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 id="2147483686" r:id="rId6"/>
  </p:sldMasterIdLst>
  <p:notesMasterIdLst>
    <p:notesMasterId r:id="rId102"/>
  </p:notesMasterIdLst>
  <p:sldIdLst>
    <p:sldId id="277" r:id="rId7"/>
    <p:sldId id="278" r:id="rId8"/>
    <p:sldId id="256" r:id="rId9"/>
    <p:sldId id="257" r:id="rId10"/>
    <p:sldId id="270" r:id="rId11"/>
    <p:sldId id="272" r:id="rId12"/>
    <p:sldId id="271" r:id="rId13"/>
    <p:sldId id="259" r:id="rId14"/>
    <p:sldId id="260" r:id="rId15"/>
    <p:sldId id="261" r:id="rId16"/>
    <p:sldId id="273" r:id="rId17"/>
    <p:sldId id="264" r:id="rId18"/>
    <p:sldId id="265" r:id="rId19"/>
    <p:sldId id="268" r:id="rId20"/>
    <p:sldId id="269" r:id="rId21"/>
    <p:sldId id="274" r:id="rId22"/>
    <p:sldId id="279" r:id="rId23"/>
    <p:sldId id="276" r:id="rId24"/>
    <p:sldId id="280" r:id="rId25"/>
    <p:sldId id="281" r:id="rId26"/>
    <p:sldId id="286" r:id="rId27"/>
    <p:sldId id="293" r:id="rId28"/>
    <p:sldId id="287" r:id="rId29"/>
    <p:sldId id="294" r:id="rId30"/>
    <p:sldId id="295" r:id="rId31"/>
    <p:sldId id="296" r:id="rId32"/>
    <p:sldId id="297" r:id="rId33"/>
    <p:sldId id="298" r:id="rId34"/>
    <p:sldId id="299" r:id="rId35"/>
    <p:sldId id="258" r:id="rId36"/>
    <p:sldId id="300" r:id="rId37"/>
    <p:sldId id="307" r:id="rId38"/>
    <p:sldId id="302" r:id="rId39"/>
    <p:sldId id="303" r:id="rId40"/>
    <p:sldId id="304" r:id="rId41"/>
    <p:sldId id="305" r:id="rId42"/>
    <p:sldId id="306" r:id="rId43"/>
    <p:sldId id="308" r:id="rId44"/>
    <p:sldId id="309" r:id="rId45"/>
    <p:sldId id="310" r:id="rId46"/>
    <p:sldId id="311" r:id="rId47"/>
    <p:sldId id="312" r:id="rId48"/>
    <p:sldId id="490" r:id="rId49"/>
    <p:sldId id="313" r:id="rId50"/>
    <p:sldId id="314" r:id="rId51"/>
    <p:sldId id="263" r:id="rId52"/>
    <p:sldId id="315" r:id="rId53"/>
    <p:sldId id="316" r:id="rId54"/>
    <p:sldId id="266" r:id="rId55"/>
    <p:sldId id="267" r:id="rId56"/>
    <p:sldId id="317" r:id="rId57"/>
    <p:sldId id="318" r:id="rId58"/>
    <p:sldId id="319" r:id="rId59"/>
    <p:sldId id="320" r:id="rId60"/>
    <p:sldId id="321" r:id="rId61"/>
    <p:sldId id="283" r:id="rId62"/>
    <p:sldId id="322" r:id="rId63"/>
    <p:sldId id="282" r:id="rId64"/>
    <p:sldId id="323" r:id="rId65"/>
    <p:sldId id="324" r:id="rId66"/>
    <p:sldId id="325" r:id="rId67"/>
    <p:sldId id="326" r:id="rId68"/>
    <p:sldId id="327" r:id="rId69"/>
    <p:sldId id="489" r:id="rId70"/>
    <p:sldId id="328" r:id="rId71"/>
    <p:sldId id="329" r:id="rId72"/>
    <p:sldId id="330" r:id="rId73"/>
    <p:sldId id="331" r:id="rId74"/>
    <p:sldId id="332" r:id="rId75"/>
    <p:sldId id="333" r:id="rId76"/>
    <p:sldId id="334" r:id="rId77"/>
    <p:sldId id="335" r:id="rId78"/>
    <p:sldId id="336" r:id="rId79"/>
    <p:sldId id="337" r:id="rId80"/>
    <p:sldId id="338" r:id="rId81"/>
    <p:sldId id="301" r:id="rId82"/>
    <p:sldId id="339" r:id="rId83"/>
    <p:sldId id="340" r:id="rId84"/>
    <p:sldId id="341" r:id="rId85"/>
    <p:sldId id="342" r:id="rId86"/>
    <p:sldId id="343" r:id="rId87"/>
    <p:sldId id="344" r:id="rId88"/>
    <p:sldId id="345" r:id="rId89"/>
    <p:sldId id="346" r:id="rId90"/>
    <p:sldId id="469" r:id="rId91"/>
    <p:sldId id="480" r:id="rId92"/>
    <p:sldId id="461" r:id="rId93"/>
    <p:sldId id="482" r:id="rId94"/>
    <p:sldId id="483" r:id="rId95"/>
    <p:sldId id="485" r:id="rId96"/>
    <p:sldId id="486" r:id="rId97"/>
    <p:sldId id="487" r:id="rId98"/>
    <p:sldId id="289" r:id="rId99"/>
    <p:sldId id="488" r:id="rId100"/>
    <p:sldId id="491"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F21D8-A4F7-433C-9877-67DA8355D626}" v="31" dt="2019-09-25T03:40:17.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4670"/>
  </p:normalViewPr>
  <p:slideViewPr>
    <p:cSldViewPr snapToGrid="0" snapToObjects="1">
      <p:cViewPr varScale="1">
        <p:scale>
          <a:sx n="64" d="100"/>
          <a:sy n="64" d="100"/>
        </p:scale>
        <p:origin x="741"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07" Type="http://schemas.microsoft.com/office/2016/11/relationships/changesInfo" Target="changesInfos/changesInfo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ning, Jacquelyn" userId="b8fee949-a707-460c-b0e2-543bd9886d89" providerId="ADAL" clId="{4637997B-5901-4FCA-9342-60796AFBE4E1}"/>
    <pc:docChg chg="custSel addSld delSld modSld sldOrd">
      <pc:chgData name="Canning, Jacquelyn" userId="b8fee949-a707-460c-b0e2-543bd9886d89" providerId="ADAL" clId="{4637997B-5901-4FCA-9342-60796AFBE4E1}" dt="2019-09-25T04:01:11.671" v="111" actId="20577"/>
      <pc:docMkLst>
        <pc:docMk/>
      </pc:docMkLst>
      <pc:sldChg chg="add">
        <pc:chgData name="Canning, Jacquelyn" userId="b8fee949-a707-460c-b0e2-543bd9886d89" providerId="ADAL" clId="{4637997B-5901-4FCA-9342-60796AFBE4E1}" dt="2019-09-25T03:27:20.661" v="29"/>
        <pc:sldMkLst>
          <pc:docMk/>
          <pc:sldMk cId="508302024" sldId="258"/>
        </pc:sldMkLst>
      </pc:sldChg>
      <pc:sldChg chg="add">
        <pc:chgData name="Canning, Jacquelyn" userId="b8fee949-a707-460c-b0e2-543bd9886d89" providerId="ADAL" clId="{4637997B-5901-4FCA-9342-60796AFBE4E1}" dt="2019-09-25T03:32:07.118" v="40"/>
        <pc:sldMkLst>
          <pc:docMk/>
          <pc:sldMk cId="2461662438" sldId="263"/>
        </pc:sldMkLst>
      </pc:sldChg>
      <pc:sldChg chg="add">
        <pc:chgData name="Canning, Jacquelyn" userId="b8fee949-a707-460c-b0e2-543bd9886d89" providerId="ADAL" clId="{4637997B-5901-4FCA-9342-60796AFBE4E1}" dt="2019-09-25T03:32:07.118" v="40"/>
        <pc:sldMkLst>
          <pc:docMk/>
          <pc:sldMk cId="2074961028" sldId="266"/>
        </pc:sldMkLst>
      </pc:sldChg>
      <pc:sldChg chg="add">
        <pc:chgData name="Canning, Jacquelyn" userId="b8fee949-a707-460c-b0e2-543bd9886d89" providerId="ADAL" clId="{4637997B-5901-4FCA-9342-60796AFBE4E1}" dt="2019-09-25T03:32:07.118" v="40"/>
        <pc:sldMkLst>
          <pc:docMk/>
          <pc:sldMk cId="1069496937" sldId="267"/>
        </pc:sldMkLst>
      </pc:sldChg>
      <pc:sldChg chg="addSp delSp modSp add">
        <pc:chgData name="Canning, Jacquelyn" userId="b8fee949-a707-460c-b0e2-543bd9886d89" providerId="ADAL" clId="{4637997B-5901-4FCA-9342-60796AFBE4E1}" dt="2019-09-25T03:26:05.290" v="27" actId="20577"/>
        <pc:sldMkLst>
          <pc:docMk/>
          <pc:sldMk cId="3831429489" sldId="280"/>
        </pc:sldMkLst>
        <pc:spChg chg="add mod">
          <ac:chgData name="Canning, Jacquelyn" userId="b8fee949-a707-460c-b0e2-543bd9886d89" providerId="ADAL" clId="{4637997B-5901-4FCA-9342-60796AFBE4E1}" dt="2019-09-25T03:26:05.290" v="27" actId="20577"/>
          <ac:spMkLst>
            <pc:docMk/>
            <pc:sldMk cId="3831429489" sldId="280"/>
            <ac:spMk id="2" creationId="{11582BFF-68F2-4EB1-9D7C-9CE199BC78C3}"/>
          </ac:spMkLst>
        </pc:spChg>
        <pc:spChg chg="add del mod">
          <ac:chgData name="Canning, Jacquelyn" userId="b8fee949-a707-460c-b0e2-543bd9886d89" providerId="ADAL" clId="{4637997B-5901-4FCA-9342-60796AFBE4E1}" dt="2019-09-25T03:25:13.377" v="19" actId="478"/>
          <ac:spMkLst>
            <pc:docMk/>
            <pc:sldMk cId="3831429489" sldId="280"/>
            <ac:spMk id="3" creationId="{7C093E22-3674-446B-A46A-FF774DC5C36F}"/>
          </ac:spMkLst>
        </pc:spChg>
      </pc:sldChg>
      <pc:sldChg chg="add">
        <pc:chgData name="Canning, Jacquelyn" userId="b8fee949-a707-460c-b0e2-543bd9886d89" providerId="ADAL" clId="{4637997B-5901-4FCA-9342-60796AFBE4E1}" dt="2019-09-25T03:26:36.777" v="28"/>
        <pc:sldMkLst>
          <pc:docMk/>
          <pc:sldMk cId="4027529530" sldId="281"/>
        </pc:sldMkLst>
      </pc:sldChg>
      <pc:sldChg chg="add">
        <pc:chgData name="Canning, Jacquelyn" userId="b8fee949-a707-460c-b0e2-543bd9886d89" providerId="ADAL" clId="{4637997B-5901-4FCA-9342-60796AFBE4E1}" dt="2019-09-25T03:32:44.973" v="41"/>
        <pc:sldMkLst>
          <pc:docMk/>
          <pc:sldMk cId="996332755" sldId="282"/>
        </pc:sldMkLst>
      </pc:sldChg>
      <pc:sldChg chg="add">
        <pc:chgData name="Canning, Jacquelyn" userId="b8fee949-a707-460c-b0e2-543bd9886d89" providerId="ADAL" clId="{4637997B-5901-4FCA-9342-60796AFBE4E1}" dt="2019-09-25T03:32:44.973" v="41"/>
        <pc:sldMkLst>
          <pc:docMk/>
          <pc:sldMk cId="2813903029" sldId="283"/>
        </pc:sldMkLst>
      </pc:sldChg>
      <pc:sldChg chg="add">
        <pc:chgData name="Canning, Jacquelyn" userId="b8fee949-a707-460c-b0e2-543bd9886d89" providerId="ADAL" clId="{4637997B-5901-4FCA-9342-60796AFBE4E1}" dt="2019-09-25T03:26:36.777" v="28"/>
        <pc:sldMkLst>
          <pc:docMk/>
          <pc:sldMk cId="0" sldId="286"/>
        </pc:sldMkLst>
      </pc:sldChg>
      <pc:sldChg chg="add">
        <pc:chgData name="Canning, Jacquelyn" userId="b8fee949-a707-460c-b0e2-543bd9886d89" providerId="ADAL" clId="{4637997B-5901-4FCA-9342-60796AFBE4E1}" dt="2019-09-25T03:26:36.777" v="28"/>
        <pc:sldMkLst>
          <pc:docMk/>
          <pc:sldMk cId="0" sldId="287"/>
        </pc:sldMkLst>
      </pc:sldChg>
      <pc:sldChg chg="add ord">
        <pc:chgData name="Canning, Jacquelyn" userId="b8fee949-a707-460c-b0e2-543bd9886d89" providerId="ADAL" clId="{4637997B-5901-4FCA-9342-60796AFBE4E1}" dt="2019-09-25T03:37:37.679" v="85"/>
        <pc:sldMkLst>
          <pc:docMk/>
          <pc:sldMk cId="2610463175" sldId="289"/>
        </pc:sldMkLst>
      </pc:sldChg>
      <pc:sldChg chg="add">
        <pc:chgData name="Canning, Jacquelyn" userId="b8fee949-a707-460c-b0e2-543bd9886d89" providerId="ADAL" clId="{4637997B-5901-4FCA-9342-60796AFBE4E1}" dt="2019-09-25T03:26:36.777" v="28"/>
        <pc:sldMkLst>
          <pc:docMk/>
          <pc:sldMk cId="0" sldId="293"/>
        </pc:sldMkLst>
      </pc:sldChg>
      <pc:sldChg chg="add">
        <pc:chgData name="Canning, Jacquelyn" userId="b8fee949-a707-460c-b0e2-543bd9886d89" providerId="ADAL" clId="{4637997B-5901-4FCA-9342-60796AFBE4E1}" dt="2019-09-25T03:26:36.777" v="28"/>
        <pc:sldMkLst>
          <pc:docMk/>
          <pc:sldMk cId="0" sldId="294"/>
        </pc:sldMkLst>
      </pc:sldChg>
      <pc:sldChg chg="add">
        <pc:chgData name="Canning, Jacquelyn" userId="b8fee949-a707-460c-b0e2-543bd9886d89" providerId="ADAL" clId="{4637997B-5901-4FCA-9342-60796AFBE4E1}" dt="2019-09-25T03:26:36.777" v="28"/>
        <pc:sldMkLst>
          <pc:docMk/>
          <pc:sldMk cId="0" sldId="295"/>
        </pc:sldMkLst>
      </pc:sldChg>
      <pc:sldChg chg="add">
        <pc:chgData name="Canning, Jacquelyn" userId="b8fee949-a707-460c-b0e2-543bd9886d89" providerId="ADAL" clId="{4637997B-5901-4FCA-9342-60796AFBE4E1}" dt="2019-09-25T03:26:36.777" v="28"/>
        <pc:sldMkLst>
          <pc:docMk/>
          <pc:sldMk cId="0" sldId="296"/>
        </pc:sldMkLst>
      </pc:sldChg>
      <pc:sldChg chg="add">
        <pc:chgData name="Canning, Jacquelyn" userId="b8fee949-a707-460c-b0e2-543bd9886d89" providerId="ADAL" clId="{4637997B-5901-4FCA-9342-60796AFBE4E1}" dt="2019-09-25T03:27:20.661" v="29"/>
        <pc:sldMkLst>
          <pc:docMk/>
          <pc:sldMk cId="2192604797" sldId="297"/>
        </pc:sldMkLst>
      </pc:sldChg>
      <pc:sldChg chg="add">
        <pc:chgData name="Canning, Jacquelyn" userId="b8fee949-a707-460c-b0e2-543bd9886d89" providerId="ADAL" clId="{4637997B-5901-4FCA-9342-60796AFBE4E1}" dt="2019-09-25T03:27:20.661" v="29"/>
        <pc:sldMkLst>
          <pc:docMk/>
          <pc:sldMk cId="2132733340" sldId="298"/>
        </pc:sldMkLst>
      </pc:sldChg>
      <pc:sldChg chg="add">
        <pc:chgData name="Canning, Jacquelyn" userId="b8fee949-a707-460c-b0e2-543bd9886d89" providerId="ADAL" clId="{4637997B-5901-4FCA-9342-60796AFBE4E1}" dt="2019-09-25T03:27:20.661" v="29"/>
        <pc:sldMkLst>
          <pc:docMk/>
          <pc:sldMk cId="723553069" sldId="299"/>
        </pc:sldMkLst>
      </pc:sldChg>
      <pc:sldChg chg="add">
        <pc:chgData name="Canning, Jacquelyn" userId="b8fee949-a707-460c-b0e2-543bd9886d89" providerId="ADAL" clId="{4637997B-5901-4FCA-9342-60796AFBE4E1}" dt="2019-09-25T03:27:20.661" v="29"/>
        <pc:sldMkLst>
          <pc:docMk/>
          <pc:sldMk cId="3538219155" sldId="300"/>
        </pc:sldMkLst>
      </pc:sldChg>
      <pc:sldChg chg="addSp delSp modSp add del">
        <pc:chgData name="Canning, Jacquelyn" userId="b8fee949-a707-460c-b0e2-543bd9886d89" providerId="ADAL" clId="{4637997B-5901-4FCA-9342-60796AFBE4E1}" dt="2019-09-25T03:29:43.447" v="34" actId="2696"/>
        <pc:sldMkLst>
          <pc:docMk/>
          <pc:sldMk cId="1317735509" sldId="301"/>
        </pc:sldMkLst>
        <pc:spChg chg="mod">
          <ac:chgData name="Canning, Jacquelyn" userId="b8fee949-a707-460c-b0e2-543bd9886d89" providerId="ADAL" clId="{4637997B-5901-4FCA-9342-60796AFBE4E1}" dt="2019-09-25T03:28:34.749" v="32" actId="27636"/>
          <ac:spMkLst>
            <pc:docMk/>
            <pc:sldMk cId="1317735509" sldId="301"/>
            <ac:spMk id="2" creationId="{F08B81C2-2521-4450-A2B1-36B413F47629}"/>
          </ac:spMkLst>
        </pc:spChg>
        <pc:spChg chg="add del mod">
          <ac:chgData name="Canning, Jacquelyn" userId="b8fee949-a707-460c-b0e2-543bd9886d89" providerId="ADAL" clId="{4637997B-5901-4FCA-9342-60796AFBE4E1}" dt="2019-09-25T03:28:34.513" v="31"/>
          <ac:spMkLst>
            <pc:docMk/>
            <pc:sldMk cId="1317735509" sldId="301"/>
            <ac:spMk id="4" creationId="{0934B5D0-B565-44A7-B36E-A629F6CB2072}"/>
          </ac:spMkLst>
        </pc:spChg>
        <pc:spChg chg="add del mod">
          <ac:chgData name="Canning, Jacquelyn" userId="b8fee949-a707-460c-b0e2-543bd9886d89" providerId="ADAL" clId="{4637997B-5901-4FCA-9342-60796AFBE4E1}" dt="2019-09-25T03:28:34.513" v="31"/>
          <ac:spMkLst>
            <pc:docMk/>
            <pc:sldMk cId="1317735509" sldId="301"/>
            <ac:spMk id="5" creationId="{D8C7D5DD-60C8-46C8-842B-864A163382F7}"/>
          </ac:spMkLst>
        </pc:spChg>
      </pc:sldChg>
      <pc:sldChg chg="add">
        <pc:chgData name="Canning, Jacquelyn" userId="b8fee949-a707-460c-b0e2-543bd9886d89" providerId="ADAL" clId="{4637997B-5901-4FCA-9342-60796AFBE4E1}" dt="2019-09-25T03:35:17.901" v="60"/>
        <pc:sldMkLst>
          <pc:docMk/>
          <pc:sldMk cId="1541175217" sldId="301"/>
        </pc:sldMkLst>
      </pc:sldChg>
      <pc:sldChg chg="add">
        <pc:chgData name="Canning, Jacquelyn" userId="b8fee949-a707-460c-b0e2-543bd9886d89" providerId="ADAL" clId="{4637997B-5901-4FCA-9342-60796AFBE4E1}" dt="2019-09-25T03:28:08.977" v="30"/>
        <pc:sldMkLst>
          <pc:docMk/>
          <pc:sldMk cId="801574041" sldId="302"/>
        </pc:sldMkLst>
      </pc:sldChg>
      <pc:sldChg chg="add">
        <pc:chgData name="Canning, Jacquelyn" userId="b8fee949-a707-460c-b0e2-543bd9886d89" providerId="ADAL" clId="{4637997B-5901-4FCA-9342-60796AFBE4E1}" dt="2019-09-25T03:28:08.977" v="30"/>
        <pc:sldMkLst>
          <pc:docMk/>
          <pc:sldMk cId="4145837061" sldId="303"/>
        </pc:sldMkLst>
      </pc:sldChg>
      <pc:sldChg chg="add">
        <pc:chgData name="Canning, Jacquelyn" userId="b8fee949-a707-460c-b0e2-543bd9886d89" providerId="ADAL" clId="{4637997B-5901-4FCA-9342-60796AFBE4E1}" dt="2019-09-25T03:28:08.977" v="30"/>
        <pc:sldMkLst>
          <pc:docMk/>
          <pc:sldMk cId="2270575292" sldId="304"/>
        </pc:sldMkLst>
      </pc:sldChg>
      <pc:sldChg chg="add">
        <pc:chgData name="Canning, Jacquelyn" userId="b8fee949-a707-460c-b0e2-543bd9886d89" providerId="ADAL" clId="{4637997B-5901-4FCA-9342-60796AFBE4E1}" dt="2019-09-25T03:28:08.977" v="30"/>
        <pc:sldMkLst>
          <pc:docMk/>
          <pc:sldMk cId="3825033195" sldId="305"/>
        </pc:sldMkLst>
      </pc:sldChg>
      <pc:sldChg chg="add">
        <pc:chgData name="Canning, Jacquelyn" userId="b8fee949-a707-460c-b0e2-543bd9886d89" providerId="ADAL" clId="{4637997B-5901-4FCA-9342-60796AFBE4E1}" dt="2019-09-25T03:28:08.977" v="30"/>
        <pc:sldMkLst>
          <pc:docMk/>
          <pc:sldMk cId="443446402" sldId="306"/>
        </pc:sldMkLst>
      </pc:sldChg>
      <pc:sldChg chg="add">
        <pc:chgData name="Canning, Jacquelyn" userId="b8fee949-a707-460c-b0e2-543bd9886d89" providerId="ADAL" clId="{4637997B-5901-4FCA-9342-60796AFBE4E1}" dt="2019-09-25T03:29:40.708" v="33"/>
        <pc:sldMkLst>
          <pc:docMk/>
          <pc:sldMk cId="1720518215" sldId="307"/>
        </pc:sldMkLst>
      </pc:sldChg>
      <pc:sldChg chg="add">
        <pc:chgData name="Canning, Jacquelyn" userId="b8fee949-a707-460c-b0e2-543bd9886d89" providerId="ADAL" clId="{4637997B-5901-4FCA-9342-60796AFBE4E1}" dt="2019-09-25T03:30:26.517" v="35"/>
        <pc:sldMkLst>
          <pc:docMk/>
          <pc:sldMk cId="3608229903" sldId="308"/>
        </pc:sldMkLst>
      </pc:sldChg>
      <pc:sldChg chg="add">
        <pc:chgData name="Canning, Jacquelyn" userId="b8fee949-a707-460c-b0e2-543bd9886d89" providerId="ADAL" clId="{4637997B-5901-4FCA-9342-60796AFBE4E1}" dt="2019-09-25T03:30:26.517" v="35"/>
        <pc:sldMkLst>
          <pc:docMk/>
          <pc:sldMk cId="3708731281" sldId="309"/>
        </pc:sldMkLst>
      </pc:sldChg>
      <pc:sldChg chg="add">
        <pc:chgData name="Canning, Jacquelyn" userId="b8fee949-a707-460c-b0e2-543bd9886d89" providerId="ADAL" clId="{4637997B-5901-4FCA-9342-60796AFBE4E1}" dt="2019-09-25T03:30:26.517" v="35"/>
        <pc:sldMkLst>
          <pc:docMk/>
          <pc:sldMk cId="2398013018" sldId="310"/>
        </pc:sldMkLst>
      </pc:sldChg>
      <pc:sldChg chg="add">
        <pc:chgData name="Canning, Jacquelyn" userId="b8fee949-a707-460c-b0e2-543bd9886d89" providerId="ADAL" clId="{4637997B-5901-4FCA-9342-60796AFBE4E1}" dt="2019-09-25T03:30:26.517" v="35"/>
        <pc:sldMkLst>
          <pc:docMk/>
          <pc:sldMk cId="685553842" sldId="311"/>
        </pc:sldMkLst>
      </pc:sldChg>
      <pc:sldChg chg="add">
        <pc:chgData name="Canning, Jacquelyn" userId="b8fee949-a707-460c-b0e2-543bd9886d89" providerId="ADAL" clId="{4637997B-5901-4FCA-9342-60796AFBE4E1}" dt="2019-09-25T03:30:26.517" v="35"/>
        <pc:sldMkLst>
          <pc:docMk/>
          <pc:sldMk cId="1868897380" sldId="312"/>
        </pc:sldMkLst>
      </pc:sldChg>
      <pc:sldChg chg="modSp add">
        <pc:chgData name="Canning, Jacquelyn" userId="b8fee949-a707-460c-b0e2-543bd9886d89" providerId="ADAL" clId="{4637997B-5901-4FCA-9342-60796AFBE4E1}" dt="2019-09-25T03:31:34.430" v="39" actId="27636"/>
        <pc:sldMkLst>
          <pc:docMk/>
          <pc:sldMk cId="3920864865" sldId="313"/>
        </pc:sldMkLst>
        <pc:spChg chg="mod">
          <ac:chgData name="Canning, Jacquelyn" userId="b8fee949-a707-460c-b0e2-543bd9886d89" providerId="ADAL" clId="{4637997B-5901-4FCA-9342-60796AFBE4E1}" dt="2019-09-25T03:31:34.430" v="39" actId="27636"/>
          <ac:spMkLst>
            <pc:docMk/>
            <pc:sldMk cId="3920864865" sldId="313"/>
            <ac:spMk id="2" creationId="{11582BFF-68F2-4EB1-9D7C-9CE199BC78C3}"/>
          </ac:spMkLst>
        </pc:spChg>
      </pc:sldChg>
      <pc:sldChg chg="add">
        <pc:chgData name="Canning, Jacquelyn" userId="b8fee949-a707-460c-b0e2-543bd9886d89" providerId="ADAL" clId="{4637997B-5901-4FCA-9342-60796AFBE4E1}" dt="2019-09-25T03:32:07.118" v="40"/>
        <pc:sldMkLst>
          <pc:docMk/>
          <pc:sldMk cId="2866738799" sldId="314"/>
        </pc:sldMkLst>
      </pc:sldChg>
      <pc:sldChg chg="add">
        <pc:chgData name="Canning, Jacquelyn" userId="b8fee949-a707-460c-b0e2-543bd9886d89" providerId="ADAL" clId="{4637997B-5901-4FCA-9342-60796AFBE4E1}" dt="2019-09-25T03:32:07.118" v="40"/>
        <pc:sldMkLst>
          <pc:docMk/>
          <pc:sldMk cId="3678319253" sldId="315"/>
        </pc:sldMkLst>
      </pc:sldChg>
      <pc:sldChg chg="add">
        <pc:chgData name="Canning, Jacquelyn" userId="b8fee949-a707-460c-b0e2-543bd9886d89" providerId="ADAL" clId="{4637997B-5901-4FCA-9342-60796AFBE4E1}" dt="2019-09-25T03:32:07.118" v="40"/>
        <pc:sldMkLst>
          <pc:docMk/>
          <pc:sldMk cId="2799719111" sldId="316"/>
        </pc:sldMkLst>
      </pc:sldChg>
      <pc:sldChg chg="add">
        <pc:chgData name="Canning, Jacquelyn" userId="b8fee949-a707-460c-b0e2-543bd9886d89" providerId="ADAL" clId="{4637997B-5901-4FCA-9342-60796AFBE4E1}" dt="2019-09-25T03:32:44.973" v="41"/>
        <pc:sldMkLst>
          <pc:docMk/>
          <pc:sldMk cId="0" sldId="317"/>
        </pc:sldMkLst>
      </pc:sldChg>
      <pc:sldChg chg="modSp add">
        <pc:chgData name="Canning, Jacquelyn" userId="b8fee949-a707-460c-b0e2-543bd9886d89" providerId="ADAL" clId="{4637997B-5901-4FCA-9342-60796AFBE4E1}" dt="2019-09-25T03:52:17.203" v="109" actId="1076"/>
        <pc:sldMkLst>
          <pc:docMk/>
          <pc:sldMk cId="2940731099" sldId="318"/>
        </pc:sldMkLst>
        <pc:spChg chg="mod">
          <ac:chgData name="Canning, Jacquelyn" userId="b8fee949-a707-460c-b0e2-543bd9886d89" providerId="ADAL" clId="{4637997B-5901-4FCA-9342-60796AFBE4E1}" dt="2019-09-25T03:52:17.203" v="109" actId="1076"/>
          <ac:spMkLst>
            <pc:docMk/>
            <pc:sldMk cId="2940731099" sldId="318"/>
            <ac:spMk id="16" creationId="{00000000-0000-0000-0000-000000000000}"/>
          </ac:spMkLst>
        </pc:spChg>
      </pc:sldChg>
      <pc:sldChg chg="add">
        <pc:chgData name="Canning, Jacquelyn" userId="b8fee949-a707-460c-b0e2-543bd9886d89" providerId="ADAL" clId="{4637997B-5901-4FCA-9342-60796AFBE4E1}" dt="2019-09-25T03:32:44.973" v="41"/>
        <pc:sldMkLst>
          <pc:docMk/>
          <pc:sldMk cId="0" sldId="319"/>
        </pc:sldMkLst>
      </pc:sldChg>
      <pc:sldChg chg="add">
        <pc:chgData name="Canning, Jacquelyn" userId="b8fee949-a707-460c-b0e2-543bd9886d89" providerId="ADAL" clId="{4637997B-5901-4FCA-9342-60796AFBE4E1}" dt="2019-09-25T03:32:44.973" v="41"/>
        <pc:sldMkLst>
          <pc:docMk/>
          <pc:sldMk cId="3245584211" sldId="320"/>
        </pc:sldMkLst>
      </pc:sldChg>
      <pc:sldChg chg="add">
        <pc:chgData name="Canning, Jacquelyn" userId="b8fee949-a707-460c-b0e2-543bd9886d89" providerId="ADAL" clId="{4637997B-5901-4FCA-9342-60796AFBE4E1}" dt="2019-09-25T03:32:44.973" v="41"/>
        <pc:sldMkLst>
          <pc:docMk/>
          <pc:sldMk cId="2136289768" sldId="321"/>
        </pc:sldMkLst>
      </pc:sldChg>
      <pc:sldChg chg="add">
        <pc:chgData name="Canning, Jacquelyn" userId="b8fee949-a707-460c-b0e2-543bd9886d89" providerId="ADAL" clId="{4637997B-5901-4FCA-9342-60796AFBE4E1}" dt="2019-09-25T03:32:44.973" v="41"/>
        <pc:sldMkLst>
          <pc:docMk/>
          <pc:sldMk cId="2887405232" sldId="322"/>
        </pc:sldMkLst>
      </pc:sldChg>
      <pc:sldChg chg="add">
        <pc:chgData name="Canning, Jacquelyn" userId="b8fee949-a707-460c-b0e2-543bd9886d89" providerId="ADAL" clId="{4637997B-5901-4FCA-9342-60796AFBE4E1}" dt="2019-09-25T03:33:27.397" v="42"/>
        <pc:sldMkLst>
          <pc:docMk/>
          <pc:sldMk cId="4255360214" sldId="323"/>
        </pc:sldMkLst>
      </pc:sldChg>
      <pc:sldChg chg="add">
        <pc:chgData name="Canning, Jacquelyn" userId="b8fee949-a707-460c-b0e2-543bd9886d89" providerId="ADAL" clId="{4637997B-5901-4FCA-9342-60796AFBE4E1}" dt="2019-09-25T03:33:27.397" v="42"/>
        <pc:sldMkLst>
          <pc:docMk/>
          <pc:sldMk cId="291345906" sldId="324"/>
        </pc:sldMkLst>
      </pc:sldChg>
      <pc:sldChg chg="add">
        <pc:chgData name="Canning, Jacquelyn" userId="b8fee949-a707-460c-b0e2-543bd9886d89" providerId="ADAL" clId="{4637997B-5901-4FCA-9342-60796AFBE4E1}" dt="2019-09-25T03:33:27.397" v="42"/>
        <pc:sldMkLst>
          <pc:docMk/>
          <pc:sldMk cId="2325251964" sldId="325"/>
        </pc:sldMkLst>
      </pc:sldChg>
      <pc:sldChg chg="add">
        <pc:chgData name="Canning, Jacquelyn" userId="b8fee949-a707-460c-b0e2-543bd9886d89" providerId="ADAL" clId="{4637997B-5901-4FCA-9342-60796AFBE4E1}" dt="2019-09-25T03:33:27.397" v="42"/>
        <pc:sldMkLst>
          <pc:docMk/>
          <pc:sldMk cId="1144217590" sldId="326"/>
        </pc:sldMkLst>
      </pc:sldChg>
      <pc:sldChg chg="add">
        <pc:chgData name="Canning, Jacquelyn" userId="b8fee949-a707-460c-b0e2-543bd9886d89" providerId="ADAL" clId="{4637997B-5901-4FCA-9342-60796AFBE4E1}" dt="2019-09-25T03:33:27.397" v="42"/>
        <pc:sldMkLst>
          <pc:docMk/>
          <pc:sldMk cId="2197780610" sldId="327"/>
        </pc:sldMkLst>
      </pc:sldChg>
      <pc:sldChg chg="modSp add">
        <pc:chgData name="Canning, Jacquelyn" userId="b8fee949-a707-460c-b0e2-543bd9886d89" providerId="ADAL" clId="{4637997B-5901-4FCA-9342-60796AFBE4E1}" dt="2019-09-25T03:33:58.052" v="58" actId="5793"/>
        <pc:sldMkLst>
          <pc:docMk/>
          <pc:sldMk cId="3956784857" sldId="328"/>
        </pc:sldMkLst>
        <pc:spChg chg="mod">
          <ac:chgData name="Canning, Jacquelyn" userId="b8fee949-a707-460c-b0e2-543bd9886d89" providerId="ADAL" clId="{4637997B-5901-4FCA-9342-60796AFBE4E1}" dt="2019-09-25T03:33:58.052" v="58" actId="5793"/>
          <ac:spMkLst>
            <pc:docMk/>
            <pc:sldMk cId="3956784857" sldId="328"/>
            <ac:spMk id="2" creationId="{11582BFF-68F2-4EB1-9D7C-9CE199BC78C3}"/>
          </ac:spMkLst>
        </pc:spChg>
      </pc:sldChg>
      <pc:sldChg chg="add">
        <pc:chgData name="Canning, Jacquelyn" userId="b8fee949-a707-460c-b0e2-543bd9886d89" providerId="ADAL" clId="{4637997B-5901-4FCA-9342-60796AFBE4E1}" dt="2019-09-25T03:34:29.793" v="59"/>
        <pc:sldMkLst>
          <pc:docMk/>
          <pc:sldMk cId="4263304461" sldId="329"/>
        </pc:sldMkLst>
      </pc:sldChg>
      <pc:sldChg chg="add">
        <pc:chgData name="Canning, Jacquelyn" userId="b8fee949-a707-460c-b0e2-543bd9886d89" providerId="ADAL" clId="{4637997B-5901-4FCA-9342-60796AFBE4E1}" dt="2019-09-25T03:34:29.793" v="59"/>
        <pc:sldMkLst>
          <pc:docMk/>
          <pc:sldMk cId="2017451409" sldId="330"/>
        </pc:sldMkLst>
      </pc:sldChg>
      <pc:sldChg chg="add">
        <pc:chgData name="Canning, Jacquelyn" userId="b8fee949-a707-460c-b0e2-543bd9886d89" providerId="ADAL" clId="{4637997B-5901-4FCA-9342-60796AFBE4E1}" dt="2019-09-25T03:34:29.793" v="59"/>
        <pc:sldMkLst>
          <pc:docMk/>
          <pc:sldMk cId="2137888399" sldId="331"/>
        </pc:sldMkLst>
      </pc:sldChg>
      <pc:sldChg chg="add">
        <pc:chgData name="Canning, Jacquelyn" userId="b8fee949-a707-460c-b0e2-543bd9886d89" providerId="ADAL" clId="{4637997B-5901-4FCA-9342-60796AFBE4E1}" dt="2019-09-25T03:34:29.793" v="59"/>
        <pc:sldMkLst>
          <pc:docMk/>
          <pc:sldMk cId="3158058821" sldId="332"/>
        </pc:sldMkLst>
      </pc:sldChg>
      <pc:sldChg chg="add">
        <pc:chgData name="Canning, Jacquelyn" userId="b8fee949-a707-460c-b0e2-543bd9886d89" providerId="ADAL" clId="{4637997B-5901-4FCA-9342-60796AFBE4E1}" dt="2019-09-25T03:34:29.793" v="59"/>
        <pc:sldMkLst>
          <pc:docMk/>
          <pc:sldMk cId="1176931838" sldId="333"/>
        </pc:sldMkLst>
      </pc:sldChg>
      <pc:sldChg chg="add">
        <pc:chgData name="Canning, Jacquelyn" userId="b8fee949-a707-460c-b0e2-543bd9886d89" providerId="ADAL" clId="{4637997B-5901-4FCA-9342-60796AFBE4E1}" dt="2019-09-25T03:34:29.793" v="59"/>
        <pc:sldMkLst>
          <pc:docMk/>
          <pc:sldMk cId="1822669137" sldId="334"/>
        </pc:sldMkLst>
      </pc:sldChg>
      <pc:sldChg chg="add">
        <pc:chgData name="Canning, Jacquelyn" userId="b8fee949-a707-460c-b0e2-543bd9886d89" providerId="ADAL" clId="{4637997B-5901-4FCA-9342-60796AFBE4E1}" dt="2019-09-25T03:34:29.793" v="59"/>
        <pc:sldMkLst>
          <pc:docMk/>
          <pc:sldMk cId="3691722879" sldId="335"/>
        </pc:sldMkLst>
      </pc:sldChg>
      <pc:sldChg chg="add">
        <pc:chgData name="Canning, Jacquelyn" userId="b8fee949-a707-460c-b0e2-543bd9886d89" providerId="ADAL" clId="{4637997B-5901-4FCA-9342-60796AFBE4E1}" dt="2019-09-25T03:35:17.901" v="60"/>
        <pc:sldMkLst>
          <pc:docMk/>
          <pc:sldMk cId="1336898988" sldId="336"/>
        </pc:sldMkLst>
      </pc:sldChg>
      <pc:sldChg chg="modSp add">
        <pc:chgData name="Canning, Jacquelyn" userId="b8fee949-a707-460c-b0e2-543bd9886d89" providerId="ADAL" clId="{4637997B-5901-4FCA-9342-60796AFBE4E1}" dt="2019-09-25T04:01:11.671" v="111" actId="20577"/>
        <pc:sldMkLst>
          <pc:docMk/>
          <pc:sldMk cId="3663952713" sldId="337"/>
        </pc:sldMkLst>
        <pc:spChg chg="mod">
          <ac:chgData name="Canning, Jacquelyn" userId="b8fee949-a707-460c-b0e2-543bd9886d89" providerId="ADAL" clId="{4637997B-5901-4FCA-9342-60796AFBE4E1}" dt="2019-09-25T04:01:11.671" v="111" actId="20577"/>
          <ac:spMkLst>
            <pc:docMk/>
            <pc:sldMk cId="3663952713" sldId="337"/>
            <ac:spMk id="3" creationId="{00000000-0000-0000-0000-000000000000}"/>
          </ac:spMkLst>
        </pc:spChg>
      </pc:sldChg>
      <pc:sldChg chg="add">
        <pc:chgData name="Canning, Jacquelyn" userId="b8fee949-a707-460c-b0e2-543bd9886d89" providerId="ADAL" clId="{4637997B-5901-4FCA-9342-60796AFBE4E1}" dt="2019-09-25T03:35:17.901" v="60"/>
        <pc:sldMkLst>
          <pc:docMk/>
          <pc:sldMk cId="3844486341" sldId="338"/>
        </pc:sldMkLst>
      </pc:sldChg>
      <pc:sldChg chg="add">
        <pc:chgData name="Canning, Jacquelyn" userId="b8fee949-a707-460c-b0e2-543bd9886d89" providerId="ADAL" clId="{4637997B-5901-4FCA-9342-60796AFBE4E1}" dt="2019-09-25T03:35:17.901" v="60"/>
        <pc:sldMkLst>
          <pc:docMk/>
          <pc:sldMk cId="2144209018" sldId="339"/>
        </pc:sldMkLst>
      </pc:sldChg>
      <pc:sldChg chg="add">
        <pc:chgData name="Canning, Jacquelyn" userId="b8fee949-a707-460c-b0e2-543bd9886d89" providerId="ADAL" clId="{4637997B-5901-4FCA-9342-60796AFBE4E1}" dt="2019-09-25T03:35:17.901" v="60"/>
        <pc:sldMkLst>
          <pc:docMk/>
          <pc:sldMk cId="3754004077" sldId="340"/>
        </pc:sldMkLst>
      </pc:sldChg>
      <pc:sldChg chg="add">
        <pc:chgData name="Canning, Jacquelyn" userId="b8fee949-a707-460c-b0e2-543bd9886d89" providerId="ADAL" clId="{4637997B-5901-4FCA-9342-60796AFBE4E1}" dt="2019-09-25T03:35:56.871" v="61"/>
        <pc:sldMkLst>
          <pc:docMk/>
          <pc:sldMk cId="2385811239" sldId="341"/>
        </pc:sldMkLst>
      </pc:sldChg>
      <pc:sldChg chg="add">
        <pc:chgData name="Canning, Jacquelyn" userId="b8fee949-a707-460c-b0e2-543bd9886d89" providerId="ADAL" clId="{4637997B-5901-4FCA-9342-60796AFBE4E1}" dt="2019-09-25T03:35:56.871" v="61"/>
        <pc:sldMkLst>
          <pc:docMk/>
          <pc:sldMk cId="527136212" sldId="342"/>
        </pc:sldMkLst>
      </pc:sldChg>
      <pc:sldChg chg="add">
        <pc:chgData name="Canning, Jacquelyn" userId="b8fee949-a707-460c-b0e2-543bd9886d89" providerId="ADAL" clId="{4637997B-5901-4FCA-9342-60796AFBE4E1}" dt="2019-09-25T03:35:56.871" v="61"/>
        <pc:sldMkLst>
          <pc:docMk/>
          <pc:sldMk cId="3091371123" sldId="343"/>
        </pc:sldMkLst>
      </pc:sldChg>
      <pc:sldChg chg="add">
        <pc:chgData name="Canning, Jacquelyn" userId="b8fee949-a707-460c-b0e2-543bd9886d89" providerId="ADAL" clId="{4637997B-5901-4FCA-9342-60796AFBE4E1}" dt="2019-09-25T03:35:56.871" v="61"/>
        <pc:sldMkLst>
          <pc:docMk/>
          <pc:sldMk cId="1724296909" sldId="344"/>
        </pc:sldMkLst>
      </pc:sldChg>
      <pc:sldChg chg="add">
        <pc:chgData name="Canning, Jacquelyn" userId="b8fee949-a707-460c-b0e2-543bd9886d89" providerId="ADAL" clId="{4637997B-5901-4FCA-9342-60796AFBE4E1}" dt="2019-09-25T03:35:56.871" v="61"/>
        <pc:sldMkLst>
          <pc:docMk/>
          <pc:sldMk cId="725586634" sldId="345"/>
        </pc:sldMkLst>
      </pc:sldChg>
      <pc:sldChg chg="add">
        <pc:chgData name="Canning, Jacquelyn" userId="b8fee949-a707-460c-b0e2-543bd9886d89" providerId="ADAL" clId="{4637997B-5901-4FCA-9342-60796AFBE4E1}" dt="2019-09-25T03:36:34.345" v="62"/>
        <pc:sldMkLst>
          <pc:docMk/>
          <pc:sldMk cId="2996939809" sldId="346"/>
        </pc:sldMkLst>
      </pc:sldChg>
      <pc:sldChg chg="add">
        <pc:chgData name="Canning, Jacquelyn" userId="b8fee949-a707-460c-b0e2-543bd9886d89" providerId="ADAL" clId="{4637997B-5901-4FCA-9342-60796AFBE4E1}" dt="2019-09-25T03:36:34.345" v="62"/>
        <pc:sldMkLst>
          <pc:docMk/>
          <pc:sldMk cId="1266111638" sldId="461"/>
        </pc:sldMkLst>
      </pc:sldChg>
      <pc:sldChg chg="add">
        <pc:chgData name="Canning, Jacquelyn" userId="b8fee949-a707-460c-b0e2-543bd9886d89" providerId="ADAL" clId="{4637997B-5901-4FCA-9342-60796AFBE4E1}" dt="2019-09-25T03:36:34.345" v="62"/>
        <pc:sldMkLst>
          <pc:docMk/>
          <pc:sldMk cId="2038623618" sldId="469"/>
        </pc:sldMkLst>
      </pc:sldChg>
      <pc:sldChg chg="add">
        <pc:chgData name="Canning, Jacquelyn" userId="b8fee949-a707-460c-b0e2-543bd9886d89" providerId="ADAL" clId="{4637997B-5901-4FCA-9342-60796AFBE4E1}" dt="2019-09-25T03:36:34.345" v="62"/>
        <pc:sldMkLst>
          <pc:docMk/>
          <pc:sldMk cId="1246839475" sldId="480"/>
        </pc:sldMkLst>
      </pc:sldChg>
      <pc:sldChg chg="add">
        <pc:chgData name="Canning, Jacquelyn" userId="b8fee949-a707-460c-b0e2-543bd9886d89" providerId="ADAL" clId="{4637997B-5901-4FCA-9342-60796AFBE4E1}" dt="2019-09-25T03:36:34.345" v="62"/>
        <pc:sldMkLst>
          <pc:docMk/>
          <pc:sldMk cId="2891076544" sldId="482"/>
        </pc:sldMkLst>
      </pc:sldChg>
      <pc:sldChg chg="add">
        <pc:chgData name="Canning, Jacquelyn" userId="b8fee949-a707-460c-b0e2-543bd9886d89" providerId="ADAL" clId="{4637997B-5901-4FCA-9342-60796AFBE4E1}" dt="2019-09-25T03:36:34.345" v="62"/>
        <pc:sldMkLst>
          <pc:docMk/>
          <pc:sldMk cId="2594497539" sldId="483"/>
        </pc:sldMkLst>
      </pc:sldChg>
      <pc:sldChg chg="add">
        <pc:chgData name="Canning, Jacquelyn" userId="b8fee949-a707-460c-b0e2-543bd9886d89" providerId="ADAL" clId="{4637997B-5901-4FCA-9342-60796AFBE4E1}" dt="2019-09-25T03:36:34.345" v="62"/>
        <pc:sldMkLst>
          <pc:docMk/>
          <pc:sldMk cId="3496036931" sldId="485"/>
        </pc:sldMkLst>
      </pc:sldChg>
      <pc:sldChg chg="add">
        <pc:chgData name="Canning, Jacquelyn" userId="b8fee949-a707-460c-b0e2-543bd9886d89" providerId="ADAL" clId="{4637997B-5901-4FCA-9342-60796AFBE4E1}" dt="2019-09-25T03:36:34.345" v="62"/>
        <pc:sldMkLst>
          <pc:docMk/>
          <pc:sldMk cId="1264497669" sldId="486"/>
        </pc:sldMkLst>
      </pc:sldChg>
      <pc:sldChg chg="add">
        <pc:chgData name="Canning, Jacquelyn" userId="b8fee949-a707-460c-b0e2-543bd9886d89" providerId="ADAL" clId="{4637997B-5901-4FCA-9342-60796AFBE4E1}" dt="2019-09-25T03:36:34.345" v="62"/>
        <pc:sldMkLst>
          <pc:docMk/>
          <pc:sldMk cId="2314218073" sldId="487"/>
        </pc:sldMkLst>
      </pc:sldChg>
      <pc:sldChg chg="add del">
        <pc:chgData name="Canning, Jacquelyn" userId="b8fee949-a707-460c-b0e2-543bd9886d89" providerId="ADAL" clId="{4637997B-5901-4FCA-9342-60796AFBE4E1}" dt="2019-09-25T03:36:55.734" v="64"/>
        <pc:sldMkLst>
          <pc:docMk/>
          <pc:sldMk cId="2996413337" sldId="488"/>
        </pc:sldMkLst>
      </pc:sldChg>
      <pc:sldChg chg="delSp modSp add ord">
        <pc:chgData name="Canning, Jacquelyn" userId="b8fee949-a707-460c-b0e2-543bd9886d89" providerId="ADAL" clId="{4637997B-5901-4FCA-9342-60796AFBE4E1}" dt="2019-09-25T03:38:15.340" v="100" actId="478"/>
        <pc:sldMkLst>
          <pc:docMk/>
          <pc:sldMk cId="4240737569" sldId="488"/>
        </pc:sldMkLst>
        <pc:spChg chg="mod">
          <ac:chgData name="Canning, Jacquelyn" userId="b8fee949-a707-460c-b0e2-543bd9886d89" providerId="ADAL" clId="{4637997B-5901-4FCA-9342-60796AFBE4E1}" dt="2019-09-25T03:38:11.713" v="99" actId="14100"/>
          <ac:spMkLst>
            <pc:docMk/>
            <pc:sldMk cId="4240737569" sldId="488"/>
            <ac:spMk id="2" creationId="{537A7589-6906-401A-A1E5-9B577A1C3F87}"/>
          </ac:spMkLst>
        </pc:spChg>
        <pc:spChg chg="del">
          <ac:chgData name="Canning, Jacquelyn" userId="b8fee949-a707-460c-b0e2-543bd9886d89" providerId="ADAL" clId="{4637997B-5901-4FCA-9342-60796AFBE4E1}" dt="2019-09-25T03:38:15.340" v="100" actId="478"/>
          <ac:spMkLst>
            <pc:docMk/>
            <pc:sldMk cId="4240737569" sldId="488"/>
            <ac:spMk id="3" creationId="{CD71D033-2957-4FC0-AEC6-23A11695AE50}"/>
          </ac:spMkLst>
        </pc:spChg>
      </pc:sldChg>
      <pc:sldChg chg="modSp add ord">
        <pc:chgData name="Canning, Jacquelyn" userId="b8fee949-a707-460c-b0e2-543bd9886d89" providerId="ADAL" clId="{4637997B-5901-4FCA-9342-60796AFBE4E1}" dt="2019-09-25T03:38:36.458" v="103" actId="20577"/>
        <pc:sldMkLst>
          <pc:docMk/>
          <pc:sldMk cId="360263782" sldId="489"/>
        </pc:sldMkLst>
        <pc:spChg chg="mod">
          <ac:chgData name="Canning, Jacquelyn" userId="b8fee949-a707-460c-b0e2-543bd9886d89" providerId="ADAL" clId="{4637997B-5901-4FCA-9342-60796AFBE4E1}" dt="2019-09-25T03:38:36.458" v="103" actId="20577"/>
          <ac:spMkLst>
            <pc:docMk/>
            <pc:sldMk cId="360263782" sldId="489"/>
            <ac:spMk id="2" creationId="{537A7589-6906-401A-A1E5-9B577A1C3F87}"/>
          </ac:spMkLst>
        </pc:spChg>
      </pc:sldChg>
      <pc:sldChg chg="modSp add">
        <pc:chgData name="Canning, Jacquelyn" userId="b8fee949-a707-460c-b0e2-543bd9886d89" providerId="ADAL" clId="{4637997B-5901-4FCA-9342-60796AFBE4E1}" dt="2019-09-25T03:38:51.498" v="107" actId="20577"/>
        <pc:sldMkLst>
          <pc:docMk/>
          <pc:sldMk cId="3216665242" sldId="490"/>
        </pc:sldMkLst>
        <pc:spChg chg="mod">
          <ac:chgData name="Canning, Jacquelyn" userId="b8fee949-a707-460c-b0e2-543bd9886d89" providerId="ADAL" clId="{4637997B-5901-4FCA-9342-60796AFBE4E1}" dt="2019-09-25T03:38:51.498" v="107" actId="20577"/>
          <ac:spMkLst>
            <pc:docMk/>
            <pc:sldMk cId="3216665242" sldId="490"/>
            <ac:spMk id="2" creationId="{537A7589-6906-401A-A1E5-9B577A1C3F87}"/>
          </ac:spMkLst>
        </pc:spChg>
      </pc:sldChg>
      <pc:sldChg chg="add">
        <pc:chgData name="Canning, Jacquelyn" userId="b8fee949-a707-460c-b0e2-543bd9886d89" providerId="ADAL" clId="{4637997B-5901-4FCA-9342-60796AFBE4E1}" dt="2019-09-25T03:40:17.490" v="108"/>
        <pc:sldMkLst>
          <pc:docMk/>
          <pc:sldMk cId="2047158373" sldId="4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20823201\Documents\Conduent\BayCare\Pasco_Polk_Race_Ethnicity%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20823201\Documents\Conduent\BayCare\Pasco_Polk_Race_Ethnicity%20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t>% respondents</a:t>
            </a:r>
            <a:r>
              <a:rPr lang="en-US" sz="1600" b="1" baseline="0" dirty="0"/>
              <a:t> by race/ethnicity reporting a depression diagnosis</a:t>
            </a:r>
          </a:p>
          <a:p>
            <a:pPr>
              <a:defRPr sz="1600"/>
            </a:pPr>
            <a:r>
              <a:rPr lang="en-US" sz="1600" b="1" baseline="0" dirty="0"/>
              <a:t>(N=632)</a:t>
            </a:r>
            <a:endParaRPr lang="en-US" sz="1600" b="1"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Pt>
            <c:idx val="5"/>
            <c:invertIfNegative val="0"/>
            <c:bubble3D val="0"/>
            <c:spPr>
              <a:solidFill>
                <a:schemeClr val="accent6"/>
              </a:solidFill>
              <a:ln>
                <a:noFill/>
              </a:ln>
              <a:effectLst/>
            </c:spPr>
            <c:extLst>
              <c:ext xmlns:c16="http://schemas.microsoft.com/office/drawing/2014/chart" uri="{C3380CC4-5D6E-409C-BE32-E72D297353CC}">
                <c16:uniqueId val="{00000001-3CF7-49CB-BB6B-4258FF572749}"/>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2-3CF7-49CB-BB6B-4258FF57274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Sheet1!$A$105:$A$111</c:f>
              <c:strCache>
                <c:ptCount val="7"/>
                <c:pt idx="0">
                  <c:v>White</c:v>
                </c:pt>
                <c:pt idx="1">
                  <c:v>Black or African American</c:v>
                </c:pt>
                <c:pt idx="2">
                  <c:v>Other</c:v>
                </c:pt>
                <c:pt idx="3">
                  <c:v>More than one race</c:v>
                </c:pt>
                <c:pt idx="5">
                  <c:v>Non Hispanic or Latino</c:v>
                </c:pt>
                <c:pt idx="6">
                  <c:v>Hispanic or Latino</c:v>
                </c:pt>
              </c:strCache>
            </c:strRef>
          </c:cat>
          <c:val>
            <c:numRef>
              <c:f>Sheet1!$B$105:$B$111</c:f>
              <c:numCache>
                <c:formatCode>General</c:formatCode>
                <c:ptCount val="7"/>
                <c:pt idx="0">
                  <c:v>88.1</c:v>
                </c:pt>
                <c:pt idx="1">
                  <c:v>3.97</c:v>
                </c:pt>
                <c:pt idx="2">
                  <c:v>2.98</c:v>
                </c:pt>
                <c:pt idx="3">
                  <c:v>4.96</c:v>
                </c:pt>
                <c:pt idx="5">
                  <c:v>87.98</c:v>
                </c:pt>
                <c:pt idx="6">
                  <c:v>12.02</c:v>
                </c:pt>
              </c:numCache>
            </c:numRef>
          </c:val>
          <c:extLst>
            <c:ext xmlns:c16="http://schemas.microsoft.com/office/drawing/2014/chart" uri="{C3380CC4-5D6E-409C-BE32-E72D297353CC}">
              <c16:uniqueId val="{00000000-3CF7-49CB-BB6B-4258FF572749}"/>
            </c:ext>
          </c:extLst>
        </c:ser>
        <c:dLbls>
          <c:dLblPos val="outEnd"/>
          <c:showLegendKey val="0"/>
          <c:showVal val="1"/>
          <c:showCatName val="0"/>
          <c:showSerName val="0"/>
          <c:showPercent val="0"/>
          <c:showBubbleSize val="0"/>
        </c:dLbls>
        <c:gapWidth val="219"/>
        <c:overlap val="-27"/>
        <c:axId val="848537024"/>
        <c:axId val="769791872"/>
      </c:barChart>
      <c:catAx>
        <c:axId val="84853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69791872"/>
        <c:crosses val="autoZero"/>
        <c:auto val="1"/>
        <c:lblAlgn val="ctr"/>
        <c:lblOffset val="100"/>
        <c:noMultiLvlLbl val="0"/>
      </c:catAx>
      <c:valAx>
        <c:axId val="769791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4853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 of respondents</a:t>
            </a:r>
            <a:r>
              <a:rPr lang="en-US" sz="1600" b="1" baseline="0" dirty="0"/>
              <a:t> by race/ethnicity who reported thinking about self harm or suicide in the last 12 months</a:t>
            </a:r>
          </a:p>
          <a:p>
            <a:pPr>
              <a:defRPr/>
            </a:pPr>
            <a:r>
              <a:rPr lang="en-US" sz="1600" b="1" baseline="0" dirty="0"/>
              <a:t>(N=313)</a:t>
            </a: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Pt>
            <c:idx val="5"/>
            <c:invertIfNegative val="0"/>
            <c:bubble3D val="0"/>
            <c:spPr>
              <a:solidFill>
                <a:schemeClr val="accent6"/>
              </a:solidFill>
              <a:ln>
                <a:noFill/>
              </a:ln>
              <a:effectLst/>
            </c:spPr>
            <c:extLst>
              <c:ext xmlns:c16="http://schemas.microsoft.com/office/drawing/2014/chart" uri="{C3380CC4-5D6E-409C-BE32-E72D297353CC}">
                <c16:uniqueId val="{00000001-FB35-4E69-9FB5-18C1318EB940}"/>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3-FB35-4E69-9FB5-18C1318EB94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Sheet1!$A$95:$A$101</c:f>
              <c:strCache>
                <c:ptCount val="7"/>
                <c:pt idx="0">
                  <c:v>White</c:v>
                </c:pt>
                <c:pt idx="1">
                  <c:v>Black or African American</c:v>
                </c:pt>
                <c:pt idx="2">
                  <c:v>Other</c:v>
                </c:pt>
                <c:pt idx="3">
                  <c:v>More than one race</c:v>
                </c:pt>
                <c:pt idx="5">
                  <c:v>Non Hispanic or Latino</c:v>
                </c:pt>
                <c:pt idx="6">
                  <c:v>Hispanic or Latino</c:v>
                </c:pt>
              </c:strCache>
            </c:strRef>
          </c:cat>
          <c:val>
            <c:numRef>
              <c:f>Sheet1!$B$95:$B$101</c:f>
              <c:numCache>
                <c:formatCode>General</c:formatCode>
                <c:ptCount val="7"/>
                <c:pt idx="0">
                  <c:v>84.7</c:v>
                </c:pt>
                <c:pt idx="1">
                  <c:v>4</c:v>
                </c:pt>
                <c:pt idx="2">
                  <c:v>3.7</c:v>
                </c:pt>
                <c:pt idx="3">
                  <c:v>7.7</c:v>
                </c:pt>
                <c:pt idx="5">
                  <c:v>87.8</c:v>
                </c:pt>
                <c:pt idx="6">
                  <c:v>12.2</c:v>
                </c:pt>
              </c:numCache>
            </c:numRef>
          </c:val>
          <c:extLst>
            <c:ext xmlns:c16="http://schemas.microsoft.com/office/drawing/2014/chart" uri="{C3380CC4-5D6E-409C-BE32-E72D297353CC}">
              <c16:uniqueId val="{00000000-FB35-4E69-9FB5-18C1318EB940}"/>
            </c:ext>
          </c:extLst>
        </c:ser>
        <c:dLbls>
          <c:dLblPos val="outEnd"/>
          <c:showLegendKey val="0"/>
          <c:showVal val="1"/>
          <c:showCatName val="0"/>
          <c:showSerName val="0"/>
          <c:showPercent val="0"/>
          <c:showBubbleSize val="0"/>
        </c:dLbls>
        <c:gapWidth val="219"/>
        <c:overlap val="-27"/>
        <c:axId val="740315600"/>
        <c:axId val="873744112"/>
      </c:barChart>
      <c:catAx>
        <c:axId val="74031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73744112"/>
        <c:crosses val="autoZero"/>
        <c:auto val="1"/>
        <c:lblAlgn val="ctr"/>
        <c:lblOffset val="100"/>
        <c:noMultiLvlLbl val="0"/>
      </c:catAx>
      <c:valAx>
        <c:axId val="87374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4031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image" Target="../media/image2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6CAA26-8B72-4D6F-94AB-23A9FD78B023}" type="doc">
      <dgm:prSet loTypeId="urn:microsoft.com/office/officeart/2005/8/layout/equation1" loCatId="process" qsTypeId="urn:microsoft.com/office/officeart/2005/8/quickstyle/simple1" qsCatId="simple" csTypeId="urn:microsoft.com/office/officeart/2005/8/colors/accent1_2" csCatId="accent1" phldr="1"/>
      <dgm:spPr/>
    </dgm:pt>
    <dgm:pt modelId="{DC0D1263-A655-4FD1-B812-2B3A51ADAF39}">
      <dgm:prSet phldrT="[Text]"/>
      <dgm:spPr/>
      <dgm:t>
        <a:bodyPr/>
        <a:lstStyle/>
        <a:p>
          <a:r>
            <a:rPr lang="en-US" dirty="0"/>
            <a:t>RCA</a:t>
          </a:r>
        </a:p>
      </dgm:t>
    </dgm:pt>
    <dgm:pt modelId="{45BF081A-D77F-409E-AF84-4F9CF92AC54B}" type="parTrans" cxnId="{4D7AD6B6-AC4E-44BF-BEA9-723E4331EA95}">
      <dgm:prSet/>
      <dgm:spPr/>
      <dgm:t>
        <a:bodyPr/>
        <a:lstStyle/>
        <a:p>
          <a:endParaRPr lang="en-US"/>
        </a:p>
      </dgm:t>
    </dgm:pt>
    <dgm:pt modelId="{1FAA8275-8600-4727-9E8B-6380D7600F95}" type="sibTrans" cxnId="{4D7AD6B6-AC4E-44BF-BEA9-723E4331EA95}">
      <dgm:prSet/>
      <dgm:spPr/>
      <dgm:t>
        <a:bodyPr/>
        <a:lstStyle/>
        <a:p>
          <a:endParaRPr lang="en-US"/>
        </a:p>
      </dgm:t>
    </dgm:pt>
    <dgm:pt modelId="{BCFEDF75-459D-4B3F-9AD2-19E16F9A5DF5}">
      <dgm:prSet phldrT="[Text]"/>
      <dgm:spPr/>
      <dgm:t>
        <a:bodyPr/>
        <a:lstStyle/>
        <a:p>
          <a:r>
            <a:rPr lang="en-US" dirty="0"/>
            <a:t>PI</a:t>
          </a:r>
        </a:p>
      </dgm:t>
    </dgm:pt>
    <dgm:pt modelId="{CE602251-6B0D-4C9D-A3BB-2C73B2EDEDB4}" type="parTrans" cxnId="{F1C1FBB8-011F-40D8-A7C8-3CBB071D9F0D}">
      <dgm:prSet/>
      <dgm:spPr/>
      <dgm:t>
        <a:bodyPr/>
        <a:lstStyle/>
        <a:p>
          <a:endParaRPr lang="en-US"/>
        </a:p>
      </dgm:t>
    </dgm:pt>
    <dgm:pt modelId="{A00C65BB-99FA-4D47-BCE0-0CBB0520B486}" type="sibTrans" cxnId="{F1C1FBB8-011F-40D8-A7C8-3CBB071D9F0D}">
      <dgm:prSet/>
      <dgm:spPr/>
      <dgm:t>
        <a:bodyPr/>
        <a:lstStyle/>
        <a:p>
          <a:endParaRPr lang="en-US"/>
        </a:p>
      </dgm:t>
    </dgm:pt>
    <dgm:pt modelId="{326B6260-75DA-4E1A-A1D7-547AB678D8E6}">
      <dgm:prSet phldrT="[Text]"/>
      <dgm:spPr/>
      <dgm:t>
        <a:bodyPr/>
        <a:lstStyle/>
        <a:p>
          <a:r>
            <a:rPr lang="en-US" dirty="0"/>
            <a:t>Improve Patient Safety</a:t>
          </a:r>
        </a:p>
      </dgm:t>
    </dgm:pt>
    <dgm:pt modelId="{B936E30A-5E2F-49B4-81C3-BA5D0906C6AF}" type="parTrans" cxnId="{44F32114-F12B-4A8C-B1A3-B152933AEDFE}">
      <dgm:prSet/>
      <dgm:spPr/>
      <dgm:t>
        <a:bodyPr/>
        <a:lstStyle/>
        <a:p>
          <a:endParaRPr lang="en-US"/>
        </a:p>
      </dgm:t>
    </dgm:pt>
    <dgm:pt modelId="{64D43327-B300-4479-B865-30B053A13BF2}" type="sibTrans" cxnId="{44F32114-F12B-4A8C-B1A3-B152933AEDFE}">
      <dgm:prSet/>
      <dgm:spPr/>
      <dgm:t>
        <a:bodyPr/>
        <a:lstStyle/>
        <a:p>
          <a:endParaRPr lang="en-US"/>
        </a:p>
      </dgm:t>
    </dgm:pt>
    <dgm:pt modelId="{644D5BDA-9BF5-4975-8317-58B0DD2980FE}" type="pres">
      <dgm:prSet presAssocID="{636CAA26-8B72-4D6F-94AB-23A9FD78B023}" presName="linearFlow" presStyleCnt="0">
        <dgm:presLayoutVars>
          <dgm:dir/>
          <dgm:resizeHandles val="exact"/>
        </dgm:presLayoutVars>
      </dgm:prSet>
      <dgm:spPr/>
    </dgm:pt>
    <dgm:pt modelId="{0A08CBB8-8A9B-4205-8BFE-759FB4E43187}" type="pres">
      <dgm:prSet presAssocID="{DC0D1263-A655-4FD1-B812-2B3A51ADAF39}" presName="node" presStyleLbl="node1" presStyleIdx="0" presStyleCnt="3" custLinFactNeighborX="6756" custLinFactNeighborY="-3158">
        <dgm:presLayoutVars>
          <dgm:bulletEnabled val="1"/>
        </dgm:presLayoutVars>
      </dgm:prSet>
      <dgm:spPr/>
    </dgm:pt>
    <dgm:pt modelId="{FC43C40E-8760-4BA2-A4FD-5707BB961AE5}" type="pres">
      <dgm:prSet presAssocID="{1FAA8275-8600-4727-9E8B-6380D7600F95}" presName="spacerL" presStyleCnt="0"/>
      <dgm:spPr/>
    </dgm:pt>
    <dgm:pt modelId="{973F913E-BC1C-4608-9AE3-925EB5378629}" type="pres">
      <dgm:prSet presAssocID="{1FAA8275-8600-4727-9E8B-6380D7600F95}" presName="sibTrans" presStyleLbl="sibTrans2D1" presStyleIdx="0" presStyleCnt="2"/>
      <dgm:spPr/>
    </dgm:pt>
    <dgm:pt modelId="{60A28FA3-C611-4C31-8F4E-1712DB3ADF7D}" type="pres">
      <dgm:prSet presAssocID="{1FAA8275-8600-4727-9E8B-6380D7600F95}" presName="spacerR" presStyleCnt="0"/>
      <dgm:spPr/>
    </dgm:pt>
    <dgm:pt modelId="{EBC26CC3-988D-4F86-BB69-DCF7824E8AE8}" type="pres">
      <dgm:prSet presAssocID="{BCFEDF75-459D-4B3F-9AD2-19E16F9A5DF5}" presName="node" presStyleLbl="node1" presStyleIdx="1" presStyleCnt="3">
        <dgm:presLayoutVars>
          <dgm:bulletEnabled val="1"/>
        </dgm:presLayoutVars>
      </dgm:prSet>
      <dgm:spPr/>
    </dgm:pt>
    <dgm:pt modelId="{524C3BF4-E5AB-4C7D-B017-B5EB0F721A13}" type="pres">
      <dgm:prSet presAssocID="{A00C65BB-99FA-4D47-BCE0-0CBB0520B486}" presName="spacerL" presStyleCnt="0"/>
      <dgm:spPr/>
    </dgm:pt>
    <dgm:pt modelId="{A3325835-9FC2-4404-9621-0E302159C750}" type="pres">
      <dgm:prSet presAssocID="{A00C65BB-99FA-4D47-BCE0-0CBB0520B486}" presName="sibTrans" presStyleLbl="sibTrans2D1" presStyleIdx="1" presStyleCnt="2"/>
      <dgm:spPr/>
    </dgm:pt>
    <dgm:pt modelId="{301E38E5-94F2-465B-A66E-835CD41ED6D8}" type="pres">
      <dgm:prSet presAssocID="{A00C65BB-99FA-4D47-BCE0-0CBB0520B486}" presName="spacerR" presStyleCnt="0"/>
      <dgm:spPr/>
    </dgm:pt>
    <dgm:pt modelId="{16FC9794-563B-48C1-B81A-A6BAFF96C61B}" type="pres">
      <dgm:prSet presAssocID="{326B6260-75DA-4E1A-A1D7-547AB678D8E6}" presName="node" presStyleLbl="node1" presStyleIdx="2" presStyleCnt="3" custLinFactNeighborX="-16146" custLinFactNeighborY="-2622">
        <dgm:presLayoutVars>
          <dgm:bulletEnabled val="1"/>
        </dgm:presLayoutVars>
      </dgm:prSet>
      <dgm:spPr/>
    </dgm:pt>
  </dgm:ptLst>
  <dgm:cxnLst>
    <dgm:cxn modelId="{44F32114-F12B-4A8C-B1A3-B152933AEDFE}" srcId="{636CAA26-8B72-4D6F-94AB-23A9FD78B023}" destId="{326B6260-75DA-4E1A-A1D7-547AB678D8E6}" srcOrd="2" destOrd="0" parTransId="{B936E30A-5E2F-49B4-81C3-BA5D0906C6AF}" sibTransId="{64D43327-B300-4479-B865-30B053A13BF2}"/>
    <dgm:cxn modelId="{B388AC48-D249-4450-9D85-4CB0C14DBCE0}" type="presOf" srcId="{A00C65BB-99FA-4D47-BCE0-0CBB0520B486}" destId="{A3325835-9FC2-4404-9621-0E302159C750}" srcOrd="0" destOrd="0" presId="urn:microsoft.com/office/officeart/2005/8/layout/equation1"/>
    <dgm:cxn modelId="{E24DAB57-1A8E-429A-A5BF-56527740F24A}" type="presOf" srcId="{326B6260-75DA-4E1A-A1D7-547AB678D8E6}" destId="{16FC9794-563B-48C1-B81A-A6BAFF96C61B}" srcOrd="0" destOrd="0" presId="urn:microsoft.com/office/officeart/2005/8/layout/equation1"/>
    <dgm:cxn modelId="{12469E83-AF32-4382-AED1-F7CC95592722}" type="presOf" srcId="{636CAA26-8B72-4D6F-94AB-23A9FD78B023}" destId="{644D5BDA-9BF5-4975-8317-58B0DD2980FE}" srcOrd="0" destOrd="0" presId="urn:microsoft.com/office/officeart/2005/8/layout/equation1"/>
    <dgm:cxn modelId="{371ADF9C-CD44-40DC-9B39-3E1CF5A26FC8}" type="presOf" srcId="{1FAA8275-8600-4727-9E8B-6380D7600F95}" destId="{973F913E-BC1C-4608-9AE3-925EB5378629}" srcOrd="0" destOrd="0" presId="urn:microsoft.com/office/officeart/2005/8/layout/equation1"/>
    <dgm:cxn modelId="{4D7AD6B6-AC4E-44BF-BEA9-723E4331EA95}" srcId="{636CAA26-8B72-4D6F-94AB-23A9FD78B023}" destId="{DC0D1263-A655-4FD1-B812-2B3A51ADAF39}" srcOrd="0" destOrd="0" parTransId="{45BF081A-D77F-409E-AF84-4F9CF92AC54B}" sibTransId="{1FAA8275-8600-4727-9E8B-6380D7600F95}"/>
    <dgm:cxn modelId="{F1C1FBB8-011F-40D8-A7C8-3CBB071D9F0D}" srcId="{636CAA26-8B72-4D6F-94AB-23A9FD78B023}" destId="{BCFEDF75-459D-4B3F-9AD2-19E16F9A5DF5}" srcOrd="1" destOrd="0" parTransId="{CE602251-6B0D-4C9D-A3BB-2C73B2EDEDB4}" sibTransId="{A00C65BB-99FA-4D47-BCE0-0CBB0520B486}"/>
    <dgm:cxn modelId="{4EA5B6E6-2FA0-4989-AED4-7EA7AA474594}" type="presOf" srcId="{BCFEDF75-459D-4B3F-9AD2-19E16F9A5DF5}" destId="{EBC26CC3-988D-4F86-BB69-DCF7824E8AE8}" srcOrd="0" destOrd="0" presId="urn:microsoft.com/office/officeart/2005/8/layout/equation1"/>
    <dgm:cxn modelId="{F3C9F6FA-0355-4FD6-A901-90C2B81C53F5}" type="presOf" srcId="{DC0D1263-A655-4FD1-B812-2B3A51ADAF39}" destId="{0A08CBB8-8A9B-4205-8BFE-759FB4E43187}" srcOrd="0" destOrd="0" presId="urn:microsoft.com/office/officeart/2005/8/layout/equation1"/>
    <dgm:cxn modelId="{37EE2DF1-3687-4107-848C-F4A74C074A8D}" type="presParOf" srcId="{644D5BDA-9BF5-4975-8317-58B0DD2980FE}" destId="{0A08CBB8-8A9B-4205-8BFE-759FB4E43187}" srcOrd="0" destOrd="0" presId="urn:microsoft.com/office/officeart/2005/8/layout/equation1"/>
    <dgm:cxn modelId="{C0AB5AF1-91DC-4F52-BA51-D3FF46B73F1A}" type="presParOf" srcId="{644D5BDA-9BF5-4975-8317-58B0DD2980FE}" destId="{FC43C40E-8760-4BA2-A4FD-5707BB961AE5}" srcOrd="1" destOrd="0" presId="urn:microsoft.com/office/officeart/2005/8/layout/equation1"/>
    <dgm:cxn modelId="{C15CC798-E54C-474A-A348-52B2C6E371D5}" type="presParOf" srcId="{644D5BDA-9BF5-4975-8317-58B0DD2980FE}" destId="{973F913E-BC1C-4608-9AE3-925EB5378629}" srcOrd="2" destOrd="0" presId="urn:microsoft.com/office/officeart/2005/8/layout/equation1"/>
    <dgm:cxn modelId="{15B61AF2-9FD2-4C67-AB1F-D52D3412948E}" type="presParOf" srcId="{644D5BDA-9BF5-4975-8317-58B0DD2980FE}" destId="{60A28FA3-C611-4C31-8F4E-1712DB3ADF7D}" srcOrd="3" destOrd="0" presId="urn:microsoft.com/office/officeart/2005/8/layout/equation1"/>
    <dgm:cxn modelId="{943B9454-48D7-4832-AAD0-5C0C58EE1CD7}" type="presParOf" srcId="{644D5BDA-9BF5-4975-8317-58B0DD2980FE}" destId="{EBC26CC3-988D-4F86-BB69-DCF7824E8AE8}" srcOrd="4" destOrd="0" presId="urn:microsoft.com/office/officeart/2005/8/layout/equation1"/>
    <dgm:cxn modelId="{E542B9E6-4603-4C79-9E12-6139D19EFD02}" type="presParOf" srcId="{644D5BDA-9BF5-4975-8317-58B0DD2980FE}" destId="{524C3BF4-E5AB-4C7D-B017-B5EB0F721A13}" srcOrd="5" destOrd="0" presId="urn:microsoft.com/office/officeart/2005/8/layout/equation1"/>
    <dgm:cxn modelId="{CF7840F9-A4AC-4E08-ACD0-7A103A01F616}" type="presParOf" srcId="{644D5BDA-9BF5-4975-8317-58B0DD2980FE}" destId="{A3325835-9FC2-4404-9621-0E302159C750}" srcOrd="6" destOrd="0" presId="urn:microsoft.com/office/officeart/2005/8/layout/equation1"/>
    <dgm:cxn modelId="{13E7A87A-5070-45CA-A7B6-D46AF88BC688}" type="presParOf" srcId="{644D5BDA-9BF5-4975-8317-58B0DD2980FE}" destId="{301E38E5-94F2-465B-A66E-835CD41ED6D8}" srcOrd="7" destOrd="0" presId="urn:microsoft.com/office/officeart/2005/8/layout/equation1"/>
    <dgm:cxn modelId="{37241B64-F0F3-4C9A-93EC-EC96D98698ED}" type="presParOf" srcId="{644D5BDA-9BF5-4975-8317-58B0DD2980FE}" destId="{16FC9794-563B-48C1-B81A-A6BAFF96C61B}"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EAC3A-B76A-460F-88AD-60108AA2F795}"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2A846D5E-1DAB-48EF-8C8C-006FE89A4E1E}">
      <dgm:prSet phldrT="[Text]"/>
      <dgm:spPr/>
      <dgm:t>
        <a:bodyPr/>
        <a:lstStyle/>
        <a:p>
          <a:r>
            <a:rPr lang="en-US"/>
            <a:t>Timely</a:t>
          </a:r>
          <a:endParaRPr lang="en-US" dirty="0"/>
        </a:p>
      </dgm:t>
    </dgm:pt>
    <dgm:pt modelId="{E2ED7EB7-6E3D-4CC0-B142-B30E905B8EAB}" type="parTrans" cxnId="{2D48F103-7B3D-408D-9E26-25E5628EFD6C}">
      <dgm:prSet/>
      <dgm:spPr/>
      <dgm:t>
        <a:bodyPr/>
        <a:lstStyle/>
        <a:p>
          <a:endParaRPr lang="en-US"/>
        </a:p>
      </dgm:t>
    </dgm:pt>
    <dgm:pt modelId="{E44CC636-BEF6-4DA7-9AE7-BC073FEEC265}" type="sibTrans" cxnId="{2D48F103-7B3D-408D-9E26-25E5628EFD6C}">
      <dgm:prSet/>
      <dgm:spPr/>
      <dgm:t>
        <a:bodyPr/>
        <a:lstStyle/>
        <a:p>
          <a:endParaRPr lang="en-US"/>
        </a:p>
      </dgm:t>
    </dgm:pt>
    <dgm:pt modelId="{1B97B06B-2786-4531-9933-1DA653581F0B}">
      <dgm:prSet phldrT="[Text]"/>
      <dgm:spPr/>
      <dgm:t>
        <a:bodyPr/>
        <a:lstStyle/>
        <a:p>
          <a:r>
            <a:rPr lang="en-US" dirty="0"/>
            <a:t>Visual</a:t>
          </a:r>
        </a:p>
      </dgm:t>
    </dgm:pt>
    <dgm:pt modelId="{636C64A5-B5F9-4348-9E7A-D64102959C6D}" type="parTrans" cxnId="{91BA648B-36A1-4BFF-868D-9CDE8BBAFBCB}">
      <dgm:prSet/>
      <dgm:spPr/>
      <dgm:t>
        <a:bodyPr/>
        <a:lstStyle/>
        <a:p>
          <a:endParaRPr lang="en-US"/>
        </a:p>
      </dgm:t>
    </dgm:pt>
    <dgm:pt modelId="{F793E20A-716B-4ACF-A035-4948F6D5DB98}" type="sibTrans" cxnId="{91BA648B-36A1-4BFF-868D-9CDE8BBAFBCB}">
      <dgm:prSet/>
      <dgm:spPr/>
      <dgm:t>
        <a:bodyPr/>
        <a:lstStyle/>
        <a:p>
          <a:endParaRPr lang="en-US"/>
        </a:p>
      </dgm:t>
    </dgm:pt>
    <dgm:pt modelId="{9420C800-A480-46EE-A668-6830A823042E}">
      <dgm:prSet phldrT="[Text]"/>
      <dgm:spPr/>
      <dgm:t>
        <a:bodyPr/>
        <a:lstStyle/>
        <a:p>
          <a:r>
            <a:rPr lang="en-US" dirty="0"/>
            <a:t>proximity</a:t>
          </a:r>
        </a:p>
      </dgm:t>
    </dgm:pt>
    <dgm:pt modelId="{1CCE9A0F-DA0A-4D66-AA92-48F370603D72}" type="parTrans" cxnId="{1DF4157A-16F2-46E6-AE71-F78A7C7ABE65}">
      <dgm:prSet/>
      <dgm:spPr/>
      <dgm:t>
        <a:bodyPr/>
        <a:lstStyle/>
        <a:p>
          <a:endParaRPr lang="en-US"/>
        </a:p>
      </dgm:t>
    </dgm:pt>
    <dgm:pt modelId="{078BC6F9-52E6-4628-8662-2D223BEDC919}" type="sibTrans" cxnId="{1DF4157A-16F2-46E6-AE71-F78A7C7ABE65}">
      <dgm:prSet/>
      <dgm:spPr/>
      <dgm:t>
        <a:bodyPr/>
        <a:lstStyle/>
        <a:p>
          <a:endParaRPr lang="en-US"/>
        </a:p>
      </dgm:t>
    </dgm:pt>
    <dgm:pt modelId="{115A7F6B-BC7E-4F63-869F-9FCD3DADA61A}" type="pres">
      <dgm:prSet presAssocID="{C04EAC3A-B76A-460F-88AD-60108AA2F795}" presName="Name0" presStyleCnt="0">
        <dgm:presLayoutVars>
          <dgm:dir/>
          <dgm:resizeHandles val="exact"/>
        </dgm:presLayoutVars>
      </dgm:prSet>
      <dgm:spPr/>
    </dgm:pt>
    <dgm:pt modelId="{127BBDE4-9566-41F2-A162-5D3FE3324648}" type="pres">
      <dgm:prSet presAssocID="{C04EAC3A-B76A-460F-88AD-60108AA2F795}" presName="fgShape" presStyleLbl="fgShp" presStyleIdx="0" presStyleCnt="1" custScaleY="261128" custLinFactNeighborX="-2251" custLinFactNeighborY="-9668"/>
      <dgm:spPr/>
    </dgm:pt>
    <dgm:pt modelId="{CA67C146-6806-4DF4-93EF-6920707919D3}" type="pres">
      <dgm:prSet presAssocID="{C04EAC3A-B76A-460F-88AD-60108AA2F795}" presName="linComp" presStyleCnt="0"/>
      <dgm:spPr/>
    </dgm:pt>
    <dgm:pt modelId="{176AB3F8-F289-4069-BBA6-2EDD210878C2}" type="pres">
      <dgm:prSet presAssocID="{2A846D5E-1DAB-48EF-8C8C-006FE89A4E1E}" presName="compNode" presStyleCnt="0"/>
      <dgm:spPr/>
    </dgm:pt>
    <dgm:pt modelId="{995E7F4B-7A68-4D47-92C1-59FBE1B7D3CA}" type="pres">
      <dgm:prSet presAssocID="{2A846D5E-1DAB-48EF-8C8C-006FE89A4E1E}" presName="bkgdShape" presStyleLbl="node1" presStyleIdx="0" presStyleCnt="3"/>
      <dgm:spPr/>
    </dgm:pt>
    <dgm:pt modelId="{9F70FB5E-C793-4546-8C62-6C9F1D555668}" type="pres">
      <dgm:prSet presAssocID="{2A846D5E-1DAB-48EF-8C8C-006FE89A4E1E}" presName="nodeTx" presStyleLbl="node1" presStyleIdx="0" presStyleCnt="3">
        <dgm:presLayoutVars>
          <dgm:bulletEnabled val="1"/>
        </dgm:presLayoutVars>
      </dgm:prSet>
      <dgm:spPr/>
    </dgm:pt>
    <dgm:pt modelId="{6F0D6732-4DF6-462F-86C7-D9C004310F08}" type="pres">
      <dgm:prSet presAssocID="{2A846D5E-1DAB-48EF-8C8C-006FE89A4E1E}" presName="invisiNode" presStyleLbl="node1" presStyleIdx="0" presStyleCnt="3"/>
      <dgm:spPr/>
    </dgm:pt>
    <dgm:pt modelId="{22982562-A3ED-4254-B368-5A0DC25C514F}" type="pres">
      <dgm:prSet presAssocID="{2A846D5E-1DAB-48EF-8C8C-006FE89A4E1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D2EECF77-6226-487A-BF6F-5FF0A2D935B6}" type="pres">
      <dgm:prSet presAssocID="{E44CC636-BEF6-4DA7-9AE7-BC073FEEC265}" presName="sibTrans" presStyleLbl="sibTrans2D1" presStyleIdx="0" presStyleCnt="0"/>
      <dgm:spPr/>
    </dgm:pt>
    <dgm:pt modelId="{8B48C947-D6B6-46B2-97BD-4CFDA0D0402B}" type="pres">
      <dgm:prSet presAssocID="{1B97B06B-2786-4531-9933-1DA653581F0B}" presName="compNode" presStyleCnt="0"/>
      <dgm:spPr/>
    </dgm:pt>
    <dgm:pt modelId="{7B180FDE-1647-46A9-8237-662EE22D614A}" type="pres">
      <dgm:prSet presAssocID="{1B97B06B-2786-4531-9933-1DA653581F0B}" presName="bkgdShape" presStyleLbl="node1" presStyleIdx="1" presStyleCnt="3"/>
      <dgm:spPr/>
    </dgm:pt>
    <dgm:pt modelId="{F94675CC-07B9-4B1B-821D-144E7BBACCFD}" type="pres">
      <dgm:prSet presAssocID="{1B97B06B-2786-4531-9933-1DA653581F0B}" presName="nodeTx" presStyleLbl="node1" presStyleIdx="1" presStyleCnt="3">
        <dgm:presLayoutVars>
          <dgm:bulletEnabled val="1"/>
        </dgm:presLayoutVars>
      </dgm:prSet>
      <dgm:spPr/>
    </dgm:pt>
    <dgm:pt modelId="{A6F56824-DAC4-42C2-8BD3-2CB7866E157A}" type="pres">
      <dgm:prSet presAssocID="{1B97B06B-2786-4531-9933-1DA653581F0B}" presName="invisiNode" presStyleLbl="node1" presStyleIdx="1" presStyleCnt="3"/>
      <dgm:spPr/>
    </dgm:pt>
    <dgm:pt modelId="{BA27533A-E47A-4E23-A54B-76CF80E59538}" type="pres">
      <dgm:prSet presAssocID="{1B97B06B-2786-4531-9933-1DA653581F0B}"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540627C-049C-46E1-AEB7-39D57689E2AB}" type="pres">
      <dgm:prSet presAssocID="{F793E20A-716B-4ACF-A035-4948F6D5DB98}" presName="sibTrans" presStyleLbl="sibTrans2D1" presStyleIdx="0" presStyleCnt="0"/>
      <dgm:spPr/>
    </dgm:pt>
    <dgm:pt modelId="{60C2CD5B-7214-4490-A985-59315ABAA6C9}" type="pres">
      <dgm:prSet presAssocID="{9420C800-A480-46EE-A668-6830A823042E}" presName="compNode" presStyleCnt="0"/>
      <dgm:spPr/>
    </dgm:pt>
    <dgm:pt modelId="{06C4B176-57DA-4BB6-9470-1940EB9400EA}" type="pres">
      <dgm:prSet presAssocID="{9420C800-A480-46EE-A668-6830A823042E}" presName="bkgdShape" presStyleLbl="node1" presStyleIdx="2" presStyleCnt="3"/>
      <dgm:spPr/>
    </dgm:pt>
    <dgm:pt modelId="{C56093EB-353B-47E1-B8AA-41FC13FA512D}" type="pres">
      <dgm:prSet presAssocID="{9420C800-A480-46EE-A668-6830A823042E}" presName="nodeTx" presStyleLbl="node1" presStyleIdx="2" presStyleCnt="3">
        <dgm:presLayoutVars>
          <dgm:bulletEnabled val="1"/>
        </dgm:presLayoutVars>
      </dgm:prSet>
      <dgm:spPr/>
    </dgm:pt>
    <dgm:pt modelId="{BAF55878-20C8-4048-9CBA-F12CEBC2F5C1}" type="pres">
      <dgm:prSet presAssocID="{9420C800-A480-46EE-A668-6830A823042E}" presName="invisiNode" presStyleLbl="node1" presStyleIdx="2" presStyleCnt="3"/>
      <dgm:spPr/>
    </dgm:pt>
    <dgm:pt modelId="{EEFC7352-A1B1-4C92-8795-2E437894BFD5}" type="pres">
      <dgm:prSet presAssocID="{9420C800-A480-46EE-A668-6830A823042E}"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Lst>
  <dgm:cxnLst>
    <dgm:cxn modelId="{2D48F103-7B3D-408D-9E26-25E5628EFD6C}" srcId="{C04EAC3A-B76A-460F-88AD-60108AA2F795}" destId="{2A846D5E-1DAB-48EF-8C8C-006FE89A4E1E}" srcOrd="0" destOrd="0" parTransId="{E2ED7EB7-6E3D-4CC0-B142-B30E905B8EAB}" sibTransId="{E44CC636-BEF6-4DA7-9AE7-BC073FEEC265}"/>
    <dgm:cxn modelId="{D60CE21D-0DA8-42AA-A965-D53C1D5076B2}" type="presOf" srcId="{F793E20A-716B-4ACF-A035-4948F6D5DB98}" destId="{2540627C-049C-46E1-AEB7-39D57689E2AB}" srcOrd="0" destOrd="0" presId="urn:microsoft.com/office/officeart/2005/8/layout/hList7"/>
    <dgm:cxn modelId="{13F2951F-31B2-47AD-8672-0CFEDA87F6DE}" type="presOf" srcId="{1B97B06B-2786-4531-9933-1DA653581F0B}" destId="{F94675CC-07B9-4B1B-821D-144E7BBACCFD}" srcOrd="1" destOrd="0" presId="urn:microsoft.com/office/officeart/2005/8/layout/hList7"/>
    <dgm:cxn modelId="{D6A3832B-0853-4C52-A43E-87A5C7E74505}" type="presOf" srcId="{E44CC636-BEF6-4DA7-9AE7-BC073FEEC265}" destId="{D2EECF77-6226-487A-BF6F-5FF0A2D935B6}" srcOrd="0" destOrd="0" presId="urn:microsoft.com/office/officeart/2005/8/layout/hList7"/>
    <dgm:cxn modelId="{0A94CF3E-ACAE-4608-BF30-7EB8A862A340}" type="presOf" srcId="{2A846D5E-1DAB-48EF-8C8C-006FE89A4E1E}" destId="{995E7F4B-7A68-4D47-92C1-59FBE1B7D3CA}" srcOrd="0" destOrd="0" presId="urn:microsoft.com/office/officeart/2005/8/layout/hList7"/>
    <dgm:cxn modelId="{5001295F-F5F9-4686-9C32-7A5F6C5E990B}" type="presOf" srcId="{1B97B06B-2786-4531-9933-1DA653581F0B}" destId="{7B180FDE-1647-46A9-8237-662EE22D614A}" srcOrd="0" destOrd="0" presId="urn:microsoft.com/office/officeart/2005/8/layout/hList7"/>
    <dgm:cxn modelId="{3296FC68-2EEE-4F23-8C79-AF4E966F06B5}" type="presOf" srcId="{C04EAC3A-B76A-460F-88AD-60108AA2F795}" destId="{115A7F6B-BC7E-4F63-869F-9FCD3DADA61A}" srcOrd="0" destOrd="0" presId="urn:microsoft.com/office/officeart/2005/8/layout/hList7"/>
    <dgm:cxn modelId="{1DF4157A-16F2-46E6-AE71-F78A7C7ABE65}" srcId="{C04EAC3A-B76A-460F-88AD-60108AA2F795}" destId="{9420C800-A480-46EE-A668-6830A823042E}" srcOrd="2" destOrd="0" parTransId="{1CCE9A0F-DA0A-4D66-AA92-48F370603D72}" sibTransId="{078BC6F9-52E6-4628-8662-2D223BEDC919}"/>
    <dgm:cxn modelId="{91BA648B-36A1-4BFF-868D-9CDE8BBAFBCB}" srcId="{C04EAC3A-B76A-460F-88AD-60108AA2F795}" destId="{1B97B06B-2786-4531-9933-1DA653581F0B}" srcOrd="1" destOrd="0" parTransId="{636C64A5-B5F9-4348-9E7A-D64102959C6D}" sibTransId="{F793E20A-716B-4ACF-A035-4948F6D5DB98}"/>
    <dgm:cxn modelId="{A78ECA90-ED9D-4965-A7E4-4BA575A40D96}" type="presOf" srcId="{9420C800-A480-46EE-A668-6830A823042E}" destId="{C56093EB-353B-47E1-B8AA-41FC13FA512D}" srcOrd="1" destOrd="0" presId="urn:microsoft.com/office/officeart/2005/8/layout/hList7"/>
    <dgm:cxn modelId="{362E6ABA-3A6D-4CBA-ABD6-7646FF910B0B}" type="presOf" srcId="{9420C800-A480-46EE-A668-6830A823042E}" destId="{06C4B176-57DA-4BB6-9470-1940EB9400EA}" srcOrd="0" destOrd="0" presId="urn:microsoft.com/office/officeart/2005/8/layout/hList7"/>
    <dgm:cxn modelId="{57BFFED4-5EB3-4E0B-9F37-556AF59B181C}" type="presOf" srcId="{2A846D5E-1DAB-48EF-8C8C-006FE89A4E1E}" destId="{9F70FB5E-C793-4546-8C62-6C9F1D555668}" srcOrd="1" destOrd="0" presId="urn:microsoft.com/office/officeart/2005/8/layout/hList7"/>
    <dgm:cxn modelId="{8C5EE487-090F-4B84-909A-1B1DE5A63C84}" type="presParOf" srcId="{115A7F6B-BC7E-4F63-869F-9FCD3DADA61A}" destId="{127BBDE4-9566-41F2-A162-5D3FE3324648}" srcOrd="0" destOrd="0" presId="urn:microsoft.com/office/officeart/2005/8/layout/hList7"/>
    <dgm:cxn modelId="{F19060E7-E1BE-4E7E-94D8-6A9ECC0081DF}" type="presParOf" srcId="{115A7F6B-BC7E-4F63-869F-9FCD3DADA61A}" destId="{CA67C146-6806-4DF4-93EF-6920707919D3}" srcOrd="1" destOrd="0" presId="urn:microsoft.com/office/officeart/2005/8/layout/hList7"/>
    <dgm:cxn modelId="{03012FCD-361E-4556-997A-149FFD1510E7}" type="presParOf" srcId="{CA67C146-6806-4DF4-93EF-6920707919D3}" destId="{176AB3F8-F289-4069-BBA6-2EDD210878C2}" srcOrd="0" destOrd="0" presId="urn:microsoft.com/office/officeart/2005/8/layout/hList7"/>
    <dgm:cxn modelId="{DD7AC9CC-141B-4828-9109-D0C87B5E2202}" type="presParOf" srcId="{176AB3F8-F289-4069-BBA6-2EDD210878C2}" destId="{995E7F4B-7A68-4D47-92C1-59FBE1B7D3CA}" srcOrd="0" destOrd="0" presId="urn:microsoft.com/office/officeart/2005/8/layout/hList7"/>
    <dgm:cxn modelId="{9F60156E-7ED0-4DB7-B4E5-E0B137DC4E13}" type="presParOf" srcId="{176AB3F8-F289-4069-BBA6-2EDD210878C2}" destId="{9F70FB5E-C793-4546-8C62-6C9F1D555668}" srcOrd="1" destOrd="0" presId="urn:microsoft.com/office/officeart/2005/8/layout/hList7"/>
    <dgm:cxn modelId="{B1E9EFC5-60FD-4EFA-BC66-CEE3CAEE8590}" type="presParOf" srcId="{176AB3F8-F289-4069-BBA6-2EDD210878C2}" destId="{6F0D6732-4DF6-462F-86C7-D9C004310F08}" srcOrd="2" destOrd="0" presId="urn:microsoft.com/office/officeart/2005/8/layout/hList7"/>
    <dgm:cxn modelId="{830822F4-54AE-4DF7-ADB7-EF75C8B0B664}" type="presParOf" srcId="{176AB3F8-F289-4069-BBA6-2EDD210878C2}" destId="{22982562-A3ED-4254-B368-5A0DC25C514F}" srcOrd="3" destOrd="0" presId="urn:microsoft.com/office/officeart/2005/8/layout/hList7"/>
    <dgm:cxn modelId="{DA3C6897-E5D6-4646-B0AE-FDBAB58C2E1B}" type="presParOf" srcId="{CA67C146-6806-4DF4-93EF-6920707919D3}" destId="{D2EECF77-6226-487A-BF6F-5FF0A2D935B6}" srcOrd="1" destOrd="0" presId="urn:microsoft.com/office/officeart/2005/8/layout/hList7"/>
    <dgm:cxn modelId="{335F6F7B-F90E-45CF-AE74-4348E1878771}" type="presParOf" srcId="{CA67C146-6806-4DF4-93EF-6920707919D3}" destId="{8B48C947-D6B6-46B2-97BD-4CFDA0D0402B}" srcOrd="2" destOrd="0" presId="urn:microsoft.com/office/officeart/2005/8/layout/hList7"/>
    <dgm:cxn modelId="{6DE5F1FC-85AA-4E33-B864-AC33D1D3F918}" type="presParOf" srcId="{8B48C947-D6B6-46B2-97BD-4CFDA0D0402B}" destId="{7B180FDE-1647-46A9-8237-662EE22D614A}" srcOrd="0" destOrd="0" presId="urn:microsoft.com/office/officeart/2005/8/layout/hList7"/>
    <dgm:cxn modelId="{8EF46EA5-1E32-4207-99B9-6DDCC94E7EEF}" type="presParOf" srcId="{8B48C947-D6B6-46B2-97BD-4CFDA0D0402B}" destId="{F94675CC-07B9-4B1B-821D-144E7BBACCFD}" srcOrd="1" destOrd="0" presId="urn:microsoft.com/office/officeart/2005/8/layout/hList7"/>
    <dgm:cxn modelId="{805395FD-92EE-467B-9A02-BD2DFAF6F897}" type="presParOf" srcId="{8B48C947-D6B6-46B2-97BD-4CFDA0D0402B}" destId="{A6F56824-DAC4-42C2-8BD3-2CB7866E157A}" srcOrd="2" destOrd="0" presId="urn:microsoft.com/office/officeart/2005/8/layout/hList7"/>
    <dgm:cxn modelId="{F0748450-8FB7-4DA1-B00D-D68AC7188E2B}" type="presParOf" srcId="{8B48C947-D6B6-46B2-97BD-4CFDA0D0402B}" destId="{BA27533A-E47A-4E23-A54B-76CF80E59538}" srcOrd="3" destOrd="0" presId="urn:microsoft.com/office/officeart/2005/8/layout/hList7"/>
    <dgm:cxn modelId="{38D914EC-D907-4F62-9D66-B571D21811F1}" type="presParOf" srcId="{CA67C146-6806-4DF4-93EF-6920707919D3}" destId="{2540627C-049C-46E1-AEB7-39D57689E2AB}" srcOrd="3" destOrd="0" presId="urn:microsoft.com/office/officeart/2005/8/layout/hList7"/>
    <dgm:cxn modelId="{7E8CD71D-825E-4183-87E2-4717E67C2748}" type="presParOf" srcId="{CA67C146-6806-4DF4-93EF-6920707919D3}" destId="{60C2CD5B-7214-4490-A985-59315ABAA6C9}" srcOrd="4" destOrd="0" presId="urn:microsoft.com/office/officeart/2005/8/layout/hList7"/>
    <dgm:cxn modelId="{F3C4D676-E49D-499B-9F7F-51AE6731DBC9}" type="presParOf" srcId="{60C2CD5B-7214-4490-A985-59315ABAA6C9}" destId="{06C4B176-57DA-4BB6-9470-1940EB9400EA}" srcOrd="0" destOrd="0" presId="urn:microsoft.com/office/officeart/2005/8/layout/hList7"/>
    <dgm:cxn modelId="{EC6772DB-2126-47D8-8FF0-CD4ED4CA79F0}" type="presParOf" srcId="{60C2CD5B-7214-4490-A985-59315ABAA6C9}" destId="{C56093EB-353B-47E1-B8AA-41FC13FA512D}" srcOrd="1" destOrd="0" presId="urn:microsoft.com/office/officeart/2005/8/layout/hList7"/>
    <dgm:cxn modelId="{B47A406E-8401-4044-BC0E-3B10C0702417}" type="presParOf" srcId="{60C2CD5B-7214-4490-A985-59315ABAA6C9}" destId="{BAF55878-20C8-4048-9CBA-F12CEBC2F5C1}" srcOrd="2" destOrd="0" presId="urn:microsoft.com/office/officeart/2005/8/layout/hList7"/>
    <dgm:cxn modelId="{629BE173-2E94-4BA5-B886-DB69B2D24F5F}" type="presParOf" srcId="{60C2CD5B-7214-4490-A985-59315ABAA6C9}" destId="{EEFC7352-A1B1-4C92-8795-2E437894BFD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327643-5FCE-448E-81FB-2B51F80061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28D6DC0-CDF7-4146-BF86-D74052EDE6BA}">
      <dgm:prSet phldrT="[Text]"/>
      <dgm:spPr/>
      <dgm:t>
        <a:bodyPr/>
        <a:lstStyle/>
        <a:p>
          <a:r>
            <a:rPr lang="en-US" dirty="0"/>
            <a:t>Safety becomes #1 priority</a:t>
          </a:r>
        </a:p>
      </dgm:t>
    </dgm:pt>
    <dgm:pt modelId="{94ACD7BE-C390-4FA6-B323-CC5C2C743ACB}" type="parTrans" cxnId="{8CFC0FA4-C769-4AEB-A8E8-0895111AAFE8}">
      <dgm:prSet/>
      <dgm:spPr/>
      <dgm:t>
        <a:bodyPr/>
        <a:lstStyle/>
        <a:p>
          <a:endParaRPr lang="en-US"/>
        </a:p>
      </dgm:t>
    </dgm:pt>
    <dgm:pt modelId="{73473EA4-3559-485C-B1EB-6657AA4637CE}" type="sibTrans" cxnId="{8CFC0FA4-C769-4AEB-A8E8-0895111AAFE8}">
      <dgm:prSet/>
      <dgm:spPr/>
      <dgm:t>
        <a:bodyPr/>
        <a:lstStyle/>
        <a:p>
          <a:endParaRPr lang="en-US"/>
        </a:p>
      </dgm:t>
    </dgm:pt>
    <dgm:pt modelId="{3EED51F6-DA57-44D1-8686-308DAE7F9B02}">
      <dgm:prSet phldrT="[Text]"/>
      <dgm:spPr/>
      <dgm:t>
        <a:bodyPr/>
        <a:lstStyle/>
        <a:p>
          <a:r>
            <a:rPr lang="en-US" dirty="0"/>
            <a:t>Assists staff to perform better</a:t>
          </a:r>
        </a:p>
      </dgm:t>
    </dgm:pt>
    <dgm:pt modelId="{8766222C-BA9D-4FF2-8261-2DDD3820A5AF}" type="parTrans" cxnId="{A918E7C0-B242-4A24-9444-51D1B9D814D8}">
      <dgm:prSet/>
      <dgm:spPr/>
      <dgm:t>
        <a:bodyPr/>
        <a:lstStyle/>
        <a:p>
          <a:endParaRPr lang="en-US"/>
        </a:p>
      </dgm:t>
    </dgm:pt>
    <dgm:pt modelId="{7EBD2A18-C6C2-4F86-9FD5-8EDBBAF1B787}" type="sibTrans" cxnId="{A918E7C0-B242-4A24-9444-51D1B9D814D8}">
      <dgm:prSet/>
      <dgm:spPr/>
      <dgm:t>
        <a:bodyPr/>
        <a:lstStyle/>
        <a:p>
          <a:endParaRPr lang="en-US"/>
        </a:p>
      </dgm:t>
    </dgm:pt>
    <dgm:pt modelId="{5F68D173-AF65-4255-B595-38F3EF6FA005}">
      <dgm:prSet phldrT="[Text]"/>
      <dgm:spPr/>
      <dgm:t>
        <a:bodyPr/>
        <a:lstStyle/>
        <a:p>
          <a:r>
            <a:rPr lang="en-US" dirty="0"/>
            <a:t>Easy and timely access to best performance</a:t>
          </a:r>
        </a:p>
      </dgm:t>
    </dgm:pt>
    <dgm:pt modelId="{6F592333-22C5-4B0D-8668-422F8906B6B8}" type="parTrans" cxnId="{5ACB9C0F-FC31-4A1F-9072-4CDE962540EA}">
      <dgm:prSet/>
      <dgm:spPr/>
      <dgm:t>
        <a:bodyPr/>
        <a:lstStyle/>
        <a:p>
          <a:endParaRPr lang="en-US"/>
        </a:p>
      </dgm:t>
    </dgm:pt>
    <dgm:pt modelId="{61058576-1967-4D99-A5F2-C62AAC425F64}" type="sibTrans" cxnId="{5ACB9C0F-FC31-4A1F-9072-4CDE962540EA}">
      <dgm:prSet/>
      <dgm:spPr/>
      <dgm:t>
        <a:bodyPr/>
        <a:lstStyle/>
        <a:p>
          <a:endParaRPr lang="en-US"/>
        </a:p>
      </dgm:t>
    </dgm:pt>
    <dgm:pt modelId="{FAA6BD44-3620-446C-8EAC-A045BA995636}">
      <dgm:prSet phldrT="[Text]"/>
      <dgm:spPr/>
      <dgm:t>
        <a:bodyPr/>
        <a:lstStyle/>
        <a:p>
          <a:r>
            <a:rPr lang="en-US" dirty="0"/>
            <a:t>Product is staff friendly</a:t>
          </a:r>
        </a:p>
      </dgm:t>
    </dgm:pt>
    <dgm:pt modelId="{4403BECC-DCC4-4F53-97F4-DA7D328C7433}" type="parTrans" cxnId="{5578E779-6A07-4169-8862-AE64EE89CDD9}">
      <dgm:prSet/>
      <dgm:spPr/>
      <dgm:t>
        <a:bodyPr/>
        <a:lstStyle/>
        <a:p>
          <a:endParaRPr lang="en-US"/>
        </a:p>
      </dgm:t>
    </dgm:pt>
    <dgm:pt modelId="{DCA6E4C3-F044-441E-BF09-3A9CE64DEFB3}" type="sibTrans" cxnId="{5578E779-6A07-4169-8862-AE64EE89CDD9}">
      <dgm:prSet/>
      <dgm:spPr/>
      <dgm:t>
        <a:bodyPr/>
        <a:lstStyle/>
        <a:p>
          <a:endParaRPr lang="en-US"/>
        </a:p>
      </dgm:t>
    </dgm:pt>
    <dgm:pt modelId="{6D8611C2-1E3C-45C4-823E-0A068B4DF8F6}">
      <dgm:prSet phldrT="[Text]"/>
      <dgm:spPr/>
      <dgm:t>
        <a:bodyPr/>
        <a:lstStyle/>
        <a:p>
          <a:r>
            <a:rPr lang="en-US" dirty="0"/>
            <a:t>Building staff performance Accountability</a:t>
          </a:r>
        </a:p>
      </dgm:t>
    </dgm:pt>
    <dgm:pt modelId="{6E336763-4D82-45E6-B85E-641D202A60B5}" type="parTrans" cxnId="{6CC9E2D1-1CB7-41D5-8EA7-A1011AE61949}">
      <dgm:prSet/>
      <dgm:spPr/>
      <dgm:t>
        <a:bodyPr/>
        <a:lstStyle/>
        <a:p>
          <a:endParaRPr lang="en-US"/>
        </a:p>
      </dgm:t>
    </dgm:pt>
    <dgm:pt modelId="{F4235E33-5633-4D4C-8B55-932AF03BA6D5}" type="sibTrans" cxnId="{6CC9E2D1-1CB7-41D5-8EA7-A1011AE61949}">
      <dgm:prSet/>
      <dgm:spPr/>
      <dgm:t>
        <a:bodyPr/>
        <a:lstStyle/>
        <a:p>
          <a:endParaRPr lang="en-US"/>
        </a:p>
      </dgm:t>
    </dgm:pt>
    <dgm:pt modelId="{05B6273C-46D8-479D-9BB4-731E667BDD4B}" type="pres">
      <dgm:prSet presAssocID="{FE327643-5FCE-448E-81FB-2B51F8006102}" presName="diagram" presStyleCnt="0">
        <dgm:presLayoutVars>
          <dgm:dir/>
          <dgm:resizeHandles val="exact"/>
        </dgm:presLayoutVars>
      </dgm:prSet>
      <dgm:spPr/>
    </dgm:pt>
    <dgm:pt modelId="{11F0FB61-14D4-40BC-9F31-9E2E87805273}" type="pres">
      <dgm:prSet presAssocID="{B28D6DC0-CDF7-4146-BF86-D74052EDE6BA}" presName="node" presStyleLbl="node1" presStyleIdx="0" presStyleCnt="5">
        <dgm:presLayoutVars>
          <dgm:bulletEnabled val="1"/>
        </dgm:presLayoutVars>
      </dgm:prSet>
      <dgm:spPr/>
    </dgm:pt>
    <dgm:pt modelId="{BBADADF8-1BCC-4055-BE64-19B6B0191944}" type="pres">
      <dgm:prSet presAssocID="{73473EA4-3559-485C-B1EB-6657AA4637CE}" presName="sibTrans" presStyleCnt="0"/>
      <dgm:spPr/>
    </dgm:pt>
    <dgm:pt modelId="{07608C44-3796-403C-9909-66AC85D1D4EC}" type="pres">
      <dgm:prSet presAssocID="{3EED51F6-DA57-44D1-8686-308DAE7F9B02}" presName="node" presStyleLbl="node1" presStyleIdx="1" presStyleCnt="5">
        <dgm:presLayoutVars>
          <dgm:bulletEnabled val="1"/>
        </dgm:presLayoutVars>
      </dgm:prSet>
      <dgm:spPr/>
    </dgm:pt>
    <dgm:pt modelId="{1036FEF9-D44C-4D7C-99E8-E034846B602B}" type="pres">
      <dgm:prSet presAssocID="{7EBD2A18-C6C2-4F86-9FD5-8EDBBAF1B787}" presName="sibTrans" presStyleCnt="0"/>
      <dgm:spPr/>
    </dgm:pt>
    <dgm:pt modelId="{98C22C2D-606E-4232-8015-BBBCDBBE3367}" type="pres">
      <dgm:prSet presAssocID="{5F68D173-AF65-4255-B595-38F3EF6FA005}" presName="node" presStyleLbl="node1" presStyleIdx="2" presStyleCnt="5">
        <dgm:presLayoutVars>
          <dgm:bulletEnabled val="1"/>
        </dgm:presLayoutVars>
      </dgm:prSet>
      <dgm:spPr/>
    </dgm:pt>
    <dgm:pt modelId="{59512433-4D93-4DFA-8508-77E955771783}" type="pres">
      <dgm:prSet presAssocID="{61058576-1967-4D99-A5F2-C62AAC425F64}" presName="sibTrans" presStyleCnt="0"/>
      <dgm:spPr/>
    </dgm:pt>
    <dgm:pt modelId="{68852D45-F317-4425-AE40-111A33B58633}" type="pres">
      <dgm:prSet presAssocID="{FAA6BD44-3620-446C-8EAC-A045BA995636}" presName="node" presStyleLbl="node1" presStyleIdx="3" presStyleCnt="5">
        <dgm:presLayoutVars>
          <dgm:bulletEnabled val="1"/>
        </dgm:presLayoutVars>
      </dgm:prSet>
      <dgm:spPr/>
    </dgm:pt>
    <dgm:pt modelId="{EE6A913D-177E-4388-A860-948F0F3C405C}" type="pres">
      <dgm:prSet presAssocID="{DCA6E4C3-F044-441E-BF09-3A9CE64DEFB3}" presName="sibTrans" presStyleCnt="0"/>
      <dgm:spPr/>
    </dgm:pt>
    <dgm:pt modelId="{230B9EEC-8978-4255-8023-AF09226AE923}" type="pres">
      <dgm:prSet presAssocID="{6D8611C2-1E3C-45C4-823E-0A068B4DF8F6}" presName="node" presStyleLbl="node1" presStyleIdx="4" presStyleCnt="5" custScaleX="112324">
        <dgm:presLayoutVars>
          <dgm:bulletEnabled val="1"/>
        </dgm:presLayoutVars>
      </dgm:prSet>
      <dgm:spPr/>
    </dgm:pt>
  </dgm:ptLst>
  <dgm:cxnLst>
    <dgm:cxn modelId="{5ACB9C0F-FC31-4A1F-9072-4CDE962540EA}" srcId="{FE327643-5FCE-448E-81FB-2B51F8006102}" destId="{5F68D173-AF65-4255-B595-38F3EF6FA005}" srcOrd="2" destOrd="0" parTransId="{6F592333-22C5-4B0D-8668-422F8906B6B8}" sibTransId="{61058576-1967-4D99-A5F2-C62AAC425F64}"/>
    <dgm:cxn modelId="{B6047425-BD4E-4468-B46B-84ED75E6B668}" type="presOf" srcId="{3EED51F6-DA57-44D1-8686-308DAE7F9B02}" destId="{07608C44-3796-403C-9909-66AC85D1D4EC}" srcOrd="0" destOrd="0" presId="urn:microsoft.com/office/officeart/2005/8/layout/default"/>
    <dgm:cxn modelId="{B0593D5B-9BDE-41B0-93DA-72BB22A87572}" type="presOf" srcId="{5F68D173-AF65-4255-B595-38F3EF6FA005}" destId="{98C22C2D-606E-4232-8015-BBBCDBBE3367}" srcOrd="0" destOrd="0" presId="urn:microsoft.com/office/officeart/2005/8/layout/default"/>
    <dgm:cxn modelId="{FACC554C-F737-4234-A8B5-8C5BCD221914}" type="presOf" srcId="{FAA6BD44-3620-446C-8EAC-A045BA995636}" destId="{68852D45-F317-4425-AE40-111A33B58633}" srcOrd="0" destOrd="0" presId="urn:microsoft.com/office/officeart/2005/8/layout/default"/>
    <dgm:cxn modelId="{5578E779-6A07-4169-8862-AE64EE89CDD9}" srcId="{FE327643-5FCE-448E-81FB-2B51F8006102}" destId="{FAA6BD44-3620-446C-8EAC-A045BA995636}" srcOrd="3" destOrd="0" parTransId="{4403BECC-DCC4-4F53-97F4-DA7D328C7433}" sibTransId="{DCA6E4C3-F044-441E-BF09-3A9CE64DEFB3}"/>
    <dgm:cxn modelId="{B020AC7F-6DA4-4291-BB01-EB553453B59F}" type="presOf" srcId="{6D8611C2-1E3C-45C4-823E-0A068B4DF8F6}" destId="{230B9EEC-8978-4255-8023-AF09226AE923}" srcOrd="0" destOrd="0" presId="urn:microsoft.com/office/officeart/2005/8/layout/default"/>
    <dgm:cxn modelId="{8CFC0FA4-C769-4AEB-A8E8-0895111AAFE8}" srcId="{FE327643-5FCE-448E-81FB-2B51F8006102}" destId="{B28D6DC0-CDF7-4146-BF86-D74052EDE6BA}" srcOrd="0" destOrd="0" parTransId="{94ACD7BE-C390-4FA6-B323-CC5C2C743ACB}" sibTransId="{73473EA4-3559-485C-B1EB-6657AA4637CE}"/>
    <dgm:cxn modelId="{A918E7C0-B242-4A24-9444-51D1B9D814D8}" srcId="{FE327643-5FCE-448E-81FB-2B51F8006102}" destId="{3EED51F6-DA57-44D1-8686-308DAE7F9B02}" srcOrd="1" destOrd="0" parTransId="{8766222C-BA9D-4FF2-8261-2DDD3820A5AF}" sibTransId="{7EBD2A18-C6C2-4F86-9FD5-8EDBBAF1B787}"/>
    <dgm:cxn modelId="{1C68EACB-A5B4-40C2-B5B8-FA0497E4246B}" type="presOf" srcId="{FE327643-5FCE-448E-81FB-2B51F8006102}" destId="{05B6273C-46D8-479D-9BB4-731E667BDD4B}" srcOrd="0" destOrd="0" presId="urn:microsoft.com/office/officeart/2005/8/layout/default"/>
    <dgm:cxn modelId="{187421CE-8712-4EE2-B706-C35D68CD0F20}" type="presOf" srcId="{B28D6DC0-CDF7-4146-BF86-D74052EDE6BA}" destId="{11F0FB61-14D4-40BC-9F31-9E2E87805273}" srcOrd="0" destOrd="0" presId="urn:microsoft.com/office/officeart/2005/8/layout/default"/>
    <dgm:cxn modelId="{6CC9E2D1-1CB7-41D5-8EA7-A1011AE61949}" srcId="{FE327643-5FCE-448E-81FB-2B51F8006102}" destId="{6D8611C2-1E3C-45C4-823E-0A068B4DF8F6}" srcOrd="4" destOrd="0" parTransId="{6E336763-4D82-45E6-B85E-641D202A60B5}" sibTransId="{F4235E33-5633-4D4C-8B55-932AF03BA6D5}"/>
    <dgm:cxn modelId="{F66D54C6-55DA-4DE2-BB5C-F7BE1F73B3E4}" type="presParOf" srcId="{05B6273C-46D8-479D-9BB4-731E667BDD4B}" destId="{11F0FB61-14D4-40BC-9F31-9E2E87805273}" srcOrd="0" destOrd="0" presId="urn:microsoft.com/office/officeart/2005/8/layout/default"/>
    <dgm:cxn modelId="{0911BA29-8A97-4EAD-B25F-683DE3AF731B}" type="presParOf" srcId="{05B6273C-46D8-479D-9BB4-731E667BDD4B}" destId="{BBADADF8-1BCC-4055-BE64-19B6B0191944}" srcOrd="1" destOrd="0" presId="urn:microsoft.com/office/officeart/2005/8/layout/default"/>
    <dgm:cxn modelId="{8A0AC4A9-1F11-4CBE-82A6-AEE730CFA5AD}" type="presParOf" srcId="{05B6273C-46D8-479D-9BB4-731E667BDD4B}" destId="{07608C44-3796-403C-9909-66AC85D1D4EC}" srcOrd="2" destOrd="0" presId="urn:microsoft.com/office/officeart/2005/8/layout/default"/>
    <dgm:cxn modelId="{E7C993F0-02B2-48A8-B03B-7458A91940EB}" type="presParOf" srcId="{05B6273C-46D8-479D-9BB4-731E667BDD4B}" destId="{1036FEF9-D44C-4D7C-99E8-E034846B602B}" srcOrd="3" destOrd="0" presId="urn:microsoft.com/office/officeart/2005/8/layout/default"/>
    <dgm:cxn modelId="{97726908-6ECF-4BF8-9A8C-2013976B50D6}" type="presParOf" srcId="{05B6273C-46D8-479D-9BB4-731E667BDD4B}" destId="{98C22C2D-606E-4232-8015-BBBCDBBE3367}" srcOrd="4" destOrd="0" presId="urn:microsoft.com/office/officeart/2005/8/layout/default"/>
    <dgm:cxn modelId="{2A2DCE2A-83FB-4681-B5FD-92D36D50AA22}" type="presParOf" srcId="{05B6273C-46D8-479D-9BB4-731E667BDD4B}" destId="{59512433-4D93-4DFA-8508-77E955771783}" srcOrd="5" destOrd="0" presId="urn:microsoft.com/office/officeart/2005/8/layout/default"/>
    <dgm:cxn modelId="{3829B9B0-FD65-47F4-8891-168CED0AEB4D}" type="presParOf" srcId="{05B6273C-46D8-479D-9BB4-731E667BDD4B}" destId="{68852D45-F317-4425-AE40-111A33B58633}" srcOrd="6" destOrd="0" presId="urn:microsoft.com/office/officeart/2005/8/layout/default"/>
    <dgm:cxn modelId="{25DE0446-ECE3-4FE1-991F-48FED85E8CD1}" type="presParOf" srcId="{05B6273C-46D8-479D-9BB4-731E667BDD4B}" destId="{EE6A913D-177E-4388-A860-948F0F3C405C}" srcOrd="7" destOrd="0" presId="urn:microsoft.com/office/officeart/2005/8/layout/default"/>
    <dgm:cxn modelId="{ADDB9959-2925-411D-B195-DFF8791D85AC}" type="presParOf" srcId="{05B6273C-46D8-479D-9BB4-731E667BDD4B}" destId="{230B9EEC-8978-4255-8023-AF09226AE92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1B3C4E-F8B0-4F2C-B42F-C4AD5445FF6F}" type="doc">
      <dgm:prSet loTypeId="urn:microsoft.com/office/officeart/2005/8/layout/hProcess11" loCatId="process" qsTypeId="urn:microsoft.com/office/officeart/2005/8/quickstyle/simple1" qsCatId="simple" csTypeId="urn:microsoft.com/office/officeart/2005/8/colors/accent0_3" csCatId="mainScheme" phldr="1"/>
      <dgm:spPr/>
      <dgm:t>
        <a:bodyPr/>
        <a:lstStyle/>
        <a:p>
          <a:endParaRPr lang="en-US"/>
        </a:p>
      </dgm:t>
    </dgm:pt>
    <dgm:pt modelId="{A011BE48-E3BF-41B0-AF75-2E6330E7DEB3}">
      <dgm:prSet phldrT="[Text]" custT="1"/>
      <dgm:spPr/>
      <dgm:t>
        <a:bodyPr/>
        <a:lstStyle/>
        <a:p>
          <a:pPr algn="ctr">
            <a:spcAft>
              <a:spcPct val="35000"/>
            </a:spcAft>
          </a:pPr>
          <a:r>
            <a:rPr lang="en-US" sz="1600" dirty="0"/>
            <a:t>Super</a:t>
          </a:r>
        </a:p>
        <a:p>
          <a:pPr algn="ctr">
            <a:spcAft>
              <a:spcPct val="35000"/>
            </a:spcAft>
          </a:pPr>
          <a:r>
            <a:rPr lang="en-US" sz="1600" dirty="0"/>
            <a:t>Users:</a:t>
          </a:r>
        </a:p>
        <a:p>
          <a:pPr algn="ctr">
            <a:spcAft>
              <a:spcPts val="0"/>
            </a:spcAft>
          </a:pPr>
          <a:r>
            <a:rPr lang="en-US" sz="1600" dirty="0"/>
            <a:t>who</a:t>
          </a:r>
        </a:p>
        <a:p>
          <a:pPr algn="ctr">
            <a:spcAft>
              <a:spcPts val="0"/>
            </a:spcAft>
          </a:pPr>
          <a:r>
            <a:rPr lang="en-US" sz="1600" dirty="0"/>
            <a:t>Where </a:t>
          </a:r>
        </a:p>
        <a:p>
          <a:pPr algn="ctr">
            <a:spcAft>
              <a:spcPts val="0"/>
            </a:spcAft>
          </a:pPr>
          <a:r>
            <a:rPr lang="en-US" sz="1600" dirty="0"/>
            <a:t>When </a:t>
          </a:r>
        </a:p>
        <a:p>
          <a:pPr algn="ctr">
            <a:spcAft>
              <a:spcPts val="0"/>
            </a:spcAft>
          </a:pPr>
          <a:r>
            <a:rPr lang="en-US" sz="1600" dirty="0"/>
            <a:t>How</a:t>
          </a:r>
        </a:p>
        <a:p>
          <a:pPr algn="ctr">
            <a:spcAft>
              <a:spcPct val="35000"/>
            </a:spcAft>
          </a:pPr>
          <a:endParaRPr lang="en-US" sz="1000" dirty="0"/>
        </a:p>
      </dgm:t>
    </dgm:pt>
    <dgm:pt modelId="{EBACFB97-4010-4CE9-BE8E-421DB990E7FF}" type="parTrans" cxnId="{2D1FF41D-7D85-4044-A264-5D4D540C80C5}">
      <dgm:prSet/>
      <dgm:spPr/>
      <dgm:t>
        <a:bodyPr/>
        <a:lstStyle/>
        <a:p>
          <a:endParaRPr lang="en-US"/>
        </a:p>
      </dgm:t>
    </dgm:pt>
    <dgm:pt modelId="{8B544C5C-69D6-4B51-8D28-F66E5CD75035}" type="sibTrans" cxnId="{2D1FF41D-7D85-4044-A264-5D4D540C80C5}">
      <dgm:prSet/>
      <dgm:spPr/>
      <dgm:t>
        <a:bodyPr/>
        <a:lstStyle/>
        <a:p>
          <a:endParaRPr lang="en-US"/>
        </a:p>
      </dgm:t>
    </dgm:pt>
    <dgm:pt modelId="{D924CE2A-BCE1-4848-8978-5F2903F37630}">
      <dgm:prSet phldrT="[Text]" custT="1"/>
      <dgm:spPr/>
      <dgm:t>
        <a:bodyPr/>
        <a:lstStyle/>
        <a:p>
          <a:r>
            <a:rPr lang="en-US" sz="1200" dirty="0"/>
            <a:t>Leadership coverage live for 24 hours staff assistance</a:t>
          </a:r>
        </a:p>
      </dgm:t>
    </dgm:pt>
    <dgm:pt modelId="{1F159439-7B87-4B9F-9E3D-D9D10483F762}" type="parTrans" cxnId="{700173BB-68A4-48E1-86A4-EFEACC2E5462}">
      <dgm:prSet/>
      <dgm:spPr/>
      <dgm:t>
        <a:bodyPr/>
        <a:lstStyle/>
        <a:p>
          <a:endParaRPr lang="en-US"/>
        </a:p>
      </dgm:t>
    </dgm:pt>
    <dgm:pt modelId="{75DA78B8-ED86-4634-9916-3E8AF0CEF127}" type="sibTrans" cxnId="{700173BB-68A4-48E1-86A4-EFEACC2E5462}">
      <dgm:prSet/>
      <dgm:spPr/>
      <dgm:t>
        <a:bodyPr/>
        <a:lstStyle/>
        <a:p>
          <a:endParaRPr lang="en-US"/>
        </a:p>
      </dgm:t>
    </dgm:pt>
    <dgm:pt modelId="{237C5993-C4D0-47F0-BCAD-3DE229B3317D}">
      <dgm:prSet phldrT="[Text]" custT="1"/>
      <dgm:spPr/>
      <dgm:t>
        <a:bodyPr/>
        <a:lstStyle/>
        <a:p>
          <a:r>
            <a:rPr lang="en-US" sz="1200" dirty="0"/>
            <a:t>Establish the staff performance review</a:t>
          </a:r>
          <a:r>
            <a:rPr lang="en-US" sz="1000" dirty="0"/>
            <a:t>:</a:t>
          </a:r>
        </a:p>
      </dgm:t>
    </dgm:pt>
    <dgm:pt modelId="{7699F8CD-B768-44B9-89C7-21C94540A19F}" type="parTrans" cxnId="{EAEB557F-D429-4525-BDC0-2BC17BBABF60}">
      <dgm:prSet/>
      <dgm:spPr/>
      <dgm:t>
        <a:bodyPr/>
        <a:lstStyle/>
        <a:p>
          <a:endParaRPr lang="en-US"/>
        </a:p>
      </dgm:t>
    </dgm:pt>
    <dgm:pt modelId="{2A584713-CD13-45A3-9030-C1223383E008}" type="sibTrans" cxnId="{EAEB557F-D429-4525-BDC0-2BC17BBABF60}">
      <dgm:prSet/>
      <dgm:spPr/>
      <dgm:t>
        <a:bodyPr/>
        <a:lstStyle/>
        <a:p>
          <a:endParaRPr lang="en-US"/>
        </a:p>
      </dgm:t>
    </dgm:pt>
    <dgm:pt modelId="{A709606E-424D-4673-83EA-04BF75C9078A}">
      <dgm:prSet phldrT="[Text]" custT="1"/>
      <dgm:spPr/>
      <dgm:t>
        <a:bodyPr/>
        <a:lstStyle/>
        <a:p>
          <a:r>
            <a:rPr lang="en-US" sz="1200" dirty="0"/>
            <a:t>Develop a training  guide for staff on units</a:t>
          </a:r>
        </a:p>
      </dgm:t>
    </dgm:pt>
    <dgm:pt modelId="{927FAD89-8E58-4BE1-B260-3A24230BA28F}" type="parTrans" cxnId="{A9676D90-4967-40C0-8CE0-FB7BA3F542F6}">
      <dgm:prSet/>
      <dgm:spPr/>
      <dgm:t>
        <a:bodyPr/>
        <a:lstStyle/>
        <a:p>
          <a:endParaRPr lang="en-US"/>
        </a:p>
      </dgm:t>
    </dgm:pt>
    <dgm:pt modelId="{09CD41EA-336C-48AD-AB0A-5CB602165E7B}" type="sibTrans" cxnId="{A9676D90-4967-40C0-8CE0-FB7BA3F542F6}">
      <dgm:prSet/>
      <dgm:spPr/>
      <dgm:t>
        <a:bodyPr/>
        <a:lstStyle/>
        <a:p>
          <a:endParaRPr lang="en-US"/>
        </a:p>
      </dgm:t>
    </dgm:pt>
    <dgm:pt modelId="{4BDEFA76-22BE-43D0-88BE-BC0CC917C2A9}">
      <dgm:prSet phldrT="[Text]" custT="1"/>
      <dgm:spPr/>
      <dgm:t>
        <a:bodyPr/>
        <a:lstStyle/>
        <a:p>
          <a:r>
            <a:rPr lang="en-US" sz="1200" dirty="0"/>
            <a:t>Troubleshoot the barriers to reach perfect practice with staff</a:t>
          </a:r>
        </a:p>
        <a:p>
          <a:endParaRPr lang="en-US" sz="1100" dirty="0"/>
        </a:p>
        <a:p>
          <a:endParaRPr lang="en-US" sz="1100" dirty="0"/>
        </a:p>
        <a:p>
          <a:endParaRPr lang="en-US" sz="1100" dirty="0"/>
        </a:p>
      </dgm:t>
    </dgm:pt>
    <dgm:pt modelId="{864B7B5F-27FF-4CBC-854F-C3F45D089DF7}" type="parTrans" cxnId="{41E2DCB3-7F43-4228-9C1C-4ECDC1B5D71A}">
      <dgm:prSet/>
      <dgm:spPr/>
      <dgm:t>
        <a:bodyPr/>
        <a:lstStyle/>
        <a:p>
          <a:endParaRPr lang="en-US"/>
        </a:p>
      </dgm:t>
    </dgm:pt>
    <dgm:pt modelId="{07C4CD0C-4596-4A5E-AC51-DCFF0D35B130}" type="sibTrans" cxnId="{41E2DCB3-7F43-4228-9C1C-4ECDC1B5D71A}">
      <dgm:prSet/>
      <dgm:spPr/>
      <dgm:t>
        <a:bodyPr/>
        <a:lstStyle/>
        <a:p>
          <a:endParaRPr lang="en-US"/>
        </a:p>
      </dgm:t>
    </dgm:pt>
    <dgm:pt modelId="{CD78BAA5-09CA-4020-AE93-D8851AB72A4E}">
      <dgm:prSet phldrT="[Text]" custT="1"/>
      <dgm:spPr/>
      <dgm:t>
        <a:bodyPr/>
        <a:lstStyle/>
        <a:p>
          <a:r>
            <a:rPr lang="en-US" sz="1100" dirty="0"/>
            <a:t>Aim for 100% compliance and offer guidance to improve performance</a:t>
          </a:r>
        </a:p>
      </dgm:t>
    </dgm:pt>
    <dgm:pt modelId="{EA9342BF-3271-4495-B96F-31AA6922E397}" type="parTrans" cxnId="{FBD11CD6-CACE-4278-ACD9-FACA394221B6}">
      <dgm:prSet/>
      <dgm:spPr/>
      <dgm:t>
        <a:bodyPr/>
        <a:lstStyle/>
        <a:p>
          <a:endParaRPr lang="en-US"/>
        </a:p>
      </dgm:t>
    </dgm:pt>
    <dgm:pt modelId="{937F4E88-84D0-4422-9720-F5B4717AEDFF}" type="sibTrans" cxnId="{FBD11CD6-CACE-4278-ACD9-FACA394221B6}">
      <dgm:prSet/>
      <dgm:spPr/>
      <dgm:t>
        <a:bodyPr/>
        <a:lstStyle/>
        <a:p>
          <a:endParaRPr lang="en-US"/>
        </a:p>
      </dgm:t>
    </dgm:pt>
    <dgm:pt modelId="{13054581-3056-4B52-A1B4-FB8D5E564ED6}">
      <dgm:prSet phldrT="[Text]" custT="1"/>
      <dgm:spPr/>
      <dgm:t>
        <a:bodyPr/>
        <a:lstStyle/>
        <a:p>
          <a:r>
            <a:rPr lang="en-US" sz="1200" dirty="0"/>
            <a:t>Addendums: Make sure to add the troubleshooting as you go in your guide/training book.</a:t>
          </a:r>
        </a:p>
        <a:p>
          <a:endParaRPr lang="en-US" sz="1200" dirty="0"/>
        </a:p>
        <a:p>
          <a:endParaRPr lang="en-US" sz="1200" dirty="0"/>
        </a:p>
      </dgm:t>
    </dgm:pt>
    <dgm:pt modelId="{B215BEFF-89F2-49EF-B1F9-A7A07E1DD140}" type="parTrans" cxnId="{AD0698B4-0017-42D2-A494-E7F44F88F3F6}">
      <dgm:prSet/>
      <dgm:spPr/>
      <dgm:t>
        <a:bodyPr/>
        <a:lstStyle/>
        <a:p>
          <a:endParaRPr lang="en-US"/>
        </a:p>
      </dgm:t>
    </dgm:pt>
    <dgm:pt modelId="{5DF90511-B613-4920-8C1E-4CCF15DDF735}" type="sibTrans" cxnId="{AD0698B4-0017-42D2-A494-E7F44F88F3F6}">
      <dgm:prSet/>
      <dgm:spPr/>
      <dgm:t>
        <a:bodyPr/>
        <a:lstStyle/>
        <a:p>
          <a:endParaRPr lang="en-US"/>
        </a:p>
      </dgm:t>
    </dgm:pt>
    <dgm:pt modelId="{E8356340-B185-429D-BB5E-98AE0A6A1C71}">
      <dgm:prSet phldrT="[Text]" custT="1"/>
      <dgm:spPr/>
      <dgm:t>
        <a:bodyPr/>
        <a:lstStyle/>
        <a:p>
          <a:r>
            <a:rPr lang="en-US" sz="1400" dirty="0"/>
            <a:t>Create an Observsmart Escalation with your agency</a:t>
          </a:r>
        </a:p>
        <a:p>
          <a:endParaRPr lang="en-US" sz="1200" dirty="0"/>
        </a:p>
        <a:p>
          <a:endParaRPr lang="en-US" sz="1200" dirty="0"/>
        </a:p>
        <a:p>
          <a:endParaRPr lang="en-US" sz="1200" dirty="0"/>
        </a:p>
      </dgm:t>
    </dgm:pt>
    <dgm:pt modelId="{A8325021-FD73-4E0C-AFE4-7BB5FC3AB646}" type="parTrans" cxnId="{A6619CC0-75B8-47B5-A102-ED52C4BB6276}">
      <dgm:prSet/>
      <dgm:spPr/>
      <dgm:t>
        <a:bodyPr/>
        <a:lstStyle/>
        <a:p>
          <a:endParaRPr lang="en-US"/>
        </a:p>
      </dgm:t>
    </dgm:pt>
    <dgm:pt modelId="{38BEC903-FB27-433F-A3EC-949373438DCB}" type="sibTrans" cxnId="{A6619CC0-75B8-47B5-A102-ED52C4BB6276}">
      <dgm:prSet/>
      <dgm:spPr/>
      <dgm:t>
        <a:bodyPr/>
        <a:lstStyle/>
        <a:p>
          <a:endParaRPr lang="en-US"/>
        </a:p>
      </dgm:t>
    </dgm:pt>
    <dgm:pt modelId="{89D31FB6-3643-4F6B-9798-2AF718E9C6A1}" type="pres">
      <dgm:prSet presAssocID="{A61B3C4E-F8B0-4F2C-B42F-C4AD5445FF6F}" presName="Name0" presStyleCnt="0">
        <dgm:presLayoutVars>
          <dgm:dir/>
          <dgm:resizeHandles val="exact"/>
        </dgm:presLayoutVars>
      </dgm:prSet>
      <dgm:spPr/>
    </dgm:pt>
    <dgm:pt modelId="{8BEB2FCE-E668-4040-863D-9D80B598BB6B}" type="pres">
      <dgm:prSet presAssocID="{A61B3C4E-F8B0-4F2C-B42F-C4AD5445FF6F}" presName="arrow" presStyleLbl="bgShp" presStyleIdx="0" presStyleCnt="1"/>
      <dgm:spPr/>
    </dgm:pt>
    <dgm:pt modelId="{F4B8B815-3CE4-4095-982F-1F7405D2ABE4}" type="pres">
      <dgm:prSet presAssocID="{A61B3C4E-F8B0-4F2C-B42F-C4AD5445FF6F}" presName="points" presStyleCnt="0"/>
      <dgm:spPr/>
    </dgm:pt>
    <dgm:pt modelId="{EA388673-9F4C-4818-BEDA-82102DE31B15}" type="pres">
      <dgm:prSet presAssocID="{A011BE48-E3BF-41B0-AF75-2E6330E7DEB3}" presName="compositeA" presStyleCnt="0"/>
      <dgm:spPr/>
    </dgm:pt>
    <dgm:pt modelId="{948569F4-04C6-4774-B41A-9AD5EB4881EF}" type="pres">
      <dgm:prSet presAssocID="{A011BE48-E3BF-41B0-AF75-2E6330E7DEB3}" presName="textA" presStyleLbl="revTx" presStyleIdx="0" presStyleCnt="8" custScaleX="173815">
        <dgm:presLayoutVars>
          <dgm:bulletEnabled val="1"/>
        </dgm:presLayoutVars>
      </dgm:prSet>
      <dgm:spPr/>
    </dgm:pt>
    <dgm:pt modelId="{44E0DAEB-B501-407B-A7F0-B822EC8476E7}" type="pres">
      <dgm:prSet presAssocID="{A011BE48-E3BF-41B0-AF75-2E6330E7DEB3}" presName="circleA" presStyleLbl="node1" presStyleIdx="0" presStyleCnt="8"/>
      <dgm:spPr/>
    </dgm:pt>
    <dgm:pt modelId="{CE2A8B4E-1CC6-45AD-BE6B-4CC7F85DA721}" type="pres">
      <dgm:prSet presAssocID="{A011BE48-E3BF-41B0-AF75-2E6330E7DEB3}" presName="spaceA" presStyleCnt="0"/>
      <dgm:spPr/>
    </dgm:pt>
    <dgm:pt modelId="{A8C5D414-E72D-4D76-B0D7-E48D1B25728E}" type="pres">
      <dgm:prSet presAssocID="{8B544C5C-69D6-4B51-8D28-F66E5CD75035}" presName="space" presStyleCnt="0"/>
      <dgm:spPr/>
    </dgm:pt>
    <dgm:pt modelId="{4E258EF8-DB52-4793-8F5C-33B774BAF8CE}" type="pres">
      <dgm:prSet presAssocID="{D924CE2A-BCE1-4848-8978-5F2903F37630}" presName="compositeB" presStyleCnt="0"/>
      <dgm:spPr/>
    </dgm:pt>
    <dgm:pt modelId="{5D8DB552-357F-4A38-81FC-CF71172D9D80}" type="pres">
      <dgm:prSet presAssocID="{D924CE2A-BCE1-4848-8978-5F2903F37630}" presName="textB" presStyleLbl="revTx" presStyleIdx="1" presStyleCnt="8" custScaleX="175422">
        <dgm:presLayoutVars>
          <dgm:bulletEnabled val="1"/>
        </dgm:presLayoutVars>
      </dgm:prSet>
      <dgm:spPr/>
    </dgm:pt>
    <dgm:pt modelId="{A829FD93-0315-491B-A23E-0976BF1D9074}" type="pres">
      <dgm:prSet presAssocID="{D924CE2A-BCE1-4848-8978-5F2903F37630}" presName="circleB" presStyleLbl="node1" presStyleIdx="1" presStyleCnt="8"/>
      <dgm:spPr/>
    </dgm:pt>
    <dgm:pt modelId="{10917D5C-9C1C-4AEA-987A-D2AB384AA184}" type="pres">
      <dgm:prSet presAssocID="{D924CE2A-BCE1-4848-8978-5F2903F37630}" presName="spaceB" presStyleCnt="0"/>
      <dgm:spPr/>
    </dgm:pt>
    <dgm:pt modelId="{162DA7BE-C5CD-43D9-BF8B-1EDFAC7B72CC}" type="pres">
      <dgm:prSet presAssocID="{75DA78B8-ED86-4634-9916-3E8AF0CEF127}" presName="space" presStyleCnt="0"/>
      <dgm:spPr/>
    </dgm:pt>
    <dgm:pt modelId="{A89D4FA4-51C7-4262-BF3C-67D7ACADBC3E}" type="pres">
      <dgm:prSet presAssocID="{E8356340-B185-429D-BB5E-98AE0A6A1C71}" presName="compositeA" presStyleCnt="0"/>
      <dgm:spPr/>
    </dgm:pt>
    <dgm:pt modelId="{2CBDB1EB-9B4A-43A5-8049-B7E357173E90}" type="pres">
      <dgm:prSet presAssocID="{E8356340-B185-429D-BB5E-98AE0A6A1C71}" presName="textA" presStyleLbl="revTx" presStyleIdx="2" presStyleCnt="8" custScaleX="238183">
        <dgm:presLayoutVars>
          <dgm:bulletEnabled val="1"/>
        </dgm:presLayoutVars>
      </dgm:prSet>
      <dgm:spPr/>
    </dgm:pt>
    <dgm:pt modelId="{019B8D87-9E9D-4B37-8755-DCE292FDF10C}" type="pres">
      <dgm:prSet presAssocID="{E8356340-B185-429D-BB5E-98AE0A6A1C71}" presName="circleA" presStyleLbl="node1" presStyleIdx="2" presStyleCnt="8"/>
      <dgm:spPr/>
    </dgm:pt>
    <dgm:pt modelId="{D90243A5-A699-4E33-A4C7-B4F044E1B145}" type="pres">
      <dgm:prSet presAssocID="{E8356340-B185-429D-BB5E-98AE0A6A1C71}" presName="spaceA" presStyleCnt="0"/>
      <dgm:spPr/>
    </dgm:pt>
    <dgm:pt modelId="{FFBEBEA4-7FA4-437A-8A18-23E8A541E8D9}" type="pres">
      <dgm:prSet presAssocID="{38BEC903-FB27-433F-A3EC-949373438DCB}" presName="space" presStyleCnt="0"/>
      <dgm:spPr/>
    </dgm:pt>
    <dgm:pt modelId="{02EAD52A-F30E-45D0-97D3-94CFB31BD43A}" type="pres">
      <dgm:prSet presAssocID="{A709606E-424D-4673-83EA-04BF75C9078A}" presName="compositeB" presStyleCnt="0"/>
      <dgm:spPr/>
    </dgm:pt>
    <dgm:pt modelId="{14942C40-6C32-45EA-9DB5-C77D4541B887}" type="pres">
      <dgm:prSet presAssocID="{A709606E-424D-4673-83EA-04BF75C9078A}" presName="textB" presStyleLbl="revTx" presStyleIdx="3" presStyleCnt="8" custScaleX="166498">
        <dgm:presLayoutVars>
          <dgm:bulletEnabled val="1"/>
        </dgm:presLayoutVars>
      </dgm:prSet>
      <dgm:spPr/>
    </dgm:pt>
    <dgm:pt modelId="{5AA75D12-A45A-42E7-8D9C-A32A13A1CA3F}" type="pres">
      <dgm:prSet presAssocID="{A709606E-424D-4673-83EA-04BF75C9078A}" presName="circleB" presStyleLbl="node1" presStyleIdx="3" presStyleCnt="8"/>
      <dgm:spPr/>
    </dgm:pt>
    <dgm:pt modelId="{40A17A91-47C9-48D9-8860-2D981B45E337}" type="pres">
      <dgm:prSet presAssocID="{A709606E-424D-4673-83EA-04BF75C9078A}" presName="spaceB" presStyleCnt="0"/>
      <dgm:spPr/>
    </dgm:pt>
    <dgm:pt modelId="{E21666F5-AAA6-4FEE-B439-FD5789216B9B}" type="pres">
      <dgm:prSet presAssocID="{09CD41EA-336C-48AD-AB0A-5CB602165E7B}" presName="space" presStyleCnt="0"/>
      <dgm:spPr/>
    </dgm:pt>
    <dgm:pt modelId="{AE037557-4B68-4157-BC87-1CFF2230C52E}" type="pres">
      <dgm:prSet presAssocID="{13054581-3056-4B52-A1B4-FB8D5E564ED6}" presName="compositeA" presStyleCnt="0"/>
      <dgm:spPr/>
    </dgm:pt>
    <dgm:pt modelId="{0D2B8D5C-86EF-4162-9279-06A048DA2619}" type="pres">
      <dgm:prSet presAssocID="{13054581-3056-4B52-A1B4-FB8D5E564ED6}" presName="textA" presStyleLbl="revTx" presStyleIdx="4" presStyleCnt="8" custScaleX="170243">
        <dgm:presLayoutVars>
          <dgm:bulletEnabled val="1"/>
        </dgm:presLayoutVars>
      </dgm:prSet>
      <dgm:spPr/>
    </dgm:pt>
    <dgm:pt modelId="{1D2E729A-09FD-49EC-A562-A82D582C09C0}" type="pres">
      <dgm:prSet presAssocID="{13054581-3056-4B52-A1B4-FB8D5E564ED6}" presName="circleA" presStyleLbl="node1" presStyleIdx="4" presStyleCnt="8"/>
      <dgm:spPr/>
    </dgm:pt>
    <dgm:pt modelId="{D34AC985-AD32-440A-A5D5-E444B1F3E20D}" type="pres">
      <dgm:prSet presAssocID="{13054581-3056-4B52-A1B4-FB8D5E564ED6}" presName="spaceA" presStyleCnt="0"/>
      <dgm:spPr/>
    </dgm:pt>
    <dgm:pt modelId="{C85A955F-33BA-4EC8-960D-B66EA739319E}" type="pres">
      <dgm:prSet presAssocID="{5DF90511-B613-4920-8C1E-4CCF15DDF735}" presName="space" presStyleCnt="0"/>
      <dgm:spPr/>
    </dgm:pt>
    <dgm:pt modelId="{34A7ECF7-C335-4678-9209-D4AD19313758}" type="pres">
      <dgm:prSet presAssocID="{237C5993-C4D0-47F0-BCAD-3DE229B3317D}" presName="compositeB" presStyleCnt="0"/>
      <dgm:spPr/>
    </dgm:pt>
    <dgm:pt modelId="{78A8E970-B0CE-4125-8CB4-C92B0E0F0AA2}" type="pres">
      <dgm:prSet presAssocID="{237C5993-C4D0-47F0-BCAD-3DE229B3317D}" presName="textB" presStyleLbl="revTx" presStyleIdx="5" presStyleCnt="8" custScaleX="187518">
        <dgm:presLayoutVars>
          <dgm:bulletEnabled val="1"/>
        </dgm:presLayoutVars>
      </dgm:prSet>
      <dgm:spPr/>
    </dgm:pt>
    <dgm:pt modelId="{47D1C71F-6106-4D20-ACDF-600841C1CC66}" type="pres">
      <dgm:prSet presAssocID="{237C5993-C4D0-47F0-BCAD-3DE229B3317D}" presName="circleB" presStyleLbl="node1" presStyleIdx="5" presStyleCnt="8" custLinFactNeighborX="5719" custLinFactNeighborY="-3813"/>
      <dgm:spPr/>
    </dgm:pt>
    <dgm:pt modelId="{CF390635-F3A8-4CEB-A753-40836418B992}" type="pres">
      <dgm:prSet presAssocID="{237C5993-C4D0-47F0-BCAD-3DE229B3317D}" presName="spaceB" presStyleCnt="0"/>
      <dgm:spPr/>
    </dgm:pt>
    <dgm:pt modelId="{8FA44526-7594-435B-BC0C-0DC61C270964}" type="pres">
      <dgm:prSet presAssocID="{2A584713-CD13-45A3-9030-C1223383E008}" presName="space" presStyleCnt="0"/>
      <dgm:spPr/>
    </dgm:pt>
    <dgm:pt modelId="{7CEBFAA1-0594-4BCC-AA03-5EEF66C3D11E}" type="pres">
      <dgm:prSet presAssocID="{4BDEFA76-22BE-43D0-88BE-BC0CC917C2A9}" presName="compositeA" presStyleCnt="0"/>
      <dgm:spPr/>
    </dgm:pt>
    <dgm:pt modelId="{E8841F46-0E20-4BED-95DC-B7562FECEFD1}" type="pres">
      <dgm:prSet presAssocID="{4BDEFA76-22BE-43D0-88BE-BC0CC917C2A9}" presName="textA" presStyleLbl="revTx" presStyleIdx="6" presStyleCnt="8" custScaleX="205611">
        <dgm:presLayoutVars>
          <dgm:bulletEnabled val="1"/>
        </dgm:presLayoutVars>
      </dgm:prSet>
      <dgm:spPr/>
    </dgm:pt>
    <dgm:pt modelId="{88453E97-87B4-4B0A-9636-5EC19B30DB99}" type="pres">
      <dgm:prSet presAssocID="{4BDEFA76-22BE-43D0-88BE-BC0CC917C2A9}" presName="circleA" presStyleLbl="node1" presStyleIdx="6" presStyleCnt="8" custLinFactNeighborX="-5843" custLinFactNeighborY="1596"/>
      <dgm:spPr/>
    </dgm:pt>
    <dgm:pt modelId="{DF7559F1-4456-4A4E-B59B-1B92F83B746B}" type="pres">
      <dgm:prSet presAssocID="{4BDEFA76-22BE-43D0-88BE-BC0CC917C2A9}" presName="spaceA" presStyleCnt="0"/>
      <dgm:spPr/>
    </dgm:pt>
    <dgm:pt modelId="{42343427-2590-46E9-973B-EEA3D4F52A2F}" type="pres">
      <dgm:prSet presAssocID="{07C4CD0C-4596-4A5E-AC51-DCFF0D35B130}" presName="space" presStyleCnt="0"/>
      <dgm:spPr/>
    </dgm:pt>
    <dgm:pt modelId="{75C34218-9623-4483-A3EE-2351E8D96B5E}" type="pres">
      <dgm:prSet presAssocID="{CD78BAA5-09CA-4020-AE93-D8851AB72A4E}" presName="compositeB" presStyleCnt="0"/>
      <dgm:spPr/>
    </dgm:pt>
    <dgm:pt modelId="{DB1FD80E-0F9B-4686-92AE-D86E954A9F00}" type="pres">
      <dgm:prSet presAssocID="{CD78BAA5-09CA-4020-AE93-D8851AB72A4E}" presName="textB" presStyleLbl="revTx" presStyleIdx="7" presStyleCnt="8" custScaleX="170778">
        <dgm:presLayoutVars>
          <dgm:bulletEnabled val="1"/>
        </dgm:presLayoutVars>
      </dgm:prSet>
      <dgm:spPr/>
    </dgm:pt>
    <dgm:pt modelId="{8525D184-F8A1-44FC-86A7-BF0CE6F709D3}" type="pres">
      <dgm:prSet presAssocID="{CD78BAA5-09CA-4020-AE93-D8851AB72A4E}" presName="circleB" presStyleLbl="node1" presStyleIdx="7" presStyleCnt="8"/>
      <dgm:spPr/>
    </dgm:pt>
    <dgm:pt modelId="{C75ACBA8-3F17-4E7F-8E9F-27AF94775176}" type="pres">
      <dgm:prSet presAssocID="{CD78BAA5-09CA-4020-AE93-D8851AB72A4E}" presName="spaceB" presStyleCnt="0"/>
      <dgm:spPr/>
    </dgm:pt>
  </dgm:ptLst>
  <dgm:cxnLst>
    <dgm:cxn modelId="{2D1FF41D-7D85-4044-A264-5D4D540C80C5}" srcId="{A61B3C4E-F8B0-4F2C-B42F-C4AD5445FF6F}" destId="{A011BE48-E3BF-41B0-AF75-2E6330E7DEB3}" srcOrd="0" destOrd="0" parTransId="{EBACFB97-4010-4CE9-BE8E-421DB990E7FF}" sibTransId="{8B544C5C-69D6-4B51-8D28-F66E5CD75035}"/>
    <dgm:cxn modelId="{AF019440-A836-48E3-AB93-592A6FC76AF0}" type="presOf" srcId="{237C5993-C4D0-47F0-BCAD-3DE229B3317D}" destId="{78A8E970-B0CE-4125-8CB4-C92B0E0F0AA2}" srcOrd="0" destOrd="0" presId="urn:microsoft.com/office/officeart/2005/8/layout/hProcess11"/>
    <dgm:cxn modelId="{55A0315F-D15E-44B3-94DA-9B82E65CAB52}" type="presOf" srcId="{13054581-3056-4B52-A1B4-FB8D5E564ED6}" destId="{0D2B8D5C-86EF-4162-9279-06A048DA2619}" srcOrd="0" destOrd="0" presId="urn:microsoft.com/office/officeart/2005/8/layout/hProcess11"/>
    <dgm:cxn modelId="{2ECD316B-832D-41F4-90B9-38281190677A}" type="presOf" srcId="{A709606E-424D-4673-83EA-04BF75C9078A}" destId="{14942C40-6C32-45EA-9DB5-C77D4541B887}" srcOrd="0" destOrd="0" presId="urn:microsoft.com/office/officeart/2005/8/layout/hProcess11"/>
    <dgm:cxn modelId="{0CB68271-0B09-4AC1-B853-2C7F1CB05396}" type="presOf" srcId="{A61B3C4E-F8B0-4F2C-B42F-C4AD5445FF6F}" destId="{89D31FB6-3643-4F6B-9798-2AF718E9C6A1}" srcOrd="0" destOrd="0" presId="urn:microsoft.com/office/officeart/2005/8/layout/hProcess11"/>
    <dgm:cxn modelId="{4CC86B7D-12E2-4892-A926-EA117708A071}" type="presOf" srcId="{D924CE2A-BCE1-4848-8978-5F2903F37630}" destId="{5D8DB552-357F-4A38-81FC-CF71172D9D80}" srcOrd="0" destOrd="0" presId="urn:microsoft.com/office/officeart/2005/8/layout/hProcess11"/>
    <dgm:cxn modelId="{EAEB557F-D429-4525-BDC0-2BC17BBABF60}" srcId="{A61B3C4E-F8B0-4F2C-B42F-C4AD5445FF6F}" destId="{237C5993-C4D0-47F0-BCAD-3DE229B3317D}" srcOrd="5" destOrd="0" parTransId="{7699F8CD-B768-44B9-89C7-21C94540A19F}" sibTransId="{2A584713-CD13-45A3-9030-C1223383E008}"/>
    <dgm:cxn modelId="{9E14B185-51E9-4491-830F-20434D896AC8}" type="presOf" srcId="{A011BE48-E3BF-41B0-AF75-2E6330E7DEB3}" destId="{948569F4-04C6-4774-B41A-9AD5EB4881EF}" srcOrd="0" destOrd="0" presId="urn:microsoft.com/office/officeart/2005/8/layout/hProcess11"/>
    <dgm:cxn modelId="{A9676D90-4967-40C0-8CE0-FB7BA3F542F6}" srcId="{A61B3C4E-F8B0-4F2C-B42F-C4AD5445FF6F}" destId="{A709606E-424D-4673-83EA-04BF75C9078A}" srcOrd="3" destOrd="0" parTransId="{927FAD89-8E58-4BE1-B260-3A24230BA28F}" sibTransId="{09CD41EA-336C-48AD-AB0A-5CB602165E7B}"/>
    <dgm:cxn modelId="{6DF4EAA6-9F25-46DF-B38B-9AD84839FE70}" type="presOf" srcId="{4BDEFA76-22BE-43D0-88BE-BC0CC917C2A9}" destId="{E8841F46-0E20-4BED-95DC-B7562FECEFD1}" srcOrd="0" destOrd="0" presId="urn:microsoft.com/office/officeart/2005/8/layout/hProcess11"/>
    <dgm:cxn modelId="{41E2DCB3-7F43-4228-9C1C-4ECDC1B5D71A}" srcId="{A61B3C4E-F8B0-4F2C-B42F-C4AD5445FF6F}" destId="{4BDEFA76-22BE-43D0-88BE-BC0CC917C2A9}" srcOrd="6" destOrd="0" parTransId="{864B7B5F-27FF-4CBC-854F-C3F45D089DF7}" sibTransId="{07C4CD0C-4596-4A5E-AC51-DCFF0D35B130}"/>
    <dgm:cxn modelId="{AD0698B4-0017-42D2-A494-E7F44F88F3F6}" srcId="{A61B3C4E-F8B0-4F2C-B42F-C4AD5445FF6F}" destId="{13054581-3056-4B52-A1B4-FB8D5E564ED6}" srcOrd="4" destOrd="0" parTransId="{B215BEFF-89F2-49EF-B1F9-A7A07E1DD140}" sibTransId="{5DF90511-B613-4920-8C1E-4CCF15DDF735}"/>
    <dgm:cxn modelId="{463194B9-5AF8-4D25-9ECA-22A51E69D0CA}" type="presOf" srcId="{E8356340-B185-429D-BB5E-98AE0A6A1C71}" destId="{2CBDB1EB-9B4A-43A5-8049-B7E357173E90}" srcOrd="0" destOrd="0" presId="urn:microsoft.com/office/officeart/2005/8/layout/hProcess11"/>
    <dgm:cxn modelId="{700173BB-68A4-48E1-86A4-EFEACC2E5462}" srcId="{A61B3C4E-F8B0-4F2C-B42F-C4AD5445FF6F}" destId="{D924CE2A-BCE1-4848-8978-5F2903F37630}" srcOrd="1" destOrd="0" parTransId="{1F159439-7B87-4B9F-9E3D-D9D10483F762}" sibTransId="{75DA78B8-ED86-4634-9916-3E8AF0CEF127}"/>
    <dgm:cxn modelId="{A6619CC0-75B8-47B5-A102-ED52C4BB6276}" srcId="{A61B3C4E-F8B0-4F2C-B42F-C4AD5445FF6F}" destId="{E8356340-B185-429D-BB5E-98AE0A6A1C71}" srcOrd="2" destOrd="0" parTransId="{A8325021-FD73-4E0C-AFE4-7BB5FC3AB646}" sibTransId="{38BEC903-FB27-433F-A3EC-949373438DCB}"/>
    <dgm:cxn modelId="{FBD11CD6-CACE-4278-ACD9-FACA394221B6}" srcId="{A61B3C4E-F8B0-4F2C-B42F-C4AD5445FF6F}" destId="{CD78BAA5-09CA-4020-AE93-D8851AB72A4E}" srcOrd="7" destOrd="0" parTransId="{EA9342BF-3271-4495-B96F-31AA6922E397}" sibTransId="{937F4E88-84D0-4422-9720-F5B4717AEDFF}"/>
    <dgm:cxn modelId="{BA1B7CE6-F9B3-4E37-80B5-84161F65B1FF}" type="presOf" srcId="{CD78BAA5-09CA-4020-AE93-D8851AB72A4E}" destId="{DB1FD80E-0F9B-4686-92AE-D86E954A9F00}" srcOrd="0" destOrd="0" presId="urn:microsoft.com/office/officeart/2005/8/layout/hProcess11"/>
    <dgm:cxn modelId="{F913FA5B-319E-4268-980D-8FDBB5C23025}" type="presParOf" srcId="{89D31FB6-3643-4F6B-9798-2AF718E9C6A1}" destId="{8BEB2FCE-E668-4040-863D-9D80B598BB6B}" srcOrd="0" destOrd="0" presId="urn:microsoft.com/office/officeart/2005/8/layout/hProcess11"/>
    <dgm:cxn modelId="{D559604A-8B6D-474E-9E90-69661C4B8AEB}" type="presParOf" srcId="{89D31FB6-3643-4F6B-9798-2AF718E9C6A1}" destId="{F4B8B815-3CE4-4095-982F-1F7405D2ABE4}" srcOrd="1" destOrd="0" presId="urn:microsoft.com/office/officeart/2005/8/layout/hProcess11"/>
    <dgm:cxn modelId="{21EF5911-12C8-4CA5-B425-5B9F926CCBCE}" type="presParOf" srcId="{F4B8B815-3CE4-4095-982F-1F7405D2ABE4}" destId="{EA388673-9F4C-4818-BEDA-82102DE31B15}" srcOrd="0" destOrd="0" presId="urn:microsoft.com/office/officeart/2005/8/layout/hProcess11"/>
    <dgm:cxn modelId="{00E75C71-ECBD-4AC3-99BD-AB389DDCE532}" type="presParOf" srcId="{EA388673-9F4C-4818-BEDA-82102DE31B15}" destId="{948569F4-04C6-4774-B41A-9AD5EB4881EF}" srcOrd="0" destOrd="0" presId="urn:microsoft.com/office/officeart/2005/8/layout/hProcess11"/>
    <dgm:cxn modelId="{791E9FC1-BB03-4221-AD4C-C620EFD8D012}" type="presParOf" srcId="{EA388673-9F4C-4818-BEDA-82102DE31B15}" destId="{44E0DAEB-B501-407B-A7F0-B822EC8476E7}" srcOrd="1" destOrd="0" presId="urn:microsoft.com/office/officeart/2005/8/layout/hProcess11"/>
    <dgm:cxn modelId="{2A6EC04A-6DD5-4C1B-BF63-53BB880FEC64}" type="presParOf" srcId="{EA388673-9F4C-4818-BEDA-82102DE31B15}" destId="{CE2A8B4E-1CC6-45AD-BE6B-4CC7F85DA721}" srcOrd="2" destOrd="0" presId="urn:microsoft.com/office/officeart/2005/8/layout/hProcess11"/>
    <dgm:cxn modelId="{642D3CBD-DD30-4DD8-8A50-8BE1D279A14D}" type="presParOf" srcId="{F4B8B815-3CE4-4095-982F-1F7405D2ABE4}" destId="{A8C5D414-E72D-4D76-B0D7-E48D1B25728E}" srcOrd="1" destOrd="0" presId="urn:microsoft.com/office/officeart/2005/8/layout/hProcess11"/>
    <dgm:cxn modelId="{1DAEB423-C9AB-4FD2-8DBF-ED58E4371E4D}" type="presParOf" srcId="{F4B8B815-3CE4-4095-982F-1F7405D2ABE4}" destId="{4E258EF8-DB52-4793-8F5C-33B774BAF8CE}" srcOrd="2" destOrd="0" presId="urn:microsoft.com/office/officeart/2005/8/layout/hProcess11"/>
    <dgm:cxn modelId="{C046F82D-3641-47BC-82E5-EAD971644834}" type="presParOf" srcId="{4E258EF8-DB52-4793-8F5C-33B774BAF8CE}" destId="{5D8DB552-357F-4A38-81FC-CF71172D9D80}" srcOrd="0" destOrd="0" presId="urn:microsoft.com/office/officeart/2005/8/layout/hProcess11"/>
    <dgm:cxn modelId="{2BB2A645-01B9-4B2F-BD37-74974A6B013B}" type="presParOf" srcId="{4E258EF8-DB52-4793-8F5C-33B774BAF8CE}" destId="{A829FD93-0315-491B-A23E-0976BF1D9074}" srcOrd="1" destOrd="0" presId="urn:microsoft.com/office/officeart/2005/8/layout/hProcess11"/>
    <dgm:cxn modelId="{7719F41D-2762-42C8-A4E3-EB4B1AB26983}" type="presParOf" srcId="{4E258EF8-DB52-4793-8F5C-33B774BAF8CE}" destId="{10917D5C-9C1C-4AEA-987A-D2AB384AA184}" srcOrd="2" destOrd="0" presId="urn:microsoft.com/office/officeart/2005/8/layout/hProcess11"/>
    <dgm:cxn modelId="{B6B7D32D-D13D-4B3E-9AD0-006CBA8BB0C1}" type="presParOf" srcId="{F4B8B815-3CE4-4095-982F-1F7405D2ABE4}" destId="{162DA7BE-C5CD-43D9-BF8B-1EDFAC7B72CC}" srcOrd="3" destOrd="0" presId="urn:microsoft.com/office/officeart/2005/8/layout/hProcess11"/>
    <dgm:cxn modelId="{9BDBEFE2-22DE-4383-A9F3-B354E14A6F25}" type="presParOf" srcId="{F4B8B815-3CE4-4095-982F-1F7405D2ABE4}" destId="{A89D4FA4-51C7-4262-BF3C-67D7ACADBC3E}" srcOrd="4" destOrd="0" presId="urn:microsoft.com/office/officeart/2005/8/layout/hProcess11"/>
    <dgm:cxn modelId="{56FD3EF0-8DC2-454A-BB81-758880FD11D6}" type="presParOf" srcId="{A89D4FA4-51C7-4262-BF3C-67D7ACADBC3E}" destId="{2CBDB1EB-9B4A-43A5-8049-B7E357173E90}" srcOrd="0" destOrd="0" presId="urn:microsoft.com/office/officeart/2005/8/layout/hProcess11"/>
    <dgm:cxn modelId="{80E95E7A-C4EC-411D-ABED-719AF38B75D2}" type="presParOf" srcId="{A89D4FA4-51C7-4262-BF3C-67D7ACADBC3E}" destId="{019B8D87-9E9D-4B37-8755-DCE292FDF10C}" srcOrd="1" destOrd="0" presId="urn:microsoft.com/office/officeart/2005/8/layout/hProcess11"/>
    <dgm:cxn modelId="{08E93667-A51C-4888-BCBA-B4B4EFE8DF56}" type="presParOf" srcId="{A89D4FA4-51C7-4262-BF3C-67D7ACADBC3E}" destId="{D90243A5-A699-4E33-A4C7-B4F044E1B145}" srcOrd="2" destOrd="0" presId="urn:microsoft.com/office/officeart/2005/8/layout/hProcess11"/>
    <dgm:cxn modelId="{CB406935-3FF2-4851-A38B-EC54CEEC3B98}" type="presParOf" srcId="{F4B8B815-3CE4-4095-982F-1F7405D2ABE4}" destId="{FFBEBEA4-7FA4-437A-8A18-23E8A541E8D9}" srcOrd="5" destOrd="0" presId="urn:microsoft.com/office/officeart/2005/8/layout/hProcess11"/>
    <dgm:cxn modelId="{CFCE85C6-5D44-4320-A84C-AAD29C87A61B}" type="presParOf" srcId="{F4B8B815-3CE4-4095-982F-1F7405D2ABE4}" destId="{02EAD52A-F30E-45D0-97D3-94CFB31BD43A}" srcOrd="6" destOrd="0" presId="urn:microsoft.com/office/officeart/2005/8/layout/hProcess11"/>
    <dgm:cxn modelId="{55975141-D3C4-4C39-88DA-658809DFC816}" type="presParOf" srcId="{02EAD52A-F30E-45D0-97D3-94CFB31BD43A}" destId="{14942C40-6C32-45EA-9DB5-C77D4541B887}" srcOrd="0" destOrd="0" presId="urn:microsoft.com/office/officeart/2005/8/layout/hProcess11"/>
    <dgm:cxn modelId="{9F58016B-3060-42B2-8D66-44E3C3607D32}" type="presParOf" srcId="{02EAD52A-F30E-45D0-97D3-94CFB31BD43A}" destId="{5AA75D12-A45A-42E7-8D9C-A32A13A1CA3F}" srcOrd="1" destOrd="0" presId="urn:microsoft.com/office/officeart/2005/8/layout/hProcess11"/>
    <dgm:cxn modelId="{08A50FA5-B306-407D-B5B3-E1A883C138AF}" type="presParOf" srcId="{02EAD52A-F30E-45D0-97D3-94CFB31BD43A}" destId="{40A17A91-47C9-48D9-8860-2D981B45E337}" srcOrd="2" destOrd="0" presId="urn:microsoft.com/office/officeart/2005/8/layout/hProcess11"/>
    <dgm:cxn modelId="{9251135E-365B-4B25-95FC-D6D150858609}" type="presParOf" srcId="{F4B8B815-3CE4-4095-982F-1F7405D2ABE4}" destId="{E21666F5-AAA6-4FEE-B439-FD5789216B9B}" srcOrd="7" destOrd="0" presId="urn:microsoft.com/office/officeart/2005/8/layout/hProcess11"/>
    <dgm:cxn modelId="{160B91EF-7B90-4AD9-B745-7127007CC4F1}" type="presParOf" srcId="{F4B8B815-3CE4-4095-982F-1F7405D2ABE4}" destId="{AE037557-4B68-4157-BC87-1CFF2230C52E}" srcOrd="8" destOrd="0" presId="urn:microsoft.com/office/officeart/2005/8/layout/hProcess11"/>
    <dgm:cxn modelId="{45B78B15-39AD-4C0C-A611-30D8BB109A2F}" type="presParOf" srcId="{AE037557-4B68-4157-BC87-1CFF2230C52E}" destId="{0D2B8D5C-86EF-4162-9279-06A048DA2619}" srcOrd="0" destOrd="0" presId="urn:microsoft.com/office/officeart/2005/8/layout/hProcess11"/>
    <dgm:cxn modelId="{7E4B737C-395A-4F71-8694-3A04382F7B70}" type="presParOf" srcId="{AE037557-4B68-4157-BC87-1CFF2230C52E}" destId="{1D2E729A-09FD-49EC-A562-A82D582C09C0}" srcOrd="1" destOrd="0" presId="urn:microsoft.com/office/officeart/2005/8/layout/hProcess11"/>
    <dgm:cxn modelId="{471439D6-0816-43E6-92B2-0381BD80C7DB}" type="presParOf" srcId="{AE037557-4B68-4157-BC87-1CFF2230C52E}" destId="{D34AC985-AD32-440A-A5D5-E444B1F3E20D}" srcOrd="2" destOrd="0" presId="urn:microsoft.com/office/officeart/2005/8/layout/hProcess11"/>
    <dgm:cxn modelId="{A8A8C06F-6196-4B57-8432-306B507086AC}" type="presParOf" srcId="{F4B8B815-3CE4-4095-982F-1F7405D2ABE4}" destId="{C85A955F-33BA-4EC8-960D-B66EA739319E}" srcOrd="9" destOrd="0" presId="urn:microsoft.com/office/officeart/2005/8/layout/hProcess11"/>
    <dgm:cxn modelId="{6829D6E7-EA29-4C3A-B904-0A42298B11A4}" type="presParOf" srcId="{F4B8B815-3CE4-4095-982F-1F7405D2ABE4}" destId="{34A7ECF7-C335-4678-9209-D4AD19313758}" srcOrd="10" destOrd="0" presId="urn:microsoft.com/office/officeart/2005/8/layout/hProcess11"/>
    <dgm:cxn modelId="{D1FABD7C-E328-4911-AD39-46E28AF6A822}" type="presParOf" srcId="{34A7ECF7-C335-4678-9209-D4AD19313758}" destId="{78A8E970-B0CE-4125-8CB4-C92B0E0F0AA2}" srcOrd="0" destOrd="0" presId="urn:microsoft.com/office/officeart/2005/8/layout/hProcess11"/>
    <dgm:cxn modelId="{0AB05F15-5C1F-488B-84BB-9FF136C1BDE7}" type="presParOf" srcId="{34A7ECF7-C335-4678-9209-D4AD19313758}" destId="{47D1C71F-6106-4D20-ACDF-600841C1CC66}" srcOrd="1" destOrd="0" presId="urn:microsoft.com/office/officeart/2005/8/layout/hProcess11"/>
    <dgm:cxn modelId="{28149847-2ECE-4CE4-9E53-6DF6D27A50D6}" type="presParOf" srcId="{34A7ECF7-C335-4678-9209-D4AD19313758}" destId="{CF390635-F3A8-4CEB-A753-40836418B992}" srcOrd="2" destOrd="0" presId="urn:microsoft.com/office/officeart/2005/8/layout/hProcess11"/>
    <dgm:cxn modelId="{C020A49C-BC33-4F0D-9F8E-FE822AF7C7C9}" type="presParOf" srcId="{F4B8B815-3CE4-4095-982F-1F7405D2ABE4}" destId="{8FA44526-7594-435B-BC0C-0DC61C270964}" srcOrd="11" destOrd="0" presId="urn:microsoft.com/office/officeart/2005/8/layout/hProcess11"/>
    <dgm:cxn modelId="{DEF0E5C7-D055-4157-9E0A-E5F08E5A2939}" type="presParOf" srcId="{F4B8B815-3CE4-4095-982F-1F7405D2ABE4}" destId="{7CEBFAA1-0594-4BCC-AA03-5EEF66C3D11E}" srcOrd="12" destOrd="0" presId="urn:microsoft.com/office/officeart/2005/8/layout/hProcess11"/>
    <dgm:cxn modelId="{7CF944C5-2F22-440E-A047-4EAA3B68F900}" type="presParOf" srcId="{7CEBFAA1-0594-4BCC-AA03-5EEF66C3D11E}" destId="{E8841F46-0E20-4BED-95DC-B7562FECEFD1}" srcOrd="0" destOrd="0" presId="urn:microsoft.com/office/officeart/2005/8/layout/hProcess11"/>
    <dgm:cxn modelId="{126BE607-C2AA-4435-9391-0913AC2A37D0}" type="presParOf" srcId="{7CEBFAA1-0594-4BCC-AA03-5EEF66C3D11E}" destId="{88453E97-87B4-4B0A-9636-5EC19B30DB99}" srcOrd="1" destOrd="0" presId="urn:microsoft.com/office/officeart/2005/8/layout/hProcess11"/>
    <dgm:cxn modelId="{B0E9EDFB-2DB2-445F-B2D0-AEB9AB15BDC0}" type="presParOf" srcId="{7CEBFAA1-0594-4BCC-AA03-5EEF66C3D11E}" destId="{DF7559F1-4456-4A4E-B59B-1B92F83B746B}" srcOrd="2" destOrd="0" presId="urn:microsoft.com/office/officeart/2005/8/layout/hProcess11"/>
    <dgm:cxn modelId="{A0986BAF-B035-40B3-BB62-75BC8815E8F8}" type="presParOf" srcId="{F4B8B815-3CE4-4095-982F-1F7405D2ABE4}" destId="{42343427-2590-46E9-973B-EEA3D4F52A2F}" srcOrd="13" destOrd="0" presId="urn:microsoft.com/office/officeart/2005/8/layout/hProcess11"/>
    <dgm:cxn modelId="{E321C6D4-07BB-4198-A1BB-3B89396DAD4C}" type="presParOf" srcId="{F4B8B815-3CE4-4095-982F-1F7405D2ABE4}" destId="{75C34218-9623-4483-A3EE-2351E8D96B5E}" srcOrd="14" destOrd="0" presId="urn:microsoft.com/office/officeart/2005/8/layout/hProcess11"/>
    <dgm:cxn modelId="{CA5017FA-988D-4C0F-9483-96C7FF26926D}" type="presParOf" srcId="{75C34218-9623-4483-A3EE-2351E8D96B5E}" destId="{DB1FD80E-0F9B-4686-92AE-D86E954A9F00}" srcOrd="0" destOrd="0" presId="urn:microsoft.com/office/officeart/2005/8/layout/hProcess11"/>
    <dgm:cxn modelId="{53089E06-1865-4DF3-94F8-08FB67CB0A92}" type="presParOf" srcId="{75C34218-9623-4483-A3EE-2351E8D96B5E}" destId="{8525D184-F8A1-44FC-86A7-BF0CE6F709D3}" srcOrd="1" destOrd="0" presId="urn:microsoft.com/office/officeart/2005/8/layout/hProcess11"/>
    <dgm:cxn modelId="{765D36DC-D1C5-4CD3-8696-B785589032A5}" type="presParOf" srcId="{75C34218-9623-4483-A3EE-2351E8D96B5E}" destId="{C75ACBA8-3F17-4E7F-8E9F-27AF9477517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8CBB8-8A9B-4205-8BFE-759FB4E43187}">
      <dsp:nvSpPr>
        <dsp:cNvPr id="0" name=""/>
        <dsp:cNvSpPr/>
      </dsp:nvSpPr>
      <dsp:spPr>
        <a:xfrm>
          <a:off x="1961857" y="0"/>
          <a:ext cx="1152984" cy="11529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RCA</a:t>
          </a:r>
        </a:p>
      </dsp:txBody>
      <dsp:txXfrm>
        <a:off x="2130708" y="168851"/>
        <a:ext cx="815282" cy="815282"/>
      </dsp:txXfrm>
    </dsp:sp>
    <dsp:sp modelId="{973F913E-BC1C-4608-9AE3-925EB5378629}">
      <dsp:nvSpPr>
        <dsp:cNvPr id="0" name=""/>
        <dsp:cNvSpPr/>
      </dsp:nvSpPr>
      <dsp:spPr>
        <a:xfrm>
          <a:off x="3202139" y="243150"/>
          <a:ext cx="668731" cy="6687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290779" y="498873"/>
        <a:ext cx="491451" cy="157285"/>
      </dsp:txXfrm>
    </dsp:sp>
    <dsp:sp modelId="{EBC26CC3-988D-4F86-BB69-DCF7824E8AE8}">
      <dsp:nvSpPr>
        <dsp:cNvPr id="0" name=""/>
        <dsp:cNvSpPr/>
      </dsp:nvSpPr>
      <dsp:spPr>
        <a:xfrm>
          <a:off x="3964493" y="1023"/>
          <a:ext cx="1152984" cy="11529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PI</a:t>
          </a:r>
        </a:p>
      </dsp:txBody>
      <dsp:txXfrm>
        <a:off x="4133344" y="169874"/>
        <a:ext cx="815282" cy="815282"/>
      </dsp:txXfrm>
    </dsp:sp>
    <dsp:sp modelId="{A3325835-9FC2-4404-9621-0E302159C750}">
      <dsp:nvSpPr>
        <dsp:cNvPr id="0" name=""/>
        <dsp:cNvSpPr/>
      </dsp:nvSpPr>
      <dsp:spPr>
        <a:xfrm>
          <a:off x="5211100" y="243150"/>
          <a:ext cx="668731" cy="668731"/>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299740" y="380909"/>
        <a:ext cx="491451" cy="393213"/>
      </dsp:txXfrm>
    </dsp:sp>
    <dsp:sp modelId="{16FC9794-563B-48C1-B81A-A6BAFF96C61B}">
      <dsp:nvSpPr>
        <dsp:cNvPr id="0" name=""/>
        <dsp:cNvSpPr/>
      </dsp:nvSpPr>
      <dsp:spPr>
        <a:xfrm>
          <a:off x="5958337" y="0"/>
          <a:ext cx="1152984" cy="11529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Improve Patient Safety</a:t>
          </a:r>
        </a:p>
      </dsp:txBody>
      <dsp:txXfrm>
        <a:off x="6127188" y="168851"/>
        <a:ext cx="815282" cy="815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E7F4B-7A68-4D47-92C1-59FBE1B7D3CA}">
      <dsp:nvSpPr>
        <dsp:cNvPr id="0" name=""/>
        <dsp:cNvSpPr/>
      </dsp:nvSpPr>
      <dsp:spPr>
        <a:xfrm>
          <a:off x="1827" y="-136142"/>
          <a:ext cx="2843606" cy="38433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r>
            <a:rPr lang="en-US" sz="4500" kern="1200"/>
            <a:t>Timely</a:t>
          </a:r>
          <a:endParaRPr lang="en-US" sz="4500" kern="1200" dirty="0"/>
        </a:p>
      </dsp:txBody>
      <dsp:txXfrm>
        <a:off x="1827" y="1401193"/>
        <a:ext cx="2843606" cy="1537335"/>
      </dsp:txXfrm>
    </dsp:sp>
    <dsp:sp modelId="{22982562-A3ED-4254-B368-5A0DC25C514F}">
      <dsp:nvSpPr>
        <dsp:cNvPr id="0" name=""/>
        <dsp:cNvSpPr/>
      </dsp:nvSpPr>
      <dsp:spPr>
        <a:xfrm>
          <a:off x="783714" y="94457"/>
          <a:ext cx="1279831" cy="12798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180FDE-1647-46A9-8237-662EE22D614A}">
      <dsp:nvSpPr>
        <dsp:cNvPr id="0" name=""/>
        <dsp:cNvSpPr/>
      </dsp:nvSpPr>
      <dsp:spPr>
        <a:xfrm>
          <a:off x="2930742" y="-136142"/>
          <a:ext cx="2843606" cy="38433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r>
            <a:rPr lang="en-US" sz="4500" kern="1200" dirty="0"/>
            <a:t>Visual</a:t>
          </a:r>
        </a:p>
      </dsp:txBody>
      <dsp:txXfrm>
        <a:off x="2930742" y="1401193"/>
        <a:ext cx="2843606" cy="1537335"/>
      </dsp:txXfrm>
    </dsp:sp>
    <dsp:sp modelId="{BA27533A-E47A-4E23-A54B-76CF80E59538}">
      <dsp:nvSpPr>
        <dsp:cNvPr id="0" name=""/>
        <dsp:cNvSpPr/>
      </dsp:nvSpPr>
      <dsp:spPr>
        <a:xfrm>
          <a:off x="3712629" y="94457"/>
          <a:ext cx="1279831" cy="12798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4B176-57DA-4BB6-9470-1940EB9400EA}">
      <dsp:nvSpPr>
        <dsp:cNvPr id="0" name=""/>
        <dsp:cNvSpPr/>
      </dsp:nvSpPr>
      <dsp:spPr>
        <a:xfrm>
          <a:off x="5859656" y="-136142"/>
          <a:ext cx="2843606" cy="38433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r>
            <a:rPr lang="en-US" sz="4500" kern="1200" dirty="0"/>
            <a:t>proximity</a:t>
          </a:r>
        </a:p>
      </dsp:txBody>
      <dsp:txXfrm>
        <a:off x="5859656" y="1401193"/>
        <a:ext cx="2843606" cy="1537335"/>
      </dsp:txXfrm>
    </dsp:sp>
    <dsp:sp modelId="{EEFC7352-A1B1-4C92-8795-2E437894BFD5}">
      <dsp:nvSpPr>
        <dsp:cNvPr id="0" name=""/>
        <dsp:cNvSpPr/>
      </dsp:nvSpPr>
      <dsp:spPr>
        <a:xfrm>
          <a:off x="6641544" y="94457"/>
          <a:ext cx="1279831" cy="12798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7BBDE4-9566-41F2-A162-5D3FE3324648}">
      <dsp:nvSpPr>
        <dsp:cNvPr id="0" name=""/>
        <dsp:cNvSpPr/>
      </dsp:nvSpPr>
      <dsp:spPr>
        <a:xfrm>
          <a:off x="167928" y="2418340"/>
          <a:ext cx="8008683" cy="1505405"/>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0FB61-14D4-40BC-9F31-9E2E87805273}">
      <dsp:nvSpPr>
        <dsp:cNvPr id="0" name=""/>
        <dsp:cNvSpPr/>
      </dsp:nvSpPr>
      <dsp:spPr>
        <a:xfrm>
          <a:off x="466693" y="239"/>
          <a:ext cx="2116795" cy="12700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Safety becomes #1 priority</a:t>
          </a:r>
        </a:p>
      </dsp:txBody>
      <dsp:txXfrm>
        <a:off x="466693" y="239"/>
        <a:ext cx="2116795" cy="1270077"/>
      </dsp:txXfrm>
    </dsp:sp>
    <dsp:sp modelId="{07608C44-3796-403C-9909-66AC85D1D4EC}">
      <dsp:nvSpPr>
        <dsp:cNvPr id="0" name=""/>
        <dsp:cNvSpPr/>
      </dsp:nvSpPr>
      <dsp:spPr>
        <a:xfrm>
          <a:off x="2795168" y="239"/>
          <a:ext cx="2116795" cy="12700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Assists staff to perform better</a:t>
          </a:r>
        </a:p>
      </dsp:txBody>
      <dsp:txXfrm>
        <a:off x="2795168" y="239"/>
        <a:ext cx="2116795" cy="1270077"/>
      </dsp:txXfrm>
    </dsp:sp>
    <dsp:sp modelId="{98C22C2D-606E-4232-8015-BBBCDBBE3367}">
      <dsp:nvSpPr>
        <dsp:cNvPr id="0" name=""/>
        <dsp:cNvSpPr/>
      </dsp:nvSpPr>
      <dsp:spPr>
        <a:xfrm>
          <a:off x="466693" y="1481996"/>
          <a:ext cx="2116795" cy="12700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Easy and timely access to best performance</a:t>
          </a:r>
        </a:p>
      </dsp:txBody>
      <dsp:txXfrm>
        <a:off x="466693" y="1481996"/>
        <a:ext cx="2116795" cy="1270077"/>
      </dsp:txXfrm>
    </dsp:sp>
    <dsp:sp modelId="{68852D45-F317-4425-AE40-111A33B58633}">
      <dsp:nvSpPr>
        <dsp:cNvPr id="0" name=""/>
        <dsp:cNvSpPr/>
      </dsp:nvSpPr>
      <dsp:spPr>
        <a:xfrm>
          <a:off x="2795168" y="1481996"/>
          <a:ext cx="2116795" cy="12700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Product is staff friendly</a:t>
          </a:r>
        </a:p>
      </dsp:txBody>
      <dsp:txXfrm>
        <a:off x="2795168" y="1481996"/>
        <a:ext cx="2116795" cy="1270077"/>
      </dsp:txXfrm>
    </dsp:sp>
    <dsp:sp modelId="{230B9EEC-8978-4255-8023-AF09226AE923}">
      <dsp:nvSpPr>
        <dsp:cNvPr id="0" name=""/>
        <dsp:cNvSpPr/>
      </dsp:nvSpPr>
      <dsp:spPr>
        <a:xfrm>
          <a:off x="1500493" y="2963753"/>
          <a:ext cx="2377669" cy="12700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Building staff performance Accountability</a:t>
          </a:r>
        </a:p>
      </dsp:txBody>
      <dsp:txXfrm>
        <a:off x="1500493" y="2963753"/>
        <a:ext cx="2377669" cy="12700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B2FCE-E668-4040-863D-9D80B598BB6B}">
      <dsp:nvSpPr>
        <dsp:cNvPr id="0" name=""/>
        <dsp:cNvSpPr/>
      </dsp:nvSpPr>
      <dsp:spPr>
        <a:xfrm>
          <a:off x="0" y="1601776"/>
          <a:ext cx="11673109" cy="2135702"/>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569F4-04C6-4774-B41A-9AD5EB4881EF}">
      <dsp:nvSpPr>
        <dsp:cNvPr id="0" name=""/>
        <dsp:cNvSpPr/>
      </dsp:nvSpPr>
      <dsp:spPr>
        <a:xfrm>
          <a:off x="8415" y="0"/>
          <a:ext cx="1197017"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dirty="0"/>
            <a:t>Super</a:t>
          </a:r>
        </a:p>
        <a:p>
          <a:pPr marL="0" lvl="0" indent="0" algn="ctr" defTabSz="711200">
            <a:lnSpc>
              <a:spcPct val="90000"/>
            </a:lnSpc>
            <a:spcBef>
              <a:spcPct val="0"/>
            </a:spcBef>
            <a:spcAft>
              <a:spcPct val="35000"/>
            </a:spcAft>
            <a:buNone/>
          </a:pPr>
          <a:r>
            <a:rPr lang="en-US" sz="1600" kern="1200" dirty="0"/>
            <a:t>Users:</a:t>
          </a:r>
        </a:p>
        <a:p>
          <a:pPr marL="0" lvl="0" indent="0" algn="ctr" defTabSz="711200">
            <a:lnSpc>
              <a:spcPct val="90000"/>
            </a:lnSpc>
            <a:spcBef>
              <a:spcPct val="0"/>
            </a:spcBef>
            <a:spcAft>
              <a:spcPts val="0"/>
            </a:spcAft>
            <a:buNone/>
          </a:pPr>
          <a:r>
            <a:rPr lang="en-US" sz="1600" kern="1200" dirty="0"/>
            <a:t>who</a:t>
          </a:r>
        </a:p>
        <a:p>
          <a:pPr marL="0" lvl="0" indent="0" algn="ctr" defTabSz="711200">
            <a:lnSpc>
              <a:spcPct val="90000"/>
            </a:lnSpc>
            <a:spcBef>
              <a:spcPct val="0"/>
            </a:spcBef>
            <a:spcAft>
              <a:spcPts val="0"/>
            </a:spcAft>
            <a:buNone/>
          </a:pPr>
          <a:r>
            <a:rPr lang="en-US" sz="1600" kern="1200" dirty="0"/>
            <a:t>Where </a:t>
          </a:r>
        </a:p>
        <a:p>
          <a:pPr marL="0" lvl="0" indent="0" algn="ctr" defTabSz="711200">
            <a:lnSpc>
              <a:spcPct val="90000"/>
            </a:lnSpc>
            <a:spcBef>
              <a:spcPct val="0"/>
            </a:spcBef>
            <a:spcAft>
              <a:spcPts val="0"/>
            </a:spcAft>
            <a:buNone/>
          </a:pPr>
          <a:r>
            <a:rPr lang="en-US" sz="1600" kern="1200" dirty="0"/>
            <a:t>When </a:t>
          </a:r>
        </a:p>
        <a:p>
          <a:pPr marL="0" lvl="0" indent="0" algn="ctr" defTabSz="711200">
            <a:lnSpc>
              <a:spcPct val="90000"/>
            </a:lnSpc>
            <a:spcBef>
              <a:spcPct val="0"/>
            </a:spcBef>
            <a:spcAft>
              <a:spcPts val="0"/>
            </a:spcAft>
            <a:buNone/>
          </a:pPr>
          <a:r>
            <a:rPr lang="en-US" sz="1600" kern="1200" dirty="0"/>
            <a:t>How</a:t>
          </a:r>
        </a:p>
        <a:p>
          <a:pPr marL="0" lvl="0" indent="0" algn="ctr" defTabSz="711200">
            <a:lnSpc>
              <a:spcPct val="90000"/>
            </a:lnSpc>
            <a:spcBef>
              <a:spcPct val="0"/>
            </a:spcBef>
            <a:spcAft>
              <a:spcPct val="35000"/>
            </a:spcAft>
            <a:buNone/>
          </a:pPr>
          <a:endParaRPr lang="en-US" sz="1000" kern="1200" dirty="0"/>
        </a:p>
      </dsp:txBody>
      <dsp:txXfrm>
        <a:off x="8415" y="0"/>
        <a:ext cx="1197017" cy="2135702"/>
      </dsp:txXfrm>
    </dsp:sp>
    <dsp:sp modelId="{44E0DAEB-B501-407B-A7F0-B822EC8476E7}">
      <dsp:nvSpPr>
        <dsp:cNvPr id="0" name=""/>
        <dsp:cNvSpPr/>
      </dsp:nvSpPr>
      <dsp:spPr>
        <a:xfrm>
          <a:off x="339962" y="2402664"/>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DB552-357F-4A38-81FC-CF71172D9D80}">
      <dsp:nvSpPr>
        <dsp:cNvPr id="0" name=""/>
        <dsp:cNvSpPr/>
      </dsp:nvSpPr>
      <dsp:spPr>
        <a:xfrm>
          <a:off x="1239867" y="3203553"/>
          <a:ext cx="1208084"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Leadership coverage live for 24 hours staff assistance</a:t>
          </a:r>
        </a:p>
      </dsp:txBody>
      <dsp:txXfrm>
        <a:off x="1239867" y="3203553"/>
        <a:ext cx="1208084" cy="2135702"/>
      </dsp:txXfrm>
    </dsp:sp>
    <dsp:sp modelId="{A829FD93-0315-491B-A23E-0976BF1D9074}">
      <dsp:nvSpPr>
        <dsp:cNvPr id="0" name=""/>
        <dsp:cNvSpPr/>
      </dsp:nvSpPr>
      <dsp:spPr>
        <a:xfrm>
          <a:off x="1576947" y="2402664"/>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DB1EB-9B4A-43A5-8049-B7E357173E90}">
      <dsp:nvSpPr>
        <dsp:cNvPr id="0" name=""/>
        <dsp:cNvSpPr/>
      </dsp:nvSpPr>
      <dsp:spPr>
        <a:xfrm>
          <a:off x="2482386" y="0"/>
          <a:ext cx="1640303"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Create an Observsmart Escalation with your agency</a:t>
          </a:r>
        </a:p>
        <a:p>
          <a:pPr marL="0" lvl="0" indent="0" algn="ctr" defTabSz="622300">
            <a:lnSpc>
              <a:spcPct val="90000"/>
            </a:lnSpc>
            <a:spcBef>
              <a:spcPct val="0"/>
            </a:spcBef>
            <a:spcAft>
              <a:spcPct val="35000"/>
            </a:spcAft>
            <a:buNone/>
          </a:pPr>
          <a:endParaRPr lang="en-US" sz="1200" kern="1200" dirty="0"/>
        </a:p>
        <a:p>
          <a:pPr marL="0" lvl="0" indent="0" algn="ctr" defTabSz="622300">
            <a:lnSpc>
              <a:spcPct val="90000"/>
            </a:lnSpc>
            <a:spcBef>
              <a:spcPct val="0"/>
            </a:spcBef>
            <a:spcAft>
              <a:spcPct val="35000"/>
            </a:spcAft>
            <a:buNone/>
          </a:pPr>
          <a:endParaRPr lang="en-US" sz="1200" kern="1200" dirty="0"/>
        </a:p>
        <a:p>
          <a:pPr marL="0" lvl="0" indent="0" algn="ctr" defTabSz="622300">
            <a:lnSpc>
              <a:spcPct val="90000"/>
            </a:lnSpc>
            <a:spcBef>
              <a:spcPct val="0"/>
            </a:spcBef>
            <a:spcAft>
              <a:spcPct val="35000"/>
            </a:spcAft>
            <a:buNone/>
          </a:pPr>
          <a:endParaRPr lang="en-US" sz="1200" kern="1200" dirty="0"/>
        </a:p>
      </dsp:txBody>
      <dsp:txXfrm>
        <a:off x="2482386" y="0"/>
        <a:ext cx="1640303" cy="2135702"/>
      </dsp:txXfrm>
    </dsp:sp>
    <dsp:sp modelId="{019B8D87-9E9D-4B37-8755-DCE292FDF10C}">
      <dsp:nvSpPr>
        <dsp:cNvPr id="0" name=""/>
        <dsp:cNvSpPr/>
      </dsp:nvSpPr>
      <dsp:spPr>
        <a:xfrm>
          <a:off x="3035574" y="2402664"/>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42C40-6C32-45EA-9DB5-C77D4541B887}">
      <dsp:nvSpPr>
        <dsp:cNvPr id="0" name=""/>
        <dsp:cNvSpPr/>
      </dsp:nvSpPr>
      <dsp:spPr>
        <a:xfrm>
          <a:off x="4157123" y="3203553"/>
          <a:ext cx="1146627"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Develop a training  guide for staff on units</a:t>
          </a:r>
        </a:p>
      </dsp:txBody>
      <dsp:txXfrm>
        <a:off x="4157123" y="3203553"/>
        <a:ext cx="1146627" cy="2135702"/>
      </dsp:txXfrm>
    </dsp:sp>
    <dsp:sp modelId="{5AA75D12-A45A-42E7-8D9C-A32A13A1CA3F}">
      <dsp:nvSpPr>
        <dsp:cNvPr id="0" name=""/>
        <dsp:cNvSpPr/>
      </dsp:nvSpPr>
      <dsp:spPr>
        <a:xfrm>
          <a:off x="4463474" y="2402664"/>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8D5C-86EF-4162-9279-06A048DA2619}">
      <dsp:nvSpPr>
        <dsp:cNvPr id="0" name=""/>
        <dsp:cNvSpPr/>
      </dsp:nvSpPr>
      <dsp:spPr>
        <a:xfrm>
          <a:off x="5338184" y="0"/>
          <a:ext cx="1172418"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Addendums: Make sure to add the troubleshooting as you go in your guide/training book.</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5338184" y="0"/>
        <a:ext cx="1172418" cy="2135702"/>
      </dsp:txXfrm>
    </dsp:sp>
    <dsp:sp modelId="{1D2E729A-09FD-49EC-A562-A82D582C09C0}">
      <dsp:nvSpPr>
        <dsp:cNvPr id="0" name=""/>
        <dsp:cNvSpPr/>
      </dsp:nvSpPr>
      <dsp:spPr>
        <a:xfrm>
          <a:off x="5657430" y="2402664"/>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8E970-B0CE-4125-8CB4-C92B0E0F0AA2}">
      <dsp:nvSpPr>
        <dsp:cNvPr id="0" name=""/>
        <dsp:cNvSpPr/>
      </dsp:nvSpPr>
      <dsp:spPr>
        <a:xfrm>
          <a:off x="6545036" y="3203553"/>
          <a:ext cx="1291386"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Establish the staff performance review</a:t>
          </a:r>
          <a:r>
            <a:rPr lang="en-US" sz="1000" kern="1200" dirty="0"/>
            <a:t>:</a:t>
          </a:r>
        </a:p>
      </dsp:txBody>
      <dsp:txXfrm>
        <a:off x="6545036" y="3203553"/>
        <a:ext cx="1291386" cy="2135702"/>
      </dsp:txXfrm>
    </dsp:sp>
    <dsp:sp modelId="{47D1C71F-6106-4D20-ACDF-600841C1CC66}">
      <dsp:nvSpPr>
        <dsp:cNvPr id="0" name=""/>
        <dsp:cNvSpPr/>
      </dsp:nvSpPr>
      <dsp:spPr>
        <a:xfrm>
          <a:off x="6954302" y="2382306"/>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41F46-0E20-4BED-95DC-B7562FECEFD1}">
      <dsp:nvSpPr>
        <dsp:cNvPr id="0" name=""/>
        <dsp:cNvSpPr/>
      </dsp:nvSpPr>
      <dsp:spPr>
        <a:xfrm>
          <a:off x="7870857" y="0"/>
          <a:ext cx="1415988"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Troubleshoot the barriers to reach perfect practice with staff</a:t>
          </a:r>
        </a:p>
        <a:p>
          <a:pPr marL="0" lvl="0" indent="0" algn="ctr" defTabSz="533400">
            <a:lnSpc>
              <a:spcPct val="90000"/>
            </a:lnSpc>
            <a:spcBef>
              <a:spcPct val="0"/>
            </a:spcBef>
            <a:spcAft>
              <a:spcPct val="35000"/>
            </a:spcAft>
            <a:buNone/>
          </a:pPr>
          <a:endParaRPr lang="en-US" sz="1100" kern="1200" dirty="0"/>
        </a:p>
        <a:p>
          <a:pPr marL="0" lvl="0" indent="0" algn="ctr" defTabSz="533400">
            <a:lnSpc>
              <a:spcPct val="90000"/>
            </a:lnSpc>
            <a:spcBef>
              <a:spcPct val="0"/>
            </a:spcBef>
            <a:spcAft>
              <a:spcPct val="35000"/>
            </a:spcAft>
            <a:buNone/>
          </a:pPr>
          <a:endParaRPr lang="en-US" sz="1100" kern="1200" dirty="0"/>
        </a:p>
        <a:p>
          <a:pPr marL="0" lvl="0" indent="0" algn="ctr" defTabSz="533400">
            <a:lnSpc>
              <a:spcPct val="90000"/>
            </a:lnSpc>
            <a:spcBef>
              <a:spcPct val="0"/>
            </a:spcBef>
            <a:spcAft>
              <a:spcPct val="35000"/>
            </a:spcAft>
            <a:buNone/>
          </a:pPr>
          <a:endParaRPr lang="en-US" sz="1100" kern="1200" dirty="0"/>
        </a:p>
      </dsp:txBody>
      <dsp:txXfrm>
        <a:off x="7870857" y="0"/>
        <a:ext cx="1415988" cy="2135702"/>
      </dsp:txXfrm>
    </dsp:sp>
    <dsp:sp modelId="{88453E97-87B4-4B0A-9636-5EC19B30DB99}">
      <dsp:nvSpPr>
        <dsp:cNvPr id="0" name=""/>
        <dsp:cNvSpPr/>
      </dsp:nvSpPr>
      <dsp:spPr>
        <a:xfrm>
          <a:off x="8280691" y="2411186"/>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FD80E-0F9B-4686-92AE-D86E954A9F00}">
      <dsp:nvSpPr>
        <dsp:cNvPr id="0" name=""/>
        <dsp:cNvSpPr/>
      </dsp:nvSpPr>
      <dsp:spPr>
        <a:xfrm>
          <a:off x="9321279" y="3203553"/>
          <a:ext cx="1176102" cy="2135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Aim for 100% compliance and offer guidance to improve performance</a:t>
          </a:r>
        </a:p>
      </dsp:txBody>
      <dsp:txXfrm>
        <a:off x="9321279" y="3203553"/>
        <a:ext cx="1176102" cy="2135702"/>
      </dsp:txXfrm>
    </dsp:sp>
    <dsp:sp modelId="{8525D184-F8A1-44FC-86A7-BF0CE6F709D3}">
      <dsp:nvSpPr>
        <dsp:cNvPr id="0" name=""/>
        <dsp:cNvSpPr/>
      </dsp:nvSpPr>
      <dsp:spPr>
        <a:xfrm>
          <a:off x="9642367" y="2402664"/>
          <a:ext cx="533925" cy="5339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0T15:31:58.515"/>
    </inkml:context>
    <inkml:brush xml:id="br0">
      <inkml:brushProperty name="width" value="0.35" units="cm"/>
      <inkml:brushProperty name="height" value="0.35" units="cm"/>
      <inkml:brushProperty name="color" value="#FFFFFF"/>
      <inkml:brushProperty name="ignorePressure" value="1"/>
    </inkml:brush>
  </inkml:definitions>
  <inkml:trace contextRef="#ctx0" brushRef="#br0">938 481,'0'-2,"0"1,0 0,0-1,1 1,-1 0,0-1,1 1,-1 0,1-1,-1 1,1 0,-1 0,1 0,0-1,0 1,0 0,0 0,0 0,0 0,1-1,1 1,-1-1,1 1,-1-1,1 1,-1 0,1 0,0 0,1 0,8-1,0 0,0 1,0 1,4 0,-8 0,37 0,-14 1,-1-2,9-2,-30 2,0 0,0-1,-1 0,1-1,0 0,-1 0,0-1,0 0,7-4,-13 6,0 1,0-1,0 0,0 1,0-1,0 0,0 0,0 0,-1 0,1-1,-1 1,1 0,-1-1,0 1,0-1,0 1,-1-1,2-2,-2 2,0 0,0 0,0 0,-1 0,1-1,-1 1,0 0,1 0,-2 0,1 0,0 0,0 0,-1 1,0-1,-4-6,-1-1,0 2,0-1,-1 1,0 1,-1-1,0 1,-2-1,-2-1,0 0,0 0,0 2,-1 0,-1 0,1 1,-1 1,0 1,0 0,-5 0,-1 1</inkml:trace>
  <inkml:trace contextRef="#ctx0" brushRef="#br0" timeOffset="15636.955">1021 169,'0'-3,"0"1,1-1,-1 1,0-1,1 1,-1 0,1-1,0 1,0 0,0 0,0 0,0-1,1 1,-1 0,1 0,-1 1,1-1,0 0,-1 0,2 1,3-4,1 1,0 0,0 0,0 0,5-1,-1 1,0 1,0 0,1 1,-1 0,2 1,31-7,-20 3,0 2,1 0,13 1,77 3,-42 0,1176-1,-1296 0,-55 0,81 2,0 0,0 1,-16 4,21-1,0 0,0 1,0 1,-14 9,-30 15,24-15,-19 13,-20 11,38-23,5-1,-10 1,30-13,1-1,-1-1,0 0,1-1,-12 1,-47 7,44-6,1 0,-15-1,5-2,-2 0,-1-1,1-2,-8-3,39 4,1 0,0-1,-1 1,1-1,0-1,0 1,0-1,1 0,-3-1,-7-7,1 0,-4-5,-21-17,5 9,-14-7,42 29,-1-1,0 1,0 0,0 0,0 0,0 1,0 0,-6 0,18 6,-1-1,1 0,0 0,4 1,5 3,1-2,0 1,0-2,1 0,0-1,0-1,0 0,0-1,9-1,0 0,25-4,-41 2,1-1,-1 0,0-1,-1 0,1-1,6-2,7-7,0 0,12-10,-21 12,1 1,0 1,1 1,0 0,0 1,15-5,-5 7,-1 1,1 2,-1 0,1 2,7 1,-24-1,-4 0,1 0,0 1,0 0,-1 0,1 1,-1-1,1 1,-1 1,0-1,0 1,0-1,0 1,0 1,0 0,9 7,-2 1,1 1,9 13,-12-15,-3-1,1 0,-2 0,0 0,0 1,-1-1,4 10,3 16,4 17,-16-52,1 3,0 0,0 0,-1-1,1 1,-1 0,0 0,0 4,0-7,0 0,0 0,-1 1,1-1,-1 0,1 0,-1 0,1 0,-1 0,1 0,-1 0,0 0,0 0,1 0,-1 0,0 0,0 0,0 0,0-1,0 1,0 0,0-1,-1 1,1-1,0 1,-1-1,-12 3,0 0,0-2,0 1,0-2,0 0,0-1,-10-1,-18-1,-4 3,-29-1,73 0,0 1,0 0,0-1,0 1,0-1,0 1,0-1,0 0,0 0,0 0,1 0,-1 0,0-1,1 1,-1 0,1-1,-1 1,1-1,0 0,0 1,0-1,0 0,0 0,0 1,0-1,0 0,1 0,-1 0,1 0,-1 0,1-1,-1-7,0-1,0 1,1-1,1 0,0-5,0 10,-1 0,1-1,0 1,0-1,1 1,0 0,0-1,0 1,1 0,0 0,0 1,0-1,1 1,0-1,0 1,0 0,1 0,0 1,0 0,0 0,2-2,20-13,1 1,21-10,-37 22,0 1,0 0,1 1,0 1,0 0,0 0,0 1,3 1,188 0,-99 2,2375-1,-2439 1,-40-1,0 0,0 0,0 0,0 0,-1 0,1 1,0-1,0 0,0 0,-1 0,1 1,0-1,0 0,-1 1,1-1,0 1,-1-1,1 1,0-1,-1 1,1 0,-1-1,0 1,0 0,-1 0,1-1,0 1,-1 0,1 0,-1-1,1 1,-1 0,1-1,-1 1,0 0,1-1,-1 1,0-1,0 1,1-1,-1 0,0 1,0-1,0 1,-23 12,0-2,-1 0,-15 4,-83 22,-106 19,215-52,-2 1,-1-1,1 0,-1-1,0-1,-6 0,18-3,1 0,-1 0,1 0,0-1,-1 1,1-1,0 0,0 0,0-1,0 1,0-1,1 0,-2-1,-26-16,10 10,-1 2,1 1,-20-4,-70-10,18 3,52 9,0 2,-1 2,1 2,-18 1,37 1,0-1,1 0,-3-2,-4-1,-15 1,23 4,0 1,1 2,-1 0,1 1,0 0,-15 7,-36 8,35-13,-1-1,-32 0,-74-4,96-1,-8 2,-1 3,-17 5,62-8,4-1,0-1,0 2,0-1,1 1,-1 0,0 0,1 0,-1 1,1 0,0 0,0 1,0-1,0 1,0 0,1 0,0 1,0-1,0 1,-2 3,3-3,0-1,-1 1,0-1,1 1,-2-1,1-1,0 1,-1 0,0-1,0 0,0 0,0-1,0 1,0-1,-1 0,-1 0,-8 1,0 0,0-2,0 1,0-2,-10-1,-22 2,22-1,1 0,-25-4,38 2,0-1,1 0,0-1,-1-1,-31-9,-9 5,37 7,0 0,1-1,0 0,-1-1,-6-3,7 2,-1 1,1 0,-1 1,0 1,0 0,-1 1,1 1,-2 0,-24-2,36 2,0 0,-1-1,1 0,0 0,0 0,0 0,-1-1,5 2,0 0,0 0,0 0,0 0,1 0,-1 0,0 0,0 0,0 0,0 0,0 0,1 0,-1 0,0 0,0-1,0 1,0 0,0 0,0 0,1 0,-1 0,0 0,0 0,0-1,0 1,0 0,0 0,0 0,0 0,0 0,0-1,0 1,0 0,0 0,0 0,0 0,0-1,0 1,0 0,0 0,0 0,0 0,0 0,0-1,0 1,0 0,0 0,0 0,0 0,0 0,0-1,-1 1,1 0,0 0,0 0,0 0,0 0,0 0,0 0,-1 0,1-1,0 1,0 0,0 0,0 0,0 0,13-3,35-1,1 3,29 3,-5-1,2384-1,-2454 0,38 1,1-2,0-3,29-5,-28-5,3 0,-19 9,0-1,0-2,0-1,0-1,-11 4,1 1,-1 1,1 0,1 2,-1-1,0 2,3 1,8-2,30-7,-39 5,1 1,4 1,267 0,-152 3,1632-1,-1582 10,-54-1,-108-8,-16-2,0 1,1 1,-1 0,1 0,-1 1,0 1,0 0,3 1,-14-3,1-1,-1 0,1 0,-1 0,1 0,-1 0,1 1,-1-1,0 0,1 0,-1 1,1-1,-1 0,0 1,1-1,-1 0,0 1,1-1,-1 0,0 1,0-1,1 1,-1-1,0 1,0-1,0 1,0-1,1 1,-1-1,0 1,0-1,0 1,0-1,0 1,0-1,0 0,0 1,-1-1,1 1,0-1,0 1,0 0,-2 0,1 1,-1 0,0-1,1 1,-1-1,0 1,0-1,0 0,0 0,-1 1,-26 11,0-2,-2 0,-28 5,-57 11,-62 5,-124 7,196-27,-183 15,-258-9,264-20,251 3,0 1,0 2,0 1,-3 3,-124 36,-3 0,131-37,-1-2,0-1,0-1,-8-2,-168-4,206 3,-1 0,1 0,-1 0,0 0,1-1,-1 1,1-1,-1 1,1-1,-1 0,1 0,0 0,-1 0,1-1,0 1,0-1,0 1,0-1,0 0,0 1,0-1,1 0,-1 0,1 0,-1-1,1 1,0 0,0 0,0-1,0 1,0-1,0 1,1-1,-1 1,1-1,0-2,-1-6,0 0,1 0,0 0,1 1,0-1,1 0,0 0,1 0,0 1,0-1,1 1,1 0,0 0,0 1,1-1,0 1,0 0,1 1,3-3,-4 5,1 0,0 1,0 0,0 0,7-3,-5 4,0-2,-1 1,0-1,2-2,1-3,0 1,1 0,0 1,1 1,0-1,0 2,1 0,14-5,-8 5,140-46,-118 43,-37 9,-6 2,-23 3,-175 41,67-14,-48 12,174-41,0 0,0 0,0 1,1 0,-4 2,8-5,0 1,-1 0,1-1,0 1,0 0,0 0,0 0,0 0,0 0,0 0,0 0,1 0,-1 0,0 0,0 1,1-1,-1 0,1 0,-1 1,1-1,0 0,0 1,-1-1,1 0,0 1,0-1,0 1,1-1,-1 0,1 0,-1 0,1 0,0 0,0 0,-1 0,1 0,0-1,0 1,0 0,0-1,0 1,0 0,0-1,0 1,0-1,0 1,0-1,0 0,0 1,0-1,1 0,0 0,32 3,-28-3,158-1,-86-2,45 6,-114-2,-1 1,0 0,0 1,1-1,-2 2,1-1,4 3,1 0,0 0,7 1,1-1,-1-2,1-1,21 2,64-3,-67-1,208-2,61 1,-130 10,14 0,270-8,-239-3,-203 0,1 2,0 1,-1 0,1 2,-1 0,0 1,7 3,-17-1,-9-7,-1 0,0 0,0 0,0 0,0 1,0-1,0 0,1 0,-1 0,0 1,0-1,0 0,0 0,0 0,0 1,0-1,0 0,0 0,0 0,0 1,0-1,0 0,0 0,0 1,0-1,0 0,0 0,0 0,-1 1,0 0,0 0,0 0,-1 1,1-1,-1 0,1 0,-1 0,0 0,1-1,-1 1,0 0,0-1,-32 13,-1-2,-33 6,-75 9,128-23,-212 28,-65-6,-238-10,346-15,-55-1,-977-2,989 7,1 9,1 10,-222 52,260-32,-59 13,148-38,-50 1,111-15,0-2,0-2,0-1,-17-4,49 4,0 0,1-1,-1 0,1 1,0-2,-1 1,1 0,0-1,0 0,0 0,-36-34,39 36,-13-14,11 11,0 0,0 0,-1 1,1-1,-1 1,0 0,0 0,0 0,0 1,-1-1,1 1,-1 0,-13-2,0 1,0 0,0 1,0 1,-1 1,0 0,-12 0,-648 1,268 1,-970-2,1361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E4882-40A9-476A-B623-BD6762607718}" type="datetimeFigureOut">
              <a:rPr lang="en-US" smtClean="0"/>
              <a:t>9/24/2019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E27DD-DFBB-4FA1-9E3B-759878ACBEEE}" type="slidenum">
              <a:rPr lang="en-US" smtClean="0"/>
              <a:t>‹#›</a:t>
            </a:fld>
            <a:endParaRPr lang="en-US"/>
          </a:p>
        </p:txBody>
      </p:sp>
    </p:spTree>
    <p:extLst>
      <p:ext uri="{BB962C8B-B14F-4D97-AF65-F5344CB8AC3E}">
        <p14:creationId xmlns:p14="http://schemas.microsoft.com/office/powerpoint/2010/main" val="52590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features/prevent-bullying/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ewinternet.org/2018/09/27/a-majority-of-teens-have-experienced-some-form-of-cyberbully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685800" y="3534033"/>
            <a:ext cx="5486400" cy="5151180"/>
          </a:xfrm>
        </p:spPr>
        <p:txBody>
          <a:bodyPr/>
          <a:lstStyle/>
          <a:p>
            <a:r>
              <a:rPr lang="en-US" sz="1600" b="1" dirty="0"/>
              <a:t>Good morning. My name is Bill Gardam, I am the CEO of Peace River Center, a full-service community mental health center serving Polk, Highlands and Hardee Counties since 1948. </a:t>
            </a:r>
          </a:p>
          <a:p>
            <a:r>
              <a:rPr lang="en-US" sz="1600" b="1" dirty="0"/>
              <a:t>We serve over 25,000 patients a year through 30 programs provided in 27 locations and offering traditional inpatient and outpatient services and operating a psychiatric crisis line and mobile crisis response team for over 17 years that specifically responds to crisis calls and suicide issues. </a:t>
            </a:r>
          </a:p>
          <a:p>
            <a:endParaRPr lang="en-US" sz="1600" b="1" dirty="0"/>
          </a:p>
          <a:p>
            <a:r>
              <a:rPr lang="en-US" sz="1600" b="1" dirty="0"/>
              <a:t>I am also the Board Chair of the Florida Behavioral Health Association now proudly representing over 72 of Florida’s behavioral health providers statewide. </a:t>
            </a:r>
          </a:p>
          <a:p>
            <a:endParaRPr lang="en-US" sz="1600" b="1" dirty="0"/>
          </a:p>
          <a:p>
            <a:r>
              <a:rPr lang="en-US" sz="1600" b="1" dirty="0"/>
              <a:t>I am pleased to be here with you today to open this year’s Behavioral Health Innovation Summit with a focus on Suicide Awareness, Assessment &amp; Prevention.</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a:t>
            </a:fld>
            <a:endParaRPr lang="en-US"/>
          </a:p>
        </p:txBody>
      </p:sp>
    </p:spTree>
    <p:extLst>
      <p:ext uri="{BB962C8B-B14F-4D97-AF65-F5344CB8AC3E}">
        <p14:creationId xmlns:p14="http://schemas.microsoft.com/office/powerpoint/2010/main" val="391956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105" y="722870"/>
            <a:ext cx="5486400" cy="3086100"/>
          </a:xfrm>
        </p:spPr>
      </p:sp>
      <p:sp>
        <p:nvSpPr>
          <p:cNvPr id="3" name="Notes Placeholder 2"/>
          <p:cNvSpPr>
            <a:spLocks noGrp="1"/>
          </p:cNvSpPr>
          <p:nvPr>
            <p:ph type="body" idx="1"/>
          </p:nvPr>
        </p:nvSpPr>
        <p:spPr/>
        <p:txBody>
          <a:bodyPr/>
          <a:lstStyle/>
          <a:p>
            <a:r>
              <a:rPr lang="en-US" sz="1600" b="1" dirty="0"/>
              <a:t>The Florida Top 10 counties sorted by Age Adjusted Suicide Rate per 100,000 population shows Monroe County at the top of the list with a rate of 34.87 per 100,000 population down to Columbia County at a rate of 23.13. </a:t>
            </a:r>
          </a:p>
          <a:p>
            <a:endParaRPr lang="en-US" sz="1600" b="1" dirty="0"/>
          </a:p>
          <a:p>
            <a:r>
              <a:rPr lang="en-US" sz="1600" b="1" dirty="0"/>
              <a:t>Sorting in this fashion has the Top 10 Counties representing 348 suicide deaths and only approximately 9.8% of the total deaths by suicide in Florida.</a:t>
            </a:r>
          </a:p>
        </p:txBody>
      </p:sp>
      <p:sp>
        <p:nvSpPr>
          <p:cNvPr id="4" name="Slide Number Placeholder 3"/>
          <p:cNvSpPr>
            <a:spLocks noGrp="1"/>
          </p:cNvSpPr>
          <p:nvPr>
            <p:ph type="sldNum" sz="quarter" idx="10"/>
          </p:nvPr>
        </p:nvSpPr>
        <p:spPr/>
        <p:txBody>
          <a:bodyPr/>
          <a:lstStyle/>
          <a:p>
            <a:fld id="{6A1E27DD-DFBB-4FA1-9E3B-759878ACBEEE}" type="slidenum">
              <a:rPr lang="en-US" smtClean="0"/>
              <a:t>10</a:t>
            </a:fld>
            <a:endParaRPr lang="en-US"/>
          </a:p>
        </p:txBody>
      </p:sp>
    </p:spTree>
    <p:extLst>
      <p:ext uri="{BB962C8B-B14F-4D97-AF65-F5344CB8AC3E}">
        <p14:creationId xmlns:p14="http://schemas.microsoft.com/office/powerpoint/2010/main" val="30175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25463"/>
            <a:ext cx="5486400" cy="3086100"/>
          </a:xfrm>
        </p:spPr>
      </p:sp>
      <p:sp>
        <p:nvSpPr>
          <p:cNvPr id="3" name="Notes Placeholder 2"/>
          <p:cNvSpPr>
            <a:spLocks noGrp="1"/>
          </p:cNvSpPr>
          <p:nvPr>
            <p:ph type="body" idx="1"/>
          </p:nvPr>
        </p:nvSpPr>
        <p:spPr>
          <a:xfrm>
            <a:off x="685800" y="3855309"/>
            <a:ext cx="5486400" cy="4829904"/>
          </a:xfrm>
        </p:spPr>
        <p:txBody>
          <a:bodyPr/>
          <a:lstStyle/>
          <a:p>
            <a:r>
              <a:rPr lang="en-US" sz="1600" b="1" dirty="0"/>
              <a:t>Re-sorting the Top 10 list to show suicide </a:t>
            </a:r>
            <a:r>
              <a:rPr lang="en-US" sz="1600" b="1" u="sng" dirty="0"/>
              <a:t>count</a:t>
            </a:r>
            <a:r>
              <a:rPr lang="en-US" sz="1600" b="1" dirty="0"/>
              <a:t> by county gives us a totally different list. This new Top 10 list </a:t>
            </a:r>
            <a:r>
              <a:rPr lang="en-US" sz="1600" b="1" dirty="0" err="1"/>
              <a:t>shos</a:t>
            </a:r>
            <a:r>
              <a:rPr lang="en-US" sz="1600" b="1" dirty="0"/>
              <a:t> Miami-Dade County with the largest number of deaths by suicide and Volusia county with the lowest but still over 100. The total count here represents 2,240 deaths by suicide or 63% of deaths by suicide across Florida…</a:t>
            </a:r>
          </a:p>
          <a:p>
            <a:endParaRPr lang="en-US" sz="1600" b="1" dirty="0"/>
          </a:p>
          <a:p>
            <a:r>
              <a:rPr lang="en-US" sz="1600" b="1" dirty="0"/>
              <a:t>Looking at all of the county data… there are 5 counties with over 200 deaths by suicide… 8 counties with over 100 but less than 200… 10 with between 50 and 99… and 17 counties with 5 or less deaths by suicide. BUT, only 1 county, Lafayette County had zero deaths by suicide.</a:t>
            </a:r>
          </a:p>
          <a:p>
            <a:endParaRPr lang="en-US" sz="1600" b="1" dirty="0"/>
          </a:p>
          <a:p>
            <a:r>
              <a:rPr lang="en-US" sz="1600" b="1" dirty="0"/>
              <a:t>In Polk County, where I live, there were 103 deaths by suicide in 2018 resulting in a rate of 14.6 suicides per 100,000 residents. This was also the highest count and highest rate per 100,000 population in over 10 years.</a:t>
            </a:r>
          </a:p>
        </p:txBody>
      </p:sp>
      <p:sp>
        <p:nvSpPr>
          <p:cNvPr id="4" name="Slide Number Placeholder 3"/>
          <p:cNvSpPr>
            <a:spLocks noGrp="1"/>
          </p:cNvSpPr>
          <p:nvPr>
            <p:ph type="sldNum" sz="quarter" idx="10"/>
          </p:nvPr>
        </p:nvSpPr>
        <p:spPr/>
        <p:txBody>
          <a:bodyPr/>
          <a:lstStyle/>
          <a:p>
            <a:fld id="{6A1E27DD-DFBB-4FA1-9E3B-759878ACBEEE}" type="slidenum">
              <a:rPr lang="en-US" smtClean="0"/>
              <a:t>11</a:t>
            </a:fld>
            <a:endParaRPr lang="en-US"/>
          </a:p>
        </p:txBody>
      </p:sp>
    </p:spTree>
    <p:extLst>
      <p:ext uri="{BB962C8B-B14F-4D97-AF65-F5344CB8AC3E}">
        <p14:creationId xmlns:p14="http://schemas.microsoft.com/office/powerpoint/2010/main" val="375693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Looking briefly at deaths by suicide by gender reveals some interesting data.</a:t>
            </a:r>
            <a:r>
              <a:rPr lang="en-US" sz="1600" b="1" dirty="0">
                <a:effectLst/>
              </a:rPr>
              <a:t> </a:t>
            </a:r>
            <a:r>
              <a:rPr lang="en-US" sz="1600" b="1" dirty="0"/>
              <a:t>The number of deaths by suicide among males has been steadily increasing nationwide since 2012 while the number among males in Florida showed an increase from 2015 through 2017 and a decrease in 2018… </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12</a:t>
            </a:fld>
            <a:endParaRPr lang="en-US"/>
          </a:p>
        </p:txBody>
      </p:sp>
    </p:spTree>
    <p:extLst>
      <p:ext uri="{BB962C8B-B14F-4D97-AF65-F5344CB8AC3E}">
        <p14:creationId xmlns:p14="http://schemas.microsoft.com/office/powerpoint/2010/main" val="55936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while the number of deaths by suicide among females showed a steady increase nationally in 2012 through 2017 and a leveling off in 2018 while in Florida there was a mix of increases and decreases since 2013 but a slight slowdown on the rate of increase from 2017 to 2018.</a:t>
            </a:r>
          </a:p>
          <a:p>
            <a:endParaRPr lang="en-US" sz="1600" b="1" dirty="0"/>
          </a:p>
        </p:txBody>
      </p:sp>
      <p:sp>
        <p:nvSpPr>
          <p:cNvPr id="4" name="Slide Number Placeholder 3"/>
          <p:cNvSpPr>
            <a:spLocks noGrp="1"/>
          </p:cNvSpPr>
          <p:nvPr>
            <p:ph type="sldNum" sz="quarter" idx="10"/>
          </p:nvPr>
        </p:nvSpPr>
        <p:spPr/>
        <p:txBody>
          <a:bodyPr/>
          <a:lstStyle/>
          <a:p>
            <a:fld id="{6A1E27DD-DFBB-4FA1-9E3B-759878ACBEEE}" type="slidenum">
              <a:rPr lang="en-US" smtClean="0"/>
              <a:t>13</a:t>
            </a:fld>
            <a:endParaRPr lang="en-US"/>
          </a:p>
        </p:txBody>
      </p:sp>
    </p:spTree>
    <p:extLst>
      <p:ext uri="{BB962C8B-B14F-4D97-AF65-F5344CB8AC3E}">
        <p14:creationId xmlns:p14="http://schemas.microsoft.com/office/powerpoint/2010/main" val="361617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11660"/>
            <a:ext cx="5486400" cy="3086100"/>
          </a:xfrm>
        </p:spPr>
      </p:sp>
      <p:sp>
        <p:nvSpPr>
          <p:cNvPr id="3" name="Notes Placeholder 2"/>
          <p:cNvSpPr>
            <a:spLocks noGrp="1"/>
          </p:cNvSpPr>
          <p:nvPr>
            <p:ph type="body" idx="1"/>
          </p:nvPr>
        </p:nvSpPr>
        <p:spPr>
          <a:xfrm>
            <a:off x="685800" y="3941763"/>
            <a:ext cx="5486400" cy="4955102"/>
          </a:xfrm>
        </p:spPr>
        <p:txBody>
          <a:bodyPr/>
          <a:lstStyle/>
          <a:p>
            <a:r>
              <a:rPr lang="en-US" sz="1600" b="1" dirty="0"/>
              <a:t>This table is interesting and emphasizes the difference between males and females. </a:t>
            </a:r>
          </a:p>
          <a:p>
            <a:endParaRPr lang="en-US" sz="1600" b="1" dirty="0"/>
          </a:p>
          <a:p>
            <a:r>
              <a:rPr lang="en-US" sz="1600" b="1" dirty="0"/>
              <a:t>Just one example is that Monroe County has the highest rate of deaths by suicide per 100,000 population for males at 53.8 per 100,000 which represents a count of 30 deaths. While Monroe County ranked 9th in the rates of deaths by suicide per 100,000 population at 14.6 but this represented 5 deaths by suicide. </a:t>
            </a:r>
          </a:p>
          <a:p>
            <a:endParaRPr lang="en-US" sz="1600" b="1" dirty="0"/>
          </a:p>
          <a:p>
            <a:r>
              <a:rPr lang="en-US" sz="1600" b="1" dirty="0"/>
              <a:t>And, while Marion County ranked 4th here for males with a rate of 43.3 and a count of 76 deaths, it did not make the top 10 for females with a rate of 8.2 per 100,000 and a count of 15.</a:t>
            </a:r>
          </a:p>
          <a:p>
            <a:endParaRPr lang="en-US" sz="1600" b="1" dirty="0"/>
          </a:p>
          <a:p>
            <a:r>
              <a:rPr lang="en-US" sz="1600" b="1" dirty="0"/>
              <a:t>In general, females will actually attempt suicide more often than males but males have a higher completion of death by suicide. In our statewide data of 3,552 suicides in 2018, 21.6% (767 or 6.6 per 100,000 population) were by females and 78% (2,785 or 24.7 per 100,000 population) by males.</a:t>
            </a:r>
          </a:p>
          <a:p>
            <a:endParaRPr lang="en-US" sz="1600" b="1" dirty="0"/>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14</a:t>
            </a:fld>
            <a:endParaRPr lang="en-US"/>
          </a:p>
        </p:txBody>
      </p:sp>
    </p:spTree>
    <p:extLst>
      <p:ext uri="{BB962C8B-B14F-4D97-AF65-F5344CB8AC3E}">
        <p14:creationId xmlns:p14="http://schemas.microsoft.com/office/powerpoint/2010/main" val="784629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60681"/>
            <a:ext cx="5486400" cy="3086100"/>
          </a:xfrm>
        </p:spPr>
      </p:sp>
      <p:sp>
        <p:nvSpPr>
          <p:cNvPr id="3" name="Notes Placeholder 2"/>
          <p:cNvSpPr>
            <a:spLocks noGrp="1"/>
          </p:cNvSpPr>
          <p:nvPr>
            <p:ph type="body" idx="1"/>
          </p:nvPr>
        </p:nvSpPr>
        <p:spPr>
          <a:xfrm>
            <a:off x="685800" y="3422822"/>
            <a:ext cx="5486400" cy="5399902"/>
          </a:xfrm>
        </p:spPr>
        <p:txBody>
          <a:bodyPr/>
          <a:lstStyle/>
          <a:p>
            <a:r>
              <a:rPr lang="en-US" sz="1600" b="1" u="sng" dirty="0"/>
              <a:t>Suicide is a pervasive theme, the world over and there is no doubt that SUICIDE is a public health crisis</a:t>
            </a:r>
            <a:r>
              <a:rPr lang="en-US" sz="1600" b="1" dirty="0"/>
              <a:t>.  </a:t>
            </a:r>
          </a:p>
          <a:p>
            <a:endParaRPr lang="en-US" sz="1600" b="1" dirty="0"/>
          </a:p>
          <a:p>
            <a:r>
              <a:rPr lang="en-US" sz="1600" b="1" dirty="0"/>
              <a:t>There are many things all of us can do to help address mental illness and suicide issues. </a:t>
            </a:r>
          </a:p>
          <a:p>
            <a:endParaRPr lang="en-US" sz="1600" b="1" dirty="0"/>
          </a:p>
          <a:p>
            <a:r>
              <a:rPr lang="en-US" sz="1600" b="1" dirty="0"/>
              <a:t>A simple thing to do is to just be there in the moment with someone.  </a:t>
            </a:r>
          </a:p>
          <a:p>
            <a:endParaRPr lang="en-US" sz="1600" b="1" dirty="0"/>
          </a:p>
          <a:p>
            <a:r>
              <a:rPr lang="en-US" sz="1600" b="1" dirty="0"/>
              <a:t>During this past year, our crisis response team responded to 7,000 crisis calls and provided 1,197 walk-in and mobile assessments. This is a 15% increase in contacts.</a:t>
            </a:r>
          </a:p>
          <a:p>
            <a:endParaRPr lang="en-US" sz="1600" b="1" dirty="0"/>
          </a:p>
          <a:p>
            <a:r>
              <a:rPr lang="en-US" sz="1600" b="1" dirty="0"/>
              <a:t>Thankfully many experts and organizations agree this is a problem… and that is why it is the focus of our </a:t>
            </a:r>
            <a:r>
              <a:rPr lang="en-US" sz="1600" b="1" i="1" dirty="0"/>
              <a:t>Innovation Summit</a:t>
            </a:r>
            <a:r>
              <a:rPr lang="en-US" sz="1600" b="1" dirty="0"/>
              <a:t> today.</a:t>
            </a:r>
          </a:p>
          <a:p>
            <a:endParaRPr lang="en-US" sz="1600" b="1" dirty="0"/>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15</a:t>
            </a:fld>
            <a:endParaRPr lang="en-US"/>
          </a:p>
        </p:txBody>
      </p:sp>
    </p:spTree>
    <p:extLst>
      <p:ext uri="{BB962C8B-B14F-4D97-AF65-F5344CB8AC3E}">
        <p14:creationId xmlns:p14="http://schemas.microsoft.com/office/powerpoint/2010/main" val="1414291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1594"/>
            <a:ext cx="5486400" cy="3086100"/>
          </a:xfrm>
        </p:spPr>
      </p:sp>
      <p:sp>
        <p:nvSpPr>
          <p:cNvPr id="3" name="Notes Placeholder 2"/>
          <p:cNvSpPr>
            <a:spLocks noGrp="1"/>
          </p:cNvSpPr>
          <p:nvPr>
            <p:ph type="body" idx="1"/>
          </p:nvPr>
        </p:nvSpPr>
        <p:spPr>
          <a:xfrm>
            <a:off x="685800" y="3632885"/>
            <a:ext cx="5486400" cy="4955061"/>
          </a:xfrm>
        </p:spPr>
        <p:txBody>
          <a:bodyPr/>
          <a:lstStyle/>
          <a:p>
            <a:r>
              <a:rPr lang="en-US" sz="1600" b="1" dirty="0"/>
              <a:t>How we talk about suicide and what we are doing about it is an important discussion to hold.</a:t>
            </a:r>
          </a:p>
          <a:p>
            <a:endParaRPr lang="en-US" sz="1600" b="1" dirty="0"/>
          </a:p>
          <a:p>
            <a:r>
              <a:rPr lang="en-US" sz="1600" b="1" dirty="0"/>
              <a:t>For too long, we have decided that the safest option is the quiet option – best not to talk about, lest we cause more problems than we might resolve.</a:t>
            </a:r>
          </a:p>
          <a:p>
            <a:endParaRPr lang="en-US" sz="1600" b="1" dirty="0"/>
          </a:p>
          <a:p>
            <a:r>
              <a:rPr lang="en-US" sz="1600" b="1" dirty="0"/>
              <a:t>But well-intentioned silence has not worked.</a:t>
            </a:r>
          </a:p>
          <a:p>
            <a:endParaRPr lang="en-US" sz="1600" b="1" dirty="0"/>
          </a:p>
          <a:p>
            <a:r>
              <a:rPr lang="en-US" sz="1600" b="1" dirty="0"/>
              <a:t>Our suicide rates are far too high and growing, and worse, our collective silence has created an environment where most people are genuinely shocked to discover that more people die by suicide each year, than are killed on our roadways.</a:t>
            </a:r>
          </a:p>
          <a:p>
            <a:endParaRPr lang="en-US" sz="1600" b="1" dirty="0"/>
          </a:p>
          <a:p>
            <a:r>
              <a:rPr lang="en-US" sz="1600" b="1" dirty="0"/>
              <a:t>So it is time to draw back the veil, and to make it clear that it is OK to talk about suicide and it is OK to talk about mental illness.</a:t>
            </a:r>
          </a:p>
          <a:p>
            <a:endParaRPr lang="en-US" sz="1600" b="1" dirty="0"/>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16</a:t>
            </a:fld>
            <a:endParaRPr lang="en-US"/>
          </a:p>
        </p:txBody>
      </p:sp>
    </p:spTree>
    <p:extLst>
      <p:ext uri="{BB962C8B-B14F-4D97-AF65-F5344CB8AC3E}">
        <p14:creationId xmlns:p14="http://schemas.microsoft.com/office/powerpoint/2010/main" val="357551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685800" y="3534033"/>
            <a:ext cx="5486400" cy="5151180"/>
          </a:xfrm>
        </p:spPr>
        <p:txBody>
          <a:bodyPr/>
          <a:lstStyle/>
          <a:p>
            <a:r>
              <a:rPr lang="en-US" sz="1600" b="1" dirty="0"/>
              <a:t>Good morning. My name is Bill Gardam, I am the CEO of Peace River Center, a full-service community mental health center serving Polk, Highlands and Hardee Counties since 1948. </a:t>
            </a:r>
          </a:p>
          <a:p>
            <a:r>
              <a:rPr lang="en-US" sz="1600" b="1" dirty="0"/>
              <a:t>We serve over 25,000 patients a year through 30 programs provided in 27 locations and offering traditional inpatient and outpatient services and operating a psychiatric crisis line and mobile crisis response team for over 17 years that specifically responds to crisis calls and suicide issues. </a:t>
            </a:r>
          </a:p>
          <a:p>
            <a:endParaRPr lang="en-US" sz="1600" b="1" dirty="0"/>
          </a:p>
          <a:p>
            <a:r>
              <a:rPr lang="en-US" sz="1600" b="1" dirty="0"/>
              <a:t>I am also the Board Chair of the Florida Behavioral Health Association now proudly representing over 72 of Florida’s behavioral health providers statewide. </a:t>
            </a:r>
          </a:p>
          <a:p>
            <a:endParaRPr lang="en-US" sz="1600" b="1" dirty="0"/>
          </a:p>
          <a:p>
            <a:r>
              <a:rPr lang="en-US" sz="1600" b="1" dirty="0"/>
              <a:t>I am pleased to be here with you today to open this year’s Behavioral Health Innovation Summit with a focus on Suicide Awareness, Assessment &amp; Prevention.</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17</a:t>
            </a:fld>
            <a:endParaRPr lang="en-US"/>
          </a:p>
        </p:txBody>
      </p:sp>
    </p:spTree>
    <p:extLst>
      <p:ext uri="{BB962C8B-B14F-4D97-AF65-F5344CB8AC3E}">
        <p14:creationId xmlns:p14="http://schemas.microsoft.com/office/powerpoint/2010/main" val="348424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0988"/>
            <a:ext cx="5486400" cy="3086100"/>
          </a:xfrm>
        </p:spPr>
      </p:sp>
      <p:sp>
        <p:nvSpPr>
          <p:cNvPr id="3" name="Notes Placeholder 2"/>
          <p:cNvSpPr>
            <a:spLocks noGrp="1"/>
          </p:cNvSpPr>
          <p:nvPr>
            <p:ph type="body" idx="1"/>
          </p:nvPr>
        </p:nvSpPr>
        <p:spPr>
          <a:xfrm>
            <a:off x="197708" y="3367217"/>
            <a:ext cx="6462584" cy="6308124"/>
          </a:xfrm>
        </p:spPr>
        <p:txBody>
          <a:bodyPr/>
          <a:lstStyle/>
          <a:p>
            <a:r>
              <a:rPr lang="en-US" sz="1600" b="1" dirty="0"/>
              <a:t>Mary Mahew is Secretary for the Agency for Health Care Administration or ACHA. Mary is an innovator and problem solver.  Before making the move to Florida, Mary most recently served as the deputy administrator and director of Medicaid and the Children’s Health Insurance Program for the federal Centers for Medicare and Medicaid Services.</a:t>
            </a:r>
          </a:p>
          <a:p>
            <a:endParaRPr lang="en-US" sz="1600" b="1" dirty="0"/>
          </a:p>
          <a:p>
            <a:r>
              <a:rPr lang="en-US" sz="1600" b="1" dirty="0"/>
              <a:t>Prior to this she was appointed by Maine Governor Paul LePage to be the Commissioner of the Department of Health and Human Services, and prior to this, she was a partner in the public affairs firm of Hawkes &amp; Mayhew and served for 11 years as vice president at the Maine Hospital Association.</a:t>
            </a:r>
          </a:p>
          <a:p>
            <a:endParaRPr lang="en-US" sz="1600" b="1" dirty="0"/>
          </a:p>
          <a:p>
            <a:r>
              <a:rPr lang="en-US" sz="1600" b="1" dirty="0"/>
              <a:t>Rodney Moore is the Assistant Secretary of Substance Abuse and Mental Health for the Florida Department of Children and Families.  He is a Licensed Mental Health Counselor holding a bachelor’s degree in Psychology from Southeastern University and a master’s degree in counseling and human development from Troy State University.</a:t>
            </a:r>
          </a:p>
          <a:p>
            <a:r>
              <a:rPr lang="en-US" sz="1600" b="1" dirty="0"/>
              <a:t> </a:t>
            </a:r>
          </a:p>
          <a:p>
            <a:r>
              <a:rPr lang="en-US" sz="1600" b="1" dirty="0"/>
              <a:t>Rodney has clinical and administrative experience in community residential treatment, with DCF and with a Florida Medicaid managed care company. In early 2019, Rodney left the managed care world to re-join DCF as its first Chief Innovation Officer and was recently elevated to Assistant Secretary for Substance Abuse and Mental Health.</a:t>
            </a:r>
          </a:p>
          <a:p>
            <a:endParaRPr lang="en-US" sz="1600" b="1" dirty="0"/>
          </a:p>
          <a:p>
            <a:r>
              <a:rPr lang="en-US" sz="1600" b="1" dirty="0"/>
              <a:t>Please join me in welcoming Mary Mahew and Rodney Moore.</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18</a:t>
            </a:fld>
            <a:endParaRPr lang="en-US"/>
          </a:p>
        </p:txBody>
      </p:sp>
    </p:spTree>
    <p:extLst>
      <p:ext uri="{BB962C8B-B14F-4D97-AF65-F5344CB8AC3E}">
        <p14:creationId xmlns:p14="http://schemas.microsoft.com/office/powerpoint/2010/main" val="282120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 culture of accountability and </a:t>
            </a:r>
            <a:r>
              <a:rPr lang="en-US"/>
              <a:t>mindfullness</a:t>
            </a:r>
          </a:p>
        </p:txBody>
      </p:sp>
      <p:sp>
        <p:nvSpPr>
          <p:cNvPr id="4" name="Slide Number Placeholder 3"/>
          <p:cNvSpPr>
            <a:spLocks noGrp="1"/>
          </p:cNvSpPr>
          <p:nvPr>
            <p:ph type="sldNum" sz="quarter" idx="10"/>
          </p:nvPr>
        </p:nvSpPr>
        <p:spPr/>
        <p:txBody>
          <a:bodyPr/>
          <a:lstStyle/>
          <a:p>
            <a:fld id="{A0DD887F-F92C-4C2E-8886-7AD218E683B4}" type="slidenum">
              <a:rPr lang="en-US" smtClean="0"/>
              <a:t>30</a:t>
            </a:fld>
            <a:endParaRPr lang="en-US"/>
          </a:p>
        </p:txBody>
      </p:sp>
    </p:spTree>
    <p:extLst>
      <p:ext uri="{BB962C8B-B14F-4D97-AF65-F5344CB8AC3E}">
        <p14:creationId xmlns:p14="http://schemas.microsoft.com/office/powerpoint/2010/main" val="2583138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 would like to thank Otsuka Pharmaceutical Development and Commercialization (OPDC) and specifically Dr. Jacque Canning and Diana Schmidt and Magellan Complete Care for being wonderful partners and sponsors along with the Florida Behavioral Health Association and behavioral health providers across Florida.  </a:t>
            </a:r>
          </a:p>
          <a:p>
            <a:endParaRPr lang="en-US" sz="1600" b="1" dirty="0"/>
          </a:p>
          <a:p>
            <a:r>
              <a:rPr lang="en-US" sz="1600" b="1" dirty="0"/>
              <a:t>We know that by working together with you and many others that we can and do make a difference one day and one life at a time. </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2</a:t>
            </a:fld>
            <a:endParaRPr lang="en-US" dirty="0"/>
          </a:p>
        </p:txBody>
      </p:sp>
    </p:spTree>
    <p:extLst>
      <p:ext uri="{BB962C8B-B14F-4D97-AF65-F5344CB8AC3E}">
        <p14:creationId xmlns:p14="http://schemas.microsoft.com/office/powerpoint/2010/main" val="3049571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t>Staff performance review:</a:t>
            </a:r>
          </a:p>
          <a:p>
            <a:pPr lvl="0"/>
            <a:r>
              <a:rPr lang="en-US" sz="1000" dirty="0"/>
              <a:t>Correct/assist staff performance daily on the units after launching program for 4 weeks then review weekly. Have a trainer available to re-educate the low performers within the week of findings.</a:t>
            </a:r>
          </a:p>
          <a:p>
            <a:pPr lvl="0"/>
            <a:r>
              <a:rPr lang="en-US" sz="1000" dirty="0"/>
              <a:t>Send report weekly to staff, and address low performers</a:t>
            </a:r>
            <a:r>
              <a:rPr lang="en-US" sz="1000" baseline="0" dirty="0"/>
              <a:t> 3 and 4 personally to evaluate barriers to performance. Keep track of low performers to see impact of interventions, progress or lack of.</a:t>
            </a:r>
            <a:endParaRPr lang="en-US" dirty="0"/>
          </a:p>
        </p:txBody>
      </p:sp>
      <p:sp>
        <p:nvSpPr>
          <p:cNvPr id="4" name="Slide Number Placeholder 3"/>
          <p:cNvSpPr>
            <a:spLocks noGrp="1"/>
          </p:cNvSpPr>
          <p:nvPr>
            <p:ph type="sldNum" sz="quarter" idx="10"/>
          </p:nvPr>
        </p:nvSpPr>
        <p:spPr/>
        <p:txBody>
          <a:bodyPr/>
          <a:lstStyle/>
          <a:p>
            <a:fld id="{A0DD887F-F92C-4C2E-8886-7AD218E683B4}" type="slidenum">
              <a:rPr lang="en-US" smtClean="0"/>
              <a:t>31</a:t>
            </a:fld>
            <a:endParaRPr lang="en-US"/>
          </a:p>
        </p:txBody>
      </p:sp>
    </p:spTree>
    <p:extLst>
      <p:ext uri="{BB962C8B-B14F-4D97-AF65-F5344CB8AC3E}">
        <p14:creationId xmlns:p14="http://schemas.microsoft.com/office/powerpoint/2010/main" val="58952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Citrus has been a community mental health center since 1979 and a Federally Qualified Health Center since 2004.</a:t>
            </a:r>
          </a:p>
        </p:txBody>
      </p:sp>
      <p:sp>
        <p:nvSpPr>
          <p:cNvPr id="4" name="Slide Number Placeholder 3"/>
          <p:cNvSpPr>
            <a:spLocks noGrp="1"/>
          </p:cNvSpPr>
          <p:nvPr>
            <p:ph type="sldNum" sz="quarter" idx="5"/>
          </p:nvPr>
        </p:nvSpPr>
        <p:spPr/>
        <p:txBody>
          <a:bodyPr/>
          <a:lstStyle/>
          <a:p>
            <a:fld id="{4ABB5731-49A5-471F-B8F8-555998898B1D}" type="slidenum">
              <a:rPr lang="en-US" smtClean="0"/>
              <a:t>33</a:t>
            </a:fld>
            <a:endParaRPr lang="en-US"/>
          </a:p>
        </p:txBody>
      </p:sp>
    </p:spTree>
    <p:extLst>
      <p:ext uri="{BB962C8B-B14F-4D97-AF65-F5344CB8AC3E}">
        <p14:creationId xmlns:p14="http://schemas.microsoft.com/office/powerpoint/2010/main" val="108533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A4888-8F22-4E87-BB2F-76E599594B37}" type="slidenum">
              <a:rPr lang="en-US" smtClean="0"/>
              <a:t>66</a:t>
            </a:fld>
            <a:endParaRPr lang="en-US" dirty="0"/>
          </a:p>
        </p:txBody>
      </p:sp>
    </p:spTree>
    <p:extLst>
      <p:ext uri="{BB962C8B-B14F-4D97-AF65-F5344CB8AC3E}">
        <p14:creationId xmlns:p14="http://schemas.microsoft.com/office/powerpoint/2010/main" val="385024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65D3E6C-C2D0-AA48-A09C-F90B8991CD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46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4B11E-03B0-4F34-9265-E244E9147FDA}" type="slidenum">
              <a:rPr lang="en-US" smtClean="0"/>
              <a:t>73</a:t>
            </a:fld>
            <a:endParaRPr lang="en-US"/>
          </a:p>
        </p:txBody>
      </p:sp>
    </p:spTree>
    <p:extLst>
      <p:ext uri="{BB962C8B-B14F-4D97-AF65-F5344CB8AC3E}">
        <p14:creationId xmlns:p14="http://schemas.microsoft.com/office/powerpoint/2010/main" val="2129635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Data that initiated the program/change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Know</a:t>
            </a:r>
            <a:r>
              <a:rPr lang="en-US" sz="1200" b="0" i="0" kern="1200" baseline="0" dirty="0">
                <a:solidFill>
                  <a:schemeClr val="tx1"/>
                </a:solidFill>
                <a:effectLst/>
                <a:latin typeface="+mn-lt"/>
                <a:ea typeface="+mn-ea"/>
                <a:cs typeface="+mn-cs"/>
              </a:rPr>
              <a:t> Signs: *Talking, writing or drawing about death, *Talking about – having no reason to live – being a burden to others – not being here tomorrow *Looking for ways to attempt suicide * Feeling hopeless, desperate or trapped *Giving away possessions *Behaving recklessly</a:t>
            </a:r>
          </a:p>
          <a:p>
            <a:pPr fontAlgn="base"/>
            <a:r>
              <a:rPr lang="en-US" sz="1200" b="0" i="0" kern="1200" baseline="0" dirty="0">
                <a:solidFill>
                  <a:schemeClr val="tx1"/>
                </a:solidFill>
                <a:effectLst/>
                <a:latin typeface="+mn-lt"/>
                <a:ea typeface="+mn-ea"/>
                <a:cs typeface="+mn-cs"/>
              </a:rPr>
              <a:t> What YOU Can Do – Take action IMMEDIATELY: *Ask the question “Are you thinking about suicide?” *Don’t leave them alone *Tell an adult you rust *Call the National Suicide Lifeline at 1-800-273-TALK *Go to an emergency room or call 911 *Don’t keep suicide warning signs a secret</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B4B11E-03B0-4F34-9265-E244E9147FDA}" type="slidenum">
              <a:rPr lang="en-US" smtClean="0"/>
              <a:t>74</a:t>
            </a:fld>
            <a:endParaRPr lang="en-US"/>
          </a:p>
        </p:txBody>
      </p:sp>
    </p:spTree>
    <p:extLst>
      <p:ext uri="{BB962C8B-B14F-4D97-AF65-F5344CB8AC3E}">
        <p14:creationId xmlns:p14="http://schemas.microsoft.com/office/powerpoint/2010/main" val="931050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Details of the program/change that was initiated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a:p>
            <a:r>
              <a:rPr lang="en-US" baseline="0" dirty="0"/>
              <a:t>The former education program “NAMI Parents and Teachers as Allies” was updated in 2018 to match NAMI Ending the Silence. </a:t>
            </a:r>
            <a:r>
              <a:rPr lang="en-US" dirty="0"/>
              <a:t>ETS for Students, ETS for School Staff and ETS for Families. </a:t>
            </a:r>
          </a:p>
        </p:txBody>
      </p:sp>
      <p:sp>
        <p:nvSpPr>
          <p:cNvPr id="4" name="Slide Number Placeholder 3"/>
          <p:cNvSpPr>
            <a:spLocks noGrp="1"/>
          </p:cNvSpPr>
          <p:nvPr>
            <p:ph type="sldNum" sz="quarter" idx="10"/>
          </p:nvPr>
        </p:nvSpPr>
        <p:spPr/>
        <p:txBody>
          <a:bodyPr/>
          <a:lstStyle/>
          <a:p>
            <a:fld id="{E4B4B11E-03B0-4F34-9265-E244E9147FDA}" type="slidenum">
              <a:rPr lang="en-US" smtClean="0"/>
              <a:t>75</a:t>
            </a:fld>
            <a:endParaRPr lang="en-US"/>
          </a:p>
        </p:txBody>
      </p:sp>
    </p:spTree>
    <p:extLst>
      <p:ext uri="{BB962C8B-B14F-4D97-AF65-F5344CB8AC3E}">
        <p14:creationId xmlns:p14="http://schemas.microsoft.com/office/powerpoint/2010/main" val="2427882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Data after the program change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the Evidence Based Research a NAMI article was published in the May 2018, Vol 49 No. 5 American Psychological Association Monitor on Psychology </a:t>
            </a:r>
            <a:r>
              <a:rPr lang="en-US" sz="1200" b="0" i="0" kern="1200" dirty="0">
                <a:solidFill>
                  <a:schemeClr val="tx1"/>
                </a:solidFill>
                <a:effectLst/>
                <a:latin typeface="+mn-lt"/>
                <a:ea typeface="+mn-ea"/>
                <a:cs typeface="+mn-cs"/>
              </a:rPr>
              <a:t>A one-hour educational program can reduce stigma around mental illness, finds a study in </a:t>
            </a:r>
            <a:r>
              <a:rPr lang="en-US" sz="1200" b="0" i="1" kern="1200" dirty="0">
                <a:solidFill>
                  <a:schemeClr val="tx1"/>
                </a:solidFill>
                <a:effectLst/>
                <a:latin typeface="+mn-lt"/>
                <a:ea typeface="+mn-ea"/>
                <a:cs typeface="+mn-cs"/>
              </a:rPr>
              <a:t>Stigma and Health</a:t>
            </a:r>
            <a:r>
              <a:rPr lang="en-US" sz="1200" b="0" i="0" kern="1200" dirty="0">
                <a:solidFill>
                  <a:schemeClr val="tx1"/>
                </a:solidFill>
                <a:effectLst/>
                <a:latin typeface="+mn-lt"/>
                <a:ea typeface="+mn-ea"/>
                <a:cs typeface="+mn-cs"/>
              </a:rPr>
              <a:t>. More than 500 students across the United States (</a:t>
            </a:r>
            <a:r>
              <a:rPr lang="en-US" sz="1200" b="0" i="0" u="none" strike="noStrike" kern="1200" baseline="0" dirty="0">
                <a:solidFill>
                  <a:schemeClr val="tx1"/>
                </a:solidFill>
                <a:latin typeface="+mn-lt"/>
                <a:ea typeface="+mn-ea"/>
                <a:cs typeface="+mn-cs"/>
              </a:rPr>
              <a:t>Participants were primarily ninth and tenth grade students recruited from schools in five different areas of the United States—Arizona, California, Florida, Illinois, and Texas) </a:t>
            </a:r>
            <a:r>
              <a:rPr lang="en-US" sz="1200" b="0" i="0" kern="1200" dirty="0">
                <a:solidFill>
                  <a:schemeClr val="tx1"/>
                </a:solidFill>
                <a:effectLst/>
                <a:latin typeface="+mn-lt"/>
                <a:ea typeface="+mn-ea"/>
                <a:cs typeface="+mn-cs"/>
              </a:rPr>
              <a:t>watched an hour-long slide and video presentation from the National Alliance on Mental Illness called "Ending the Silence," which included information on the warning signs of mental health conditions, videos made by teens to encourage support for peers with mental illness and a talk by a young adult who discussed his or her own experience with mental illness. Students were assessed on their knowledge of and attitudes toward mental illness at three points: before the presentation, immediately after and four to six weeks later. Students who watched the presentation gained more knowledge about what to do if one of their peers showed signs of mental illness and had fewer negative attitudes toward people with mental illness, compared with a control group of peers at the same schools who had not seen the presentation.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will provide the latest reported</a:t>
            </a:r>
            <a:r>
              <a:rPr lang="en-US" sz="1200" b="0" i="0" kern="1200" baseline="0" dirty="0">
                <a:solidFill>
                  <a:schemeClr val="tx1"/>
                </a:solidFill>
                <a:effectLst/>
                <a:latin typeface="+mn-lt"/>
                <a:ea typeface="+mn-ea"/>
                <a:cs typeface="+mn-cs"/>
              </a:rPr>
              <a:t> data in Florida on ETS for Students, ETS for School Staff and ETS for </a:t>
            </a:r>
            <a:r>
              <a:rPr lang="en-US" sz="1200" b="0" i="0" kern="1200" baseline="0">
                <a:solidFill>
                  <a:schemeClr val="tx1"/>
                </a:solidFill>
                <a:effectLst/>
                <a:latin typeface="+mn-lt"/>
                <a:ea typeface="+mn-ea"/>
                <a:cs typeface="+mn-cs"/>
              </a:rPr>
              <a:t>Family Members.</a:t>
            </a:r>
            <a:endParaRPr lang="en-US" sz="1200" b="0" i="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4B4B11E-03B0-4F34-9265-E244E9147FDA}" type="slidenum">
              <a:rPr lang="en-US" smtClean="0"/>
              <a:t>76</a:t>
            </a:fld>
            <a:endParaRPr lang="en-US"/>
          </a:p>
        </p:txBody>
      </p:sp>
    </p:spTree>
    <p:extLst>
      <p:ext uri="{BB962C8B-B14F-4D97-AF65-F5344CB8AC3E}">
        <p14:creationId xmlns:p14="http://schemas.microsoft.com/office/powerpoint/2010/main" val="334452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Pearls for implementation in the future</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B4B11E-03B0-4F34-9265-E244E9147FDA}" type="slidenum">
              <a:rPr lang="en-US" smtClean="0"/>
              <a:t>77</a:t>
            </a:fld>
            <a:endParaRPr lang="en-US"/>
          </a:p>
        </p:txBody>
      </p:sp>
    </p:spTree>
    <p:extLst>
      <p:ext uri="{BB962C8B-B14F-4D97-AF65-F5344CB8AC3E}">
        <p14:creationId xmlns:p14="http://schemas.microsoft.com/office/powerpoint/2010/main" val="436729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950CD9-F19A-4609-90BE-80A99ACAD2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78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9746"/>
            <a:ext cx="5486400" cy="3086100"/>
          </a:xfrm>
        </p:spPr>
      </p:sp>
      <p:sp>
        <p:nvSpPr>
          <p:cNvPr id="3" name="Notes Placeholder 2"/>
          <p:cNvSpPr>
            <a:spLocks noGrp="1"/>
          </p:cNvSpPr>
          <p:nvPr>
            <p:ph type="body" idx="1"/>
          </p:nvPr>
        </p:nvSpPr>
        <p:spPr>
          <a:xfrm>
            <a:off x="383058" y="3373395"/>
            <a:ext cx="5980671" cy="5498755"/>
          </a:xfrm>
        </p:spPr>
        <p:txBody>
          <a:bodyPr/>
          <a:lstStyle/>
          <a:p>
            <a:r>
              <a:rPr lang="en-US" sz="1600" b="1" dirty="0"/>
              <a:t>I would also like to acknowledge and thank our speakers and attendees today.</a:t>
            </a:r>
          </a:p>
          <a:p>
            <a:endParaRPr lang="en-US" sz="1600" b="1" dirty="0"/>
          </a:p>
          <a:p>
            <a:r>
              <a:rPr lang="en-US" sz="1600" b="1" dirty="0"/>
              <a:t>Looking around the room I see a wonderful turnout for this very important topic.</a:t>
            </a:r>
          </a:p>
          <a:p>
            <a:endParaRPr lang="en-US" sz="1600" b="1" dirty="0"/>
          </a:p>
          <a:p>
            <a:r>
              <a:rPr lang="en-US" sz="1600" b="1" dirty="0"/>
              <a:t>Such a response to this event is gratifying to see because to really make strides in reducing the rate of suicide in Florida, the involvement of the whole community is essential.</a:t>
            </a:r>
          </a:p>
          <a:p>
            <a:endParaRPr lang="en-US" sz="1600" b="1" dirty="0"/>
          </a:p>
          <a:p>
            <a:r>
              <a:rPr lang="en-US" sz="1600" b="1" dirty="0"/>
              <a:t>I would particularly like to extend a warm welcome and thank you to: </a:t>
            </a:r>
          </a:p>
          <a:p>
            <a:pPr lvl="0"/>
            <a:r>
              <a:rPr lang="en-US" sz="1600" b="1" dirty="0"/>
              <a:t>- Dr. Brian Ahmedani, a leading expert and principle investigator on suicide prevention and the Zero Suicide Project Model;</a:t>
            </a:r>
          </a:p>
          <a:p>
            <a:pPr lvl="0"/>
            <a:endParaRPr lang="en-US" sz="1600" b="1" dirty="0"/>
          </a:p>
          <a:p>
            <a:pPr lvl="0"/>
            <a:r>
              <a:rPr lang="en-US" sz="1600" b="1" dirty="0"/>
              <a:t>- Mary Mahew, Secretary for the Agency for Health Care Administration; and</a:t>
            </a:r>
          </a:p>
          <a:p>
            <a:pPr lvl="0"/>
            <a:endParaRPr lang="en-US" sz="1600" b="1" dirty="0"/>
          </a:p>
          <a:p>
            <a:pPr lvl="0"/>
            <a:r>
              <a:rPr lang="en-US" sz="1600" b="1" dirty="0"/>
              <a:t>- Rodney Moore, Assistant Secretary for Substance Abuse and Mental Health for the Department of Children and Families</a:t>
            </a:r>
          </a:p>
          <a:p>
            <a:pPr lvl="0"/>
            <a:endParaRPr lang="en-US" sz="1600" b="1" dirty="0"/>
          </a:p>
          <a:p>
            <a:pPr lvl="0"/>
            <a:r>
              <a:rPr lang="en-US" sz="1600" b="1" dirty="0"/>
              <a:t>And, of course all of our presenters.</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3</a:t>
            </a:fld>
            <a:endParaRPr lang="en-US" dirty="0"/>
          </a:p>
        </p:txBody>
      </p:sp>
    </p:spTree>
    <p:extLst>
      <p:ext uri="{BB962C8B-B14F-4D97-AF65-F5344CB8AC3E}">
        <p14:creationId xmlns:p14="http://schemas.microsoft.com/office/powerpoint/2010/main" val="3610365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100" b="1" i="0" u="none" strike="noStrike" kern="1200" dirty="0">
                <a:solidFill>
                  <a:schemeClr val="tx1"/>
                </a:solidFill>
                <a:effectLst/>
                <a:latin typeface="+mn-lt"/>
                <a:ea typeface="+mn-ea"/>
                <a:cs typeface="+mn-cs"/>
              </a:rPr>
              <a:t>Founded</a:t>
            </a:r>
            <a:r>
              <a:rPr lang="en-US" sz="1100" b="1" i="0" u="none" strike="noStrike" kern="1200" baseline="0" dirty="0">
                <a:solidFill>
                  <a:schemeClr val="tx1"/>
                </a:solidFill>
                <a:effectLst/>
                <a:latin typeface="+mn-lt"/>
                <a:ea typeface="+mn-ea"/>
                <a:cs typeface="+mn-cs"/>
              </a:rPr>
              <a:t> in 1985 in Tampa, Florida:</a:t>
            </a:r>
            <a:endParaRPr lang="en-US" sz="11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Serving 6.3</a:t>
            </a:r>
            <a:r>
              <a:rPr lang="en-US" sz="1100" b="0" i="0" u="none" strike="noStrike" kern="1200" baseline="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million members nationwide</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607K</a:t>
            </a:r>
            <a:r>
              <a:rPr lang="en-US" sz="1100" b="0" i="0" u="none" strike="noStrike" kern="1200" baseline="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contracted healthcare providers</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136K</a:t>
            </a:r>
            <a:r>
              <a:rPr lang="en-US" sz="1100" b="0" i="0" u="none" strike="noStrike" kern="1200" baseline="0" dirty="0">
                <a:solidFill>
                  <a:schemeClr val="tx1"/>
                </a:solidFill>
                <a:effectLst/>
                <a:latin typeface="+mn-lt"/>
                <a:ea typeface="+mn-ea"/>
                <a:cs typeface="+mn-cs"/>
              </a:rPr>
              <a:t> contracted healthcare facilities</a:t>
            </a:r>
            <a:endParaRPr lang="en-US" sz="11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68K contracted pharmacies</a:t>
            </a:r>
          </a:p>
          <a:p>
            <a:pPr rtl="0" eaLnBrk="1" fontAlgn="t" latinLnBrk="0" hangingPunct="1"/>
            <a:r>
              <a:rPr lang="en-US" sz="1100" b="1" i="0" u="none" strike="noStrike" kern="1200" dirty="0">
                <a:solidFill>
                  <a:schemeClr val="tx1"/>
                </a:solidFill>
                <a:effectLst/>
                <a:latin typeface="+mn-lt"/>
                <a:ea typeface="+mn-ea"/>
                <a:cs typeface="+mn-cs"/>
              </a:rPr>
              <a:t>Serving</a:t>
            </a:r>
            <a:r>
              <a:rPr lang="en-US" sz="1100" b="1" i="0" u="none" strike="noStrike" kern="1200" baseline="0" dirty="0">
                <a:solidFill>
                  <a:schemeClr val="tx1"/>
                </a:solidFill>
                <a:effectLst/>
                <a:latin typeface="+mn-lt"/>
                <a:ea typeface="+mn-ea"/>
                <a:cs typeface="+mn-cs"/>
              </a:rPr>
              <a:t> 4.1 million </a:t>
            </a:r>
            <a:r>
              <a:rPr lang="en-US" sz="1100" b="1" i="0" u="none" strike="noStrike" kern="1200" dirty="0">
                <a:solidFill>
                  <a:schemeClr val="tx1"/>
                </a:solidFill>
                <a:effectLst/>
                <a:latin typeface="+mn-lt"/>
                <a:ea typeface="+mn-ea"/>
                <a:cs typeface="+mn-cs"/>
              </a:rPr>
              <a:t>Medicaid members in 13 states:</a:t>
            </a:r>
            <a:endParaRPr lang="en-US" sz="11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Aged, Blind and Disabled (ABD)</a:t>
            </a:r>
          </a:p>
          <a:p>
            <a:pPr marL="171450" marR="0" lvl="0" indent="-171450" algn="l" defTabSz="3200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Dual-eligible populations (Medicare and Medicaid)</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Intellectual Developmental Disabilities (IDD)</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Children’s Health Insurance Program (CHIP)</a:t>
            </a:r>
          </a:p>
          <a:p>
            <a:pPr marL="171450" marR="0" lvl="0" indent="-171450" algn="l" defTabSz="3200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Managed Long-Term Services and Supports (MLTSS)</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Supplemental Security Income (SSI)</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Temporary Assistance for Needy Families (TANF)</a:t>
            </a:r>
          </a:p>
          <a:p>
            <a:pPr rtl="0" eaLnBrk="1" fontAlgn="t" latinLnBrk="0" hangingPunct="1"/>
            <a:r>
              <a:rPr lang="en-US" sz="1100" b="1" i="0" u="none" strike="noStrike" kern="1200" dirty="0">
                <a:solidFill>
                  <a:schemeClr val="tx1"/>
                </a:solidFill>
                <a:effectLst/>
                <a:latin typeface="+mn-lt"/>
                <a:ea typeface="+mn-ea"/>
                <a:cs typeface="+mn-cs"/>
              </a:rPr>
              <a:t>Serving</a:t>
            </a:r>
            <a:r>
              <a:rPr lang="en-US" sz="1100" b="1" i="0" u="none" strike="noStrike" kern="1200" baseline="0" dirty="0">
                <a:solidFill>
                  <a:schemeClr val="tx1"/>
                </a:solidFill>
                <a:effectLst/>
                <a:latin typeface="+mn-lt"/>
                <a:ea typeface="+mn-ea"/>
                <a:cs typeface="+mn-cs"/>
              </a:rPr>
              <a:t> </a:t>
            </a:r>
            <a:r>
              <a:rPr lang="en-US" sz="1100" b="1" i="0" u="none" strike="noStrike" kern="1200" dirty="0">
                <a:solidFill>
                  <a:schemeClr val="tx1"/>
                </a:solidFill>
                <a:effectLst/>
                <a:latin typeface="+mn-lt"/>
                <a:ea typeface="+mn-ea"/>
                <a:cs typeface="+mn-cs"/>
              </a:rPr>
              <a:t>Medicare members in 22 states:</a:t>
            </a:r>
            <a:endParaRPr lang="en-US" sz="11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560,000 Medicare Advantage members</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1.6 million Prescription Drug Plan (PDP) members</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11 Accountable Care Organizations (ACOs) and 1 Care Transformation Organization (CTO)</a:t>
            </a:r>
          </a:p>
          <a:p>
            <a:pPr rtl="0" eaLnBrk="1" fontAlgn="t" latinLnBrk="0" hangingPunct="1"/>
            <a:r>
              <a:rPr lang="en-US" sz="1100" b="1" i="0" u="none" strike="noStrike" kern="1200" dirty="0">
                <a:solidFill>
                  <a:schemeClr val="tx1"/>
                </a:solidFill>
                <a:effectLst/>
                <a:latin typeface="+mn-lt"/>
                <a:ea typeface="+mn-ea"/>
                <a:cs typeface="+mn-cs"/>
              </a:rPr>
              <a:t>Significant contributor to the national economy:</a:t>
            </a:r>
            <a:endParaRPr lang="en-US" sz="11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14K associates nationwide</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Offices in all states where the company provides managed care</a:t>
            </a:r>
          </a:p>
          <a:p>
            <a:pPr marL="171450" indent="-171450" rtl="0" eaLnBrk="1" fontAlgn="ctr" latinLnBrk="0" hangingPunct="1">
              <a:buFont typeface="Arial" panose="020B0604020202020204" pitchFamily="34" charset="0"/>
              <a:buChar char="•"/>
            </a:pPr>
            <a:r>
              <a:rPr lang="en-US" sz="1100" b="0" i="0" u="none" strike="noStrike" kern="1200" dirty="0">
                <a:solidFill>
                  <a:schemeClr val="tx1"/>
                </a:solidFill>
                <a:effectLst/>
                <a:latin typeface="+mn-lt"/>
                <a:ea typeface="+mn-ea"/>
                <a:cs typeface="+mn-cs"/>
              </a:rPr>
              <a:t>Ranked #155 on the Fortune</a:t>
            </a:r>
            <a:r>
              <a:rPr lang="en-US" sz="1100" b="0" i="0" u="none" strike="noStrike" kern="1200" baseline="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500</a:t>
            </a:r>
          </a:p>
        </p:txBody>
      </p:sp>
      <p:sp>
        <p:nvSpPr>
          <p:cNvPr id="4" name="Slide Number Placeholder 3"/>
          <p:cNvSpPr>
            <a:spLocks noGrp="1"/>
          </p:cNvSpPr>
          <p:nvPr>
            <p:ph type="sldNum" sz="quarter" idx="10"/>
          </p:nvPr>
        </p:nvSpPr>
        <p:spPr/>
        <p:txBody>
          <a:bodyPr/>
          <a:lstStyle/>
          <a:p>
            <a:fld id="{B88B8750-E7B1-0449-98DA-D098FA4DD43B}" type="slidenum">
              <a:rPr lang="en-US" smtClean="0"/>
              <a:t>87</a:t>
            </a:fld>
            <a:endParaRPr lang="en-US" dirty="0"/>
          </a:p>
        </p:txBody>
      </p:sp>
    </p:spTree>
    <p:extLst>
      <p:ext uri="{BB962C8B-B14F-4D97-AF65-F5344CB8AC3E}">
        <p14:creationId xmlns:p14="http://schemas.microsoft.com/office/powerpoint/2010/main" val="1799423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685800" y="3534033"/>
            <a:ext cx="5486400" cy="5151180"/>
          </a:xfrm>
        </p:spPr>
        <p:txBody>
          <a:bodyPr/>
          <a:lstStyle/>
          <a:p>
            <a:r>
              <a:rPr lang="en-US" sz="1600" b="1" dirty="0"/>
              <a:t>Good morning. My name is Bill Gardam, I am the CEO of Peace River Center, a full-service community mental health center serving Polk, Highlands and Hardee Counties since 1948. </a:t>
            </a:r>
          </a:p>
          <a:p>
            <a:r>
              <a:rPr lang="en-US" sz="1600" b="1" dirty="0"/>
              <a:t>We serve over 25,000 patients a year through 30 programs provided in 27 locations and offering traditional inpatient and outpatient services and operating a psychiatric crisis line and mobile crisis response team for over 17 years that specifically responds to crisis calls and suicide issues. </a:t>
            </a:r>
          </a:p>
          <a:p>
            <a:endParaRPr lang="en-US" sz="1600" b="1" dirty="0"/>
          </a:p>
          <a:p>
            <a:r>
              <a:rPr lang="en-US" sz="1600" b="1" dirty="0"/>
              <a:t>I am also the Board Chair of the Florida Behavioral Health Association now proudly representing over 72 of Florida’s behavioral health providers statewide. </a:t>
            </a:r>
          </a:p>
          <a:p>
            <a:endParaRPr lang="en-US" sz="1600" b="1" dirty="0"/>
          </a:p>
          <a:p>
            <a:r>
              <a:rPr lang="en-US" sz="1600" b="1" dirty="0"/>
              <a:t>I am pleased to be here with you today to open this year’s Behavioral Health Innovation Summit with a focus on Suicide Awareness, Assessment &amp; Prevention.</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95</a:t>
            </a:fld>
            <a:endParaRPr lang="en-US"/>
          </a:p>
        </p:txBody>
      </p:sp>
    </p:spTree>
    <p:extLst>
      <p:ext uri="{BB962C8B-B14F-4D97-AF65-F5344CB8AC3E}">
        <p14:creationId xmlns:p14="http://schemas.microsoft.com/office/powerpoint/2010/main" val="411287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60413"/>
            <a:ext cx="5486400" cy="3086100"/>
          </a:xfrm>
        </p:spPr>
      </p:sp>
      <p:sp>
        <p:nvSpPr>
          <p:cNvPr id="3" name="Notes Placeholder 2"/>
          <p:cNvSpPr>
            <a:spLocks noGrp="1"/>
          </p:cNvSpPr>
          <p:nvPr>
            <p:ph type="body" idx="1"/>
          </p:nvPr>
        </p:nvSpPr>
        <p:spPr>
          <a:xfrm>
            <a:off x="685800" y="4114801"/>
            <a:ext cx="5486400" cy="3904734"/>
          </a:xfrm>
        </p:spPr>
        <p:txBody>
          <a:bodyPr/>
          <a:lstStyle/>
          <a:p>
            <a:r>
              <a:rPr lang="en-US" sz="1600" b="1" dirty="0"/>
              <a:t>On Wednesday, March 14th, an 11th-grader at Lake Mary High School north of Orlando died by suicide from a single gunshot in the school's auditorium. The student had asked to use the bathroom with 10 minutes left in the first period of classes. </a:t>
            </a:r>
          </a:p>
          <a:p>
            <a:endParaRPr lang="en-US" sz="1600" b="1" dirty="0"/>
          </a:p>
          <a:p>
            <a:r>
              <a:rPr lang="en-US" sz="1600" b="1" dirty="0"/>
              <a:t>One suicide is too many.  Yet 1.4 million people attempted suicide and more than 47,000 Americans died in 2017 as a result of suicide… with approximately one death every 12 minutes.  </a:t>
            </a:r>
          </a:p>
          <a:p>
            <a:endParaRPr lang="en-US" sz="1600" b="1" dirty="0"/>
          </a:p>
          <a:p>
            <a:r>
              <a:rPr lang="en-US" sz="1600" b="1" dirty="0"/>
              <a:t>35 deaths will take place across our nation during the time of our conference today.  </a:t>
            </a:r>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4</a:t>
            </a:fld>
            <a:endParaRPr lang="en-US"/>
          </a:p>
        </p:txBody>
      </p:sp>
    </p:spTree>
    <p:extLst>
      <p:ext uri="{BB962C8B-B14F-4D97-AF65-F5344CB8AC3E}">
        <p14:creationId xmlns:p14="http://schemas.microsoft.com/office/powerpoint/2010/main" val="2266675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Suicide is now the 10th leading cause of death in the United States for all ages.  </a:t>
            </a:r>
          </a:p>
          <a:p>
            <a:endParaRPr lang="en-US" sz="1600" b="1" dirty="0"/>
          </a:p>
          <a:p>
            <a:r>
              <a:rPr lang="en-US" sz="1600" b="1" dirty="0"/>
              <a:t>And, as you can see in this national map, the rate per 100,000 population shows that not all states are equal – there are many states with high rates of death by suicide and those with fewer – but none are immune. </a:t>
            </a:r>
          </a:p>
          <a:p>
            <a:endParaRPr lang="en-US" sz="1600" b="1" dirty="0"/>
          </a:p>
          <a:p>
            <a:r>
              <a:rPr lang="en-US" sz="1600" b="1" dirty="0"/>
              <a:t>There is a </a:t>
            </a:r>
            <a:r>
              <a:rPr lang="en-US" sz="1600" b="1" u="sng" dirty="0"/>
              <a:t>four-fold variance across our nation; from 6.9 per 100,000 residents in Washington, D.C. to 29.2 per 100,000 residents in Montana.</a:t>
            </a:r>
            <a:r>
              <a:rPr lang="en-US" sz="1600" b="1" dirty="0"/>
              <a:t> </a:t>
            </a:r>
          </a:p>
          <a:p>
            <a:endParaRPr lang="en-US" sz="1600" b="1" dirty="0"/>
          </a:p>
        </p:txBody>
      </p:sp>
      <p:sp>
        <p:nvSpPr>
          <p:cNvPr id="4" name="Slide Number Placeholder 3"/>
          <p:cNvSpPr>
            <a:spLocks noGrp="1"/>
          </p:cNvSpPr>
          <p:nvPr>
            <p:ph type="sldNum" sz="quarter" idx="10"/>
          </p:nvPr>
        </p:nvSpPr>
        <p:spPr/>
        <p:txBody>
          <a:bodyPr/>
          <a:lstStyle/>
          <a:p>
            <a:fld id="{6A1E27DD-DFBB-4FA1-9E3B-759878ACBEEE}" type="slidenum">
              <a:rPr lang="en-US" smtClean="0"/>
              <a:t>5</a:t>
            </a:fld>
            <a:endParaRPr lang="en-US"/>
          </a:p>
        </p:txBody>
      </p:sp>
    </p:spTree>
    <p:extLst>
      <p:ext uri="{BB962C8B-B14F-4D97-AF65-F5344CB8AC3E}">
        <p14:creationId xmlns:p14="http://schemas.microsoft.com/office/powerpoint/2010/main" val="329594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Likewise, no ethnicity is immune… as shown in this map with suicide rates from the year 2000 to 2017 by ethnicity.</a:t>
            </a:r>
          </a:p>
        </p:txBody>
      </p:sp>
      <p:sp>
        <p:nvSpPr>
          <p:cNvPr id="4" name="Slide Number Placeholder 3"/>
          <p:cNvSpPr>
            <a:spLocks noGrp="1"/>
          </p:cNvSpPr>
          <p:nvPr>
            <p:ph type="sldNum" sz="quarter" idx="10"/>
          </p:nvPr>
        </p:nvSpPr>
        <p:spPr/>
        <p:txBody>
          <a:bodyPr/>
          <a:lstStyle/>
          <a:p>
            <a:fld id="{6A1E27DD-DFBB-4FA1-9E3B-759878ACBEEE}" type="slidenum">
              <a:rPr lang="en-US" smtClean="0"/>
              <a:t>6</a:t>
            </a:fld>
            <a:endParaRPr lang="en-US"/>
          </a:p>
        </p:txBody>
      </p:sp>
    </p:spTree>
    <p:extLst>
      <p:ext uri="{BB962C8B-B14F-4D97-AF65-F5344CB8AC3E}">
        <p14:creationId xmlns:p14="http://schemas.microsoft.com/office/powerpoint/2010/main" val="208561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3886"/>
            <a:ext cx="5486400" cy="3086100"/>
          </a:xfrm>
        </p:spPr>
      </p:sp>
      <p:sp>
        <p:nvSpPr>
          <p:cNvPr id="3" name="Notes Placeholder 2"/>
          <p:cNvSpPr>
            <a:spLocks noGrp="1"/>
          </p:cNvSpPr>
          <p:nvPr>
            <p:ph type="body" idx="1"/>
          </p:nvPr>
        </p:nvSpPr>
        <p:spPr>
          <a:xfrm>
            <a:off x="370703" y="3385751"/>
            <a:ext cx="6153665" cy="5449330"/>
          </a:xfrm>
        </p:spPr>
        <p:txBody>
          <a:bodyPr/>
          <a:lstStyle/>
          <a:p>
            <a:r>
              <a:rPr lang="en-US" sz="1600" b="1" dirty="0"/>
              <a:t>In Florida death by suicide is: </a:t>
            </a:r>
          </a:p>
          <a:p>
            <a:pPr lvl="0"/>
            <a:r>
              <a:rPr lang="en-US" sz="1600" b="1" dirty="0"/>
              <a:t>- 3rd leading cause of death among our youth (ages 15-24); </a:t>
            </a:r>
          </a:p>
          <a:p>
            <a:pPr lvl="0"/>
            <a:r>
              <a:rPr lang="en-US" sz="1600" b="1" dirty="0"/>
              <a:t>- 2nd leading cause of death among young adults (ages 25-34); and, </a:t>
            </a:r>
          </a:p>
          <a:p>
            <a:pPr lvl="0"/>
            <a:r>
              <a:rPr lang="en-US" sz="1600" b="1" dirty="0"/>
              <a:t>- 4th leading cause of death among middle-age adults (ages 35-44 and ages 45-54, respectively).</a:t>
            </a:r>
          </a:p>
          <a:p>
            <a:endParaRPr lang="en-US" sz="1600" b="1" dirty="0"/>
          </a:p>
          <a:p>
            <a:r>
              <a:rPr lang="en-US" sz="1600" b="1" dirty="0"/>
              <a:t>As Florida’s data suggests, youth, in particular, continue to be at-risk. </a:t>
            </a:r>
          </a:p>
          <a:p>
            <a:r>
              <a:rPr lang="en-US" sz="1600" b="1" dirty="0"/>
              <a:t>Approximately 15% of US high school students report that they've been bullied online in the past year, according to the </a:t>
            </a:r>
            <a:r>
              <a:rPr lang="en-US" sz="1600" b="1" dirty="0">
                <a:hlinkClick r:id="rId3"/>
              </a:rPr>
              <a:t>CDC</a:t>
            </a:r>
            <a:r>
              <a:rPr lang="en-US" sz="1600" b="1" dirty="0"/>
              <a:t>.  And, a </a:t>
            </a:r>
            <a:r>
              <a:rPr lang="en-US" sz="1600" b="1" dirty="0">
                <a:hlinkClick r:id="rId4"/>
              </a:rPr>
              <a:t>Pew Research Center</a:t>
            </a:r>
            <a:r>
              <a:rPr lang="en-US" sz="1600" b="1" dirty="0"/>
              <a:t> survey found that the number could be closer to 59%.</a:t>
            </a:r>
          </a:p>
          <a:p>
            <a:endParaRPr lang="en-US" sz="1600" b="1" dirty="0"/>
          </a:p>
          <a:p>
            <a:r>
              <a:rPr lang="en-US" sz="1600" b="1" dirty="0"/>
              <a:t>In 2013, Florida’s children and youth represented… </a:t>
            </a:r>
          </a:p>
          <a:p>
            <a:r>
              <a:rPr lang="en-US" sz="1600" b="1" dirty="0"/>
              <a:t>• over 4,700 (4,752) Emergency Department visits for suicide attempts; </a:t>
            </a:r>
          </a:p>
          <a:p>
            <a:r>
              <a:rPr lang="en-US" sz="1600" b="1" dirty="0"/>
              <a:t>• over 1,900 (1,909) hospitalizations for suicide attempts; and,</a:t>
            </a:r>
          </a:p>
          <a:p>
            <a:r>
              <a:rPr lang="en-US" sz="1600" b="1" dirty="0"/>
              <a:t>• 246 suicide deaths (280 deaths in 2014). </a:t>
            </a:r>
          </a:p>
          <a:p>
            <a:endParaRPr lang="en-US" sz="1600" b="1" dirty="0"/>
          </a:p>
          <a:p>
            <a:r>
              <a:rPr lang="en-US" sz="1600" b="1" dirty="0"/>
              <a:t>The suicide rate for teens between the ages of 12 and 17 jumped 77 percent between 2007 and 2017. </a:t>
            </a:r>
          </a:p>
          <a:p>
            <a:endParaRPr lang="en-US" sz="1600" b="1" dirty="0"/>
          </a:p>
          <a:p>
            <a:r>
              <a:rPr lang="en-US" sz="1600" b="1" dirty="0"/>
              <a:t>One child dies by suicide every 32 hours in Florida.</a:t>
            </a:r>
          </a:p>
          <a:p>
            <a:endParaRPr lang="en-US" sz="1600" b="1" dirty="0"/>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7</a:t>
            </a:fld>
            <a:endParaRPr lang="en-US" dirty="0"/>
          </a:p>
        </p:txBody>
      </p:sp>
    </p:spTree>
    <p:extLst>
      <p:ext uri="{BB962C8B-B14F-4D97-AF65-F5344CB8AC3E}">
        <p14:creationId xmlns:p14="http://schemas.microsoft.com/office/powerpoint/2010/main" val="363682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1022"/>
            <a:ext cx="5486400" cy="3086100"/>
          </a:xfrm>
        </p:spPr>
      </p:sp>
      <p:sp>
        <p:nvSpPr>
          <p:cNvPr id="3" name="Notes Placeholder 2"/>
          <p:cNvSpPr>
            <a:spLocks noGrp="1"/>
          </p:cNvSpPr>
          <p:nvPr>
            <p:ph type="body" idx="1"/>
          </p:nvPr>
        </p:nvSpPr>
        <p:spPr>
          <a:xfrm>
            <a:off x="457200" y="3694670"/>
            <a:ext cx="5993027" cy="4880919"/>
          </a:xfrm>
        </p:spPr>
        <p:txBody>
          <a:bodyPr/>
          <a:lstStyle/>
          <a:p>
            <a:r>
              <a:rPr lang="en-US" sz="1600" b="1" dirty="0"/>
              <a:t>As most of you know, many factors contribute to suicide.  But an important research finding that is not often discussed is that more than half of people who died by suicide did not </a:t>
            </a:r>
            <a:r>
              <a:rPr lang="en-US" sz="1600" b="1" u="sng" dirty="0"/>
              <a:t>have a known diagnosed mental health condition at the time of their death</a:t>
            </a:r>
            <a:r>
              <a:rPr lang="en-US" sz="1600" b="1" dirty="0"/>
              <a:t>.</a:t>
            </a:r>
          </a:p>
          <a:p>
            <a:endParaRPr lang="en-US" sz="1600" b="1" dirty="0"/>
          </a:p>
          <a:p>
            <a:r>
              <a:rPr lang="en-US" sz="1600" b="1" dirty="0"/>
              <a:t>Relationship problems or loss, substance misuse; physical health problems; and job, money, legal and/or housing stress often contributed to risk for suicide.</a:t>
            </a:r>
          </a:p>
          <a:p>
            <a:endParaRPr lang="en-US" sz="1600" b="1" dirty="0"/>
          </a:p>
          <a:p>
            <a:r>
              <a:rPr lang="en-US" sz="1600" b="1" dirty="0"/>
              <a:t>The national suicide rate average in 2017 was 14.0 per 100,000 population.  (2014-2016). </a:t>
            </a:r>
          </a:p>
          <a:p>
            <a:endParaRPr lang="en-US" sz="1600" b="1" dirty="0"/>
          </a:p>
          <a:p>
            <a:r>
              <a:rPr lang="en-US" sz="1600" b="1" dirty="0"/>
              <a:t>In 2018, there were 3,552 deaths in Florida due to suicide; making suicide the 7th highest cause of death and translating into an average of 15.3 suicides per 100,000 residents in Florida which is a 10.6% increase from 1999 to 2016; 10% higher than the national average; and the highest rate of suicide in Florida in the past 10 years.</a:t>
            </a:r>
          </a:p>
          <a:p>
            <a:endParaRPr lang="en-US" sz="1600" dirty="0"/>
          </a:p>
          <a:p>
            <a:endParaRPr lang="en-US" dirty="0"/>
          </a:p>
        </p:txBody>
      </p:sp>
      <p:sp>
        <p:nvSpPr>
          <p:cNvPr id="4" name="Slide Number Placeholder 3"/>
          <p:cNvSpPr>
            <a:spLocks noGrp="1"/>
          </p:cNvSpPr>
          <p:nvPr>
            <p:ph type="sldNum" sz="quarter" idx="10"/>
          </p:nvPr>
        </p:nvSpPr>
        <p:spPr/>
        <p:txBody>
          <a:bodyPr/>
          <a:lstStyle/>
          <a:p>
            <a:fld id="{6A1E27DD-DFBB-4FA1-9E3B-759878ACBEEE}" type="slidenum">
              <a:rPr lang="en-US" smtClean="0"/>
              <a:t>8</a:t>
            </a:fld>
            <a:endParaRPr lang="en-US"/>
          </a:p>
        </p:txBody>
      </p:sp>
    </p:spTree>
    <p:extLst>
      <p:ext uri="{BB962C8B-B14F-4D97-AF65-F5344CB8AC3E}">
        <p14:creationId xmlns:p14="http://schemas.microsoft.com/office/powerpoint/2010/main" val="285829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56931"/>
            <a:ext cx="5486400" cy="3600450"/>
          </a:xfrm>
        </p:spPr>
        <p:txBody>
          <a:bodyPr/>
          <a:lstStyle/>
          <a:p>
            <a:r>
              <a:rPr lang="en-US" sz="1600" b="1" dirty="0"/>
              <a:t>Similar to the national map, Florida’s death by suicide rates are varied across the state.</a:t>
            </a:r>
          </a:p>
        </p:txBody>
      </p:sp>
      <p:sp>
        <p:nvSpPr>
          <p:cNvPr id="4" name="Slide Number Placeholder 3"/>
          <p:cNvSpPr>
            <a:spLocks noGrp="1"/>
          </p:cNvSpPr>
          <p:nvPr>
            <p:ph type="sldNum" sz="quarter" idx="10"/>
          </p:nvPr>
        </p:nvSpPr>
        <p:spPr/>
        <p:txBody>
          <a:bodyPr/>
          <a:lstStyle/>
          <a:p>
            <a:fld id="{6A1E27DD-DFBB-4FA1-9E3B-759878ACBEEE}" type="slidenum">
              <a:rPr lang="en-US" smtClean="0"/>
              <a:t>9</a:t>
            </a:fld>
            <a:endParaRPr lang="en-US"/>
          </a:p>
        </p:txBody>
      </p:sp>
    </p:spTree>
    <p:extLst>
      <p:ext uri="{BB962C8B-B14F-4D97-AF65-F5344CB8AC3E}">
        <p14:creationId xmlns:p14="http://schemas.microsoft.com/office/powerpoint/2010/main" val="76491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C021-B9BE-4104-A80A-4B0AF0417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2819E9-B46D-43B3-BA1F-4899CCC6F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126ED-626C-4642-B3F8-C17BA8E79416}"/>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5" name="Footer Placeholder 4">
            <a:extLst>
              <a:ext uri="{FF2B5EF4-FFF2-40B4-BE49-F238E27FC236}">
                <a16:creationId xmlns:a16="http://schemas.microsoft.com/office/drawing/2014/main" id="{A9E9D4D6-F8DB-4147-A475-E09D4CE61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D5A27-3F57-405E-9D5D-FC6A8990C633}"/>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353962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EA746-4131-43D6-9C6E-B6EB51FCD7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36C35-20AF-43BE-BB94-7340B095A0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D5E4B-D531-42ED-8B6D-8AD69DCE5013}"/>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5" name="Footer Placeholder 4">
            <a:extLst>
              <a:ext uri="{FF2B5EF4-FFF2-40B4-BE49-F238E27FC236}">
                <a16:creationId xmlns:a16="http://schemas.microsoft.com/office/drawing/2014/main" id="{A6C7292B-4099-4EA9-B897-196E7C542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8D4AC-1961-415A-B734-5E203729CF70}"/>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533351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E54F81-69BD-43E4-A5E5-6EAB77D8F6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449B1C-EB58-43F9-8944-64C7C69354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05013-D034-4991-B723-49BF7B560927}"/>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5" name="Footer Placeholder 4">
            <a:extLst>
              <a:ext uri="{FF2B5EF4-FFF2-40B4-BE49-F238E27FC236}">
                <a16:creationId xmlns:a16="http://schemas.microsoft.com/office/drawing/2014/main" id="{3181C492-F26F-43DC-AF7F-15CB4CA46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DF34C-5852-4482-A176-E812F148C77F}"/>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2825143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124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1649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97F390-9D84-9C44-8901-085C67A4B6B8}"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186144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97F390-9D84-9C44-8901-085C67A4B6B8}"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3855765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97F390-9D84-9C44-8901-085C67A4B6B8}" type="datetimeFigureOut">
              <a:rPr lang="en-US" smtClean="0"/>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1307239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97F390-9D84-9C44-8901-085C67A4B6B8}" type="datetimeFigureOut">
              <a:rPr lang="en-US" smtClean="0"/>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352069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7F390-9D84-9C44-8901-085C67A4B6B8}" type="datetimeFigureOut">
              <a:rPr lang="en-US" smtClean="0"/>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469592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97F390-9D84-9C44-8901-085C67A4B6B8}"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184515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34D23-6B07-41CF-B50D-2A040BB8C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09081-29F0-4F79-B2E2-EAF855131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1125E-8875-4593-A23A-01CF86E23FFC}"/>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5" name="Footer Placeholder 4">
            <a:extLst>
              <a:ext uri="{FF2B5EF4-FFF2-40B4-BE49-F238E27FC236}">
                <a16:creationId xmlns:a16="http://schemas.microsoft.com/office/drawing/2014/main" id="{C32DE22E-9BE0-4D77-BA9D-3B8061662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91F5B-5A4B-4A6F-96E7-DF76BC359378}"/>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1114544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97F390-9D84-9C44-8901-085C67A4B6B8}"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955354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97F390-9D84-9C44-8901-085C67A4B6B8}"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1549179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97F390-9D84-9C44-8901-085C67A4B6B8}"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C098-6364-FB4A-9318-E7C4568E0BB2}" type="slidenum">
              <a:rPr lang="en-US" smtClean="0"/>
              <a:t>‹#›</a:t>
            </a:fld>
            <a:endParaRPr lang="en-US"/>
          </a:p>
        </p:txBody>
      </p:sp>
    </p:spTree>
    <p:extLst>
      <p:ext uri="{BB962C8B-B14F-4D97-AF65-F5344CB8AC3E}">
        <p14:creationId xmlns:p14="http://schemas.microsoft.com/office/powerpoint/2010/main" val="1261496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4269-28E4-4944-8540-7B802CBC92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D117A7-9AAB-4FBA-BC05-0D1173E46BFB}"/>
              </a:ext>
            </a:extLst>
          </p:cNvPr>
          <p:cNvSpPr>
            <a:spLocks noGrp="1"/>
          </p:cNvSpPr>
          <p:nvPr>
            <p:ph type="dt" sz="half" idx="10"/>
          </p:nvPr>
        </p:nvSpPr>
        <p:spPr/>
        <p:txBody>
          <a:bodyPr/>
          <a:lstStyle/>
          <a:p>
            <a:fld id="{E797F390-9D84-9C44-8901-085C67A4B6B8}" type="datetimeFigureOut">
              <a:rPr lang="en-US" smtClean="0"/>
              <a:t>9/24/2019</a:t>
            </a:fld>
            <a:endParaRPr lang="en-US"/>
          </a:p>
        </p:txBody>
      </p:sp>
    </p:spTree>
    <p:extLst>
      <p:ext uri="{BB962C8B-B14F-4D97-AF65-F5344CB8AC3E}">
        <p14:creationId xmlns:p14="http://schemas.microsoft.com/office/powerpoint/2010/main" val="1855013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272F-2267-4028-9294-7A574421F1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1026FB-E49A-4AAF-950A-259903A2970B}"/>
              </a:ext>
            </a:extLst>
          </p:cNvPr>
          <p:cNvSpPr>
            <a:spLocks noGrp="1"/>
          </p:cNvSpPr>
          <p:nvPr>
            <p:ph type="dt" sz="half" idx="10"/>
          </p:nvPr>
        </p:nvSpPr>
        <p:spPr/>
        <p:txBody>
          <a:bodyPr/>
          <a:lstStyle/>
          <a:p>
            <a:fld id="{E797F390-9D84-9C44-8901-085C67A4B6B8}" type="datetimeFigureOut">
              <a:rPr lang="en-US" smtClean="0"/>
              <a:t>9/24/2019</a:t>
            </a:fld>
            <a:endParaRPr lang="en-US"/>
          </a:p>
        </p:txBody>
      </p:sp>
    </p:spTree>
    <p:extLst>
      <p:ext uri="{BB962C8B-B14F-4D97-AF65-F5344CB8AC3E}">
        <p14:creationId xmlns:p14="http://schemas.microsoft.com/office/powerpoint/2010/main" val="496383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66144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_Option1">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AAAFB9"/>
                </a:solidFill>
              </a:defRPr>
            </a:lvl1pPr>
          </a:lstStyle>
          <a:p>
            <a:r>
              <a:rPr lang="en-US" dirty="0"/>
              <a:t>Conduent internal use only</a:t>
            </a:r>
          </a:p>
        </p:txBody>
      </p:sp>
      <p:sp>
        <p:nvSpPr>
          <p:cNvPr id="4" name="Slide Number Placeholder 3"/>
          <p:cNvSpPr>
            <a:spLocks noGrp="1"/>
          </p:cNvSpPr>
          <p:nvPr>
            <p:ph type="sldNum" sz="quarter" idx="12"/>
          </p:nvPr>
        </p:nvSpPr>
        <p:spPr/>
        <p:txBody>
          <a:bodyPr/>
          <a:lstStyle>
            <a:lvl1pPr>
              <a:defRPr>
                <a:solidFill>
                  <a:srgbClr val="AAAFB9"/>
                </a:solidFill>
              </a:defRPr>
            </a:lvl1pPr>
          </a:lstStyle>
          <a:p>
            <a:fld id="{CACB3E39-5571-0247-86B7-EF41C2ABA1DB}" type="slidenum">
              <a:rPr lang="en-US" smtClean="0"/>
              <a:pPr/>
              <a:t>‹#›</a:t>
            </a:fld>
            <a:endParaRPr lang="en-US" dirty="0"/>
          </a:p>
        </p:txBody>
      </p:sp>
      <p:sp>
        <p:nvSpPr>
          <p:cNvPr id="2" name="Date Placeholder 1"/>
          <p:cNvSpPr>
            <a:spLocks noGrp="1"/>
          </p:cNvSpPr>
          <p:nvPr>
            <p:ph type="dt" sz="half" idx="10"/>
          </p:nvPr>
        </p:nvSpPr>
        <p:spPr/>
        <p:txBody>
          <a:bodyPr/>
          <a:lstStyle>
            <a:lvl1pPr>
              <a:defRPr>
                <a:solidFill>
                  <a:srgbClr val="AAAFB9"/>
                </a:solidFill>
              </a:defRPr>
            </a:lvl1pPr>
          </a:lstStyle>
          <a:p>
            <a:fld id="{7EC25323-3AEE-4747-88D5-B4A8E754FDFB}" type="datetime4">
              <a:rPr lang="en-US" smtClean="0"/>
              <a:pPr/>
              <a:t>September 24, 2019</a:t>
            </a:fld>
            <a:endParaRPr lang="en-US" dirty="0"/>
          </a:p>
        </p:txBody>
      </p:sp>
      <p:sp>
        <p:nvSpPr>
          <p:cNvPr id="12" name="Title 11"/>
          <p:cNvSpPr>
            <a:spLocks noGrp="1"/>
          </p:cNvSpPr>
          <p:nvPr>
            <p:ph type="title" hasCustomPrompt="1"/>
          </p:nvPr>
        </p:nvSpPr>
        <p:spPr>
          <a:xfrm>
            <a:off x="422805" y="2402417"/>
            <a:ext cx="10086446" cy="1143000"/>
          </a:xfrm>
          <a:prstGeom prst="rect">
            <a:avLst/>
          </a:prstGeom>
        </p:spPr>
        <p:txBody>
          <a:bodyPr anchor="b">
            <a:noAutofit/>
          </a:bodyPr>
          <a:lstStyle>
            <a:lvl1pPr algn="l">
              <a:lnSpc>
                <a:spcPts val="4533"/>
              </a:lnSpc>
              <a:defRPr sz="4500">
                <a:solidFill>
                  <a:srgbClr val="141313"/>
                </a:solidFill>
              </a:defRPr>
            </a:lvl1pPr>
          </a:lstStyle>
          <a:p>
            <a:r>
              <a:rPr lang="en-US"/>
              <a:t>Click to edit master title style</a:t>
            </a:r>
          </a:p>
        </p:txBody>
      </p:sp>
      <p:sp>
        <p:nvSpPr>
          <p:cNvPr id="8" name="Freeform 7"/>
          <p:cNvSpPr>
            <a:spLocks/>
          </p:cNvSpPr>
          <p:nvPr userDrawn="1"/>
        </p:nvSpPr>
        <p:spPr>
          <a:xfrm>
            <a:off x="504032" y="0"/>
            <a:ext cx="1475180" cy="70797"/>
          </a:xfrm>
          <a:custGeom>
            <a:avLst/>
            <a:gdLst>
              <a:gd name="connsiteX0" fmla="*/ 0 w 7620105"/>
              <a:gd name="connsiteY0" fmla="*/ 20159 h 483798"/>
              <a:gd name="connsiteX1" fmla="*/ 282226 w 7620105"/>
              <a:gd name="connsiteY1" fmla="*/ 483798 h 483798"/>
              <a:gd name="connsiteX2" fmla="*/ 7620105 w 7620105"/>
              <a:gd name="connsiteY2" fmla="*/ 463640 h 483798"/>
              <a:gd name="connsiteX3" fmla="*/ 7317720 w 7620105"/>
              <a:gd name="connsiteY3" fmla="*/ 0 h 483798"/>
              <a:gd name="connsiteX4" fmla="*/ 0 w 7620105"/>
              <a:gd name="connsiteY4" fmla="*/ 20159 h 48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105" h="483798">
                <a:moveTo>
                  <a:pt x="0" y="20159"/>
                </a:moveTo>
                <a:lnTo>
                  <a:pt x="282226" y="483798"/>
                </a:lnTo>
                <a:lnTo>
                  <a:pt x="7620105" y="463640"/>
                </a:lnTo>
                <a:lnTo>
                  <a:pt x="7317720" y="0"/>
                </a:lnTo>
                <a:lnTo>
                  <a:pt x="0" y="20159"/>
                </a:lnTo>
                <a:close/>
              </a:path>
            </a:pathLst>
          </a:custGeom>
          <a:solidFill>
            <a:srgbClr val="FF8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Tree>
    <p:extLst>
      <p:ext uri="{BB962C8B-B14F-4D97-AF65-F5344CB8AC3E}">
        <p14:creationId xmlns:p14="http://schemas.microsoft.com/office/powerpoint/2010/main" val="2272141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782F40"/>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356355"/>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245600" y="6356355"/>
            <a:ext cx="2844800" cy="365125"/>
          </a:xfrm>
        </p:spPr>
        <p:txBody>
          <a:bodyPr/>
          <a:lstStyle/>
          <a:p>
            <a:fld id="{1CF65733-989F-4545-87C5-3EF5D577ED52}" type="slidenum">
              <a:rPr lang="en-US" smtClean="0"/>
              <a:t>‹#›</a:t>
            </a:fld>
            <a:endParaRPr lang="en-US"/>
          </a:p>
        </p:txBody>
      </p:sp>
    </p:spTree>
    <p:extLst>
      <p:ext uri="{BB962C8B-B14F-4D97-AF65-F5344CB8AC3E}">
        <p14:creationId xmlns:p14="http://schemas.microsoft.com/office/powerpoint/2010/main" val="976776650"/>
      </p:ext>
    </p:extLst>
  </p:cSld>
  <p:clrMapOvr>
    <a:masterClrMapping/>
  </p:clrMapOvr>
  <p:extLst mod="1">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06_White-Logo-on-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4129" y="926043"/>
            <a:ext cx="3586048" cy="951692"/>
          </a:xfrm>
          <a:prstGeom prst="rect">
            <a:avLst/>
          </a:prstGeom>
        </p:spPr>
      </p:pic>
      <p:sp>
        <p:nvSpPr>
          <p:cNvPr id="3" name="Slide Number Placeholder 5">
            <a:extLst>
              <a:ext uri="{FF2B5EF4-FFF2-40B4-BE49-F238E27FC236}">
                <a16:creationId xmlns:a16="http://schemas.microsoft.com/office/drawing/2014/main" id="{1EC1EB29-F572-2544-8C56-E7DF40E3F4FF}"/>
              </a:ext>
            </a:extLst>
          </p:cNvPr>
          <p:cNvSpPr>
            <a:spLocks noGrp="1"/>
          </p:cNvSpPr>
          <p:nvPr>
            <p:ph type="sldNum" sz="quarter" idx="12"/>
          </p:nvPr>
        </p:nvSpPr>
        <p:spPr>
          <a:xfrm>
            <a:off x="9129675" y="6356616"/>
            <a:ext cx="2742405" cy="365125"/>
          </a:xfrm>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3690297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D24D-E438-AF4D-8972-4986FE2986F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69DBE3-6EA3-1245-ADED-80E2FE25DA9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4" name="Picture 3">
            <a:extLst>
              <a:ext uri="{FF2B5EF4-FFF2-40B4-BE49-F238E27FC236}">
                <a16:creationId xmlns:a16="http://schemas.microsoft.com/office/drawing/2014/main" id="{0E40B797-E1E7-4A27-A031-F11B879693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 r="49760" b="45477"/>
          <a:stretch/>
        </p:blipFill>
        <p:spPr>
          <a:xfrm>
            <a:off x="7541456" y="3118804"/>
            <a:ext cx="4650545" cy="3739197"/>
          </a:xfrm>
          <a:prstGeom prst="rect">
            <a:avLst/>
          </a:prstGeom>
        </p:spPr>
      </p:pic>
    </p:spTree>
    <p:extLst>
      <p:ext uri="{BB962C8B-B14F-4D97-AF65-F5344CB8AC3E}">
        <p14:creationId xmlns:p14="http://schemas.microsoft.com/office/powerpoint/2010/main" val="94622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CF7A6-F358-47EF-B4EA-7A4E9002CB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86ADAA-0423-40C0-B13B-83835F4588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663B40-B345-4ECF-87BF-BD42DA360DB1}"/>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5" name="Footer Placeholder 4">
            <a:extLst>
              <a:ext uri="{FF2B5EF4-FFF2-40B4-BE49-F238E27FC236}">
                <a16:creationId xmlns:a16="http://schemas.microsoft.com/office/drawing/2014/main" id="{C2DEA4B3-B130-48DF-AD5E-D1E6F402F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43DF7-B9CE-459B-A1F7-19D89C65FCD2}"/>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285313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4CF1-9438-D24A-92D8-E5034A056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C35E0-DD93-044D-9206-DDD5BF7074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460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2EBB-B113-D24B-8E76-14EF3BE2897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0DFB85-4576-1849-B766-B37AED43D38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D1C4AF-43F5-2741-84C0-AA966620E6AA}"/>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5" name="Footer Placeholder 4">
            <a:extLst>
              <a:ext uri="{FF2B5EF4-FFF2-40B4-BE49-F238E27FC236}">
                <a16:creationId xmlns:a16="http://schemas.microsoft.com/office/drawing/2014/main" id="{144025A7-C503-7A42-A01D-0FF59D9110B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5842FD-3952-F54E-8022-E8299244351C}"/>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194759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1C52-A754-EF4B-9CBA-603FFA65E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5A960-B2FA-F440-8EFD-9517D7BC59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61219-BE15-0647-8F6B-399BACB368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DE6246-8E4B-2347-AC21-BD1E021DFA60}"/>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6" name="Footer Placeholder 5">
            <a:extLst>
              <a:ext uri="{FF2B5EF4-FFF2-40B4-BE49-F238E27FC236}">
                <a16:creationId xmlns:a16="http://schemas.microsoft.com/office/drawing/2014/main" id="{F6E203E4-C9B7-7349-954D-3103A3A8B41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F2B895-5458-3E4C-ACCD-179FD7859B9C}"/>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3968545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4986-2D1A-0B41-8C0D-2A207FFA0C4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ADCE20-1CBC-6144-BD6F-2A55824EFEB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458BA49-9F0E-8C43-8A3C-09E7A6070B3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F8025-C958-094C-B4BB-F595EE0F84F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CB104-B5F0-4047-B417-D5B11D41037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3935A-39D3-1C4F-94FA-EDDAF46BF7B3}"/>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8" name="Footer Placeholder 7">
            <a:extLst>
              <a:ext uri="{FF2B5EF4-FFF2-40B4-BE49-F238E27FC236}">
                <a16:creationId xmlns:a16="http://schemas.microsoft.com/office/drawing/2014/main" id="{C634BB35-FEA9-6C44-8BDA-B4CCC8D35714}"/>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D73719-437C-8D4F-B776-FD4475CE45FE}"/>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1170120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6529-B748-2749-8A32-71BBEFDB8E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A0BBCA-7B04-8142-8A4C-BE8B229D08A7}"/>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4" name="Footer Placeholder 3">
            <a:extLst>
              <a:ext uri="{FF2B5EF4-FFF2-40B4-BE49-F238E27FC236}">
                <a16:creationId xmlns:a16="http://schemas.microsoft.com/office/drawing/2014/main" id="{E503127D-1CA6-274C-B88B-75B17B4EACE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37F03B2-1B79-7C40-9E5C-E17FC36339CA}"/>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2302041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2AE6F2-B0F9-864E-B542-F519D68A7394}"/>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3" name="Footer Placeholder 2">
            <a:extLst>
              <a:ext uri="{FF2B5EF4-FFF2-40B4-BE49-F238E27FC236}">
                <a16:creationId xmlns:a16="http://schemas.microsoft.com/office/drawing/2014/main" id="{ADFD76B9-4660-9D4B-89B6-6C5A11531D8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EF1E8EF-5C73-864A-B268-54C235650BD1}"/>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891227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CF32-456F-8745-922D-45EA4B75653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8C8756-C229-8F4E-82B4-A3FC1383040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44EB9C-EDAA-8B4A-9464-94CA281EA82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1480DDF-CD19-2C49-ADFD-6D090E368D1A}"/>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6" name="Footer Placeholder 5">
            <a:extLst>
              <a:ext uri="{FF2B5EF4-FFF2-40B4-BE49-F238E27FC236}">
                <a16:creationId xmlns:a16="http://schemas.microsoft.com/office/drawing/2014/main" id="{0829E1C6-B0A9-CE43-9428-95FDBD5F13C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225BA4-46CC-C64A-9225-EF377AD2AAD1}"/>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619323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094A-CC45-284A-91AB-A3AB9FB63B3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46AA23-C6FC-7B4F-81CC-DF48E346D2E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466B1C3-0722-8242-8972-A6BE34FA172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1DB965-7589-4344-BC57-3F2185B16A1C}"/>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6" name="Footer Placeholder 5">
            <a:extLst>
              <a:ext uri="{FF2B5EF4-FFF2-40B4-BE49-F238E27FC236}">
                <a16:creationId xmlns:a16="http://schemas.microsoft.com/office/drawing/2014/main" id="{974945A1-3FBF-0947-AEDE-EB546F2E4DF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276DF1-BBE3-C346-823F-172A91C6E801}"/>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2481522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1B54-DD14-B540-B331-BD98259676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DB860-27D6-4842-9A0D-855DD227F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2217F-A32E-F440-9ABB-F2C5E9926DD2}"/>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5" name="Footer Placeholder 4">
            <a:extLst>
              <a:ext uri="{FF2B5EF4-FFF2-40B4-BE49-F238E27FC236}">
                <a16:creationId xmlns:a16="http://schemas.microsoft.com/office/drawing/2014/main" id="{D0C11E50-3AD7-9D4F-A29D-5B8C3841E45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D20A3D-DD1C-D643-BEF8-F9B520D3CA1C}"/>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2607515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6A588F-9547-8F45-A4F4-05DE5CB3A0D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6CFA08-7961-334A-8E79-B9D2420F105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32B58-C30C-024E-AA67-00EDE314914C}"/>
              </a:ext>
            </a:extLst>
          </p:cNvPr>
          <p:cNvSpPr>
            <a:spLocks noGrp="1"/>
          </p:cNvSpPr>
          <p:nvPr>
            <p:ph type="dt" sz="half" idx="10"/>
          </p:nvPr>
        </p:nvSpPr>
        <p:spPr/>
        <p:txBody>
          <a:bodyPr/>
          <a:lstStyle/>
          <a:p>
            <a:fld id="{EC009D26-41AE-49C6-AD08-AB290ADCB11A}" type="datetimeFigureOut">
              <a:rPr lang="en-US" smtClean="0"/>
              <a:t>9/24/2019</a:t>
            </a:fld>
            <a:endParaRPr lang="en-US"/>
          </a:p>
        </p:txBody>
      </p:sp>
      <p:sp>
        <p:nvSpPr>
          <p:cNvPr id="5" name="Footer Placeholder 4">
            <a:extLst>
              <a:ext uri="{FF2B5EF4-FFF2-40B4-BE49-F238E27FC236}">
                <a16:creationId xmlns:a16="http://schemas.microsoft.com/office/drawing/2014/main" id="{5574FD0F-E7B6-E54D-9DEA-D3B5432DADF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9D424C-4613-594E-9176-5AA59E2095CD}"/>
              </a:ext>
            </a:extLst>
          </p:cNvPr>
          <p:cNvSpPr>
            <a:spLocks noGrp="1"/>
          </p:cNvSpPr>
          <p:nvPr>
            <p:ph type="sldNum" sz="quarter" idx="12"/>
          </p:nvPr>
        </p:nvSpPr>
        <p:spPr>
          <a:xfrm>
            <a:off x="8610600" y="6356352"/>
            <a:ext cx="2743200" cy="365125"/>
          </a:xfrm>
          <a:prstGeom prst="rect">
            <a:avLst/>
          </a:prstGeom>
        </p:spPr>
        <p:txBody>
          <a:bodyPr/>
          <a:lstStyle/>
          <a:p>
            <a:fld id="{0831B849-EFA4-4634-9A22-D9F8EA86C045}" type="slidenum">
              <a:rPr lang="en-US" smtClean="0"/>
              <a:t>‹#›</a:t>
            </a:fld>
            <a:endParaRPr lang="en-US"/>
          </a:p>
        </p:txBody>
      </p:sp>
    </p:spTree>
    <p:extLst>
      <p:ext uri="{BB962C8B-B14F-4D97-AF65-F5344CB8AC3E}">
        <p14:creationId xmlns:p14="http://schemas.microsoft.com/office/powerpoint/2010/main" val="59639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147C-4192-4164-8155-003AED7B9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444D2-86C2-4145-97E4-E418D57B8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4B73C4-A235-4285-8409-5D14347BE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E753A-2419-4A7A-8330-51F403804407}"/>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6" name="Footer Placeholder 5">
            <a:extLst>
              <a:ext uri="{FF2B5EF4-FFF2-40B4-BE49-F238E27FC236}">
                <a16:creationId xmlns:a16="http://schemas.microsoft.com/office/drawing/2014/main" id="{128D72C6-8F93-4827-A454-5DDD48AED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5D064-C0E6-4FF3-9127-7384BB39DEAA}"/>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352055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5789-07FE-439F-8710-ABD71994FF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4BC7E8-E1C3-49CA-B600-196FF6448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0E8247-C7B6-43D3-8D57-87B5A92DA9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39C95B-505B-46F5-8AA1-772054FB28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3DA8D-C3E1-4792-9A85-F7AD2F115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4CBCE4-3D61-4963-8339-60D0CBFA2D9E}"/>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8" name="Footer Placeholder 7">
            <a:extLst>
              <a:ext uri="{FF2B5EF4-FFF2-40B4-BE49-F238E27FC236}">
                <a16:creationId xmlns:a16="http://schemas.microsoft.com/office/drawing/2014/main" id="{99D4FB33-5911-46FC-ABFB-E6C9843E3C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000A06-D74F-48BC-B235-927BAFD4E87B}"/>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35217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C3AA-2304-4F19-8E54-714EE1F7B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AD0F0F-865D-4853-A962-99836CD38A28}"/>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4" name="Footer Placeholder 3">
            <a:extLst>
              <a:ext uri="{FF2B5EF4-FFF2-40B4-BE49-F238E27FC236}">
                <a16:creationId xmlns:a16="http://schemas.microsoft.com/office/drawing/2014/main" id="{B6D3EFC7-D310-4672-9314-F2A8338427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C8FB58-ECC9-45CA-860F-83094E3BE415}"/>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334268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E8768-D155-497B-9280-88731419A669}"/>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3" name="Footer Placeholder 2">
            <a:extLst>
              <a:ext uri="{FF2B5EF4-FFF2-40B4-BE49-F238E27FC236}">
                <a16:creationId xmlns:a16="http://schemas.microsoft.com/office/drawing/2014/main" id="{E45F4608-A14E-4DA4-AFCB-D0C0240081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AC2A04-4F1C-4CA8-9640-472AE3E740EE}"/>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209713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1C1C-488D-4DEC-BF5A-679C64F294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C507FD-9156-498A-8418-DA47029E3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2FCC1-1EE2-485D-825D-59B450028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CA173-6DA3-43C8-9E48-4AE466E16290}"/>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6" name="Footer Placeholder 5">
            <a:extLst>
              <a:ext uri="{FF2B5EF4-FFF2-40B4-BE49-F238E27FC236}">
                <a16:creationId xmlns:a16="http://schemas.microsoft.com/office/drawing/2014/main" id="{7F96D136-D7A8-49A3-A888-AB1E2E53D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F295D-98CA-4C42-8A53-25FA56F98C88}"/>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70352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AFD3-7EA1-4AE8-9345-8AB12E7BC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1FC9CD-5915-4BA2-A899-C589B20C6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2FF16-FD19-4EFD-93C1-2C222567F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8984A-B958-4CF4-AC2D-84900DB4F41A}"/>
              </a:ext>
            </a:extLst>
          </p:cNvPr>
          <p:cNvSpPr>
            <a:spLocks noGrp="1"/>
          </p:cNvSpPr>
          <p:nvPr>
            <p:ph type="dt" sz="half" idx="10"/>
          </p:nvPr>
        </p:nvSpPr>
        <p:spPr/>
        <p:txBody>
          <a:bodyPr/>
          <a:lstStyle/>
          <a:p>
            <a:fld id="{90E7A735-8AAD-4AF1-B658-41BF7932B558}" type="datetimeFigureOut">
              <a:rPr lang="en-US" smtClean="0"/>
              <a:t>9/24/2019</a:t>
            </a:fld>
            <a:endParaRPr lang="en-US"/>
          </a:p>
        </p:txBody>
      </p:sp>
      <p:sp>
        <p:nvSpPr>
          <p:cNvPr id="6" name="Footer Placeholder 5">
            <a:extLst>
              <a:ext uri="{FF2B5EF4-FFF2-40B4-BE49-F238E27FC236}">
                <a16:creationId xmlns:a16="http://schemas.microsoft.com/office/drawing/2014/main" id="{C486DB4D-9EFC-4CD0-A2D6-A20F7DBE2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E6A39-775C-4F47-A875-5BC2FF4FF14D}"/>
              </a:ext>
            </a:extLst>
          </p:cNvPr>
          <p:cNvSpPr>
            <a:spLocks noGrp="1"/>
          </p:cNvSpPr>
          <p:nvPr>
            <p:ph type="sldNum" sz="quarter" idx="12"/>
          </p:nvPr>
        </p:nvSpPr>
        <p:spPr/>
        <p:txBody>
          <a:bodyPr/>
          <a:lstStyle/>
          <a:p>
            <a:fld id="{98978610-58F6-417A-A211-248FE4EDFB5F}" type="slidenum">
              <a:rPr lang="en-US" smtClean="0"/>
              <a:t>‹#›</a:t>
            </a:fld>
            <a:endParaRPr lang="en-US"/>
          </a:p>
        </p:txBody>
      </p:sp>
    </p:spTree>
    <p:extLst>
      <p:ext uri="{BB962C8B-B14F-4D97-AF65-F5344CB8AC3E}">
        <p14:creationId xmlns:p14="http://schemas.microsoft.com/office/powerpoint/2010/main" val="277746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3.jp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image" Target="../media/image4.jp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3.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546BA-BDCE-4E8A-B6AB-E368FD128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A24FF1-C32E-4510-975F-A587276DA5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777E6-D806-4056-895A-DFDCDA578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7A735-8AAD-4AF1-B658-41BF7932B558}" type="datetimeFigureOut">
              <a:rPr lang="en-US" smtClean="0"/>
              <a:t>9/24/2019</a:t>
            </a:fld>
            <a:endParaRPr lang="en-US"/>
          </a:p>
        </p:txBody>
      </p:sp>
      <p:sp>
        <p:nvSpPr>
          <p:cNvPr id="5" name="Footer Placeholder 4">
            <a:extLst>
              <a:ext uri="{FF2B5EF4-FFF2-40B4-BE49-F238E27FC236}">
                <a16:creationId xmlns:a16="http://schemas.microsoft.com/office/drawing/2014/main" id="{9B2BBBD7-1300-4C7C-97DB-FF6AC27CD2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967F4C-C193-47B5-A30C-472E95A664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78610-58F6-417A-A211-248FE4EDFB5F}" type="slidenum">
              <a:rPr lang="en-US" smtClean="0"/>
              <a:t>‹#›</a:t>
            </a:fld>
            <a:endParaRPr lang="en-US"/>
          </a:p>
        </p:txBody>
      </p:sp>
    </p:spTree>
    <p:extLst>
      <p:ext uri="{BB962C8B-B14F-4D97-AF65-F5344CB8AC3E}">
        <p14:creationId xmlns:p14="http://schemas.microsoft.com/office/powerpoint/2010/main" val="87135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7F390-9D84-9C44-8901-085C67A4B6B8}" type="datetimeFigureOut">
              <a:rPr lang="en-US" smtClean="0"/>
              <a:t>9/24/2019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7255E937-5E40-4592-967F-477A1D8F76A9}"/>
              </a:ext>
            </a:extLst>
          </p:cNvPr>
          <p:cNvPicPr>
            <a:picLocks noChangeAspect="1"/>
          </p:cNvPicPr>
          <p:nvPr userDrawn="1"/>
        </p:nvPicPr>
        <p:blipFill>
          <a:blip r:embed="rId19"/>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34E4A0B-9571-4E92-B73D-CF33210F7E1E}"/>
              </a:ext>
            </a:extLst>
          </p:cNvPr>
          <p:cNvPicPr>
            <a:picLocks noChangeAspect="1"/>
          </p:cNvPicPr>
          <p:nvPr userDrawn="1"/>
        </p:nvPicPr>
        <p:blipFill>
          <a:blip r:embed="rId20"/>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69A5E8F-743F-41A9-9EBF-831FFF8FC42F}"/>
              </a:ext>
            </a:extLst>
          </p:cNvPr>
          <p:cNvPicPr>
            <a:picLocks noChangeAspect="1"/>
          </p:cNvPicPr>
          <p:nvPr userDrawn="1"/>
        </p:nvPicPr>
        <p:blipFill>
          <a:blip r:embed="rId21"/>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BE7A337-5BB7-41FC-9013-DAE0036ECF03}"/>
              </a:ext>
            </a:extLst>
          </p:cNvPr>
          <p:cNvPicPr>
            <a:picLocks noChangeAspect="1"/>
          </p:cNvPicPr>
          <p:nvPr userDrawn="1"/>
        </p:nvPicPr>
        <p:blipFill>
          <a:blip r:embed="rId22"/>
          <a:srcRect/>
          <a:stretch/>
        </p:blipFill>
        <p:spPr>
          <a:xfrm>
            <a:off x="0" y="0"/>
            <a:ext cx="12192000" cy="6858000"/>
          </a:xfrm>
          <a:prstGeom prst="rect">
            <a:avLst/>
          </a:prstGeom>
        </p:spPr>
      </p:pic>
    </p:spTree>
    <p:extLst>
      <p:ext uri="{BB962C8B-B14F-4D97-AF65-F5344CB8AC3E}">
        <p14:creationId xmlns:p14="http://schemas.microsoft.com/office/powerpoint/2010/main" val="11696715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72" r:id="rId12"/>
    <p:sldLayoutId id="2147483673"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D234-F98F-844B-8212-EA4A11A72FB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FC67B6-3481-C246-AE25-E07749B3B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CA7F4-0474-4D47-88A3-80184C65170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009D26-41AE-49C6-AD08-AB290ADCB11A}" type="datetimeFigureOut">
              <a:rPr lang="en-US" smtClean="0"/>
              <a:t>9/24/2019</a:t>
            </a:fld>
            <a:endParaRPr lang="en-US"/>
          </a:p>
        </p:txBody>
      </p:sp>
      <p:pic>
        <p:nvPicPr>
          <p:cNvPr id="8" name="Picture 7">
            <a:extLst>
              <a:ext uri="{FF2B5EF4-FFF2-40B4-BE49-F238E27FC236}">
                <a16:creationId xmlns:a16="http://schemas.microsoft.com/office/drawing/2014/main" id="{07FDE428-D6A9-5F40-A43F-FE0DFE1D7D5B}"/>
              </a:ext>
            </a:extLst>
          </p:cNvPr>
          <p:cNvPicPr>
            <a:picLocks noChangeAspect="1"/>
          </p:cNvPicPr>
          <p:nvPr/>
        </p:nvPicPr>
        <p:blipFill>
          <a:blip r:embed="rId1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DCE4E5D-E305-8245-AA3E-66384BC977B4}"/>
              </a:ext>
            </a:extLst>
          </p:cNvPr>
          <p:cNvPicPr>
            <a:picLocks noChangeAspect="1"/>
          </p:cNvPicPr>
          <p:nvPr/>
        </p:nvPicPr>
        <p:blipFill>
          <a:blip r:embed="rId1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7184C96-572B-F449-B02C-92E6EDBBF2ED}"/>
              </a:ext>
            </a:extLst>
          </p:cNvPr>
          <p:cNvPicPr>
            <a:picLocks noChangeAspect="1"/>
          </p:cNvPicPr>
          <p:nvPr/>
        </p:nvPicPr>
        <p:blipFill>
          <a:blip r:embed="rId15"/>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FBDFDB-9E4A-3845-B05D-B375B178D084}"/>
              </a:ext>
            </a:extLst>
          </p:cNvPr>
          <p:cNvPicPr>
            <a:picLocks noChangeAspect="1"/>
          </p:cNvPicPr>
          <p:nvPr/>
        </p:nvPicPr>
        <p:blipFill>
          <a:blip r:embed="rId16"/>
          <a:srcRect/>
          <a:stretch/>
        </p:blipFill>
        <p:spPr>
          <a:xfrm>
            <a:off x="0" y="0"/>
            <a:ext cx="12192000" cy="6858000"/>
          </a:xfrm>
          <a:prstGeom prst="rect">
            <a:avLst/>
          </a:prstGeom>
        </p:spPr>
      </p:pic>
    </p:spTree>
    <p:extLst>
      <p:ext uri="{BB962C8B-B14F-4D97-AF65-F5344CB8AC3E}">
        <p14:creationId xmlns:p14="http://schemas.microsoft.com/office/powerpoint/2010/main" val="36725095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jpg"/><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mailto:MVisser@citrushealth.com" TargetMode="External"/><Relationship Id="rId2" Type="http://schemas.openxmlformats.org/officeDocument/2006/relationships/hyperlink" Target="mailto:MMichaels@citrushealth.com"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floridatrend.com/article/24727/suicide-rates-rising-in-florida-and-across-the-us" TargetMode="External"/><Relationship Id="rId1" Type="http://schemas.openxmlformats.org/officeDocument/2006/relationships/slideLayout" Target="../slideLayouts/slideLayout25.xml"/><Relationship Id="rId5" Type="http://schemas.openxmlformats.org/officeDocument/2006/relationships/image" Target="../media/image44.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preprints.org/manuscript/201704.0152/v1" TargetMode="External"/><Relationship Id="rId2" Type="http://schemas.openxmlformats.org/officeDocument/2006/relationships/hyperlink" Target="http://www.istss.org/treating-trauma/new-istss-prevention-and-treatment-guidelines.aspx."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hyperlink" Target="mailto:Melissa.larkin-skinner@Centerstone.org"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hyperlink" Target="mailto:rhankey@lsbc.net" TargetMode="Externa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chart" Target="../charts/chart2.xml"/><Relationship Id="rId4" Type="http://schemas.openxmlformats.org/officeDocument/2006/relationships/chart" Target="../charts/char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9.emf"/></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mailto:jrothman@nami.org"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customXml" Target="../ink/ink1.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871EB826-59FE-46B7-9260-5576341E9FEE}"/>
              </a:ext>
            </a:extLst>
          </p:cNvPr>
          <p:cNvPicPr>
            <a:picLocks noChangeAspect="1"/>
          </p:cNvPicPr>
          <p:nvPr/>
        </p:nvPicPr>
        <p:blipFill>
          <a:blip r:embed="rId3"/>
          <a:stretch>
            <a:fillRect/>
          </a:stretch>
        </p:blipFill>
        <p:spPr>
          <a:xfrm>
            <a:off x="2408359" y="1338018"/>
            <a:ext cx="7375281" cy="3831485"/>
          </a:xfrm>
          <a:prstGeom prst="rect">
            <a:avLst/>
          </a:prstGeom>
        </p:spPr>
      </p:pic>
    </p:spTree>
    <p:extLst>
      <p:ext uri="{BB962C8B-B14F-4D97-AF65-F5344CB8AC3E}">
        <p14:creationId xmlns:p14="http://schemas.microsoft.com/office/powerpoint/2010/main" val="3463945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622C-4BFD-4AC5-94F5-A44463856C69}"/>
              </a:ext>
            </a:extLst>
          </p:cNvPr>
          <p:cNvSpPr>
            <a:spLocks noGrp="1"/>
          </p:cNvSpPr>
          <p:nvPr>
            <p:ph type="title"/>
          </p:nvPr>
        </p:nvSpPr>
        <p:spPr/>
        <p:txBody>
          <a:bodyPr/>
          <a:lstStyle/>
          <a:p>
            <a:r>
              <a:rPr lang="en-US" sz="4000" dirty="0">
                <a:solidFill>
                  <a:prstClr val="black"/>
                </a:solidFill>
              </a:rPr>
              <a:t>Suicide Rates Top 10 Florida Counties per 100,000</a:t>
            </a:r>
            <a:endParaRPr lang="en-US" dirty="0"/>
          </a:p>
        </p:txBody>
      </p:sp>
      <p:sp>
        <p:nvSpPr>
          <p:cNvPr id="4" name="Text Placeholder 3">
            <a:extLst>
              <a:ext uri="{FF2B5EF4-FFF2-40B4-BE49-F238E27FC236}">
                <a16:creationId xmlns:a16="http://schemas.microsoft.com/office/drawing/2014/main" id="{AA72518F-69EF-40F0-B01F-A8028CBAD8F1}"/>
              </a:ext>
            </a:extLst>
          </p:cNvPr>
          <p:cNvSpPr>
            <a:spLocks noGrp="1"/>
          </p:cNvSpPr>
          <p:nvPr>
            <p:ph type="body" idx="1"/>
          </p:nvPr>
        </p:nvSpPr>
        <p:spPr>
          <a:xfrm>
            <a:off x="936885" y="1681162"/>
            <a:ext cx="5060690" cy="1032058"/>
          </a:xfrm>
        </p:spPr>
        <p:txBody>
          <a:bodyPr/>
          <a:lstStyle/>
          <a:p>
            <a:r>
              <a:rPr lang="en-US" dirty="0"/>
              <a:t>2018 age-adjusted suicide rates</a:t>
            </a:r>
          </a:p>
          <a:p>
            <a:endParaRPr lang="en-US" dirty="0"/>
          </a:p>
        </p:txBody>
      </p:sp>
      <p:sp>
        <p:nvSpPr>
          <p:cNvPr id="5" name="Content Placeholder 4">
            <a:extLst>
              <a:ext uri="{FF2B5EF4-FFF2-40B4-BE49-F238E27FC236}">
                <a16:creationId xmlns:a16="http://schemas.microsoft.com/office/drawing/2014/main" id="{3DCBF806-30CD-4C18-8885-B92D3E0D7CAF}"/>
              </a:ext>
            </a:extLst>
          </p:cNvPr>
          <p:cNvSpPr>
            <a:spLocks noGrp="1"/>
          </p:cNvSpPr>
          <p:nvPr>
            <p:ph sz="half" idx="2"/>
          </p:nvPr>
        </p:nvSpPr>
        <p:spPr/>
        <p:txBody>
          <a:bodyPr/>
          <a:lstStyle/>
          <a:p>
            <a:pPr marL="514350" indent="-514350">
              <a:buFont typeface="+mj-lt"/>
              <a:buAutoNum type="arabicPeriod"/>
            </a:pPr>
            <a:r>
              <a:rPr lang="en-US" dirty="0"/>
              <a:t>Monroe			34.87</a:t>
            </a:r>
          </a:p>
          <a:p>
            <a:pPr marL="514350" indent="-514350">
              <a:buFont typeface="+mj-lt"/>
              <a:buAutoNum type="arabicPeriod"/>
            </a:pPr>
            <a:r>
              <a:rPr lang="en-US" dirty="0"/>
              <a:t>Washington		33.59</a:t>
            </a:r>
          </a:p>
          <a:p>
            <a:pPr marL="514350" indent="-514350">
              <a:buFont typeface="+mj-lt"/>
              <a:buAutoNum type="arabicPeriod"/>
            </a:pPr>
            <a:r>
              <a:rPr lang="en-US" dirty="0"/>
              <a:t>Citrus			30.88</a:t>
            </a:r>
          </a:p>
          <a:p>
            <a:pPr marL="514350" indent="-514350">
              <a:buFont typeface="+mj-lt"/>
              <a:buAutoNum type="arabicPeriod"/>
            </a:pPr>
            <a:r>
              <a:rPr lang="en-US" dirty="0"/>
              <a:t>Putnam			29.65</a:t>
            </a:r>
          </a:p>
          <a:p>
            <a:pPr marL="514350" indent="-514350">
              <a:buFont typeface="+mj-lt"/>
              <a:buAutoNum type="arabicPeriod"/>
            </a:pPr>
            <a:r>
              <a:rPr lang="en-US" dirty="0"/>
              <a:t>Highlands		28.92</a:t>
            </a:r>
          </a:p>
          <a:p>
            <a:endParaRPr lang="en-US" dirty="0"/>
          </a:p>
        </p:txBody>
      </p:sp>
      <p:sp>
        <p:nvSpPr>
          <p:cNvPr id="6" name="Text Placeholder 5">
            <a:extLst>
              <a:ext uri="{FF2B5EF4-FFF2-40B4-BE49-F238E27FC236}">
                <a16:creationId xmlns:a16="http://schemas.microsoft.com/office/drawing/2014/main" id="{CF5144A3-BC4A-49DE-ACAC-049B33EED28F}"/>
              </a:ext>
            </a:extLst>
          </p:cNvPr>
          <p:cNvSpPr>
            <a:spLocks noGrp="1"/>
          </p:cNvSpPr>
          <p:nvPr>
            <p:ph type="body" sz="quarter" idx="3"/>
          </p:nvPr>
        </p:nvSpPr>
        <p:spPr>
          <a:xfrm>
            <a:off x="6172199" y="1681162"/>
            <a:ext cx="5280285" cy="1032058"/>
          </a:xfrm>
        </p:spPr>
        <p:txBody>
          <a:bodyPr/>
          <a:lstStyle/>
          <a:p>
            <a:r>
              <a:rPr lang="en-US" dirty="0"/>
              <a:t> 2018 age-adjusted suicide rates</a:t>
            </a:r>
          </a:p>
          <a:p>
            <a:endParaRPr lang="en-US" dirty="0"/>
          </a:p>
        </p:txBody>
      </p:sp>
      <p:sp>
        <p:nvSpPr>
          <p:cNvPr id="7" name="Content Placeholder 6">
            <a:extLst>
              <a:ext uri="{FF2B5EF4-FFF2-40B4-BE49-F238E27FC236}">
                <a16:creationId xmlns:a16="http://schemas.microsoft.com/office/drawing/2014/main" id="{DB029EFC-045D-4F04-8B9D-21F033EA6098}"/>
              </a:ext>
            </a:extLst>
          </p:cNvPr>
          <p:cNvSpPr>
            <a:spLocks noGrp="1"/>
          </p:cNvSpPr>
          <p:nvPr>
            <p:ph sz="quarter" idx="4"/>
          </p:nvPr>
        </p:nvSpPr>
        <p:spPr/>
        <p:txBody>
          <a:bodyPr/>
          <a:lstStyle/>
          <a:p>
            <a:pPr marL="514350" indent="-514350">
              <a:buAutoNum type="arabicPeriod" startAt="6"/>
            </a:pPr>
            <a:r>
              <a:rPr lang="en-US" dirty="0"/>
              <a:t>Marion			24.97</a:t>
            </a:r>
          </a:p>
          <a:p>
            <a:pPr marL="514350" indent="-514350">
              <a:buAutoNum type="arabicPeriod" startAt="6"/>
            </a:pPr>
            <a:r>
              <a:rPr lang="en-US" dirty="0"/>
              <a:t>Levy			24.94</a:t>
            </a:r>
          </a:p>
          <a:p>
            <a:pPr marL="514350" indent="-514350">
              <a:buAutoNum type="arabicPeriod" startAt="6"/>
            </a:pPr>
            <a:r>
              <a:rPr lang="en-US" dirty="0"/>
              <a:t>Flagler			24.77</a:t>
            </a:r>
          </a:p>
          <a:p>
            <a:pPr marL="514350" indent="-514350">
              <a:buAutoNum type="arabicPeriod" startAt="6"/>
            </a:pPr>
            <a:r>
              <a:rPr lang="en-US" dirty="0"/>
              <a:t>Bay			23.89</a:t>
            </a:r>
          </a:p>
          <a:p>
            <a:pPr marL="514350" indent="-514350">
              <a:buAutoNum type="arabicPeriod" startAt="6"/>
            </a:pPr>
            <a:r>
              <a:rPr lang="en-US" dirty="0"/>
              <a:t>Columbia		23.13</a:t>
            </a:r>
          </a:p>
          <a:p>
            <a:endParaRPr lang="en-US" dirty="0"/>
          </a:p>
        </p:txBody>
      </p:sp>
      <p:sp>
        <p:nvSpPr>
          <p:cNvPr id="8" name="Rectangle 7">
            <a:extLst>
              <a:ext uri="{FF2B5EF4-FFF2-40B4-BE49-F238E27FC236}">
                <a16:creationId xmlns:a16="http://schemas.microsoft.com/office/drawing/2014/main" id="{D97BC2FC-607D-443F-8CC1-8163D511C3E7}"/>
              </a:ext>
            </a:extLst>
          </p:cNvPr>
          <p:cNvSpPr/>
          <p:nvPr/>
        </p:nvSpPr>
        <p:spPr>
          <a:xfrm>
            <a:off x="3148717" y="5709037"/>
            <a:ext cx="4473722"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http://www.flhealthcharts.com/charts/DataViewer/DeathViewer/DeathViewer.aspx?indNumber=0116</a:t>
            </a:r>
          </a:p>
        </p:txBody>
      </p:sp>
    </p:spTree>
    <p:extLst>
      <p:ext uri="{BB962C8B-B14F-4D97-AF65-F5344CB8AC3E}">
        <p14:creationId xmlns:p14="http://schemas.microsoft.com/office/powerpoint/2010/main" val="113095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C634-035A-4E4D-9940-D55B0A543D47}"/>
              </a:ext>
            </a:extLst>
          </p:cNvPr>
          <p:cNvSpPr>
            <a:spLocks noGrp="1"/>
          </p:cNvSpPr>
          <p:nvPr>
            <p:ph type="title"/>
          </p:nvPr>
        </p:nvSpPr>
        <p:spPr/>
        <p:txBody>
          <a:bodyPr>
            <a:normAutofit/>
          </a:bodyPr>
          <a:lstStyle/>
          <a:p>
            <a:r>
              <a:rPr lang="en-US" sz="4000" dirty="0">
                <a:solidFill>
                  <a:prstClr val="black"/>
                </a:solidFill>
              </a:rPr>
              <a:t>Suicide Rates Top 10 Florida Counties by count</a:t>
            </a:r>
            <a:endParaRPr lang="en-US" sz="4000" dirty="0"/>
          </a:p>
        </p:txBody>
      </p:sp>
      <p:sp>
        <p:nvSpPr>
          <p:cNvPr id="3" name="Text Placeholder 2">
            <a:extLst>
              <a:ext uri="{FF2B5EF4-FFF2-40B4-BE49-F238E27FC236}">
                <a16:creationId xmlns:a16="http://schemas.microsoft.com/office/drawing/2014/main" id="{1660DF51-FA84-4388-BDC1-C7041EF16A94}"/>
              </a:ext>
            </a:extLst>
          </p:cNvPr>
          <p:cNvSpPr>
            <a:spLocks noGrp="1"/>
          </p:cNvSpPr>
          <p:nvPr>
            <p:ph type="body" idx="1"/>
          </p:nvPr>
        </p:nvSpPr>
        <p:spPr>
          <a:xfrm>
            <a:off x="836612" y="1811371"/>
            <a:ext cx="5157787" cy="823912"/>
          </a:xfrm>
        </p:spPr>
        <p:txBody>
          <a:bodyPr/>
          <a:lstStyle/>
          <a:p>
            <a:r>
              <a:rPr lang="en-US" dirty="0"/>
              <a:t>2018 age-adjusted suicide counts</a:t>
            </a:r>
          </a:p>
          <a:p>
            <a:endParaRPr lang="en-US" dirty="0"/>
          </a:p>
        </p:txBody>
      </p:sp>
      <p:sp>
        <p:nvSpPr>
          <p:cNvPr id="4" name="Content Placeholder 3">
            <a:extLst>
              <a:ext uri="{FF2B5EF4-FFF2-40B4-BE49-F238E27FC236}">
                <a16:creationId xmlns:a16="http://schemas.microsoft.com/office/drawing/2014/main" id="{668DFE92-E6E0-4DED-8D4E-EFAA5E123A76}"/>
              </a:ext>
            </a:extLst>
          </p:cNvPr>
          <p:cNvSpPr>
            <a:spLocks noGrp="1"/>
          </p:cNvSpPr>
          <p:nvPr>
            <p:ph sz="half" idx="2"/>
          </p:nvPr>
        </p:nvSpPr>
        <p:spPr/>
        <p:txBody>
          <a:bodyPr>
            <a:normAutofit/>
          </a:bodyPr>
          <a:lstStyle/>
          <a:p>
            <a:pPr marL="514350" indent="-514350">
              <a:buFont typeface="+mj-lt"/>
              <a:buAutoNum type="arabicPeriod"/>
            </a:pPr>
            <a:r>
              <a:rPr lang="en-US" dirty="0"/>
              <a:t>Miami-Dade		278</a:t>
            </a:r>
          </a:p>
          <a:p>
            <a:pPr marL="514350" indent="-514350">
              <a:buFont typeface="+mj-lt"/>
              <a:buAutoNum type="arabicPeriod"/>
            </a:pPr>
            <a:r>
              <a:rPr lang="en-US" dirty="0"/>
              <a:t>Broward			260</a:t>
            </a:r>
          </a:p>
          <a:p>
            <a:pPr marL="514350" indent="-514350">
              <a:buFont typeface="+mj-lt"/>
              <a:buAutoNum type="arabicPeriod"/>
            </a:pPr>
            <a:r>
              <a:rPr lang="en-US" dirty="0"/>
              <a:t>Palm Beach		247</a:t>
            </a:r>
          </a:p>
          <a:p>
            <a:pPr marL="514350" indent="-514350">
              <a:buFont typeface="+mj-lt"/>
              <a:buAutoNum type="arabicPeriod"/>
            </a:pPr>
            <a:r>
              <a:rPr lang="en-US" dirty="0"/>
              <a:t>Pinellas			219</a:t>
            </a:r>
          </a:p>
          <a:p>
            <a:pPr marL="514350" indent="-514350">
              <a:buFont typeface="+mj-lt"/>
              <a:buAutoNum type="arabicPeriod"/>
            </a:pPr>
            <a:r>
              <a:rPr lang="en-US" dirty="0"/>
              <a:t>Hillsborough		217</a:t>
            </a:r>
          </a:p>
        </p:txBody>
      </p:sp>
      <p:sp>
        <p:nvSpPr>
          <p:cNvPr id="5" name="Text Placeholder 4">
            <a:extLst>
              <a:ext uri="{FF2B5EF4-FFF2-40B4-BE49-F238E27FC236}">
                <a16:creationId xmlns:a16="http://schemas.microsoft.com/office/drawing/2014/main" id="{79601959-DEB7-4899-8B90-88C0C5DC04FF}"/>
              </a:ext>
            </a:extLst>
          </p:cNvPr>
          <p:cNvSpPr>
            <a:spLocks noGrp="1"/>
          </p:cNvSpPr>
          <p:nvPr>
            <p:ph type="body" sz="quarter" idx="3"/>
          </p:nvPr>
        </p:nvSpPr>
        <p:spPr>
          <a:xfrm>
            <a:off x="6172200" y="1866079"/>
            <a:ext cx="5183188" cy="823912"/>
          </a:xfrm>
        </p:spPr>
        <p:txBody>
          <a:bodyPr/>
          <a:lstStyle/>
          <a:p>
            <a:r>
              <a:rPr lang="en-US" dirty="0"/>
              <a:t>2018 age-adjusted suicide counts</a:t>
            </a:r>
          </a:p>
          <a:p>
            <a:endParaRPr lang="en-US" dirty="0"/>
          </a:p>
        </p:txBody>
      </p:sp>
      <p:sp>
        <p:nvSpPr>
          <p:cNvPr id="6" name="Content Placeholder 5">
            <a:extLst>
              <a:ext uri="{FF2B5EF4-FFF2-40B4-BE49-F238E27FC236}">
                <a16:creationId xmlns:a16="http://schemas.microsoft.com/office/drawing/2014/main" id="{D08F225C-3538-4439-A48A-EEF56CE71C36}"/>
              </a:ext>
            </a:extLst>
          </p:cNvPr>
          <p:cNvSpPr>
            <a:spLocks noGrp="1"/>
          </p:cNvSpPr>
          <p:nvPr>
            <p:ph sz="quarter" idx="4"/>
          </p:nvPr>
        </p:nvSpPr>
        <p:spPr>
          <a:xfrm>
            <a:off x="6172200" y="2500671"/>
            <a:ext cx="5285154" cy="3282714"/>
          </a:xfrm>
        </p:spPr>
        <p:txBody>
          <a:bodyPr>
            <a:normAutofit/>
          </a:bodyPr>
          <a:lstStyle/>
          <a:p>
            <a:pPr marL="514350" indent="-514350">
              <a:buAutoNum type="arabicPeriod" startAt="6"/>
            </a:pPr>
            <a:r>
              <a:rPr lang="en-US" dirty="0"/>
              <a:t>Duval			164</a:t>
            </a:r>
          </a:p>
          <a:p>
            <a:pPr marL="514350" indent="-514350">
              <a:buAutoNum type="arabicPeriod" startAt="6"/>
            </a:pPr>
            <a:r>
              <a:rPr lang="en-US" dirty="0"/>
              <a:t>Orange			147</a:t>
            </a:r>
          </a:p>
          <a:p>
            <a:pPr marL="514350" indent="-514350">
              <a:buAutoNum type="arabicPeriod" startAt="6"/>
            </a:pPr>
            <a:r>
              <a:rPr lang="en-US" dirty="0"/>
              <a:t>Lee			130</a:t>
            </a:r>
          </a:p>
          <a:p>
            <a:pPr marL="514350" indent="-514350">
              <a:buAutoNum type="arabicPeriod" startAt="6"/>
            </a:pPr>
            <a:r>
              <a:rPr lang="en-US" dirty="0"/>
              <a:t>Brevard			128</a:t>
            </a:r>
          </a:p>
          <a:p>
            <a:pPr marL="514350" indent="-514350">
              <a:buAutoNum type="arabicPeriod" startAt="6"/>
            </a:pPr>
            <a:r>
              <a:rPr lang="en-US" dirty="0"/>
              <a:t>Volusia			125</a:t>
            </a:r>
          </a:p>
          <a:p>
            <a:pPr marL="0" indent="0">
              <a:buNone/>
            </a:pPr>
            <a:r>
              <a:rPr lang="en-US" dirty="0"/>
              <a:t> </a:t>
            </a:r>
          </a:p>
          <a:p>
            <a:pPr marL="0" indent="0">
              <a:buNone/>
            </a:pPr>
            <a:endParaRPr lang="en-US" dirty="0"/>
          </a:p>
        </p:txBody>
      </p:sp>
      <p:sp>
        <p:nvSpPr>
          <p:cNvPr id="7" name="TextBox 6">
            <a:extLst>
              <a:ext uri="{FF2B5EF4-FFF2-40B4-BE49-F238E27FC236}">
                <a16:creationId xmlns:a16="http://schemas.microsoft.com/office/drawing/2014/main" id="{7A37732E-3BAF-4401-8432-9D6F7D4D3465}"/>
              </a:ext>
            </a:extLst>
          </p:cNvPr>
          <p:cNvSpPr txBox="1"/>
          <p:nvPr/>
        </p:nvSpPr>
        <p:spPr>
          <a:xfrm>
            <a:off x="1590261" y="5685183"/>
            <a:ext cx="5554726" cy="246221"/>
          </a:xfrm>
          <a:prstGeom prst="rect">
            <a:avLst/>
          </a:prstGeom>
          <a:noFill/>
        </p:spPr>
        <p:txBody>
          <a:bodyPr wrap="none" rtlCol="0">
            <a:spAutoFit/>
          </a:bodyPr>
          <a:lstStyle/>
          <a:p>
            <a:r>
              <a:rPr lang="en-US" sz="1000" dirty="0"/>
              <a:t>http://www.flhealthcharts.com/charts/DataViewer/DeathViewer/DeathViewer.aspx?indNumber=0116</a:t>
            </a:r>
          </a:p>
        </p:txBody>
      </p:sp>
    </p:spTree>
    <p:extLst>
      <p:ext uri="{BB962C8B-B14F-4D97-AF65-F5344CB8AC3E}">
        <p14:creationId xmlns:p14="http://schemas.microsoft.com/office/powerpoint/2010/main" val="328853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DAEB-53A7-49DF-90E5-9A9D55A86D16}"/>
              </a:ext>
            </a:extLst>
          </p:cNvPr>
          <p:cNvSpPr>
            <a:spLocks noGrp="1"/>
          </p:cNvSpPr>
          <p:nvPr>
            <p:ph type="title"/>
          </p:nvPr>
        </p:nvSpPr>
        <p:spPr>
          <a:xfrm>
            <a:off x="838200" y="496861"/>
            <a:ext cx="10515600" cy="1325563"/>
          </a:xfrm>
        </p:spPr>
        <p:txBody>
          <a:bodyPr>
            <a:normAutofit fontScale="90000"/>
          </a:bodyPr>
          <a:lstStyle/>
          <a:p>
            <a:r>
              <a:rPr lang="en-US" dirty="0"/>
              <a:t>Age-adjusted number of deaths among males due to intentional self-harm, per 100,000 population</a:t>
            </a:r>
          </a:p>
        </p:txBody>
      </p:sp>
      <p:pic>
        <p:nvPicPr>
          <p:cNvPr id="4" name="Content Placeholder 3">
            <a:extLst>
              <a:ext uri="{FF2B5EF4-FFF2-40B4-BE49-F238E27FC236}">
                <a16:creationId xmlns:a16="http://schemas.microsoft.com/office/drawing/2014/main" id="{4F159669-3285-4DB8-BD33-123FD5CC8C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3808" y="1822424"/>
            <a:ext cx="5119688" cy="3881438"/>
          </a:xfrm>
          <a:prstGeom prst="rect">
            <a:avLst/>
          </a:prstGeom>
        </p:spPr>
      </p:pic>
      <p:pic>
        <p:nvPicPr>
          <p:cNvPr id="5" name="Picture 4">
            <a:extLst>
              <a:ext uri="{FF2B5EF4-FFF2-40B4-BE49-F238E27FC236}">
                <a16:creationId xmlns:a16="http://schemas.microsoft.com/office/drawing/2014/main" id="{C0E95DD9-7649-455C-ACB3-FC1BA4B22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920" y="3100387"/>
            <a:ext cx="1295400" cy="657225"/>
          </a:xfrm>
          <a:prstGeom prst="rect">
            <a:avLst/>
          </a:prstGeom>
        </p:spPr>
      </p:pic>
      <p:sp>
        <p:nvSpPr>
          <p:cNvPr id="6" name="Rectangle 5">
            <a:extLst>
              <a:ext uri="{FF2B5EF4-FFF2-40B4-BE49-F238E27FC236}">
                <a16:creationId xmlns:a16="http://schemas.microsoft.com/office/drawing/2014/main" id="{B5756354-63F9-4A22-87DE-B107BB5E1E80}"/>
              </a:ext>
            </a:extLst>
          </p:cNvPr>
          <p:cNvSpPr/>
          <p:nvPr/>
        </p:nvSpPr>
        <p:spPr>
          <a:xfrm>
            <a:off x="3113808" y="5830536"/>
            <a:ext cx="6096000" cy="338554"/>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CDC WONDER Online Database Underlying Cause of Death, Multiple Cause of Death files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https://www.americashealthrankings.org/explore/annual/measure/Suicide/population/suicide</a:t>
            </a:r>
          </a:p>
        </p:txBody>
      </p:sp>
    </p:spTree>
    <p:extLst>
      <p:ext uri="{BB962C8B-B14F-4D97-AF65-F5344CB8AC3E}">
        <p14:creationId xmlns:p14="http://schemas.microsoft.com/office/powerpoint/2010/main" val="231274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34BA-5AEE-443C-88BA-1A5F3C3FAAD7}"/>
              </a:ext>
            </a:extLst>
          </p:cNvPr>
          <p:cNvSpPr>
            <a:spLocks noGrp="1"/>
          </p:cNvSpPr>
          <p:nvPr>
            <p:ph type="title"/>
          </p:nvPr>
        </p:nvSpPr>
        <p:spPr/>
        <p:txBody>
          <a:bodyPr>
            <a:normAutofit fontScale="90000"/>
          </a:bodyPr>
          <a:lstStyle/>
          <a:p>
            <a:r>
              <a:rPr lang="en-US" sz="4000" dirty="0">
                <a:solidFill>
                  <a:prstClr val="black"/>
                </a:solidFill>
              </a:rPr>
              <a:t>Age-adjusted number of deaths among females due to intentional self-harm, per 100,000 population</a:t>
            </a:r>
            <a:endParaRPr lang="en-US" dirty="0"/>
          </a:p>
        </p:txBody>
      </p:sp>
      <p:pic>
        <p:nvPicPr>
          <p:cNvPr id="4" name="Content Placeholder 3">
            <a:extLst>
              <a:ext uri="{FF2B5EF4-FFF2-40B4-BE49-F238E27FC236}">
                <a16:creationId xmlns:a16="http://schemas.microsoft.com/office/drawing/2014/main" id="{89B8CA6E-A590-43DC-BDD7-C11B4AAC99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5613" y="1531664"/>
            <a:ext cx="5253837" cy="4351338"/>
          </a:xfrm>
          <a:prstGeom prst="rect">
            <a:avLst/>
          </a:prstGeom>
        </p:spPr>
      </p:pic>
      <p:pic>
        <p:nvPicPr>
          <p:cNvPr id="5" name="Picture 4">
            <a:extLst>
              <a:ext uri="{FF2B5EF4-FFF2-40B4-BE49-F238E27FC236}">
                <a16:creationId xmlns:a16="http://schemas.microsoft.com/office/drawing/2014/main" id="{F1A0FADE-3EF6-4A9C-93B2-F8A57C32A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920" y="3100387"/>
            <a:ext cx="1295400" cy="657225"/>
          </a:xfrm>
          <a:prstGeom prst="rect">
            <a:avLst/>
          </a:prstGeom>
        </p:spPr>
      </p:pic>
      <p:sp>
        <p:nvSpPr>
          <p:cNvPr id="6" name="Rectangle 5">
            <a:extLst>
              <a:ext uri="{FF2B5EF4-FFF2-40B4-BE49-F238E27FC236}">
                <a16:creationId xmlns:a16="http://schemas.microsoft.com/office/drawing/2014/main" id="{8F9CA212-2E55-4576-8303-4A97C90509FF}"/>
              </a:ext>
            </a:extLst>
          </p:cNvPr>
          <p:cNvSpPr/>
          <p:nvPr/>
        </p:nvSpPr>
        <p:spPr>
          <a:xfrm>
            <a:off x="2875613" y="5883002"/>
            <a:ext cx="6096000" cy="338554"/>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CDC WONDER Online Database Underlying Cause of Death, Multiple Cause of Death files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https://www.americashealthrankings.org/explore/annual/measure/Suicide/population/suicideL</a:t>
            </a:r>
          </a:p>
        </p:txBody>
      </p:sp>
    </p:spTree>
    <p:extLst>
      <p:ext uri="{BB962C8B-B14F-4D97-AF65-F5344CB8AC3E}">
        <p14:creationId xmlns:p14="http://schemas.microsoft.com/office/powerpoint/2010/main" val="4093639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7285-615B-4E26-B7C8-77DCA0FDFADB}"/>
              </a:ext>
            </a:extLst>
          </p:cNvPr>
          <p:cNvSpPr>
            <a:spLocks noGrp="1"/>
          </p:cNvSpPr>
          <p:nvPr>
            <p:ph type="title"/>
          </p:nvPr>
        </p:nvSpPr>
        <p:spPr>
          <a:xfrm>
            <a:off x="839788" y="505502"/>
            <a:ext cx="10515600" cy="1325563"/>
          </a:xfrm>
        </p:spPr>
        <p:txBody>
          <a:bodyPr/>
          <a:lstStyle/>
          <a:p>
            <a:r>
              <a:rPr lang="en-US" sz="4000" dirty="0">
                <a:solidFill>
                  <a:prstClr val="black"/>
                </a:solidFill>
              </a:rPr>
              <a:t>Suicide Age-Adjusted Rates per 100,000 </a:t>
            </a:r>
            <a:br>
              <a:rPr lang="en-US" sz="4000" dirty="0">
                <a:solidFill>
                  <a:prstClr val="black"/>
                </a:solidFill>
              </a:rPr>
            </a:br>
            <a:r>
              <a:rPr lang="en-US" sz="4000" dirty="0">
                <a:solidFill>
                  <a:prstClr val="black"/>
                </a:solidFill>
              </a:rPr>
              <a:t>Top 10 Counties, Males vs. Females</a:t>
            </a:r>
            <a:endParaRPr lang="en-US" dirty="0"/>
          </a:p>
        </p:txBody>
      </p:sp>
      <p:sp>
        <p:nvSpPr>
          <p:cNvPr id="3" name="Text Placeholder 2">
            <a:extLst>
              <a:ext uri="{FF2B5EF4-FFF2-40B4-BE49-F238E27FC236}">
                <a16:creationId xmlns:a16="http://schemas.microsoft.com/office/drawing/2014/main" id="{E796DDCB-B95E-4CA2-B3D1-940D09B04AC4}"/>
              </a:ext>
            </a:extLst>
          </p:cNvPr>
          <p:cNvSpPr>
            <a:spLocks noGrp="1"/>
          </p:cNvSpPr>
          <p:nvPr>
            <p:ph type="body" idx="1"/>
          </p:nvPr>
        </p:nvSpPr>
        <p:spPr>
          <a:xfrm>
            <a:off x="839788" y="1863310"/>
            <a:ext cx="5157787" cy="823912"/>
          </a:xfrm>
        </p:spPr>
        <p:txBody>
          <a:bodyPr/>
          <a:lstStyle/>
          <a:p>
            <a:r>
              <a:rPr lang="en-US" dirty="0"/>
              <a:t>       Males, 2018</a:t>
            </a:r>
          </a:p>
          <a:p>
            <a:endParaRPr lang="en-US" dirty="0"/>
          </a:p>
        </p:txBody>
      </p:sp>
      <p:pic>
        <p:nvPicPr>
          <p:cNvPr id="7" name="Content Placeholder 6">
            <a:extLst>
              <a:ext uri="{FF2B5EF4-FFF2-40B4-BE49-F238E27FC236}">
                <a16:creationId xmlns:a16="http://schemas.microsoft.com/office/drawing/2014/main" id="{DF88FBFE-7F92-4108-A4BD-1E754C9B33F6}"/>
              </a:ext>
            </a:extLst>
          </p:cNvPr>
          <p:cNvPicPr>
            <a:picLocks noGrp="1" noChangeAspect="1"/>
          </p:cNvPicPr>
          <p:nvPr>
            <p:ph sz="half" idx="2"/>
          </p:nvPr>
        </p:nvPicPr>
        <p:blipFill>
          <a:blip r:embed="rId3"/>
          <a:stretch>
            <a:fillRect/>
          </a:stretch>
        </p:blipFill>
        <p:spPr>
          <a:xfrm>
            <a:off x="1049588" y="2275266"/>
            <a:ext cx="4296742" cy="3684588"/>
          </a:xfrm>
          <a:prstGeom prst="rect">
            <a:avLst/>
          </a:prstGeom>
        </p:spPr>
      </p:pic>
      <p:sp>
        <p:nvSpPr>
          <p:cNvPr id="5" name="Text Placeholder 4">
            <a:extLst>
              <a:ext uri="{FF2B5EF4-FFF2-40B4-BE49-F238E27FC236}">
                <a16:creationId xmlns:a16="http://schemas.microsoft.com/office/drawing/2014/main" id="{DC2A1ACD-A429-4A48-BF4A-B44044765C74}"/>
              </a:ext>
            </a:extLst>
          </p:cNvPr>
          <p:cNvSpPr>
            <a:spLocks noGrp="1"/>
          </p:cNvSpPr>
          <p:nvPr>
            <p:ph type="body" sz="quarter" idx="3"/>
          </p:nvPr>
        </p:nvSpPr>
        <p:spPr>
          <a:xfrm>
            <a:off x="6194427" y="1831065"/>
            <a:ext cx="5183188" cy="823912"/>
          </a:xfrm>
        </p:spPr>
        <p:txBody>
          <a:bodyPr/>
          <a:lstStyle/>
          <a:p>
            <a:r>
              <a:rPr lang="en-US" dirty="0"/>
              <a:t>       Females, 2018</a:t>
            </a:r>
          </a:p>
          <a:p>
            <a:endParaRPr lang="en-US" dirty="0"/>
          </a:p>
        </p:txBody>
      </p:sp>
      <p:pic>
        <p:nvPicPr>
          <p:cNvPr id="8" name="Content Placeholder 7">
            <a:extLst>
              <a:ext uri="{FF2B5EF4-FFF2-40B4-BE49-F238E27FC236}">
                <a16:creationId xmlns:a16="http://schemas.microsoft.com/office/drawing/2014/main" id="{0154F663-5CB1-4957-8D20-24418DE821A6}"/>
              </a:ext>
            </a:extLst>
          </p:cNvPr>
          <p:cNvPicPr>
            <a:picLocks noGrp="1" noChangeAspect="1"/>
          </p:cNvPicPr>
          <p:nvPr>
            <p:ph sz="quarter" idx="4"/>
          </p:nvPr>
        </p:nvPicPr>
        <p:blipFill>
          <a:blip r:embed="rId4"/>
          <a:stretch>
            <a:fillRect/>
          </a:stretch>
        </p:blipFill>
        <p:spPr>
          <a:xfrm>
            <a:off x="6404227" y="2234897"/>
            <a:ext cx="4296742" cy="3684588"/>
          </a:xfrm>
          <a:prstGeom prst="rect">
            <a:avLst/>
          </a:prstGeom>
        </p:spPr>
      </p:pic>
      <p:sp>
        <p:nvSpPr>
          <p:cNvPr id="9" name="Rectangle 8">
            <a:extLst>
              <a:ext uri="{FF2B5EF4-FFF2-40B4-BE49-F238E27FC236}">
                <a16:creationId xmlns:a16="http://schemas.microsoft.com/office/drawing/2014/main" id="{5479A437-0EA0-4D6F-A51E-20D752EE6CBE}"/>
              </a:ext>
            </a:extLst>
          </p:cNvPr>
          <p:cNvSpPr/>
          <p:nvPr/>
        </p:nvSpPr>
        <p:spPr>
          <a:xfrm>
            <a:off x="3197959" y="6003243"/>
            <a:ext cx="4491935"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http://www.flhealthcharts.com/charts/DataViewer/DeathViewer/DeathViewer.aspx?indNumber=0116</a:t>
            </a:r>
          </a:p>
        </p:txBody>
      </p:sp>
    </p:spTree>
    <p:extLst>
      <p:ext uri="{BB962C8B-B14F-4D97-AF65-F5344CB8AC3E}">
        <p14:creationId xmlns:p14="http://schemas.microsoft.com/office/powerpoint/2010/main" val="1424868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3A18-ABFF-4791-A7F3-68E320DE0B2F}"/>
              </a:ext>
            </a:extLst>
          </p:cNvPr>
          <p:cNvSpPr>
            <a:spLocks noGrp="1"/>
          </p:cNvSpPr>
          <p:nvPr>
            <p:ph type="ctrTitle"/>
          </p:nvPr>
        </p:nvSpPr>
        <p:spPr>
          <a:xfrm>
            <a:off x="1524000" y="748145"/>
            <a:ext cx="9144000" cy="2050473"/>
          </a:xfrm>
        </p:spPr>
        <p:txBody>
          <a:bodyPr>
            <a:normAutofit/>
          </a:bodyPr>
          <a:lstStyle/>
          <a:p>
            <a:r>
              <a:rPr lang="en-US" sz="4000" b="1" dirty="0">
                <a:solidFill>
                  <a:prstClr val="black"/>
                </a:solidFill>
              </a:rPr>
              <a:t>Over 80% of individuals make healthcare     contacts before suicide.</a:t>
            </a:r>
            <a:br>
              <a:rPr lang="en-US" sz="4000" b="1" dirty="0">
                <a:solidFill>
                  <a:prstClr val="black"/>
                </a:solidFill>
              </a:rPr>
            </a:br>
            <a:endParaRPr lang="en-US" sz="4000" b="1" dirty="0">
              <a:solidFill>
                <a:prstClr val="black"/>
              </a:solidFill>
            </a:endParaRPr>
          </a:p>
        </p:txBody>
      </p:sp>
      <p:sp>
        <p:nvSpPr>
          <p:cNvPr id="3" name="Subtitle 2">
            <a:extLst>
              <a:ext uri="{FF2B5EF4-FFF2-40B4-BE49-F238E27FC236}">
                <a16:creationId xmlns:a16="http://schemas.microsoft.com/office/drawing/2014/main" id="{96744EC5-42EC-4A7B-997E-C3DB8D143D73}"/>
              </a:ext>
            </a:extLst>
          </p:cNvPr>
          <p:cNvSpPr>
            <a:spLocks noGrp="1"/>
          </p:cNvSpPr>
          <p:nvPr>
            <p:ph type="subTitle" idx="1"/>
          </p:nvPr>
        </p:nvSpPr>
        <p:spPr>
          <a:xfrm>
            <a:off x="1126836" y="2530763"/>
            <a:ext cx="10427855" cy="2826328"/>
          </a:xfrm>
        </p:spPr>
        <p:txBody>
          <a:bodyPr>
            <a:normAutofit/>
          </a:bodyPr>
          <a:lstStyle/>
          <a:p>
            <a:pPr algn="l"/>
            <a:r>
              <a:rPr lang="en-US" sz="4000" dirty="0">
                <a:solidFill>
                  <a:prstClr val="black"/>
                </a:solidFill>
                <a:latin typeface="Calibri Light" panose="020F0302020204030204"/>
                <a:ea typeface="+mj-ea"/>
                <a:cs typeface="+mj-cs"/>
              </a:rPr>
              <a:t>	</a:t>
            </a:r>
            <a:r>
              <a:rPr lang="en-US" sz="3200" b="1" dirty="0">
                <a:solidFill>
                  <a:prstClr val="black"/>
                </a:solidFill>
                <a:latin typeface="+mj-lt"/>
                <a:ea typeface="+mj-ea"/>
                <a:cs typeface="+mj-cs"/>
              </a:rPr>
              <a:t>38% of individuals had a healthcare visit within 1 week 	before suicide attempt.</a:t>
            </a:r>
          </a:p>
          <a:p>
            <a:pPr algn="l"/>
            <a:endParaRPr lang="en-US" sz="3200" b="1" dirty="0">
              <a:solidFill>
                <a:prstClr val="black"/>
              </a:solidFill>
              <a:latin typeface="+mj-lt"/>
              <a:ea typeface="+mj-ea"/>
              <a:cs typeface="+mj-cs"/>
            </a:endParaRPr>
          </a:p>
          <a:p>
            <a:pPr algn="l"/>
            <a:r>
              <a:rPr lang="en-US" sz="3200" b="1" dirty="0">
                <a:solidFill>
                  <a:prstClr val="black"/>
                </a:solidFill>
                <a:latin typeface="+mj-lt"/>
                <a:ea typeface="+mj-ea"/>
                <a:cs typeface="+mj-cs"/>
              </a:rPr>
              <a:t>	~95% had a healthcare visit within the preceding year.  </a:t>
            </a:r>
            <a:br>
              <a:rPr lang="en-US" b="1" dirty="0">
                <a:solidFill>
                  <a:prstClr val="black"/>
                </a:solidFill>
                <a:latin typeface="+mj-lt"/>
                <a:ea typeface="+mj-ea"/>
                <a:cs typeface="+mj-cs"/>
              </a:rPr>
            </a:br>
            <a:endParaRPr lang="en-US" b="1" dirty="0">
              <a:solidFill>
                <a:prstClr val="black"/>
              </a:solidFill>
              <a:latin typeface="+mj-lt"/>
              <a:ea typeface="+mj-ea"/>
              <a:cs typeface="+mj-cs"/>
            </a:endParaRPr>
          </a:p>
        </p:txBody>
      </p:sp>
      <p:sp>
        <p:nvSpPr>
          <p:cNvPr id="4" name="Rectangle 3">
            <a:extLst>
              <a:ext uri="{FF2B5EF4-FFF2-40B4-BE49-F238E27FC236}">
                <a16:creationId xmlns:a16="http://schemas.microsoft.com/office/drawing/2014/main" id="{1E2FB992-82C9-4699-9A17-9FC4B4EABCA0}"/>
              </a:ext>
            </a:extLst>
          </p:cNvPr>
          <p:cNvSpPr/>
          <p:nvPr/>
        </p:nvSpPr>
        <p:spPr>
          <a:xfrm>
            <a:off x="1679107" y="5604598"/>
            <a:ext cx="2238113"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Ahmedani BK  </a:t>
            </a:r>
            <a:r>
              <a:rPr kumimoji="0" lang="en-US" sz="800" b="0" i="1" u="none" strike="noStrike" kern="0" cap="none" spc="0" normalizeH="0" baseline="0" noProof="0" dirty="0">
                <a:ln>
                  <a:noFill/>
                </a:ln>
                <a:solidFill>
                  <a:prstClr val="black"/>
                </a:solidFill>
                <a:effectLst/>
                <a:uLnTx/>
                <a:uFillTx/>
              </a:rPr>
              <a:t>Med Care </a:t>
            </a:r>
            <a:r>
              <a:rPr kumimoji="0" lang="en-US" sz="800" b="0" i="0" u="none" strike="noStrike" kern="0" cap="none" spc="0" normalizeH="0" baseline="0" noProof="0" dirty="0">
                <a:ln>
                  <a:noFill/>
                </a:ln>
                <a:solidFill>
                  <a:prstClr val="black"/>
                </a:solidFill>
                <a:effectLst/>
                <a:uLnTx/>
                <a:uFillTx/>
              </a:rPr>
              <a:t>2015 May;53(5):430-435</a:t>
            </a:r>
          </a:p>
        </p:txBody>
      </p:sp>
    </p:spTree>
    <p:extLst>
      <p:ext uri="{BB962C8B-B14F-4D97-AF65-F5344CB8AC3E}">
        <p14:creationId xmlns:p14="http://schemas.microsoft.com/office/powerpoint/2010/main" val="2417653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327" y="956110"/>
            <a:ext cx="10603346" cy="1260619"/>
          </a:xfrm>
        </p:spPr>
        <p:txBody>
          <a:bodyPr>
            <a:normAutofit/>
          </a:bodyPr>
          <a:lstStyle/>
          <a:p>
            <a:r>
              <a:rPr lang="en-US" sz="4000" b="1" dirty="0">
                <a:solidFill>
                  <a:prstClr val="black"/>
                </a:solidFill>
              </a:rPr>
              <a:t>Two-thirds of individuals talked about their intentions before committing suicide.</a:t>
            </a:r>
          </a:p>
        </p:txBody>
      </p:sp>
      <p:sp>
        <p:nvSpPr>
          <p:cNvPr id="3" name="Subtitle 2"/>
          <p:cNvSpPr>
            <a:spLocks noGrp="1"/>
          </p:cNvSpPr>
          <p:nvPr>
            <p:ph type="subTitle" idx="1"/>
          </p:nvPr>
        </p:nvSpPr>
        <p:spPr>
          <a:xfrm>
            <a:off x="461819" y="2216729"/>
            <a:ext cx="11388436" cy="3666836"/>
          </a:xfrm>
        </p:spPr>
        <p:txBody>
          <a:bodyPr>
            <a:normAutofit fontScale="55000" lnSpcReduction="20000"/>
          </a:bodyPr>
          <a:lstStyle/>
          <a:p>
            <a:pPr>
              <a:lnSpc>
                <a:spcPct val="170000"/>
              </a:lnSpc>
              <a:spcBef>
                <a:spcPts val="0"/>
              </a:spcBef>
            </a:pPr>
            <a:r>
              <a:rPr lang="en-US" sz="4000" b="1" dirty="0">
                <a:solidFill>
                  <a:prstClr val="black"/>
                </a:solidFill>
                <a:latin typeface="+mj-lt"/>
                <a:ea typeface="+mj-ea"/>
                <a:cs typeface="+mj-cs"/>
              </a:rPr>
              <a:t>They are not crying wolf just to get attention. They are reaching out for help because they are experiencing overwhelming emotional pain. </a:t>
            </a:r>
          </a:p>
          <a:p>
            <a:pPr>
              <a:lnSpc>
                <a:spcPct val="170000"/>
              </a:lnSpc>
              <a:spcBef>
                <a:spcPts val="0"/>
              </a:spcBef>
            </a:pPr>
            <a:endParaRPr lang="en-US" sz="4000" b="1" dirty="0">
              <a:solidFill>
                <a:prstClr val="black"/>
              </a:solidFill>
              <a:latin typeface="+mj-lt"/>
              <a:ea typeface="+mj-ea"/>
              <a:cs typeface="+mj-cs"/>
            </a:endParaRPr>
          </a:p>
          <a:p>
            <a:pPr>
              <a:lnSpc>
                <a:spcPct val="170000"/>
              </a:lnSpc>
              <a:spcBef>
                <a:spcPts val="0"/>
              </a:spcBef>
            </a:pPr>
            <a:r>
              <a:rPr lang="en-US" sz="4000" b="1" dirty="0">
                <a:solidFill>
                  <a:prstClr val="black"/>
                </a:solidFill>
                <a:latin typeface="+mj-lt"/>
                <a:ea typeface="+mj-ea"/>
                <a:cs typeface="+mj-cs"/>
              </a:rPr>
              <a:t>All suicidal statements should raise red flags, even if the person jokes about it. </a:t>
            </a:r>
          </a:p>
          <a:p>
            <a:pPr>
              <a:lnSpc>
                <a:spcPct val="170000"/>
              </a:lnSpc>
              <a:spcBef>
                <a:spcPts val="0"/>
              </a:spcBef>
            </a:pPr>
            <a:endParaRPr lang="en-US" sz="4000" b="1" dirty="0">
              <a:solidFill>
                <a:prstClr val="black"/>
              </a:solidFill>
              <a:latin typeface="+mj-lt"/>
              <a:ea typeface="+mj-ea"/>
              <a:cs typeface="+mj-cs"/>
            </a:endParaRPr>
          </a:p>
          <a:p>
            <a:pPr>
              <a:lnSpc>
                <a:spcPct val="170000"/>
              </a:lnSpc>
              <a:spcBef>
                <a:spcPts val="0"/>
              </a:spcBef>
            </a:pPr>
            <a:r>
              <a:rPr lang="en-US" sz="4000" b="1" dirty="0">
                <a:solidFill>
                  <a:prstClr val="black"/>
                </a:solidFill>
                <a:latin typeface="+mj-lt"/>
                <a:ea typeface="+mj-ea"/>
                <a:cs typeface="+mj-cs"/>
              </a:rPr>
              <a:t>If someone you know has mentioned the desire to die by suicide, take him/her </a:t>
            </a:r>
          </a:p>
          <a:p>
            <a:pPr>
              <a:lnSpc>
                <a:spcPct val="170000"/>
              </a:lnSpc>
              <a:spcBef>
                <a:spcPts val="0"/>
              </a:spcBef>
            </a:pPr>
            <a:r>
              <a:rPr lang="en-US" sz="4000" b="1" dirty="0">
                <a:solidFill>
                  <a:prstClr val="black"/>
                </a:solidFill>
                <a:latin typeface="+mj-lt"/>
                <a:ea typeface="+mj-ea"/>
                <a:cs typeface="+mj-cs"/>
              </a:rPr>
              <a:t>seriously and act immediately.</a:t>
            </a:r>
          </a:p>
          <a:p>
            <a:endParaRPr lang="en-US" dirty="0"/>
          </a:p>
        </p:txBody>
      </p:sp>
    </p:spTree>
    <p:extLst>
      <p:ext uri="{BB962C8B-B14F-4D97-AF65-F5344CB8AC3E}">
        <p14:creationId xmlns:p14="http://schemas.microsoft.com/office/powerpoint/2010/main" val="54899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871EB826-59FE-46B7-9260-5576341E9FEE}"/>
              </a:ext>
            </a:extLst>
          </p:cNvPr>
          <p:cNvPicPr>
            <a:picLocks noChangeAspect="1"/>
          </p:cNvPicPr>
          <p:nvPr/>
        </p:nvPicPr>
        <p:blipFill>
          <a:blip r:embed="rId3"/>
          <a:stretch>
            <a:fillRect/>
          </a:stretch>
        </p:blipFill>
        <p:spPr>
          <a:xfrm>
            <a:off x="2408359" y="1338018"/>
            <a:ext cx="7375281" cy="3831485"/>
          </a:xfrm>
          <a:prstGeom prst="rect">
            <a:avLst/>
          </a:prstGeom>
        </p:spPr>
      </p:pic>
    </p:spTree>
    <p:extLst>
      <p:ext uri="{BB962C8B-B14F-4D97-AF65-F5344CB8AC3E}">
        <p14:creationId xmlns:p14="http://schemas.microsoft.com/office/powerpoint/2010/main" val="3189025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dirty="0"/>
              <a:t> </a:t>
            </a:r>
          </a:p>
        </p:txBody>
      </p:sp>
      <p:pic>
        <p:nvPicPr>
          <p:cNvPr id="5" name="Picture 4">
            <a:extLst>
              <a:ext uri="{FF2B5EF4-FFF2-40B4-BE49-F238E27FC236}">
                <a16:creationId xmlns:a16="http://schemas.microsoft.com/office/drawing/2014/main" id="{B618AFAE-2798-4F50-A771-C6FF00C4D921}"/>
              </a:ext>
            </a:extLst>
          </p:cNvPr>
          <p:cNvPicPr>
            <a:picLocks noChangeAspect="1"/>
          </p:cNvPicPr>
          <p:nvPr/>
        </p:nvPicPr>
        <p:blipFill>
          <a:blip r:embed="rId3"/>
          <a:stretch>
            <a:fillRect/>
          </a:stretch>
        </p:blipFill>
        <p:spPr>
          <a:xfrm>
            <a:off x="6797679" y="1801996"/>
            <a:ext cx="3412511" cy="3412511"/>
          </a:xfrm>
          <a:prstGeom prst="rect">
            <a:avLst/>
          </a:prstGeom>
        </p:spPr>
      </p:pic>
      <p:pic>
        <p:nvPicPr>
          <p:cNvPr id="15" name="Picture 14">
            <a:extLst>
              <a:ext uri="{FF2B5EF4-FFF2-40B4-BE49-F238E27FC236}">
                <a16:creationId xmlns:a16="http://schemas.microsoft.com/office/drawing/2014/main" id="{142B4A70-98CC-4EF8-BC2F-F639C4F89EE4}"/>
              </a:ext>
            </a:extLst>
          </p:cNvPr>
          <p:cNvPicPr>
            <a:picLocks noChangeAspect="1"/>
          </p:cNvPicPr>
          <p:nvPr/>
        </p:nvPicPr>
        <p:blipFill>
          <a:blip r:embed="rId4"/>
          <a:stretch>
            <a:fillRect/>
          </a:stretch>
        </p:blipFill>
        <p:spPr>
          <a:xfrm>
            <a:off x="2143979" y="1774444"/>
            <a:ext cx="3678483" cy="3467614"/>
          </a:xfrm>
          <a:prstGeom prst="rect">
            <a:avLst/>
          </a:prstGeom>
        </p:spPr>
      </p:pic>
    </p:spTree>
    <p:extLst>
      <p:ext uri="{BB962C8B-B14F-4D97-AF65-F5344CB8AC3E}">
        <p14:creationId xmlns:p14="http://schemas.microsoft.com/office/powerpoint/2010/main" val="6690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2BFF-68F2-4EB1-9D7C-9CE199BC78C3}"/>
              </a:ext>
            </a:extLst>
          </p:cNvPr>
          <p:cNvSpPr>
            <a:spLocks noGrp="1"/>
          </p:cNvSpPr>
          <p:nvPr>
            <p:ph type="title"/>
          </p:nvPr>
        </p:nvSpPr>
        <p:spPr>
          <a:xfrm>
            <a:off x="831850" y="1709738"/>
            <a:ext cx="10515600" cy="3551810"/>
          </a:xfrm>
        </p:spPr>
        <p:txBody>
          <a:bodyPr>
            <a:normAutofit/>
          </a:bodyPr>
          <a:lstStyle/>
          <a:p>
            <a:pPr algn="ctr"/>
            <a:r>
              <a:rPr lang="en-US" b="1" u="sng" dirty="0"/>
              <a:t>Panel I</a:t>
            </a:r>
            <a:br>
              <a:rPr lang="en-US" dirty="0"/>
            </a:br>
            <a:br>
              <a:rPr lang="en-US" dirty="0"/>
            </a:br>
            <a:r>
              <a:rPr lang="en-US" dirty="0"/>
              <a:t>Suicide Prevention Initiatives in the Provider Space</a:t>
            </a:r>
          </a:p>
        </p:txBody>
      </p:sp>
    </p:spTree>
    <p:extLst>
      <p:ext uri="{BB962C8B-B14F-4D97-AF65-F5344CB8AC3E}">
        <p14:creationId xmlns:p14="http://schemas.microsoft.com/office/powerpoint/2010/main" val="383142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dirty="0"/>
              <a:t> </a:t>
            </a:r>
          </a:p>
        </p:txBody>
      </p:sp>
      <p:pic>
        <p:nvPicPr>
          <p:cNvPr id="7" name="Picture 6">
            <a:extLst>
              <a:ext uri="{FF2B5EF4-FFF2-40B4-BE49-F238E27FC236}">
                <a16:creationId xmlns:a16="http://schemas.microsoft.com/office/drawing/2014/main" id="{67DA2A47-1777-45B7-85AC-845DF4482B66}"/>
              </a:ext>
            </a:extLst>
          </p:cNvPr>
          <p:cNvPicPr>
            <a:picLocks noChangeAspect="1"/>
          </p:cNvPicPr>
          <p:nvPr/>
        </p:nvPicPr>
        <p:blipFill>
          <a:blip r:embed="rId3"/>
          <a:stretch>
            <a:fillRect/>
          </a:stretch>
        </p:blipFill>
        <p:spPr>
          <a:xfrm>
            <a:off x="4085773" y="4532924"/>
            <a:ext cx="4525892" cy="1049731"/>
          </a:xfrm>
          <a:prstGeom prst="rect">
            <a:avLst/>
          </a:prstGeom>
        </p:spPr>
      </p:pic>
      <p:pic>
        <p:nvPicPr>
          <p:cNvPr id="10" name="Picture 9">
            <a:extLst>
              <a:ext uri="{FF2B5EF4-FFF2-40B4-BE49-F238E27FC236}">
                <a16:creationId xmlns:a16="http://schemas.microsoft.com/office/drawing/2014/main" id="{C6E7A057-68F2-4D19-8E3B-FB65DB4B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8957" y="2104108"/>
            <a:ext cx="3179628" cy="1632223"/>
          </a:xfrm>
          <a:prstGeom prst="rect">
            <a:avLst/>
          </a:prstGeom>
        </p:spPr>
      </p:pic>
      <p:pic>
        <p:nvPicPr>
          <p:cNvPr id="2050" name="Picture 2" descr="image001">
            <a:extLst>
              <a:ext uri="{FF2B5EF4-FFF2-40B4-BE49-F238E27FC236}">
                <a16:creationId xmlns:a16="http://schemas.microsoft.com/office/drawing/2014/main" id="{D84D7D43-72D5-4B9C-83D3-7C9EE9791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405" y="1942979"/>
            <a:ext cx="4877043" cy="179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951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96E0-2C37-9843-96E0-B3D22A61D114}"/>
              </a:ext>
            </a:extLst>
          </p:cNvPr>
          <p:cNvSpPr>
            <a:spLocks noGrp="1"/>
          </p:cNvSpPr>
          <p:nvPr>
            <p:ph type="ctrTitle"/>
          </p:nvPr>
        </p:nvSpPr>
        <p:spPr>
          <a:xfrm>
            <a:off x="1143001" y="1122363"/>
            <a:ext cx="10022304" cy="2387600"/>
          </a:xfrm>
        </p:spPr>
        <p:txBody>
          <a:bodyPr>
            <a:normAutofit fontScale="90000"/>
          </a:bodyPr>
          <a:lstStyle/>
          <a:p>
            <a:r>
              <a:rPr lang="en-US" dirty="0"/>
              <a:t>Suicide Prevention Initiatives in Florida’s State Mental Health </a:t>
            </a:r>
            <a:br>
              <a:rPr lang="en-US" dirty="0"/>
            </a:br>
            <a:r>
              <a:rPr lang="en-US" dirty="0"/>
              <a:t>Treatment Facilities</a:t>
            </a:r>
          </a:p>
        </p:txBody>
      </p:sp>
      <p:sp>
        <p:nvSpPr>
          <p:cNvPr id="3" name="Subtitle 2">
            <a:extLst>
              <a:ext uri="{FF2B5EF4-FFF2-40B4-BE49-F238E27FC236}">
                <a16:creationId xmlns:a16="http://schemas.microsoft.com/office/drawing/2014/main" id="{7EC93935-F7F7-F34D-8B09-11E6E2161C14}"/>
              </a:ext>
            </a:extLst>
          </p:cNvPr>
          <p:cNvSpPr>
            <a:spLocks noGrp="1"/>
          </p:cNvSpPr>
          <p:nvPr>
            <p:ph type="subTitle" idx="1"/>
          </p:nvPr>
        </p:nvSpPr>
        <p:spPr/>
        <p:txBody>
          <a:bodyPr>
            <a:normAutofit lnSpcReduction="10000"/>
          </a:bodyPr>
          <a:lstStyle/>
          <a:p>
            <a:r>
              <a:rPr lang="en-US" dirty="0"/>
              <a:t>Carolyn Drazinic, MD, PhD, MBA</a:t>
            </a:r>
          </a:p>
          <a:p>
            <a:r>
              <a:rPr lang="en-US" dirty="0"/>
              <a:t>Chief Medical Officer of Substance Abuse and Mental Health </a:t>
            </a:r>
          </a:p>
          <a:p>
            <a:r>
              <a:rPr lang="en-US" dirty="0"/>
              <a:t>Florida Department of Children and Families</a:t>
            </a:r>
          </a:p>
          <a:p>
            <a:r>
              <a:rPr lang="en-US" dirty="0"/>
              <a:t>carolyn.drazinic@myflfamilies.com</a:t>
            </a:r>
          </a:p>
          <a:p>
            <a:endParaRPr lang="en-US" dirty="0"/>
          </a:p>
        </p:txBody>
      </p:sp>
      <p:pic>
        <p:nvPicPr>
          <p:cNvPr id="4" name="Picture 3">
            <a:extLst>
              <a:ext uri="{FF2B5EF4-FFF2-40B4-BE49-F238E27FC236}">
                <a16:creationId xmlns:a16="http://schemas.microsoft.com/office/drawing/2014/main" id="{EFB0E48C-2A2A-4D88-86EC-5E86BD9210B9}"/>
              </a:ext>
            </a:extLst>
          </p:cNvPr>
          <p:cNvPicPr>
            <a:picLocks noChangeAspect="1"/>
          </p:cNvPicPr>
          <p:nvPr/>
        </p:nvPicPr>
        <p:blipFill>
          <a:blip r:embed="rId2"/>
          <a:stretch>
            <a:fillRect/>
          </a:stretch>
        </p:blipFill>
        <p:spPr>
          <a:xfrm>
            <a:off x="9986962" y="4564062"/>
            <a:ext cx="1362075" cy="1171575"/>
          </a:xfrm>
          <a:prstGeom prst="rect">
            <a:avLst/>
          </a:prstGeom>
        </p:spPr>
      </p:pic>
    </p:spTree>
    <p:extLst>
      <p:ext uri="{BB962C8B-B14F-4D97-AF65-F5344CB8AC3E}">
        <p14:creationId xmlns:p14="http://schemas.microsoft.com/office/powerpoint/2010/main" val="4027529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D7410-903B-4F4C-BC65-407E9227E7E7}"/>
              </a:ext>
            </a:extLst>
          </p:cNvPr>
          <p:cNvSpPr>
            <a:spLocks noGrp="1"/>
          </p:cNvSpPr>
          <p:nvPr>
            <p:ph type="title"/>
          </p:nvPr>
        </p:nvSpPr>
        <p:spPr/>
        <p:txBody>
          <a:bodyPr/>
          <a:lstStyle/>
          <a:p>
            <a:r>
              <a:rPr lang="en-US" dirty="0"/>
              <a:t>Financial Disclosures</a:t>
            </a:r>
          </a:p>
        </p:txBody>
      </p:sp>
      <p:sp>
        <p:nvSpPr>
          <p:cNvPr id="16386" name="Content Placeholder 2">
            <a:extLst>
              <a:ext uri="{FF2B5EF4-FFF2-40B4-BE49-F238E27FC236}">
                <a16:creationId xmlns:a16="http://schemas.microsoft.com/office/drawing/2014/main" id="{EC0432E5-CA27-4DF5-92D5-B3FEFF891E15}"/>
              </a:ext>
            </a:extLst>
          </p:cNvPr>
          <p:cNvSpPr>
            <a:spLocks noGrp="1" noChangeArrowheads="1"/>
          </p:cNvSpPr>
          <p:nvPr>
            <p:ph idx="1"/>
          </p:nvPr>
        </p:nvSpPr>
        <p:spPr/>
        <p:txBody>
          <a:bodyPr/>
          <a:lstStyle/>
          <a:p>
            <a:r>
              <a:rPr lang="en-US" dirty="0"/>
              <a:t>Dr. Drazinic has no financial relationships to disclose related to the subject matter of this presentation. </a:t>
            </a:r>
          </a:p>
          <a:p>
            <a:endParaRPr lang="en-US" dirty="0"/>
          </a:p>
          <a:p>
            <a:r>
              <a:rPr lang="en-US" dirty="0"/>
              <a:t>Ideas in this presentation are her views and do not represent the views of DCF, the state, or any other entity.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2DDC0F37-D696-4760-9D14-B41E879ACAA8}"/>
              </a:ext>
            </a:extLst>
          </p:cNvPr>
          <p:cNvSpPr>
            <a:spLocks noGrp="1" noChangeArrowheads="1"/>
          </p:cNvSpPr>
          <p:nvPr>
            <p:ph type="title"/>
          </p:nvPr>
        </p:nvSpPr>
        <p:spPr/>
        <p:txBody>
          <a:bodyPr/>
          <a:lstStyle/>
          <a:p>
            <a:r>
              <a:rPr lang="en-US" altLang="en-US"/>
              <a:t>Data that initiated the change</a:t>
            </a:r>
          </a:p>
        </p:txBody>
      </p:sp>
      <p:sp>
        <p:nvSpPr>
          <p:cNvPr id="17410" name="Content Placeholder 2">
            <a:extLst>
              <a:ext uri="{FF2B5EF4-FFF2-40B4-BE49-F238E27FC236}">
                <a16:creationId xmlns:a16="http://schemas.microsoft.com/office/drawing/2014/main" id="{A86E3D02-1E71-4F78-AB18-E874DCCEC069}"/>
              </a:ext>
            </a:extLst>
          </p:cNvPr>
          <p:cNvSpPr>
            <a:spLocks noGrp="1" noChangeArrowheads="1"/>
          </p:cNvSpPr>
          <p:nvPr>
            <p:ph idx="1"/>
          </p:nvPr>
        </p:nvSpPr>
        <p:spPr/>
        <p:txBody>
          <a:bodyPr>
            <a:normAutofit fontScale="92500" lnSpcReduction="10000"/>
          </a:bodyPr>
          <a:lstStyle/>
          <a:p>
            <a:r>
              <a:rPr lang="en-US" altLang="en-US" dirty="0">
                <a:solidFill>
                  <a:srgbClr val="FF0000"/>
                </a:solidFill>
              </a:rPr>
              <a:t>Every suicide, though rare event, is one too many</a:t>
            </a:r>
          </a:p>
          <a:p>
            <a:r>
              <a:rPr lang="en-US" altLang="en-US" dirty="0"/>
              <a:t>Most suicide attempts on inpatient units are by hanging</a:t>
            </a:r>
          </a:p>
          <a:p>
            <a:r>
              <a:rPr lang="en-US" altLang="en-US" dirty="0"/>
              <a:t>Many are not predictable in advance</a:t>
            </a:r>
            <a:r>
              <a:rPr lang="mr-IN" altLang="en-US" dirty="0"/>
              <a:t>–</a:t>
            </a:r>
            <a:r>
              <a:rPr lang="en-US" altLang="en-US" dirty="0"/>
              <a:t> hidden intent</a:t>
            </a:r>
          </a:p>
          <a:p>
            <a:r>
              <a:rPr lang="en-US" altLang="en-US" dirty="0"/>
              <a:t>New generation has </a:t>
            </a:r>
            <a:r>
              <a:rPr lang="ja-JP" altLang="en-US" dirty="0"/>
              <a:t>“</a:t>
            </a:r>
            <a:r>
              <a:rPr lang="en-US" altLang="ja-JP" dirty="0"/>
              <a:t>around-the-clock</a:t>
            </a:r>
            <a:r>
              <a:rPr lang="ja-JP" altLang="en-US" dirty="0"/>
              <a:t>”</a:t>
            </a:r>
            <a:r>
              <a:rPr lang="en-US" altLang="ja-JP" dirty="0"/>
              <a:t> peer pressure</a:t>
            </a:r>
          </a:p>
          <a:p>
            <a:pPr lvl="1"/>
            <a:r>
              <a:rPr lang="ja-JP" altLang="en-US" dirty="0"/>
              <a:t>“</a:t>
            </a:r>
            <a:r>
              <a:rPr lang="en-US" altLang="ja-JP" dirty="0"/>
              <a:t>Bullying with no break</a:t>
            </a:r>
            <a:r>
              <a:rPr lang="ja-JP" altLang="en-US" dirty="0"/>
              <a:t>”</a:t>
            </a:r>
            <a:r>
              <a:rPr lang="en-US" altLang="ja-JP" dirty="0"/>
              <a:t> via cell phones, internet</a:t>
            </a:r>
          </a:p>
          <a:p>
            <a:pPr lvl="1"/>
            <a:r>
              <a:rPr lang="en-US" altLang="en-US" dirty="0"/>
              <a:t>Texting, sexting, Snapchat, Instagram, Twitter</a:t>
            </a:r>
          </a:p>
          <a:p>
            <a:pPr lvl="1"/>
            <a:r>
              <a:rPr lang="en-US" altLang="en-US" dirty="0"/>
              <a:t>Earlier drug/violence/sex exposures</a:t>
            </a:r>
          </a:p>
          <a:p>
            <a:pPr lvl="1"/>
            <a:r>
              <a:rPr lang="en-US" altLang="en-US" dirty="0"/>
              <a:t>Rural and suburbs no longer spared</a:t>
            </a:r>
          </a:p>
          <a:p>
            <a:pPr lvl="1"/>
            <a:r>
              <a:rPr lang="en-US" altLang="en-US" dirty="0"/>
              <a:t>Goading, daring, public promises</a:t>
            </a:r>
          </a:p>
          <a:p>
            <a:pPr lvl="1"/>
            <a:r>
              <a:rPr lang="en-US" altLang="en-US" dirty="0"/>
              <a:t>Social media influences are unpredictable</a:t>
            </a:r>
          </a:p>
          <a:p>
            <a:r>
              <a:rPr lang="en-US" altLang="en-US" dirty="0"/>
              <a:t>State hospitals need modernization, renovations</a:t>
            </a:r>
          </a:p>
          <a:p>
            <a:endParaRPr lang="en-US" altLang="en-US" dirty="0"/>
          </a:p>
          <a:p>
            <a:pPr lvl="1"/>
            <a:endParaRPr lang="en-US" altLang="en-US" dirty="0"/>
          </a:p>
          <a:p>
            <a:endParaRPr lang="en-US" altLang="en-US" dirty="0"/>
          </a:p>
          <a:p>
            <a:pPr lvl="1"/>
            <a:endParaRPr lang="en-US" altLang="en-US" dirty="0"/>
          </a:p>
          <a:p>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3C8762DA-D9A3-4656-84AB-6AEE298EB231}"/>
              </a:ext>
            </a:extLst>
          </p:cNvPr>
          <p:cNvSpPr>
            <a:spLocks noGrp="1" noChangeArrowheads="1"/>
          </p:cNvSpPr>
          <p:nvPr>
            <p:ph type="title"/>
          </p:nvPr>
        </p:nvSpPr>
        <p:spPr>
          <a:xfrm>
            <a:off x="838200" y="500062"/>
            <a:ext cx="10515600" cy="1325563"/>
          </a:xfrm>
        </p:spPr>
        <p:txBody>
          <a:bodyPr/>
          <a:lstStyle/>
          <a:p>
            <a:r>
              <a:rPr lang="en-US" altLang="en-US" dirty="0"/>
              <a:t>Changes made: </a:t>
            </a:r>
            <a:br>
              <a:rPr lang="en-US" altLang="en-US" dirty="0"/>
            </a:br>
            <a:r>
              <a:rPr lang="en-US" altLang="en-US" dirty="0"/>
              <a:t>suicide prevention measures</a:t>
            </a:r>
          </a:p>
        </p:txBody>
      </p:sp>
      <p:sp>
        <p:nvSpPr>
          <p:cNvPr id="18435" name="Content Placeholder 2">
            <a:extLst>
              <a:ext uri="{FF2B5EF4-FFF2-40B4-BE49-F238E27FC236}">
                <a16:creationId xmlns:a16="http://schemas.microsoft.com/office/drawing/2014/main" id="{EEC48BF7-41C5-4B8C-8122-421EA9D4F44A}"/>
              </a:ext>
            </a:extLst>
          </p:cNvPr>
          <p:cNvSpPr>
            <a:spLocks noGrp="1" noChangeArrowheads="1"/>
          </p:cNvSpPr>
          <p:nvPr>
            <p:ph idx="1"/>
          </p:nvPr>
        </p:nvSpPr>
        <p:spPr>
          <a:xfrm>
            <a:off x="838200" y="2009273"/>
            <a:ext cx="10515600" cy="4167689"/>
          </a:xfrm>
        </p:spPr>
        <p:txBody>
          <a:bodyPr>
            <a:normAutofit fontScale="92500" lnSpcReduction="20000"/>
          </a:bodyPr>
          <a:lstStyle/>
          <a:p>
            <a:r>
              <a:rPr lang="en-US" altLang="en-US" dirty="0"/>
              <a:t>Environment– requires large capital investment</a:t>
            </a:r>
          </a:p>
          <a:p>
            <a:pPr lvl="1"/>
            <a:r>
              <a:rPr lang="en-US" altLang="en-US" dirty="0" err="1"/>
              <a:t>Antiligature</a:t>
            </a:r>
            <a:r>
              <a:rPr lang="en-US" altLang="en-US" dirty="0"/>
              <a:t> </a:t>
            </a:r>
          </a:p>
          <a:p>
            <a:pPr lvl="1"/>
            <a:r>
              <a:rPr lang="en-US" altLang="en-US" dirty="0"/>
              <a:t>Video cameras</a:t>
            </a:r>
          </a:p>
          <a:p>
            <a:pPr lvl="1"/>
            <a:endParaRPr lang="en-US" altLang="en-US" dirty="0"/>
          </a:p>
          <a:p>
            <a:r>
              <a:rPr lang="en-US" altLang="en-US" dirty="0"/>
              <a:t>Patient care</a:t>
            </a:r>
          </a:p>
          <a:p>
            <a:pPr lvl="1"/>
            <a:r>
              <a:rPr lang="en-US" altLang="en-US" dirty="0"/>
              <a:t>C-SSRS</a:t>
            </a:r>
          </a:p>
          <a:p>
            <a:pPr lvl="1"/>
            <a:r>
              <a:rPr lang="en-US" altLang="en-US" dirty="0"/>
              <a:t>DBT-informed care/Zero-suicide initiatives</a:t>
            </a:r>
          </a:p>
          <a:p>
            <a:pPr lvl="1"/>
            <a:r>
              <a:rPr lang="en-US" altLang="en-US" dirty="0"/>
              <a:t>Trauma-informed care (TIC)</a:t>
            </a:r>
          </a:p>
          <a:p>
            <a:pPr lvl="1"/>
            <a:r>
              <a:rPr lang="en-US" altLang="en-US" dirty="0"/>
              <a:t>Increase staff monitoring of patients at risk</a:t>
            </a:r>
          </a:p>
          <a:p>
            <a:pPr lvl="1"/>
            <a:r>
              <a:rPr lang="en-US" altLang="en-US" dirty="0"/>
              <a:t>More interventions with high risk patients</a:t>
            </a:r>
          </a:p>
          <a:p>
            <a:pPr lvl="1"/>
            <a:r>
              <a:rPr lang="en-US" altLang="en-US" dirty="0"/>
              <a:t>Treatment malls</a:t>
            </a:r>
          </a:p>
          <a:p>
            <a:pPr lvl="1"/>
            <a:r>
              <a:rPr lang="en-US" altLang="en-US" dirty="0"/>
              <a:t>Increased activities for patients on nights/weekends/holidays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C0D6453-025B-4037-9CDA-CCB4C0DDB379}"/>
              </a:ext>
            </a:extLst>
          </p:cNvPr>
          <p:cNvSpPr>
            <a:spLocks noGrp="1" noChangeArrowheads="1"/>
          </p:cNvSpPr>
          <p:nvPr>
            <p:ph type="title"/>
          </p:nvPr>
        </p:nvSpPr>
        <p:spPr/>
        <p:txBody>
          <a:bodyPr/>
          <a:lstStyle/>
          <a:p>
            <a:r>
              <a:rPr lang="en-US" altLang="en-US"/>
              <a:t>Changes: many in progress</a:t>
            </a:r>
          </a:p>
        </p:txBody>
      </p:sp>
      <p:sp>
        <p:nvSpPr>
          <p:cNvPr id="18435" name="Content Placeholder 2">
            <a:extLst>
              <a:ext uri="{FF2B5EF4-FFF2-40B4-BE49-F238E27FC236}">
                <a16:creationId xmlns:a16="http://schemas.microsoft.com/office/drawing/2014/main" id="{FFC50AC5-C7AA-430A-A9F9-BAFAA3388F89}"/>
              </a:ext>
            </a:extLst>
          </p:cNvPr>
          <p:cNvSpPr>
            <a:spLocks noGrp="1" noChangeArrowheads="1"/>
          </p:cNvSpPr>
          <p:nvPr>
            <p:ph idx="1"/>
          </p:nvPr>
        </p:nvSpPr>
        <p:spPr>
          <a:xfrm>
            <a:off x="838200" y="1690688"/>
            <a:ext cx="10515600" cy="4486275"/>
          </a:xfrm>
        </p:spPr>
        <p:txBody>
          <a:bodyPr>
            <a:normAutofit fontScale="92500" lnSpcReduction="20000"/>
          </a:bodyPr>
          <a:lstStyle/>
          <a:p>
            <a:r>
              <a:rPr lang="en-US" altLang="en-US" dirty="0"/>
              <a:t>Environment– </a:t>
            </a:r>
          </a:p>
          <a:p>
            <a:pPr lvl="1"/>
            <a:r>
              <a:rPr lang="en-US" altLang="en-US" dirty="0" err="1"/>
              <a:t>Antiligature</a:t>
            </a:r>
            <a:r>
              <a:rPr lang="mr-IN" altLang="en-US" dirty="0"/>
              <a:t>–</a:t>
            </a:r>
            <a:r>
              <a:rPr lang="en-US" altLang="en-US" dirty="0"/>
              <a:t> much done, but still in progress</a:t>
            </a:r>
          </a:p>
          <a:p>
            <a:pPr lvl="1"/>
            <a:r>
              <a:rPr lang="en-US" altLang="en-US" dirty="0"/>
              <a:t>Video cameras</a:t>
            </a:r>
            <a:r>
              <a:rPr lang="mr-IN" altLang="en-US" dirty="0"/>
              <a:t>–</a:t>
            </a:r>
            <a:r>
              <a:rPr lang="en-US" altLang="en-US" dirty="0"/>
              <a:t> installed more, need more</a:t>
            </a:r>
          </a:p>
          <a:p>
            <a:pPr lvl="2"/>
            <a:r>
              <a:rPr lang="en-US" altLang="en-US" dirty="0"/>
              <a:t>Problems still arise in “blind” areas</a:t>
            </a:r>
          </a:p>
          <a:p>
            <a:pPr lvl="2"/>
            <a:endParaRPr lang="en-US" altLang="en-US" dirty="0"/>
          </a:p>
          <a:p>
            <a:r>
              <a:rPr lang="en-US" altLang="en-US" dirty="0"/>
              <a:t>Patient care</a:t>
            </a:r>
          </a:p>
          <a:p>
            <a:pPr lvl="1"/>
            <a:r>
              <a:rPr lang="en-US" altLang="en-US" dirty="0"/>
              <a:t>C-SSRS- screening and standardization of definitions</a:t>
            </a:r>
          </a:p>
          <a:p>
            <a:pPr lvl="1"/>
            <a:r>
              <a:rPr lang="en-US" altLang="en-US" dirty="0"/>
              <a:t>DBT-informed care/Zero-suicide initiatives- in progress</a:t>
            </a:r>
          </a:p>
          <a:p>
            <a:pPr lvl="1"/>
            <a:r>
              <a:rPr lang="en-US" altLang="en-US" dirty="0"/>
              <a:t>Trauma-informed care (TIC)- project exploration; decreased R/S</a:t>
            </a:r>
          </a:p>
          <a:p>
            <a:pPr lvl="1"/>
            <a:r>
              <a:rPr lang="en-US" altLang="en-US" dirty="0"/>
              <a:t>Treatment malls</a:t>
            </a:r>
            <a:r>
              <a:rPr lang="mr-IN" altLang="en-US" dirty="0"/>
              <a:t>–</a:t>
            </a:r>
            <a:r>
              <a:rPr lang="en-US" altLang="en-US" dirty="0"/>
              <a:t> NEFSH started in June</a:t>
            </a:r>
          </a:p>
          <a:p>
            <a:pPr lvl="1"/>
            <a:r>
              <a:rPr lang="en-US" altLang="en-US" dirty="0"/>
              <a:t>Decreased assaults</a:t>
            </a:r>
            <a:r>
              <a:rPr lang="mr-IN" altLang="en-US" dirty="0"/>
              <a:t>–</a:t>
            </a:r>
            <a:r>
              <a:rPr lang="en-US" altLang="en-US" dirty="0"/>
              <a:t> significantly less than in the past</a:t>
            </a:r>
          </a:p>
          <a:p>
            <a:pPr lvl="1"/>
            <a:r>
              <a:rPr lang="en-US" altLang="en-US" dirty="0"/>
              <a:t>Decreased abuse/neglect reports by patients</a:t>
            </a:r>
          </a:p>
          <a:p>
            <a:pPr lvl="1"/>
            <a:r>
              <a:rPr lang="en-US" altLang="en-US" dirty="0"/>
              <a:t>More rapid stabilization with medications</a:t>
            </a:r>
          </a:p>
          <a:p>
            <a:pPr lvl="1"/>
            <a:r>
              <a:rPr lang="en-US" altLang="en-US" dirty="0"/>
              <a:t>Decreased lengths of stay in civil and forensic hospitals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D56453AF-053B-435F-93D7-F36508B82BDA}"/>
              </a:ext>
            </a:extLst>
          </p:cNvPr>
          <p:cNvSpPr>
            <a:spLocks noGrp="1" noChangeArrowheads="1"/>
          </p:cNvSpPr>
          <p:nvPr>
            <p:ph type="title"/>
          </p:nvPr>
        </p:nvSpPr>
        <p:spPr/>
        <p:txBody>
          <a:bodyPr/>
          <a:lstStyle/>
          <a:p>
            <a:r>
              <a:rPr lang="en-US" altLang="en-US"/>
              <a:t>Pearls for future of suicide prevention</a:t>
            </a:r>
          </a:p>
        </p:txBody>
      </p:sp>
      <p:sp>
        <p:nvSpPr>
          <p:cNvPr id="20482" name="Content Placeholder 2">
            <a:extLst>
              <a:ext uri="{FF2B5EF4-FFF2-40B4-BE49-F238E27FC236}">
                <a16:creationId xmlns:a16="http://schemas.microsoft.com/office/drawing/2014/main" id="{BEFE79E3-849D-4D1C-A987-AE795D7E4636}"/>
              </a:ext>
            </a:extLst>
          </p:cNvPr>
          <p:cNvSpPr>
            <a:spLocks noGrp="1" noChangeArrowheads="1"/>
          </p:cNvSpPr>
          <p:nvPr>
            <p:ph idx="1"/>
          </p:nvPr>
        </p:nvSpPr>
        <p:spPr/>
        <p:txBody>
          <a:bodyPr>
            <a:normAutofit fontScale="77500" lnSpcReduction="20000"/>
          </a:bodyPr>
          <a:lstStyle/>
          <a:p>
            <a:r>
              <a:rPr lang="en-US" altLang="en-US"/>
              <a:t>Environmental changes to state hospitals</a:t>
            </a:r>
          </a:p>
          <a:p>
            <a:pPr lvl="1"/>
            <a:r>
              <a:rPr lang="en-US" altLang="en-US"/>
              <a:t>Require large capital investment by the legislature for antiligature initiative and/or new modern hospital buildings</a:t>
            </a:r>
          </a:p>
          <a:p>
            <a:pPr lvl="1"/>
            <a:r>
              <a:rPr lang="en-US" altLang="en-US"/>
              <a:t>State hospitals should be seen as leaders in psychiatric care</a:t>
            </a:r>
          </a:p>
          <a:p>
            <a:r>
              <a:rPr lang="en-US" altLang="en-US"/>
              <a:t>Patient care initiatives</a:t>
            </a:r>
          </a:p>
          <a:p>
            <a:pPr lvl="1"/>
            <a:r>
              <a:rPr lang="en-US" altLang="en-US"/>
              <a:t>Require investments in staff training and maintenance</a:t>
            </a:r>
          </a:p>
          <a:p>
            <a:pPr lvl="1"/>
            <a:r>
              <a:rPr lang="en-US" altLang="en-US"/>
              <a:t>Need full staffing levels, updating market-competitive salaries over time</a:t>
            </a:r>
          </a:p>
          <a:p>
            <a:pPr lvl="1"/>
            <a:r>
              <a:rPr lang="en-US" altLang="en-US"/>
              <a:t>Research-level investments are needed for new initiatives</a:t>
            </a:r>
          </a:p>
          <a:p>
            <a:pPr lvl="2"/>
            <a:r>
              <a:rPr lang="en-US" altLang="en-US"/>
              <a:t>To generate measurable data need an EMR</a:t>
            </a:r>
          </a:p>
          <a:p>
            <a:r>
              <a:rPr lang="en-US" altLang="en-US"/>
              <a:t>Change language, change perceptions of mental illness </a:t>
            </a:r>
          </a:p>
          <a:p>
            <a:pPr lvl="1"/>
            <a:r>
              <a:rPr lang="en-US" altLang="en-US"/>
              <a:t>Patients should return to community and move on with lives</a:t>
            </a:r>
          </a:p>
          <a:p>
            <a:pPr lvl="1"/>
            <a:r>
              <a:rPr lang="en-US" altLang="en-US"/>
              <a:t>Patients, not residents</a:t>
            </a:r>
          </a:p>
          <a:p>
            <a:pPr lvl="1"/>
            <a:r>
              <a:rPr lang="en-US" altLang="en-US"/>
              <a:t>Temporary hospitalizations, not homes for a lifetime</a:t>
            </a:r>
          </a:p>
          <a:p>
            <a:pPr lvl="1"/>
            <a:r>
              <a:rPr lang="en-US" altLang="en-US"/>
              <a:t>Legal system: don’t criminalize mental illness and make it impossible to work and have housing</a:t>
            </a:r>
          </a:p>
          <a:p>
            <a:pPr lvl="1"/>
            <a:r>
              <a:rPr lang="en-US" altLang="en-US"/>
              <a:t>Give hope for a fulfilling life in the future, not despair because you happen to have a mental illness</a:t>
            </a:r>
          </a:p>
          <a:p>
            <a:pPr lvl="2"/>
            <a:endParaRPr lang="en-US" altLang="en-US"/>
          </a:p>
          <a:p>
            <a:pPr lvl="1"/>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6">
            <a:extLst>
              <a:ext uri="{FF2B5EF4-FFF2-40B4-BE49-F238E27FC236}">
                <a16:creationId xmlns:a16="http://schemas.microsoft.com/office/drawing/2014/main" id="{1DBC65F3-08B8-40E7-B205-F353E33D565C}"/>
              </a:ext>
            </a:extLst>
          </p:cNvPr>
          <p:cNvSpPr txBox="1">
            <a:spLocks noChangeArrowheads="1"/>
          </p:cNvSpPr>
          <p:nvPr/>
        </p:nvSpPr>
        <p:spPr bwMode="auto">
          <a:xfrm>
            <a:off x="1981200" y="1820864"/>
            <a:ext cx="85344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800" b="1">
              <a:solidFill>
                <a:srgbClr val="115BA4"/>
              </a:solidFill>
              <a:latin typeface="Trajan Pro" charset="0"/>
              <a:cs typeface="Times New Roman" panose="02020603050405020304" pitchFamily="18" charset="0"/>
            </a:endParaRPr>
          </a:p>
          <a:p>
            <a:pPr algn="ctr" eaLnBrk="1" hangingPunct="1"/>
            <a:r>
              <a:rPr lang="en-US" altLang="en-US" sz="2800" b="1">
                <a:solidFill>
                  <a:srgbClr val="115BA4"/>
                </a:solidFill>
                <a:latin typeface="Trajan Pro" charset="0"/>
                <a:cs typeface="Times New Roman" panose="02020603050405020304" pitchFamily="18" charset="0"/>
              </a:rPr>
              <a:t>Carolyn Drazinic, MD, PhD, MBA</a:t>
            </a:r>
          </a:p>
          <a:p>
            <a:pPr algn="ctr" eaLnBrk="1" hangingPunct="1"/>
            <a:r>
              <a:rPr lang="en-US" altLang="en-US" sz="2800" b="1">
                <a:solidFill>
                  <a:srgbClr val="115BA4"/>
                </a:solidFill>
                <a:latin typeface="Trajan Pro" charset="0"/>
                <a:cs typeface="Times New Roman" panose="02020603050405020304" pitchFamily="18" charset="0"/>
              </a:rPr>
              <a:t>Chief Medical Officer</a:t>
            </a:r>
          </a:p>
          <a:p>
            <a:pPr algn="ctr" eaLnBrk="1" hangingPunct="1"/>
            <a:r>
              <a:rPr lang="en-US" altLang="en-US" sz="2800" b="1">
                <a:solidFill>
                  <a:srgbClr val="115BA4"/>
                </a:solidFill>
                <a:latin typeface="Trajan Pro" charset="0"/>
                <a:cs typeface="Times New Roman" panose="02020603050405020304" pitchFamily="18" charset="0"/>
              </a:rPr>
              <a:t>Substance Abuse and Mental Health</a:t>
            </a:r>
          </a:p>
          <a:p>
            <a:pPr eaLnBrk="1" hangingPunct="1"/>
            <a:endParaRPr lang="en-US" altLang="en-US" sz="3200" b="1">
              <a:solidFill>
                <a:srgbClr val="115BA4"/>
              </a:solidFill>
              <a:latin typeface="Trajan Pro" charset="0"/>
              <a:cs typeface="Times New Roman" panose="02020603050405020304" pitchFamily="18" charset="0"/>
            </a:endParaRPr>
          </a:p>
        </p:txBody>
      </p:sp>
      <p:sp>
        <p:nvSpPr>
          <p:cNvPr id="21506" name="TextBox 5">
            <a:extLst>
              <a:ext uri="{FF2B5EF4-FFF2-40B4-BE49-F238E27FC236}">
                <a16:creationId xmlns:a16="http://schemas.microsoft.com/office/drawing/2014/main" id="{78EED55B-3A38-4A92-9B47-C0981CED8B56}"/>
              </a:ext>
            </a:extLst>
          </p:cNvPr>
          <p:cNvSpPr txBox="1">
            <a:spLocks noChangeArrowheads="1"/>
          </p:cNvSpPr>
          <p:nvPr/>
        </p:nvSpPr>
        <p:spPr bwMode="auto">
          <a:xfrm>
            <a:off x="2057400" y="3962400"/>
            <a:ext cx="8458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0000"/>
                </a:solidFill>
                <a:latin typeface="Trajan Pro" charset="0"/>
                <a:cs typeface="Times New Roman" panose="02020603050405020304" pitchFamily="18" charset="0"/>
              </a:rPr>
              <a:t>carolyn.drazinic@myflfamilies.com</a:t>
            </a:r>
          </a:p>
        </p:txBody>
      </p:sp>
      <p:pic>
        <p:nvPicPr>
          <p:cNvPr id="21507" name="Picture 8" descr="DCF_Logo_Horz_CMYKv2.png">
            <a:extLst>
              <a:ext uri="{FF2B5EF4-FFF2-40B4-BE49-F238E27FC236}">
                <a16:creationId xmlns:a16="http://schemas.microsoft.com/office/drawing/2014/main" id="{B7F3A695-1DF4-4C9F-86AD-E0272F4DC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326" y="4862513"/>
            <a:ext cx="59594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DF74039A-B001-4727-B4B1-BBCB772D1AFB}"/>
              </a:ext>
            </a:extLst>
          </p:cNvPr>
          <p:cNvSpPr txBox="1">
            <a:spLocks noChangeArrowheads="1"/>
          </p:cNvSpPr>
          <p:nvPr/>
        </p:nvSpPr>
        <p:spPr bwMode="auto">
          <a:xfrm>
            <a:off x="2057400" y="6858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600" b="1">
                <a:solidFill>
                  <a:srgbClr val="00B050"/>
                </a:solidFill>
                <a:latin typeface="Trajan Pro" charset="0"/>
                <a:cs typeface="Times New Roman" panose="02020603050405020304" pitchFamily="18" charset="0"/>
              </a:rPr>
              <a:t>Thanks for your attention </a:t>
            </a:r>
          </a:p>
          <a:p>
            <a:pPr algn="ctr" eaLnBrk="1" hangingPunct="1"/>
            <a:r>
              <a:rPr lang="en-US" altLang="en-US" sz="3600" b="1">
                <a:solidFill>
                  <a:srgbClr val="00B050"/>
                </a:solidFill>
                <a:latin typeface="Trajan Pro" charset="0"/>
                <a:cs typeface="Times New Roman" panose="02020603050405020304" pitchFamily="18" charset="0"/>
              </a:rPr>
              <a:t>and for any questions/comments!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Digital Proximity </a:t>
            </a:r>
            <a:br>
              <a:rPr lang="en-US" b="1" dirty="0"/>
            </a:br>
            <a:r>
              <a:rPr lang="en-US" b="1" dirty="0"/>
              <a:t>Patient Safety 2019</a:t>
            </a:r>
          </a:p>
        </p:txBody>
      </p:sp>
      <p:sp>
        <p:nvSpPr>
          <p:cNvPr id="3" name="Subtitle 2"/>
          <p:cNvSpPr>
            <a:spLocks noGrp="1"/>
          </p:cNvSpPr>
          <p:nvPr>
            <p:ph type="subTitle" idx="1"/>
          </p:nvPr>
        </p:nvSpPr>
        <p:spPr>
          <a:xfrm>
            <a:off x="1524000" y="3830638"/>
            <a:ext cx="9144000" cy="1655762"/>
          </a:xfrm>
        </p:spPr>
        <p:txBody>
          <a:bodyPr>
            <a:normAutofit/>
          </a:bodyPr>
          <a:lstStyle/>
          <a:p>
            <a:r>
              <a:rPr lang="en-US" sz="2800" dirty="0"/>
              <a:t>How Technology Improves Staff Performance and Accountability</a:t>
            </a:r>
          </a:p>
        </p:txBody>
      </p:sp>
    </p:spTree>
    <p:extLst>
      <p:ext uri="{BB962C8B-B14F-4D97-AF65-F5344CB8AC3E}">
        <p14:creationId xmlns:p14="http://schemas.microsoft.com/office/powerpoint/2010/main" val="2192604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101" y="796280"/>
            <a:ext cx="10895798" cy="3970318"/>
          </a:xfrm>
          <a:prstGeom prst="rect">
            <a:avLst/>
          </a:prstGeom>
        </p:spPr>
        <p:txBody>
          <a:bodyPr wrap="square">
            <a:spAutoFit/>
          </a:bodyPr>
          <a:lstStyle/>
          <a:p>
            <a:pPr marL="457200" indent="-457200">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We have faced serious events in the past that have led to heightened regulatory scrutiny. In response to these incidents we were faced with the need to improve our rounding procedures.  </a:t>
            </a:r>
          </a:p>
          <a:p>
            <a:pPr marL="457200" indent="-457200">
              <a:buFont typeface="Wingdings" panose="05000000000000000000" pitchFamily="2" charset="2"/>
              <a:buChar char="§"/>
            </a:pPr>
            <a:r>
              <a:rPr lang="en-US" sz="2800" dirty="0">
                <a:latin typeface="Calibri" panose="020F0502020204030204" pitchFamily="34" charset="0"/>
                <a:ea typeface="Calibri" panose="020F0502020204030204" pitchFamily="34" charset="0"/>
              </a:rPr>
              <a:t>Centerstone is dedicated to ensuring that we provide a safe environment for our patients and staff, and to do so, we recognized there was a better way to do patient observations.</a:t>
            </a:r>
          </a:p>
          <a:p>
            <a:pPr marL="457200" indent="-457200">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We have invested in digital proximity: </a:t>
            </a:r>
            <a:r>
              <a:rPr lang="en-US" sz="2800" dirty="0" err="1">
                <a:latin typeface="Calibri" panose="020F0502020204030204" pitchFamily="34" charset="0"/>
                <a:ea typeface="Calibri" panose="020F0502020204030204" pitchFamily="34" charset="0"/>
                <a:cs typeface="Calibri" panose="020F0502020204030204" pitchFamily="34" charset="0"/>
              </a:rPr>
              <a:t>ObservSMART</a:t>
            </a:r>
            <a:r>
              <a:rPr lang="en-US" sz="2800" dirty="0">
                <a:latin typeface="Calibri" panose="020F0502020204030204" pitchFamily="34" charset="0"/>
                <a:ea typeface="Calibri" panose="020F0502020204030204" pitchFamily="34" charset="0"/>
                <a:cs typeface="Calibri" panose="020F0502020204030204" pitchFamily="34" charset="0"/>
              </a:rPr>
              <a:t> to improve patient safety, decrease risks, meet regulatory requirements and ultimately get us to zero harm.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 2"/>
          <p:cNvGraphicFramePr/>
          <p:nvPr>
            <p:extLst/>
          </p:nvPr>
        </p:nvGraphicFramePr>
        <p:xfrm>
          <a:off x="1078029" y="5207267"/>
          <a:ext cx="9081971" cy="1155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2733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643" y="4796664"/>
            <a:ext cx="8343970" cy="992251"/>
          </a:xfrm>
        </p:spPr>
        <p:txBody>
          <a:bodyPr>
            <a:normAutofit fontScale="90000"/>
          </a:bodyPr>
          <a:lstStyle/>
          <a:p>
            <a:r>
              <a:rPr lang="en-US" dirty="0"/>
              <a:t>The Change: Accountability in staff performance</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2900" y="4850870"/>
            <a:ext cx="2853176" cy="1587352"/>
          </a:xfrm>
        </p:spPr>
      </p:pic>
      <p:graphicFrame>
        <p:nvGraphicFramePr>
          <p:cNvPr id="7" name="Content Placeholder 6"/>
          <p:cNvGraphicFramePr>
            <a:graphicFrameLocks noGrp="1"/>
          </p:cNvGraphicFramePr>
          <p:nvPr>
            <p:ph sz="half" idx="2"/>
            <p:extLst/>
          </p:nvPr>
        </p:nvGraphicFramePr>
        <p:xfrm>
          <a:off x="2067340" y="842210"/>
          <a:ext cx="8705091" cy="3843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355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96E0-2C37-9843-96E0-B3D22A61D114}"/>
              </a:ext>
            </a:extLst>
          </p:cNvPr>
          <p:cNvSpPr>
            <a:spLocks noGrp="1"/>
          </p:cNvSpPr>
          <p:nvPr>
            <p:ph type="ctrTitle"/>
          </p:nvPr>
        </p:nvSpPr>
        <p:spPr/>
        <p:txBody>
          <a:bodyPr/>
          <a:lstStyle/>
          <a:p>
            <a:r>
              <a:rPr lang="en-US" dirty="0"/>
              <a:t>United States and Florida </a:t>
            </a:r>
            <a:br>
              <a:rPr lang="en-US" dirty="0"/>
            </a:br>
            <a:r>
              <a:rPr lang="en-US" dirty="0"/>
              <a:t>Suicide Statistics</a:t>
            </a:r>
          </a:p>
        </p:txBody>
      </p:sp>
      <p:sp>
        <p:nvSpPr>
          <p:cNvPr id="3" name="Subtitle 2">
            <a:extLst>
              <a:ext uri="{FF2B5EF4-FFF2-40B4-BE49-F238E27FC236}">
                <a16:creationId xmlns:a16="http://schemas.microsoft.com/office/drawing/2014/main" id="{7EC93935-F7F7-F34D-8B09-11E6E2161C14}"/>
              </a:ext>
            </a:extLst>
          </p:cNvPr>
          <p:cNvSpPr>
            <a:spLocks noGrp="1"/>
          </p:cNvSpPr>
          <p:nvPr>
            <p:ph type="subTitle" idx="1"/>
          </p:nvPr>
        </p:nvSpPr>
        <p:spPr/>
        <p:txBody>
          <a:bodyPr>
            <a:normAutofit fontScale="77500" lnSpcReduction="20000"/>
          </a:bodyPr>
          <a:lstStyle/>
          <a:p>
            <a:r>
              <a:rPr lang="en-US" dirty="0"/>
              <a:t>Florida Innovation Summit, 2019</a:t>
            </a:r>
          </a:p>
          <a:p>
            <a:r>
              <a:rPr lang="en-US" dirty="0"/>
              <a:t>J. William </a:t>
            </a:r>
            <a:r>
              <a:rPr lang="en-US" dirty="0" err="1"/>
              <a:t>Gardam</a:t>
            </a:r>
            <a:r>
              <a:rPr lang="en-US" dirty="0"/>
              <a:t>, MBA</a:t>
            </a:r>
          </a:p>
          <a:p>
            <a:r>
              <a:rPr lang="en-US" dirty="0"/>
              <a:t>CEO and President, Peace River Center</a:t>
            </a:r>
          </a:p>
          <a:p>
            <a:r>
              <a:rPr lang="en-US" dirty="0"/>
              <a:t> for Personal Development, Inc.</a:t>
            </a:r>
          </a:p>
          <a:p>
            <a:r>
              <a:rPr lang="en-US" dirty="0"/>
              <a:t>Bartow, FL</a:t>
            </a:r>
          </a:p>
          <a:p>
            <a:endParaRPr lang="en-US" dirty="0"/>
          </a:p>
        </p:txBody>
      </p:sp>
    </p:spTree>
    <p:extLst>
      <p:ext uri="{BB962C8B-B14F-4D97-AF65-F5344CB8AC3E}">
        <p14:creationId xmlns:p14="http://schemas.microsoft.com/office/powerpoint/2010/main" val="1487587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66128"/>
            <a:ext cx="10515600" cy="1325563"/>
          </a:xfrm>
        </p:spPr>
        <p:txBody>
          <a:bodyPr/>
          <a:lstStyle/>
          <a:p>
            <a:r>
              <a:rPr lang="en-US" dirty="0"/>
              <a:t>Observsmart</a:t>
            </a:r>
          </a:p>
        </p:txBody>
      </p:sp>
      <p:graphicFrame>
        <p:nvGraphicFramePr>
          <p:cNvPr id="5" name="Content Placeholder 4"/>
          <p:cNvGraphicFramePr>
            <a:graphicFrameLocks noGrp="1"/>
          </p:cNvGraphicFramePr>
          <p:nvPr>
            <p:ph sz="half" idx="1"/>
            <p:extLst/>
          </p:nvPr>
        </p:nvGraphicFramePr>
        <p:xfrm>
          <a:off x="684213" y="1027906"/>
          <a:ext cx="5378657" cy="423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ex-ceed: The Importance of Giving Something U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rot="764745">
            <a:off x="7007087" y="1409283"/>
            <a:ext cx="3735526" cy="2491610"/>
          </a:xfrm>
        </p:spPr>
      </p:pic>
    </p:spTree>
    <p:extLst>
      <p:ext uri="{BB962C8B-B14F-4D97-AF65-F5344CB8AC3E}">
        <p14:creationId xmlns:p14="http://schemas.microsoft.com/office/powerpoint/2010/main" val="508302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809296"/>
            <a:ext cx="8534400" cy="882869"/>
          </a:xfrm>
        </p:spPr>
        <p:txBody>
          <a:bodyPr/>
          <a:lstStyle/>
          <a:p>
            <a:pPr marL="0" indent="0">
              <a:buNone/>
            </a:pPr>
            <a:r>
              <a:rPr lang="en-US" b="1" dirty="0"/>
              <a:t>Pearls for Implementation in the Future</a:t>
            </a:r>
          </a:p>
        </p:txBody>
      </p:sp>
      <p:graphicFrame>
        <p:nvGraphicFramePr>
          <p:cNvPr id="4" name="Diagram 3"/>
          <p:cNvGraphicFramePr/>
          <p:nvPr>
            <p:extLst/>
          </p:nvPr>
        </p:nvGraphicFramePr>
        <p:xfrm>
          <a:off x="182560" y="1250731"/>
          <a:ext cx="11673109" cy="5339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8219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B81C2-2521-4450-A2B1-36B413F47629}"/>
              </a:ext>
            </a:extLst>
          </p:cNvPr>
          <p:cNvSpPr>
            <a:spLocks noGrp="1"/>
          </p:cNvSpPr>
          <p:nvPr>
            <p:ph type="ctrTitle"/>
          </p:nvPr>
        </p:nvSpPr>
        <p:spPr>
          <a:xfrm>
            <a:off x="1944130" y="759942"/>
            <a:ext cx="7848600" cy="1927225"/>
          </a:xfrm>
        </p:spPr>
        <p:txBody>
          <a:bodyPr/>
          <a:lstStyle/>
          <a:p>
            <a:r>
              <a:rPr lang="en-US" sz="3600" dirty="0"/>
              <a:t>Saving Lives, the Standardized Way: Empirically Supported Risk Assessment at an FQHC</a:t>
            </a:r>
          </a:p>
        </p:txBody>
      </p:sp>
      <p:sp>
        <p:nvSpPr>
          <p:cNvPr id="3" name="Subtitle 2">
            <a:extLst>
              <a:ext uri="{FF2B5EF4-FFF2-40B4-BE49-F238E27FC236}">
                <a16:creationId xmlns:a16="http://schemas.microsoft.com/office/drawing/2014/main" id="{667C5732-B8D6-4D80-9BC8-9D1E76435C96}"/>
              </a:ext>
            </a:extLst>
          </p:cNvPr>
          <p:cNvSpPr>
            <a:spLocks noGrp="1"/>
          </p:cNvSpPr>
          <p:nvPr>
            <p:ph type="subTitle" idx="1"/>
          </p:nvPr>
        </p:nvSpPr>
        <p:spPr>
          <a:xfrm>
            <a:off x="1944131" y="3033584"/>
            <a:ext cx="6518189" cy="2536371"/>
          </a:xfrm>
        </p:spPr>
        <p:txBody>
          <a:bodyPr>
            <a:normAutofit/>
          </a:bodyPr>
          <a:lstStyle/>
          <a:p>
            <a:r>
              <a:rPr lang="en-US" sz="3200" dirty="0">
                <a:solidFill>
                  <a:srgbClr val="457C38"/>
                </a:solidFill>
              </a:rPr>
              <a:t>Citrus Health Network</a:t>
            </a:r>
          </a:p>
          <a:p>
            <a:r>
              <a:rPr lang="en-US" sz="2000" b="1" dirty="0">
                <a:solidFill>
                  <a:srgbClr val="60AC4E"/>
                </a:solidFill>
              </a:rPr>
              <a:t>Matthew S. Michaels, Ph.D.</a:t>
            </a:r>
            <a:r>
              <a:rPr lang="en-US" sz="2000" dirty="0">
                <a:solidFill>
                  <a:srgbClr val="60AC4E"/>
                </a:solidFill>
              </a:rPr>
              <a:t>, </a:t>
            </a:r>
            <a:r>
              <a:rPr lang="en-US" dirty="0">
                <a:solidFill>
                  <a:srgbClr val="60AC4E"/>
                </a:solidFill>
              </a:rPr>
              <a:t>QI Coordinator</a:t>
            </a:r>
            <a:endParaRPr lang="en-US" sz="2000" dirty="0">
              <a:solidFill>
                <a:srgbClr val="60AC4E"/>
              </a:solidFill>
            </a:endParaRPr>
          </a:p>
          <a:p>
            <a:r>
              <a:rPr lang="en-US" sz="2000" b="1" dirty="0">
                <a:solidFill>
                  <a:srgbClr val="60AC4E"/>
                </a:solidFill>
              </a:rPr>
              <a:t>Melina Visser, Psy.D.</a:t>
            </a:r>
            <a:r>
              <a:rPr lang="en-US" sz="2000" dirty="0">
                <a:solidFill>
                  <a:srgbClr val="60AC4E"/>
                </a:solidFill>
              </a:rPr>
              <a:t>, </a:t>
            </a:r>
            <a:r>
              <a:rPr lang="en-US" dirty="0">
                <a:solidFill>
                  <a:srgbClr val="60AC4E"/>
                </a:solidFill>
              </a:rPr>
              <a:t>QI Manager</a:t>
            </a:r>
            <a:endParaRPr lang="en-US" sz="2000" dirty="0">
              <a:solidFill>
                <a:srgbClr val="60AC4E"/>
              </a:solidFill>
            </a:endParaRPr>
          </a:p>
        </p:txBody>
      </p:sp>
    </p:spTree>
    <p:extLst>
      <p:ext uri="{BB962C8B-B14F-4D97-AF65-F5344CB8AC3E}">
        <p14:creationId xmlns:p14="http://schemas.microsoft.com/office/powerpoint/2010/main" val="1720518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612F-1817-446F-A1EC-F43AA7D02FA8}"/>
              </a:ext>
            </a:extLst>
          </p:cNvPr>
          <p:cNvSpPr>
            <a:spLocks noGrp="1"/>
          </p:cNvSpPr>
          <p:nvPr>
            <p:ph type="title"/>
          </p:nvPr>
        </p:nvSpPr>
        <p:spPr/>
        <p:txBody>
          <a:bodyPr>
            <a:noAutofit/>
          </a:bodyPr>
          <a:lstStyle/>
          <a:p>
            <a:r>
              <a:rPr lang="en-US" sz="2800" dirty="0">
                <a:solidFill>
                  <a:srgbClr val="F28837"/>
                </a:solidFill>
              </a:rPr>
              <a:t>Initiation of Change</a:t>
            </a:r>
          </a:p>
        </p:txBody>
      </p:sp>
      <p:pic>
        <p:nvPicPr>
          <p:cNvPr id="8" name="Picture 7">
            <a:extLst>
              <a:ext uri="{FF2B5EF4-FFF2-40B4-BE49-F238E27FC236}">
                <a16:creationId xmlns:a16="http://schemas.microsoft.com/office/drawing/2014/main" id="{368AC53B-6B38-4436-B98C-28275A1FA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871" y="2679368"/>
            <a:ext cx="1595803" cy="797902"/>
          </a:xfrm>
          <a:prstGeom prst="rect">
            <a:avLst/>
          </a:prstGeom>
        </p:spPr>
      </p:pic>
      <p:pic>
        <p:nvPicPr>
          <p:cNvPr id="10" name="Picture 9" descr="A picture containing animal, insect, orange, black&#10;&#10;Description automatically generated">
            <a:extLst>
              <a:ext uri="{FF2B5EF4-FFF2-40B4-BE49-F238E27FC236}">
                <a16:creationId xmlns:a16="http://schemas.microsoft.com/office/drawing/2014/main" id="{C2D146EA-6CB1-4DA6-9A19-FCB0FBF9F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636" y="4178633"/>
            <a:ext cx="937356" cy="990601"/>
          </a:xfrm>
          <a:prstGeom prst="rect">
            <a:avLst/>
          </a:prstGeom>
        </p:spPr>
      </p:pic>
      <p:sp>
        <p:nvSpPr>
          <p:cNvPr id="11" name="Arrow: Right 10">
            <a:extLst>
              <a:ext uri="{FF2B5EF4-FFF2-40B4-BE49-F238E27FC236}">
                <a16:creationId xmlns:a16="http://schemas.microsoft.com/office/drawing/2014/main" id="{86AF1EB3-6B61-430B-8751-73FDE3C1E38F}"/>
              </a:ext>
            </a:extLst>
          </p:cNvPr>
          <p:cNvSpPr/>
          <p:nvPr/>
        </p:nvSpPr>
        <p:spPr>
          <a:xfrm rot="5400000">
            <a:off x="7900647" y="3730782"/>
            <a:ext cx="870439" cy="3634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552C685-F162-415A-ABBC-3E09FF0CFE37}"/>
              </a:ext>
            </a:extLst>
          </p:cNvPr>
          <p:cNvSpPr txBox="1">
            <a:spLocks/>
          </p:cNvSpPr>
          <p:nvPr/>
        </p:nvSpPr>
        <p:spPr>
          <a:xfrm>
            <a:off x="1981200" y="1600200"/>
            <a:ext cx="5952392" cy="433921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325A29"/>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325A29"/>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325A29"/>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325A29"/>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325A29"/>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Citrus Health Network Background</a:t>
            </a:r>
          </a:p>
          <a:p>
            <a:pPr marL="0" indent="0">
              <a:buNone/>
            </a:pPr>
            <a:endParaRPr lang="en-US" dirty="0"/>
          </a:p>
          <a:p>
            <a:pPr marL="0" indent="0">
              <a:buNone/>
            </a:pPr>
            <a:endParaRPr lang="en-US" dirty="0"/>
          </a:p>
          <a:p>
            <a:r>
              <a:rPr lang="en-US" dirty="0"/>
              <a:t>Historical Suicide Risk Assessment</a:t>
            </a:r>
          </a:p>
          <a:p>
            <a:pPr marL="0" indent="0">
              <a:buNone/>
            </a:pPr>
            <a:endParaRPr lang="en-US" dirty="0"/>
          </a:p>
          <a:p>
            <a:pPr marL="0" indent="0">
              <a:buNone/>
            </a:pPr>
            <a:endParaRPr lang="en-US" dirty="0"/>
          </a:p>
          <a:p>
            <a:r>
              <a:rPr lang="en-US" dirty="0"/>
              <a:t>Transition to Empirically Supported Suicide Risk Assessment</a:t>
            </a:r>
          </a:p>
        </p:txBody>
      </p:sp>
    </p:spTree>
    <p:extLst>
      <p:ext uri="{BB962C8B-B14F-4D97-AF65-F5344CB8AC3E}">
        <p14:creationId xmlns:p14="http://schemas.microsoft.com/office/powerpoint/2010/main" val="80157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AA0AE60D-8B77-4200-B189-CFB0D9AD6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166" y="3764262"/>
            <a:ext cx="1213235" cy="859907"/>
          </a:xfrm>
          <a:prstGeom prst="rect">
            <a:avLst/>
          </a:prstGeom>
        </p:spPr>
      </p:pic>
      <p:pic>
        <p:nvPicPr>
          <p:cNvPr id="41" name="Picture 2" descr="Image result for myavatar logo">
            <a:extLst>
              <a:ext uri="{FF2B5EF4-FFF2-40B4-BE49-F238E27FC236}">
                <a16:creationId xmlns:a16="http://schemas.microsoft.com/office/drawing/2014/main" id="{AAE2422F-6F54-4E1C-9B2A-D3879FE55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808" y="5236184"/>
            <a:ext cx="1190311" cy="2172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close up of a logo&#10;&#10;Description automatically generated">
            <a:extLst>
              <a:ext uri="{FF2B5EF4-FFF2-40B4-BE49-F238E27FC236}">
                <a16:creationId xmlns:a16="http://schemas.microsoft.com/office/drawing/2014/main" id="{B6E7AEE9-E8D6-4941-9F08-E5777DF30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693" y="5362730"/>
            <a:ext cx="1190311" cy="537623"/>
          </a:xfrm>
          <a:prstGeom prst="rect">
            <a:avLst/>
          </a:prstGeom>
        </p:spPr>
      </p:pic>
      <p:pic>
        <p:nvPicPr>
          <p:cNvPr id="40" name="Picture 39" descr="A close up of a logo&#10;&#10;Description automatically generated">
            <a:extLst>
              <a:ext uri="{FF2B5EF4-FFF2-40B4-BE49-F238E27FC236}">
                <a16:creationId xmlns:a16="http://schemas.microsoft.com/office/drawing/2014/main" id="{1F86C3BA-9AC9-44DA-BA8C-4ADA8A66F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303" y="3797144"/>
            <a:ext cx="827024" cy="827024"/>
          </a:xfrm>
          <a:prstGeom prst="rect">
            <a:avLst/>
          </a:prstGeom>
        </p:spPr>
      </p:pic>
      <p:pic>
        <p:nvPicPr>
          <p:cNvPr id="39" name="Picture 38">
            <a:extLst>
              <a:ext uri="{FF2B5EF4-FFF2-40B4-BE49-F238E27FC236}">
                <a16:creationId xmlns:a16="http://schemas.microsoft.com/office/drawing/2014/main" id="{53BBFD8E-D06E-41D6-8A0A-4EFBDBA33441}"/>
              </a:ext>
            </a:extLst>
          </p:cNvPr>
          <p:cNvPicPr>
            <a:picLocks noChangeAspect="1"/>
          </p:cNvPicPr>
          <p:nvPr/>
        </p:nvPicPr>
        <p:blipFill rotWithShape="1">
          <a:blip r:embed="rId6"/>
          <a:srcRect l="4558" t="-1084" r="2464" b="908"/>
          <a:stretch/>
        </p:blipFill>
        <p:spPr>
          <a:xfrm>
            <a:off x="5320735" y="2376741"/>
            <a:ext cx="1286636" cy="654136"/>
          </a:xfrm>
          <a:prstGeom prst="rect">
            <a:avLst/>
          </a:prstGeom>
        </p:spPr>
      </p:pic>
      <p:grpSp>
        <p:nvGrpSpPr>
          <p:cNvPr id="20" name="Group 19">
            <a:extLst>
              <a:ext uri="{FF2B5EF4-FFF2-40B4-BE49-F238E27FC236}">
                <a16:creationId xmlns:a16="http://schemas.microsoft.com/office/drawing/2014/main" id="{46C6E4C5-F154-4C65-9B30-2038295D5702}"/>
              </a:ext>
            </a:extLst>
          </p:cNvPr>
          <p:cNvGrpSpPr/>
          <p:nvPr/>
        </p:nvGrpSpPr>
        <p:grpSpPr>
          <a:xfrm>
            <a:off x="5280129" y="2268363"/>
            <a:ext cx="1372199" cy="891929"/>
            <a:chOff x="4656608" y="901"/>
            <a:chExt cx="1372199" cy="891929"/>
          </a:xfrm>
        </p:grpSpPr>
        <p:sp>
          <p:nvSpPr>
            <p:cNvPr id="34" name="Rectangle: Rounded Corners 33">
              <a:extLst>
                <a:ext uri="{FF2B5EF4-FFF2-40B4-BE49-F238E27FC236}">
                  <a16:creationId xmlns:a16="http://schemas.microsoft.com/office/drawing/2014/main" id="{42BCC10F-9EF8-4E97-82E7-022056517F14}"/>
                </a:ext>
              </a:extLst>
            </p:cNvPr>
            <p:cNvSpPr/>
            <p:nvPr/>
          </p:nvSpPr>
          <p:spPr>
            <a:xfrm>
              <a:off x="4656608" y="901"/>
              <a:ext cx="1372199" cy="891929"/>
            </a:xfrm>
            <a:prstGeom prst="roundRect">
              <a:avLst/>
            </a:prstGeom>
            <a:solidFill>
              <a:srgbClr val="FBDAC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AB221DAC-9B52-486D-96CA-AC8A997D4FEC}"/>
                </a:ext>
              </a:extLst>
            </p:cNvPr>
            <p:cNvSpPr txBox="1"/>
            <p:nvPr/>
          </p:nvSpPr>
          <p:spPr>
            <a:xfrm>
              <a:off x="4700148" y="44441"/>
              <a:ext cx="1285119" cy="804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US" sz="1300" dirty="0">
                  <a:solidFill>
                    <a:srgbClr val="457C38"/>
                  </a:solidFill>
                </a:rPr>
                <a:t>Meetings with stakeholders</a:t>
              </a:r>
            </a:p>
          </p:txBody>
        </p:sp>
      </p:grpSp>
      <p:sp>
        <p:nvSpPr>
          <p:cNvPr id="21" name="Straight Connector 5">
            <a:extLst>
              <a:ext uri="{FF2B5EF4-FFF2-40B4-BE49-F238E27FC236}">
                <a16:creationId xmlns:a16="http://schemas.microsoft.com/office/drawing/2014/main" id="{41700672-3701-4920-A1AC-23ED9C2DD701}"/>
              </a:ext>
            </a:extLst>
          </p:cNvPr>
          <p:cNvSpPr/>
          <p:nvPr/>
        </p:nvSpPr>
        <p:spPr>
          <a:xfrm>
            <a:off x="4491841" y="2714327"/>
            <a:ext cx="2948774" cy="2948774"/>
          </a:xfrm>
          <a:custGeom>
            <a:avLst/>
            <a:gdLst/>
            <a:ahLst/>
            <a:cxnLst/>
            <a:rect l="0" t="0" r="0" b="0"/>
            <a:pathLst>
              <a:path>
                <a:moveTo>
                  <a:pt x="2170383" y="174615"/>
                </a:moveTo>
                <a:arcTo wR="1474387" hR="1474387" stAng="17890079" swAng="262741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2" name="Group 21">
            <a:extLst>
              <a:ext uri="{FF2B5EF4-FFF2-40B4-BE49-F238E27FC236}">
                <a16:creationId xmlns:a16="http://schemas.microsoft.com/office/drawing/2014/main" id="{98DBC964-017B-4BD5-A082-2D50EB3E435E}"/>
              </a:ext>
            </a:extLst>
          </p:cNvPr>
          <p:cNvGrpSpPr/>
          <p:nvPr/>
        </p:nvGrpSpPr>
        <p:grpSpPr>
          <a:xfrm>
            <a:off x="6754517" y="3742750"/>
            <a:ext cx="1372199" cy="891929"/>
            <a:chOff x="6130996" y="1475288"/>
            <a:chExt cx="1372199" cy="891929"/>
          </a:xfrm>
        </p:grpSpPr>
        <p:sp>
          <p:nvSpPr>
            <p:cNvPr id="32" name="Rectangle: Rounded Corners 31">
              <a:extLst>
                <a:ext uri="{FF2B5EF4-FFF2-40B4-BE49-F238E27FC236}">
                  <a16:creationId xmlns:a16="http://schemas.microsoft.com/office/drawing/2014/main" id="{3A4EE8BF-C13E-40F4-8741-2F539A24A3C5}"/>
                </a:ext>
              </a:extLst>
            </p:cNvPr>
            <p:cNvSpPr/>
            <p:nvPr/>
          </p:nvSpPr>
          <p:spPr>
            <a:xfrm>
              <a:off x="6130996" y="1475288"/>
              <a:ext cx="1372199" cy="891929"/>
            </a:xfrm>
            <a:prstGeom prst="roundRect">
              <a:avLst/>
            </a:prstGeom>
            <a:solidFill>
              <a:srgbClr val="F29F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Rectangle: Rounded Corners 7">
              <a:extLst>
                <a:ext uri="{FF2B5EF4-FFF2-40B4-BE49-F238E27FC236}">
                  <a16:creationId xmlns:a16="http://schemas.microsoft.com/office/drawing/2014/main" id="{004B9FD2-0C48-4356-BC1E-46A15C02BF91}"/>
                </a:ext>
              </a:extLst>
            </p:cNvPr>
            <p:cNvSpPr txBox="1"/>
            <p:nvPr/>
          </p:nvSpPr>
          <p:spPr>
            <a:xfrm>
              <a:off x="6174536" y="1518828"/>
              <a:ext cx="1285119" cy="804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US" sz="1300"/>
                <a:t>Crafting policy</a:t>
              </a:r>
            </a:p>
          </p:txBody>
        </p:sp>
      </p:grpSp>
      <p:sp>
        <p:nvSpPr>
          <p:cNvPr id="23" name="Straight Connector 8">
            <a:extLst>
              <a:ext uri="{FF2B5EF4-FFF2-40B4-BE49-F238E27FC236}">
                <a16:creationId xmlns:a16="http://schemas.microsoft.com/office/drawing/2014/main" id="{28CCC81E-84DA-469E-B954-4A122036F973}"/>
              </a:ext>
            </a:extLst>
          </p:cNvPr>
          <p:cNvSpPr/>
          <p:nvPr/>
        </p:nvSpPr>
        <p:spPr>
          <a:xfrm>
            <a:off x="4491841" y="2714327"/>
            <a:ext cx="2957012" cy="2948774"/>
          </a:xfrm>
          <a:custGeom>
            <a:avLst/>
            <a:gdLst/>
            <a:ahLst/>
            <a:cxnLst/>
            <a:rect l="0" t="0" r="0" b="0"/>
            <a:pathLst>
              <a:path>
                <a:moveTo>
                  <a:pt x="2876281" y="1931018"/>
                </a:moveTo>
                <a:arcTo wR="1474387" hR="1474387" stAng="1082501" swAng="262741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4" name="Group 23">
            <a:extLst>
              <a:ext uri="{FF2B5EF4-FFF2-40B4-BE49-F238E27FC236}">
                <a16:creationId xmlns:a16="http://schemas.microsoft.com/office/drawing/2014/main" id="{2834BC51-5EB3-47A5-BD9D-6840B89EA7BA}"/>
              </a:ext>
            </a:extLst>
          </p:cNvPr>
          <p:cNvGrpSpPr/>
          <p:nvPr/>
        </p:nvGrpSpPr>
        <p:grpSpPr>
          <a:xfrm>
            <a:off x="5288367" y="5026674"/>
            <a:ext cx="1372199" cy="891929"/>
            <a:chOff x="4656608" y="2949675"/>
            <a:chExt cx="1372199" cy="891929"/>
          </a:xfrm>
        </p:grpSpPr>
        <p:sp>
          <p:nvSpPr>
            <p:cNvPr id="30" name="Rectangle: Rounded Corners 29">
              <a:extLst>
                <a:ext uri="{FF2B5EF4-FFF2-40B4-BE49-F238E27FC236}">
                  <a16:creationId xmlns:a16="http://schemas.microsoft.com/office/drawing/2014/main" id="{22A92CD1-3DDE-45D7-85BC-272605133C77}"/>
                </a:ext>
              </a:extLst>
            </p:cNvPr>
            <p:cNvSpPr/>
            <p:nvPr/>
          </p:nvSpPr>
          <p:spPr>
            <a:xfrm>
              <a:off x="4656608" y="2949675"/>
              <a:ext cx="1372199" cy="891929"/>
            </a:xfrm>
            <a:prstGeom prst="roundRect">
              <a:avLst/>
            </a:prstGeom>
            <a:solidFill>
              <a:srgbClr val="EB6D0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Rounded Corners 10">
              <a:extLst>
                <a:ext uri="{FF2B5EF4-FFF2-40B4-BE49-F238E27FC236}">
                  <a16:creationId xmlns:a16="http://schemas.microsoft.com/office/drawing/2014/main" id="{6E4AE374-91C5-48DE-A4E1-8F0BACB381B0}"/>
                </a:ext>
              </a:extLst>
            </p:cNvPr>
            <p:cNvSpPr txBox="1"/>
            <p:nvPr/>
          </p:nvSpPr>
          <p:spPr>
            <a:xfrm>
              <a:off x="4656608" y="2993214"/>
              <a:ext cx="1285119" cy="804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US" sz="1300" dirty="0"/>
                <a:t>Modifying our Electronic Healthcare Record (EHR)</a:t>
              </a:r>
            </a:p>
          </p:txBody>
        </p:sp>
      </p:grpSp>
      <p:sp>
        <p:nvSpPr>
          <p:cNvPr id="25" name="Straight Connector 11">
            <a:extLst>
              <a:ext uri="{FF2B5EF4-FFF2-40B4-BE49-F238E27FC236}">
                <a16:creationId xmlns:a16="http://schemas.microsoft.com/office/drawing/2014/main" id="{84DDDB45-FEB1-4119-B014-285FF6E8A6A6}"/>
              </a:ext>
            </a:extLst>
          </p:cNvPr>
          <p:cNvSpPr/>
          <p:nvPr/>
        </p:nvSpPr>
        <p:spPr>
          <a:xfrm>
            <a:off x="4491841" y="2714327"/>
            <a:ext cx="2948774" cy="2948774"/>
          </a:xfrm>
          <a:custGeom>
            <a:avLst/>
            <a:gdLst/>
            <a:ahLst/>
            <a:cxnLst/>
            <a:rect l="0" t="0" r="0" b="0"/>
            <a:pathLst>
              <a:path>
                <a:moveTo>
                  <a:pt x="778390" y="2774158"/>
                </a:moveTo>
                <a:arcTo wR="1474387" hR="1474387" stAng="7090079" swAng="262741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6" name="Group 25">
            <a:extLst>
              <a:ext uri="{FF2B5EF4-FFF2-40B4-BE49-F238E27FC236}">
                <a16:creationId xmlns:a16="http://schemas.microsoft.com/office/drawing/2014/main" id="{6759322E-C91A-4367-8BCE-AFA8132872E0}"/>
              </a:ext>
            </a:extLst>
          </p:cNvPr>
          <p:cNvGrpSpPr/>
          <p:nvPr/>
        </p:nvGrpSpPr>
        <p:grpSpPr>
          <a:xfrm>
            <a:off x="3805742" y="3742750"/>
            <a:ext cx="1372199" cy="891929"/>
            <a:chOff x="3182221" y="1475288"/>
            <a:chExt cx="1372199" cy="891929"/>
          </a:xfrm>
        </p:grpSpPr>
        <p:sp>
          <p:nvSpPr>
            <p:cNvPr id="28" name="Rectangle: Rounded Corners 27">
              <a:extLst>
                <a:ext uri="{FF2B5EF4-FFF2-40B4-BE49-F238E27FC236}">
                  <a16:creationId xmlns:a16="http://schemas.microsoft.com/office/drawing/2014/main" id="{FC9A58AF-8A7A-49D7-A991-3D9E3909922A}"/>
                </a:ext>
              </a:extLst>
            </p:cNvPr>
            <p:cNvSpPr/>
            <p:nvPr/>
          </p:nvSpPr>
          <p:spPr>
            <a:xfrm>
              <a:off x="3182221" y="1475288"/>
              <a:ext cx="1372199" cy="891929"/>
            </a:xfrm>
            <a:prstGeom prst="roundRect">
              <a:avLst/>
            </a:prstGeom>
            <a:solidFill>
              <a:srgbClr val="C746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ectangle: Rounded Corners 13">
              <a:extLst>
                <a:ext uri="{FF2B5EF4-FFF2-40B4-BE49-F238E27FC236}">
                  <a16:creationId xmlns:a16="http://schemas.microsoft.com/office/drawing/2014/main" id="{680D9AEF-02B4-4296-BD0C-BB8D264388C6}"/>
                </a:ext>
              </a:extLst>
            </p:cNvPr>
            <p:cNvSpPr txBox="1"/>
            <p:nvPr/>
          </p:nvSpPr>
          <p:spPr>
            <a:xfrm>
              <a:off x="3225761" y="1518828"/>
              <a:ext cx="1285119" cy="804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US" sz="1300" dirty="0">
                  <a:solidFill>
                    <a:schemeClr val="bg1"/>
                  </a:solidFill>
                </a:rPr>
                <a:t>Monitoring Compliance</a:t>
              </a:r>
            </a:p>
          </p:txBody>
        </p:sp>
      </p:grpSp>
      <p:sp>
        <p:nvSpPr>
          <p:cNvPr id="27" name="Straight Connector 14">
            <a:extLst>
              <a:ext uri="{FF2B5EF4-FFF2-40B4-BE49-F238E27FC236}">
                <a16:creationId xmlns:a16="http://schemas.microsoft.com/office/drawing/2014/main" id="{BD788A89-0F61-417C-B567-7A34A87C1D64}"/>
              </a:ext>
            </a:extLst>
          </p:cNvPr>
          <p:cNvSpPr/>
          <p:nvPr/>
        </p:nvSpPr>
        <p:spPr>
          <a:xfrm>
            <a:off x="4500079" y="2714327"/>
            <a:ext cx="2948774" cy="2948774"/>
          </a:xfrm>
          <a:custGeom>
            <a:avLst/>
            <a:gdLst/>
            <a:ahLst/>
            <a:cxnLst/>
            <a:rect l="0" t="0" r="0" b="0"/>
            <a:pathLst>
              <a:path>
                <a:moveTo>
                  <a:pt x="72493" y="1017756"/>
                </a:moveTo>
                <a:arcTo wR="1474387" hR="1474387" stAng="11882501" swAng="262741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7" name="Title 1">
            <a:extLst>
              <a:ext uri="{FF2B5EF4-FFF2-40B4-BE49-F238E27FC236}">
                <a16:creationId xmlns:a16="http://schemas.microsoft.com/office/drawing/2014/main" id="{5892ED96-6AC5-43A7-846C-AB0525D188AA}"/>
              </a:ext>
            </a:extLst>
          </p:cNvPr>
          <p:cNvSpPr txBox="1">
            <a:spLocks/>
          </p:cNvSpPr>
          <p:nvPr/>
        </p:nvSpPr>
        <p:spPr>
          <a:xfrm>
            <a:off x="1578514" y="368456"/>
            <a:ext cx="82296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rgbClr val="A3AF6D"/>
                </a:solidFill>
                <a:latin typeface="+mj-lt"/>
                <a:ea typeface="+mj-ea"/>
                <a:cs typeface="+mj-cs"/>
              </a:defRPr>
            </a:lvl1pPr>
          </a:lstStyle>
          <a:p>
            <a:r>
              <a:rPr lang="en-US" sz="2800" dirty="0">
                <a:solidFill>
                  <a:srgbClr val="325A29"/>
                </a:solidFill>
              </a:rPr>
              <a:t>Implementation Details</a:t>
            </a:r>
          </a:p>
        </p:txBody>
      </p:sp>
      <p:sp>
        <p:nvSpPr>
          <p:cNvPr id="38" name="TextBox 37">
            <a:extLst>
              <a:ext uri="{FF2B5EF4-FFF2-40B4-BE49-F238E27FC236}">
                <a16:creationId xmlns:a16="http://schemas.microsoft.com/office/drawing/2014/main" id="{33206650-47BC-4C33-8D37-FEAFA86899A2}"/>
              </a:ext>
            </a:extLst>
          </p:cNvPr>
          <p:cNvSpPr txBox="1"/>
          <p:nvPr/>
        </p:nvSpPr>
        <p:spPr>
          <a:xfrm>
            <a:off x="1578515" y="1152526"/>
            <a:ext cx="7419703" cy="461665"/>
          </a:xfrm>
          <a:prstGeom prst="rect">
            <a:avLst/>
          </a:prstGeom>
          <a:noFill/>
        </p:spPr>
        <p:txBody>
          <a:bodyPr wrap="square" rtlCol="0">
            <a:spAutoFit/>
          </a:bodyPr>
          <a:lstStyle/>
          <a:p>
            <a:r>
              <a:rPr lang="en-US" sz="2400" dirty="0"/>
              <a:t>A circular, rather than linear process.</a:t>
            </a:r>
          </a:p>
        </p:txBody>
      </p:sp>
    </p:spTree>
    <p:extLst>
      <p:ext uri="{BB962C8B-B14F-4D97-AF65-F5344CB8AC3E}">
        <p14:creationId xmlns:p14="http://schemas.microsoft.com/office/powerpoint/2010/main" val="41458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6" presetClass="emph" presetSubtype="0" fill="hold" nodeType="withEffect">
                                  <p:stCondLst>
                                    <p:cond delay="40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6" presetClass="emph" presetSubtype="0" fill="hold" nodeType="withEffect">
                                  <p:stCondLst>
                                    <p:cond delay="120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26" presetClass="emph" presetSubtype="0" fill="hold" nodeType="withEffect">
                                  <p:stCondLst>
                                    <p:cond delay="2000"/>
                                  </p:stCondLst>
                                  <p:childTnLst>
                                    <p:animEffect transition="out" filter="fade">
                                      <p:cBhvr>
                                        <p:cTn id="25" dur="500" tmFilter="0, 0; .2, .5; .8, .5; 1, 0"/>
                                        <p:tgtEl>
                                          <p:spTgt spid="25"/>
                                        </p:tgtEl>
                                      </p:cBhvr>
                                    </p:animEffect>
                                    <p:animScale>
                                      <p:cBhvr>
                                        <p:cTn id="26" dur="250" autoRev="1" fill="hold"/>
                                        <p:tgtEl>
                                          <p:spTgt spid="2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26" presetClass="emph" presetSubtype="0" fill="hold" nodeType="withEffect">
                                  <p:stCondLst>
                                    <p:cond delay="2800"/>
                                  </p:stCondLst>
                                  <p:childTnLst>
                                    <p:animEffect transition="out" filter="fade">
                                      <p:cBhvr>
                                        <p:cTn id="33" dur="500" tmFilter="0, 0; .2, .5; .8, .5; 1, 0"/>
                                        <p:tgtEl>
                                          <p:spTgt spid="27"/>
                                        </p:tgtEl>
                                      </p:cBhvr>
                                    </p:animEffect>
                                    <p:animScale>
                                      <p:cBhvr>
                                        <p:cTn id="34"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CDD0C2E-A47E-41D2-ABD4-154A7AB1D7F3}"/>
              </a:ext>
            </a:extLst>
          </p:cNvPr>
          <p:cNvSpPr>
            <a:spLocks noGrp="1"/>
          </p:cNvSpPr>
          <p:nvPr>
            <p:ph type="title"/>
          </p:nvPr>
        </p:nvSpPr>
        <p:spPr>
          <a:xfrm>
            <a:off x="3788114" y="224208"/>
            <a:ext cx="8735920" cy="990600"/>
          </a:xfrm>
        </p:spPr>
        <p:txBody>
          <a:bodyPr>
            <a:noAutofit/>
          </a:bodyPr>
          <a:lstStyle/>
          <a:p>
            <a:r>
              <a:rPr lang="en-US" sz="2400" dirty="0">
                <a:solidFill>
                  <a:srgbClr val="325A29"/>
                </a:solidFill>
              </a:rPr>
              <a:t>Example Data after Program Change</a:t>
            </a:r>
          </a:p>
        </p:txBody>
      </p:sp>
      <p:pic>
        <p:nvPicPr>
          <p:cNvPr id="2" name="Picture 1">
            <a:extLst>
              <a:ext uri="{FF2B5EF4-FFF2-40B4-BE49-F238E27FC236}">
                <a16:creationId xmlns:a16="http://schemas.microsoft.com/office/drawing/2014/main" id="{2165DBA7-AE25-4C80-B27D-8250B0321830}"/>
              </a:ext>
            </a:extLst>
          </p:cNvPr>
          <p:cNvPicPr>
            <a:picLocks noChangeAspect="1"/>
          </p:cNvPicPr>
          <p:nvPr/>
        </p:nvPicPr>
        <p:blipFill>
          <a:blip r:embed="rId2"/>
          <a:stretch>
            <a:fillRect/>
          </a:stretch>
        </p:blipFill>
        <p:spPr>
          <a:xfrm>
            <a:off x="1529350" y="906191"/>
            <a:ext cx="4517528" cy="2786113"/>
          </a:xfrm>
          <a:prstGeom prst="rect">
            <a:avLst/>
          </a:prstGeom>
        </p:spPr>
      </p:pic>
      <p:pic>
        <p:nvPicPr>
          <p:cNvPr id="11" name="Picture 10">
            <a:extLst>
              <a:ext uri="{FF2B5EF4-FFF2-40B4-BE49-F238E27FC236}">
                <a16:creationId xmlns:a16="http://schemas.microsoft.com/office/drawing/2014/main" id="{653FB50B-C974-4C3B-9AA9-8A8F953F4DDD}"/>
              </a:ext>
            </a:extLst>
          </p:cNvPr>
          <p:cNvPicPr>
            <a:picLocks noChangeAspect="1"/>
          </p:cNvPicPr>
          <p:nvPr/>
        </p:nvPicPr>
        <p:blipFill>
          <a:blip r:embed="rId3"/>
          <a:stretch>
            <a:fillRect/>
          </a:stretch>
        </p:blipFill>
        <p:spPr>
          <a:xfrm>
            <a:off x="1677909" y="3941587"/>
            <a:ext cx="8813800" cy="1990219"/>
          </a:xfrm>
          <a:prstGeom prst="rect">
            <a:avLst/>
          </a:prstGeom>
        </p:spPr>
      </p:pic>
      <p:pic>
        <p:nvPicPr>
          <p:cNvPr id="7" name="Picture 6">
            <a:extLst>
              <a:ext uri="{FF2B5EF4-FFF2-40B4-BE49-F238E27FC236}">
                <a16:creationId xmlns:a16="http://schemas.microsoft.com/office/drawing/2014/main" id="{2FBD0ABC-A800-455D-A348-4855EF815062}"/>
              </a:ext>
            </a:extLst>
          </p:cNvPr>
          <p:cNvPicPr>
            <a:picLocks noChangeAspect="1"/>
          </p:cNvPicPr>
          <p:nvPr/>
        </p:nvPicPr>
        <p:blipFill>
          <a:blip r:embed="rId4"/>
          <a:stretch>
            <a:fillRect/>
          </a:stretch>
        </p:blipFill>
        <p:spPr>
          <a:xfrm>
            <a:off x="6162666" y="903141"/>
            <a:ext cx="4505334" cy="2792210"/>
          </a:xfrm>
          <a:prstGeom prst="rect">
            <a:avLst/>
          </a:prstGeom>
        </p:spPr>
      </p:pic>
    </p:spTree>
    <p:extLst>
      <p:ext uri="{BB962C8B-B14F-4D97-AF65-F5344CB8AC3E}">
        <p14:creationId xmlns:p14="http://schemas.microsoft.com/office/powerpoint/2010/main" val="22705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CC5070B-0E4E-4B26-9C7C-7B9AFD5C78BE}"/>
              </a:ext>
            </a:extLst>
          </p:cNvPr>
          <p:cNvSpPr>
            <a:spLocks noGrp="1"/>
          </p:cNvSpPr>
          <p:nvPr>
            <p:ph type="title"/>
          </p:nvPr>
        </p:nvSpPr>
        <p:spPr>
          <a:xfrm>
            <a:off x="5015996" y="340114"/>
            <a:ext cx="8190811" cy="990600"/>
          </a:xfrm>
        </p:spPr>
        <p:txBody>
          <a:bodyPr>
            <a:noAutofit/>
          </a:bodyPr>
          <a:lstStyle/>
          <a:p>
            <a:r>
              <a:rPr lang="en-US" sz="2400" dirty="0">
                <a:solidFill>
                  <a:srgbClr val="325A29"/>
                </a:solidFill>
              </a:rPr>
              <a:t>Lessons Learned</a:t>
            </a:r>
          </a:p>
        </p:txBody>
      </p:sp>
      <p:sp>
        <p:nvSpPr>
          <p:cNvPr id="12" name="TextBox 11">
            <a:extLst>
              <a:ext uri="{FF2B5EF4-FFF2-40B4-BE49-F238E27FC236}">
                <a16:creationId xmlns:a16="http://schemas.microsoft.com/office/drawing/2014/main" id="{1FCFBC61-A0EB-45F6-8EA0-1A082B703950}"/>
              </a:ext>
            </a:extLst>
          </p:cNvPr>
          <p:cNvSpPr txBox="1"/>
          <p:nvPr/>
        </p:nvSpPr>
        <p:spPr>
          <a:xfrm>
            <a:off x="2395269" y="1330715"/>
            <a:ext cx="7366957" cy="4708981"/>
          </a:xfrm>
          <a:prstGeom prst="rect">
            <a:avLst/>
          </a:prstGeom>
          <a:noFill/>
        </p:spPr>
        <p:txBody>
          <a:bodyPr wrap="square" rtlCol="0">
            <a:spAutoFit/>
          </a:bodyPr>
          <a:lstStyle/>
          <a:p>
            <a:pPr marL="285750" indent="-285750">
              <a:buFont typeface="Arial" panose="020B0604020202020204" pitchFamily="34" charset="0"/>
              <a:buChar char="•"/>
            </a:pPr>
            <a:r>
              <a:rPr lang="en-US" sz="2400" dirty="0"/>
              <a:t>Team Effort</a:t>
            </a:r>
          </a:p>
          <a:p>
            <a:pPr marL="800100" lvl="1" indent="-342900">
              <a:buFont typeface="Arial" panose="020B0604020202020204" pitchFamily="34" charset="0"/>
              <a:buChar char="•"/>
            </a:pPr>
            <a:r>
              <a:rPr lang="en-US" sz="2400" dirty="0"/>
              <a:t>C-Suite</a:t>
            </a:r>
          </a:p>
          <a:p>
            <a:pPr marL="800100" lvl="1" indent="-342900">
              <a:buFont typeface="Arial" panose="020B0604020202020204" pitchFamily="34" charset="0"/>
              <a:buChar char="•"/>
            </a:pPr>
            <a:r>
              <a:rPr lang="en-US" sz="2400" dirty="0"/>
              <a:t>Quality Improvement</a:t>
            </a:r>
          </a:p>
          <a:p>
            <a:pPr marL="800100" lvl="1" indent="-342900">
              <a:buFont typeface="Arial" panose="020B0604020202020204" pitchFamily="34" charset="0"/>
              <a:buChar char="•"/>
            </a:pPr>
            <a:r>
              <a:rPr lang="en-US" sz="2400" dirty="0"/>
              <a:t>Developers</a:t>
            </a:r>
          </a:p>
          <a:p>
            <a:pPr marL="800100" lvl="1" indent="-342900">
              <a:buFont typeface="Arial" panose="020B0604020202020204" pitchFamily="34" charset="0"/>
              <a:buChar char="•"/>
            </a:pPr>
            <a:r>
              <a:rPr lang="en-US" sz="2400" dirty="0"/>
              <a:t>Direct Service Staff</a:t>
            </a:r>
          </a:p>
          <a:p>
            <a:pPr marL="285750" indent="-285750">
              <a:buFont typeface="Arial" panose="020B0604020202020204" pitchFamily="34" charset="0"/>
              <a:buChar char="•"/>
            </a:pPr>
            <a:r>
              <a:rPr lang="en-US" sz="2400" dirty="0"/>
              <a:t>Zero Suicide</a:t>
            </a:r>
          </a:p>
          <a:p>
            <a:pPr marL="742950" lvl="1" indent="-285750">
              <a:buFont typeface="Arial" panose="020B0604020202020204" pitchFamily="34" charset="0"/>
              <a:buChar char="•"/>
            </a:pPr>
            <a:r>
              <a:rPr lang="en-US" sz="2400" dirty="0"/>
              <a:t>Creating Cultural Change</a:t>
            </a:r>
          </a:p>
          <a:p>
            <a:pPr marL="285750" indent="-285750">
              <a:buFont typeface="Arial" panose="020B0604020202020204" pitchFamily="34" charset="0"/>
              <a:buChar char="•"/>
            </a:pPr>
            <a:r>
              <a:rPr lang="en-US" sz="2400" dirty="0"/>
              <a:t>Additional Efforts</a:t>
            </a:r>
          </a:p>
          <a:p>
            <a:pPr marL="742950" lvl="1" indent="-285750">
              <a:buFont typeface="Arial" panose="020B0604020202020204" pitchFamily="34" charset="0"/>
              <a:buChar char="•"/>
            </a:pPr>
            <a:r>
              <a:rPr lang="en-US" sz="2400" dirty="0"/>
              <a:t>Suicide Prevention Task Force</a:t>
            </a:r>
          </a:p>
          <a:p>
            <a:pPr marL="742950" lvl="1" indent="-285750">
              <a:buFont typeface="Arial" panose="020B0604020202020204" pitchFamily="34" charset="0"/>
              <a:buChar char="•"/>
            </a:pPr>
            <a:r>
              <a:rPr lang="en-US" sz="2400" dirty="0"/>
              <a:t>Enhancing safety plans</a:t>
            </a:r>
          </a:p>
          <a:p>
            <a:pPr marL="742950" lvl="1" indent="-285750">
              <a:buFont typeface="Arial" panose="020B0604020202020204" pitchFamily="34" charset="0"/>
              <a:buChar char="•"/>
            </a:pPr>
            <a:r>
              <a:rPr lang="en-US" sz="2400" dirty="0"/>
              <a:t>Increasing safety culture efforts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 name="Picture 2" descr="A picture containing sky&#10;&#10;Description automatically generated">
            <a:extLst>
              <a:ext uri="{FF2B5EF4-FFF2-40B4-BE49-F238E27FC236}">
                <a16:creationId xmlns:a16="http://schemas.microsoft.com/office/drawing/2014/main" id="{C3D8BBAE-7157-4573-A755-C8E983A26F7C}"/>
              </a:ext>
            </a:extLst>
          </p:cNvPr>
          <p:cNvPicPr>
            <a:picLocks noChangeAspect="1"/>
          </p:cNvPicPr>
          <p:nvPr/>
        </p:nvPicPr>
        <p:blipFill rotWithShape="1">
          <a:blip r:embed="rId2">
            <a:extLst>
              <a:ext uri="{28A0092B-C50C-407E-A947-70E740481C1C}">
                <a14:useLocalDpi xmlns:a14="http://schemas.microsoft.com/office/drawing/2010/main" val="0"/>
              </a:ext>
            </a:extLst>
          </a:blip>
          <a:srcRect t="10834"/>
          <a:stretch/>
        </p:blipFill>
        <p:spPr>
          <a:xfrm>
            <a:off x="5258252" y="1068889"/>
            <a:ext cx="1675497" cy="990600"/>
          </a:xfrm>
          <a:prstGeom prst="rect">
            <a:avLst/>
          </a:prstGeom>
        </p:spPr>
      </p:pic>
    </p:spTree>
    <p:extLst>
      <p:ext uri="{BB962C8B-B14F-4D97-AF65-F5344CB8AC3E}">
        <p14:creationId xmlns:p14="http://schemas.microsoft.com/office/powerpoint/2010/main" val="3825033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0B7025-5032-417A-804D-FFF232FB812F}"/>
              </a:ext>
            </a:extLst>
          </p:cNvPr>
          <p:cNvSpPr>
            <a:spLocks noGrp="1"/>
          </p:cNvSpPr>
          <p:nvPr>
            <p:ph type="title"/>
          </p:nvPr>
        </p:nvSpPr>
        <p:spPr>
          <a:xfrm>
            <a:off x="3181865" y="778131"/>
            <a:ext cx="8081876" cy="990600"/>
          </a:xfrm>
        </p:spPr>
        <p:txBody>
          <a:bodyPr>
            <a:noAutofit/>
          </a:bodyPr>
          <a:lstStyle/>
          <a:p>
            <a:r>
              <a:rPr lang="en-US" sz="3600" dirty="0">
                <a:solidFill>
                  <a:srgbClr val="325A29"/>
                </a:solidFill>
              </a:rPr>
              <a:t>Questions and Comments</a:t>
            </a:r>
          </a:p>
        </p:txBody>
      </p:sp>
      <p:sp>
        <p:nvSpPr>
          <p:cNvPr id="2" name="TextBox 1">
            <a:extLst>
              <a:ext uri="{FF2B5EF4-FFF2-40B4-BE49-F238E27FC236}">
                <a16:creationId xmlns:a16="http://schemas.microsoft.com/office/drawing/2014/main" id="{F4D49B1C-DBD2-43C5-9AFF-9419C99C6E06}"/>
              </a:ext>
            </a:extLst>
          </p:cNvPr>
          <p:cNvSpPr txBox="1"/>
          <p:nvPr/>
        </p:nvSpPr>
        <p:spPr>
          <a:xfrm>
            <a:off x="2734963" y="2172386"/>
            <a:ext cx="6755027" cy="2031325"/>
          </a:xfrm>
          <a:prstGeom prst="rect">
            <a:avLst/>
          </a:prstGeom>
          <a:noFill/>
        </p:spPr>
        <p:txBody>
          <a:bodyPr wrap="square" rtlCol="0">
            <a:spAutoFit/>
          </a:bodyPr>
          <a:lstStyle/>
          <a:p>
            <a:r>
              <a:rPr lang="en-US" b="1" dirty="0">
                <a:solidFill>
                  <a:srgbClr val="60AC4E"/>
                </a:solidFill>
              </a:rPr>
              <a:t>Matthew S. Michaels, Ph.D.</a:t>
            </a:r>
          </a:p>
          <a:p>
            <a:r>
              <a:rPr lang="en-US" dirty="0">
                <a:solidFill>
                  <a:srgbClr val="60AC4E"/>
                </a:solidFill>
              </a:rPr>
              <a:t>Email: </a:t>
            </a:r>
            <a:r>
              <a:rPr lang="en-US" dirty="0">
                <a:solidFill>
                  <a:srgbClr val="457C38"/>
                </a:solidFill>
                <a:hlinkClick r:id="rId2">
                  <a:extLst>
                    <a:ext uri="{A12FA001-AC4F-418D-AE19-62706E023703}">
                      <ahyp:hlinkClr xmlns:ahyp="http://schemas.microsoft.com/office/drawing/2018/hyperlinkcolor" val="tx"/>
                    </a:ext>
                  </a:extLst>
                </a:hlinkClick>
              </a:rPr>
              <a:t>MMichaels@citrushealth.com</a:t>
            </a:r>
            <a:endParaRPr lang="en-US" dirty="0">
              <a:solidFill>
                <a:srgbClr val="457C38"/>
              </a:solidFill>
            </a:endParaRPr>
          </a:p>
          <a:p>
            <a:r>
              <a:rPr lang="en-US" dirty="0">
                <a:solidFill>
                  <a:srgbClr val="60AC4E"/>
                </a:solidFill>
              </a:rPr>
              <a:t>Phone: </a:t>
            </a:r>
            <a:r>
              <a:rPr lang="en-US" dirty="0">
                <a:solidFill>
                  <a:srgbClr val="457C38"/>
                </a:solidFill>
              </a:rPr>
              <a:t>305-817-1196</a:t>
            </a:r>
          </a:p>
          <a:p>
            <a:endParaRPr lang="en-US" dirty="0">
              <a:solidFill>
                <a:srgbClr val="60AC4E"/>
              </a:solidFill>
            </a:endParaRPr>
          </a:p>
          <a:p>
            <a:r>
              <a:rPr lang="en-US" b="1" dirty="0">
                <a:solidFill>
                  <a:srgbClr val="60AC4E"/>
                </a:solidFill>
              </a:rPr>
              <a:t>Melina Visser, Psy.D.</a:t>
            </a:r>
          </a:p>
          <a:p>
            <a:r>
              <a:rPr lang="en-US" dirty="0">
                <a:solidFill>
                  <a:srgbClr val="60AC4E"/>
                </a:solidFill>
              </a:rPr>
              <a:t>Email: </a:t>
            </a:r>
            <a:r>
              <a:rPr lang="en-US" dirty="0">
                <a:solidFill>
                  <a:srgbClr val="457C38"/>
                </a:solidFill>
                <a:hlinkClick r:id="rId3">
                  <a:extLst>
                    <a:ext uri="{A12FA001-AC4F-418D-AE19-62706E023703}">
                      <ahyp:hlinkClr xmlns:ahyp="http://schemas.microsoft.com/office/drawing/2018/hyperlinkcolor" val="tx"/>
                    </a:ext>
                  </a:extLst>
                </a:hlinkClick>
              </a:rPr>
              <a:t>MVisser@citrushealth.com</a:t>
            </a:r>
            <a:endParaRPr lang="en-US" dirty="0">
              <a:solidFill>
                <a:srgbClr val="457C38"/>
              </a:solidFill>
            </a:endParaRPr>
          </a:p>
          <a:p>
            <a:r>
              <a:rPr lang="en-US" dirty="0">
                <a:solidFill>
                  <a:srgbClr val="60AC4E"/>
                </a:solidFill>
              </a:rPr>
              <a:t>Phone: </a:t>
            </a:r>
            <a:r>
              <a:rPr lang="en-US" dirty="0">
                <a:solidFill>
                  <a:srgbClr val="457C38"/>
                </a:solidFill>
              </a:rPr>
              <a:t>305-424-3022</a:t>
            </a:r>
          </a:p>
        </p:txBody>
      </p:sp>
    </p:spTree>
    <p:extLst>
      <p:ext uri="{BB962C8B-B14F-4D97-AF65-F5344CB8AC3E}">
        <p14:creationId xmlns:p14="http://schemas.microsoft.com/office/powerpoint/2010/main" val="443446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43634"/>
            <a:ext cx="9144000" cy="2387600"/>
          </a:xfrm>
        </p:spPr>
        <p:txBody>
          <a:bodyPr>
            <a:normAutofit fontScale="90000"/>
          </a:bodyPr>
          <a:lstStyle/>
          <a:p>
            <a:r>
              <a:rPr lang="en-US" b="1" dirty="0"/>
              <a:t>Using Evidence-based EMDR Therapy for Individuals with Suicidal Ideations or Self-Harm Behaviors</a:t>
            </a:r>
          </a:p>
        </p:txBody>
      </p:sp>
      <p:sp>
        <p:nvSpPr>
          <p:cNvPr id="3" name="Subtitle 2"/>
          <p:cNvSpPr>
            <a:spLocks noGrp="1"/>
          </p:cNvSpPr>
          <p:nvPr>
            <p:ph type="subTitle" idx="1"/>
          </p:nvPr>
        </p:nvSpPr>
        <p:spPr>
          <a:xfrm>
            <a:off x="1524000" y="4120566"/>
            <a:ext cx="9144000" cy="1655762"/>
          </a:xfrm>
        </p:spPr>
        <p:txBody>
          <a:bodyPr>
            <a:normAutofit lnSpcReduction="10000"/>
          </a:bodyPr>
          <a:lstStyle/>
          <a:p>
            <a:r>
              <a:rPr lang="en-US" dirty="0"/>
              <a:t>Donna Rininger, LMHC, MCAP, </a:t>
            </a:r>
          </a:p>
          <a:p>
            <a:r>
              <a:rPr lang="en-US" dirty="0"/>
              <a:t>Certified EMDR Clinician, EMDRIA EMDR Consultant</a:t>
            </a:r>
          </a:p>
          <a:p>
            <a:r>
              <a:rPr lang="en-US" dirty="0"/>
              <a:t>Director of Specialty Services</a:t>
            </a:r>
          </a:p>
          <a:p>
            <a:r>
              <a:rPr lang="en-US" dirty="0"/>
              <a:t>Peace River Center</a:t>
            </a:r>
          </a:p>
        </p:txBody>
      </p:sp>
    </p:spTree>
    <p:extLst>
      <p:ext uri="{BB962C8B-B14F-4D97-AF65-F5344CB8AC3E}">
        <p14:creationId xmlns:p14="http://schemas.microsoft.com/office/powerpoint/2010/main" val="3608229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0" y="592182"/>
            <a:ext cx="10197739" cy="1611087"/>
          </a:xfrm>
        </p:spPr>
        <p:txBody>
          <a:bodyPr>
            <a:normAutofit fontScale="90000"/>
          </a:bodyPr>
          <a:lstStyle/>
          <a:p>
            <a:br>
              <a:rPr lang="en-US" sz="1200" dirty="0"/>
            </a:br>
            <a:r>
              <a:rPr lang="en-US" sz="1800" dirty="0"/>
              <a:t>Suicide rates have been rising in nearly every state, according to the latest Vital Signs report by the Centers for Disease Control and Prevention (CDC). In Florida, there were 205,781 involuntary examinations in the 2017/2018 fiscal year. 77.36 % of involuntary examinations in FY17/18 were based on evidence of harm to self. (</a:t>
            </a:r>
            <a:r>
              <a:rPr lang="en-US" sz="1800" b="1" dirty="0">
                <a:hlinkClick r:id="rId2"/>
              </a:rPr>
              <a:t>https://www.floridatrend.com/article/24727/suicide-rates-rising-in-florida-and-across-the-us</a:t>
            </a:r>
            <a:r>
              <a:rPr lang="en-US" sz="1800" b="1" dirty="0"/>
              <a:t>; The Baker Act Fiscal Year 2017/2018 Annual Report.)</a:t>
            </a:r>
            <a:br>
              <a:rPr lang="en-US" sz="1800" dirty="0"/>
            </a:br>
            <a:br>
              <a:rPr lang="en-US" sz="1100" dirty="0"/>
            </a:br>
            <a:endParaRPr lang="en-US" sz="1200" dirty="0"/>
          </a:p>
        </p:txBody>
      </p:sp>
      <p:sp>
        <p:nvSpPr>
          <p:cNvPr id="3" name="Text Placeholder 2"/>
          <p:cNvSpPr>
            <a:spLocks noGrp="1"/>
          </p:cNvSpPr>
          <p:nvPr>
            <p:ph type="body" idx="1"/>
          </p:nvPr>
        </p:nvSpPr>
        <p:spPr>
          <a:xfrm>
            <a:off x="610649" y="5952131"/>
            <a:ext cx="9996391" cy="576262"/>
          </a:xfrm>
        </p:spPr>
        <p:txBody>
          <a:bodyPr/>
          <a:lstStyle/>
          <a:p>
            <a:r>
              <a:rPr lang="en-US" sz="1000" dirty="0"/>
              <a:t>FLHeathCharts.com is provided by the Florida Department of Health Division of Public Health Statistics &amp; Performance Management.</a:t>
            </a:r>
          </a:p>
          <a:p>
            <a:r>
              <a:rPr lang="en-US" sz="1000" b="1" dirty="0"/>
              <a:t>Data Source:  </a:t>
            </a:r>
            <a:r>
              <a:rPr lang="en-US" sz="1000" dirty="0"/>
              <a:t>Florida Department of  Health, Bureau of Vital Statistics</a:t>
            </a:r>
            <a:endParaRPr lang="en-US" sz="1000" b="1" dirty="0"/>
          </a:p>
        </p:txBody>
      </p:sp>
      <p:pic>
        <p:nvPicPr>
          <p:cNvPr id="11" name="Picture Placeholder 10"/>
          <p:cNvPicPr>
            <a:picLocks noGrp="1" noChangeAspect="1"/>
          </p:cNvPicPr>
          <p:nvPr>
            <p:ph type="pic" idx="15"/>
          </p:nvPr>
        </p:nvPicPr>
        <p:blipFill>
          <a:blip r:embed="rId3">
            <a:extLst>
              <a:ext uri="{28A0092B-C50C-407E-A947-70E740481C1C}">
                <a14:useLocalDpi xmlns:a14="http://schemas.microsoft.com/office/drawing/2010/main" val="0"/>
              </a:ext>
            </a:extLst>
          </a:blip>
          <a:srcRect t="1844" b="1844"/>
          <a:stretch>
            <a:fillRect/>
          </a:stretch>
        </p:blipFill>
        <p:spPr>
          <a:xfrm>
            <a:off x="192088" y="2620963"/>
            <a:ext cx="3752850" cy="3205162"/>
          </a:xfrm>
        </p:spPr>
      </p:pic>
      <p:pic>
        <p:nvPicPr>
          <p:cNvPr id="12" name="Picture Placeholder 11"/>
          <p:cNvPicPr>
            <a:picLocks noGrp="1" noChangeAspect="1"/>
          </p:cNvPicPr>
          <p:nvPr>
            <p:ph type="pic" idx="21"/>
          </p:nvPr>
        </p:nvPicPr>
        <p:blipFill>
          <a:blip r:embed="rId4">
            <a:extLst>
              <a:ext uri="{28A0092B-C50C-407E-A947-70E740481C1C}">
                <a14:useLocalDpi xmlns:a14="http://schemas.microsoft.com/office/drawing/2010/main" val="0"/>
              </a:ext>
            </a:extLst>
          </a:blip>
          <a:srcRect t="630" b="630"/>
          <a:stretch>
            <a:fillRect/>
          </a:stretch>
        </p:blipFill>
        <p:spPr>
          <a:xfrm>
            <a:off x="4014651" y="2620963"/>
            <a:ext cx="3710124" cy="3205162"/>
          </a:xfrm>
        </p:spPr>
      </p:pic>
      <p:pic>
        <p:nvPicPr>
          <p:cNvPr id="14" name="Picture Placeholder 13"/>
          <p:cNvPicPr>
            <a:picLocks noGrp="1" noChangeAspect="1"/>
          </p:cNvPicPr>
          <p:nvPr>
            <p:ph type="pic" idx="22"/>
          </p:nvPr>
        </p:nvPicPr>
        <p:blipFill>
          <a:blip r:embed="rId5">
            <a:extLst>
              <a:ext uri="{28A0092B-C50C-407E-A947-70E740481C1C}">
                <a14:useLocalDpi xmlns:a14="http://schemas.microsoft.com/office/drawing/2010/main" val="0"/>
              </a:ext>
            </a:extLst>
          </a:blip>
          <a:srcRect l="189" r="189"/>
          <a:stretch>
            <a:fillRect/>
          </a:stretch>
        </p:blipFill>
        <p:spPr>
          <a:xfrm>
            <a:off x="7794488" y="2620963"/>
            <a:ext cx="3613150" cy="3205162"/>
          </a:xfrm>
        </p:spPr>
      </p:pic>
      <p:sp>
        <p:nvSpPr>
          <p:cNvPr id="13" name="TextBox 12"/>
          <p:cNvSpPr txBox="1"/>
          <p:nvPr/>
        </p:nvSpPr>
        <p:spPr>
          <a:xfrm>
            <a:off x="680318" y="2101333"/>
            <a:ext cx="9769968" cy="369332"/>
          </a:xfrm>
          <a:prstGeom prst="rect">
            <a:avLst/>
          </a:prstGeom>
          <a:noFill/>
        </p:spPr>
        <p:txBody>
          <a:bodyPr wrap="square" rtlCol="0">
            <a:spAutoFit/>
          </a:bodyPr>
          <a:lstStyle/>
          <a:p>
            <a:pPr algn="ctr"/>
            <a:r>
              <a:rPr lang="en-US" dirty="0"/>
              <a:t>What data prompted change?  Circuit 10 Suicide Death Rates 2018</a:t>
            </a:r>
          </a:p>
        </p:txBody>
      </p:sp>
    </p:spTree>
    <p:extLst>
      <p:ext uri="{BB962C8B-B14F-4D97-AF65-F5344CB8AC3E}">
        <p14:creationId xmlns:p14="http://schemas.microsoft.com/office/powerpoint/2010/main" val="370873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BEA8-00D2-4C56-893F-A8A7791B41DA}"/>
              </a:ext>
            </a:extLst>
          </p:cNvPr>
          <p:cNvSpPr>
            <a:spLocks noGrp="1"/>
          </p:cNvSpPr>
          <p:nvPr>
            <p:ph type="title"/>
          </p:nvPr>
        </p:nvSpPr>
        <p:spPr>
          <a:xfrm>
            <a:off x="838200" y="480218"/>
            <a:ext cx="10515600" cy="1325563"/>
          </a:xfrm>
        </p:spPr>
        <p:txBody>
          <a:bodyPr/>
          <a:lstStyle/>
          <a:p>
            <a:r>
              <a:rPr lang="en-US" dirty="0"/>
              <a:t>United States Suicide Statistics</a:t>
            </a:r>
          </a:p>
        </p:txBody>
      </p:sp>
      <p:sp>
        <p:nvSpPr>
          <p:cNvPr id="3" name="Content Placeholder 2">
            <a:extLst>
              <a:ext uri="{FF2B5EF4-FFF2-40B4-BE49-F238E27FC236}">
                <a16:creationId xmlns:a16="http://schemas.microsoft.com/office/drawing/2014/main" id="{517814A7-4AFF-470F-B8B1-EC4DD482C32F}"/>
              </a:ext>
            </a:extLst>
          </p:cNvPr>
          <p:cNvSpPr>
            <a:spLocks noGrp="1"/>
          </p:cNvSpPr>
          <p:nvPr>
            <p:ph idx="1"/>
          </p:nvPr>
        </p:nvSpPr>
        <p:spPr>
          <a:xfrm>
            <a:off x="838200" y="1825625"/>
            <a:ext cx="10515600" cy="3889375"/>
          </a:xfrm>
        </p:spPr>
        <p:txBody>
          <a:bodyPr/>
          <a:lstStyle/>
          <a:p>
            <a:r>
              <a:rPr lang="en-US" dirty="0"/>
              <a:t>In 2017, 1,400,000 people attempted suicide in the US.</a:t>
            </a:r>
            <a:r>
              <a:rPr lang="en-US" baseline="30000" dirty="0"/>
              <a:t>1</a:t>
            </a:r>
            <a:r>
              <a:rPr lang="en-US" dirty="0"/>
              <a:t> </a:t>
            </a:r>
          </a:p>
          <a:p>
            <a:r>
              <a:rPr lang="en-US" dirty="0"/>
              <a:t>47,173 Americans died by suicide in 2017. An average of 129 suicides occur each day.</a:t>
            </a:r>
            <a:r>
              <a:rPr lang="en-US" baseline="30000" dirty="0"/>
              <a:t>1</a:t>
            </a:r>
            <a:endParaRPr lang="en-US" dirty="0"/>
          </a:p>
          <a:p>
            <a:r>
              <a:rPr lang="en-US" dirty="0"/>
              <a:t>White males accounted for </a:t>
            </a:r>
            <a:r>
              <a:rPr lang="en-US" b="1" dirty="0"/>
              <a:t>69.67%</a:t>
            </a:r>
            <a:r>
              <a:rPr lang="en-US" dirty="0"/>
              <a:t> of suicide deaths in 2017; highest in middle-age men.</a:t>
            </a:r>
            <a:endParaRPr lang="en-US" baseline="30000" dirty="0"/>
          </a:p>
          <a:p>
            <a:r>
              <a:rPr lang="en-US" dirty="0"/>
              <a:t>Suicide costs the United States $69B annually</a:t>
            </a:r>
            <a:r>
              <a:rPr lang="en-US" baseline="30000" dirty="0"/>
              <a:t>1</a:t>
            </a:r>
          </a:p>
          <a:p>
            <a:r>
              <a:rPr lang="en-US" dirty="0"/>
              <a:t> The adult rate of completed suicides has increased by 30% over the last decade</a:t>
            </a:r>
            <a:r>
              <a:rPr lang="en-US" baseline="30000" dirty="0"/>
              <a:t>2</a:t>
            </a:r>
            <a:endParaRPr lang="en-US" dirty="0"/>
          </a:p>
          <a:p>
            <a:pPr marL="0" indent="0">
              <a:buNone/>
            </a:pPr>
            <a:endParaRPr lang="en-US" dirty="0"/>
          </a:p>
        </p:txBody>
      </p:sp>
      <p:sp>
        <p:nvSpPr>
          <p:cNvPr id="4" name="TextBox 3">
            <a:extLst>
              <a:ext uri="{FF2B5EF4-FFF2-40B4-BE49-F238E27FC236}">
                <a16:creationId xmlns:a16="http://schemas.microsoft.com/office/drawing/2014/main" id="{E9578C14-9D82-437B-905B-27A3AB5E688E}"/>
              </a:ext>
            </a:extLst>
          </p:cNvPr>
          <p:cNvSpPr txBox="1"/>
          <p:nvPr/>
        </p:nvSpPr>
        <p:spPr>
          <a:xfrm>
            <a:off x="1199213" y="5680395"/>
            <a:ext cx="3180679" cy="400110"/>
          </a:xfrm>
          <a:prstGeom prst="rect">
            <a:avLst/>
          </a:prstGeom>
          <a:noFill/>
        </p:spPr>
        <p:txBody>
          <a:bodyPr wrap="none" rtlCol="0">
            <a:spAutoFit/>
          </a:bodyPr>
          <a:lstStyle/>
          <a:p>
            <a:pPr marL="228600" indent="-228600">
              <a:buFont typeface="+mj-lt"/>
              <a:buAutoNum type="arabicPeriod"/>
            </a:pPr>
            <a:r>
              <a:rPr lang="en-US" sz="1000" dirty="0"/>
              <a:t>https://afsp.org/about-suicide/suicide-statistics/</a:t>
            </a:r>
          </a:p>
          <a:p>
            <a:pPr marL="228600" indent="-228600">
              <a:buFont typeface="+mj-lt"/>
              <a:buAutoNum type="arabicPeriod"/>
            </a:pPr>
            <a:r>
              <a:rPr lang="en-US" sz="1000" dirty="0"/>
              <a:t>https://www.crisistextline.org/blog/change-the-stats</a:t>
            </a:r>
          </a:p>
        </p:txBody>
      </p:sp>
    </p:spTree>
    <p:extLst>
      <p:ext uri="{BB962C8B-B14F-4D97-AF65-F5344CB8AC3E}">
        <p14:creationId xmlns:p14="http://schemas.microsoft.com/office/powerpoint/2010/main" val="3068836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Peace River Center’s Initiatives</a:t>
            </a:r>
          </a:p>
        </p:txBody>
      </p:sp>
      <p:sp>
        <p:nvSpPr>
          <p:cNvPr id="3" name="Content Placeholder 2"/>
          <p:cNvSpPr>
            <a:spLocks noGrp="1"/>
          </p:cNvSpPr>
          <p:nvPr>
            <p:ph idx="1"/>
          </p:nvPr>
        </p:nvSpPr>
        <p:spPr/>
        <p:txBody>
          <a:bodyPr>
            <a:normAutofit fontScale="92500" lnSpcReduction="10000"/>
          </a:bodyPr>
          <a:lstStyle/>
          <a:p>
            <a:r>
              <a:rPr lang="en-US" dirty="0"/>
              <a:t>EMDR (Eye Movement Desensitization and Reprocessing)</a:t>
            </a:r>
          </a:p>
          <a:p>
            <a:r>
              <a:rPr lang="en-US" dirty="0"/>
              <a:t>Enables people to heal from the symptoms and emotional distress quickly in just a few sessions</a:t>
            </a:r>
          </a:p>
          <a:p>
            <a:r>
              <a:rPr lang="en-US" dirty="0"/>
              <a:t>Recognized as an effective form of treatment for trauma and other disturbing experiences by organizations such as the American Psychiatric Association, the World Health Organization and the Department of Defense</a:t>
            </a:r>
          </a:p>
          <a:p>
            <a:pPr lvl="1"/>
            <a:r>
              <a:rPr lang="en-US" dirty="0"/>
              <a:t>Since 2013, Peace River Center has provided training and certification for 22 therapists across the agency.</a:t>
            </a:r>
          </a:p>
          <a:p>
            <a:pPr lvl="1"/>
            <a:r>
              <a:rPr lang="en-US" dirty="0"/>
              <a:t>Provided availability of EMDR certified staff to intervene with individuals in our Crisis Stabilization units who were Baker Acted due to suicidal ideations, suicide attempts, or engaging in self-harm behaviors.</a:t>
            </a:r>
          </a:p>
          <a:p>
            <a:pPr lvl="1"/>
            <a:r>
              <a:rPr lang="en-US" dirty="0"/>
              <a:t>This year, an additional 22 therapists will receive EMDR training to be able to provide this evidence-based therapy to the individuals we serve. </a:t>
            </a:r>
          </a:p>
          <a:p>
            <a:pPr lvl="1"/>
            <a:endParaRPr lang="en-US" dirty="0"/>
          </a:p>
        </p:txBody>
      </p:sp>
    </p:spTree>
    <p:extLst>
      <p:ext uri="{BB962C8B-B14F-4D97-AF65-F5344CB8AC3E}">
        <p14:creationId xmlns:p14="http://schemas.microsoft.com/office/powerpoint/2010/main" val="2398013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results are in….</a:t>
            </a:r>
          </a:p>
        </p:txBody>
      </p:sp>
      <p:sp>
        <p:nvSpPr>
          <p:cNvPr id="3" name="Content Placeholder 2"/>
          <p:cNvSpPr>
            <a:spLocks noGrp="1"/>
          </p:cNvSpPr>
          <p:nvPr>
            <p:ph sz="half" idx="1"/>
          </p:nvPr>
        </p:nvSpPr>
        <p:spPr>
          <a:xfrm>
            <a:off x="838200" y="1455821"/>
            <a:ext cx="5181600" cy="4721142"/>
          </a:xfrm>
        </p:spPr>
        <p:txBody>
          <a:bodyPr>
            <a:normAutofit/>
          </a:bodyPr>
          <a:lstStyle/>
          <a:p>
            <a:pPr marL="0" indent="0">
              <a:buNone/>
            </a:pPr>
            <a:r>
              <a:rPr lang="en-US" sz="1400" b="1" dirty="0"/>
              <a:t>What does the research show</a:t>
            </a:r>
            <a:r>
              <a:rPr lang="en-US" sz="1400" dirty="0"/>
              <a:t>?</a:t>
            </a:r>
          </a:p>
          <a:p>
            <a:r>
              <a:rPr lang="en-US" sz="1400" dirty="0"/>
              <a:t>EMDR therapy was given a strong recommendation as an effective and empirically supported treatment for PTSD in children, adolescents and adults. International Society for Traumatic Stress Studies (2018) Practice Guidelines. </a:t>
            </a:r>
            <a:r>
              <a:rPr lang="en-US" sz="1400" dirty="0">
                <a:hlinkClick r:id="rId2"/>
              </a:rPr>
              <a:t>http://www.istss.org/treating-trauma/new-istss-prevention-and-treatment-guidelines.aspx.</a:t>
            </a:r>
            <a:endParaRPr lang="en-US" sz="1400" dirty="0"/>
          </a:p>
          <a:p>
            <a:r>
              <a:rPr lang="en-US" sz="1400" dirty="0"/>
              <a:t>EMDR therapy appears to be a promising new treatment to prevent suicidal behavior as it potentially targets one of the linking pins between suicidal ideation and suicidal actions. van </a:t>
            </a:r>
            <a:r>
              <a:rPr lang="en-US" sz="1400" dirty="0" err="1"/>
              <a:t>Bentum</a:t>
            </a:r>
            <a:r>
              <a:rPr lang="en-US" sz="1400" dirty="0"/>
              <a:t>, J., </a:t>
            </a:r>
            <a:r>
              <a:rPr lang="en-US" sz="1400" dirty="0" err="1"/>
              <a:t>Sijbrandij</a:t>
            </a:r>
            <a:r>
              <a:rPr lang="en-US" sz="1400" dirty="0"/>
              <a:t>, M., </a:t>
            </a:r>
            <a:r>
              <a:rPr lang="en-US" sz="1400" dirty="0" err="1"/>
              <a:t>Huibers</a:t>
            </a:r>
            <a:r>
              <a:rPr lang="en-US" sz="1400" dirty="0"/>
              <a:t>, M., </a:t>
            </a:r>
            <a:r>
              <a:rPr lang="en-US" sz="1400" dirty="0" err="1"/>
              <a:t>Huisman</a:t>
            </a:r>
            <a:r>
              <a:rPr lang="en-US" sz="1400" dirty="0"/>
              <a:t>, A., </a:t>
            </a:r>
            <a:r>
              <a:rPr lang="en-US" sz="1400" dirty="0" err="1"/>
              <a:t>Arntz</a:t>
            </a:r>
            <a:r>
              <a:rPr lang="en-US" sz="1400" dirty="0"/>
              <a:t>, A., Holmes, E., &amp; </a:t>
            </a:r>
            <a:r>
              <a:rPr lang="en-US" sz="1400" dirty="0" err="1"/>
              <a:t>Kerkhof</a:t>
            </a:r>
            <a:r>
              <a:rPr lang="en-US" sz="1400" dirty="0"/>
              <a:t>, A. (2017, April). </a:t>
            </a:r>
            <a:r>
              <a:rPr lang="en-US" sz="1400" dirty="0">
                <a:hlinkClick r:id="rId3"/>
              </a:rPr>
              <a:t>Treatment of intrusive suicidal imagery using eye movements.</a:t>
            </a:r>
            <a:r>
              <a:rPr lang="en-US" sz="1400" dirty="0"/>
              <a:t> Preprints, 2017040152. doi:10.20944/preprints201704.0152.v1.</a:t>
            </a:r>
          </a:p>
          <a:p>
            <a:r>
              <a:rPr lang="en-US" sz="1400" dirty="0"/>
              <a:t>Eye movements during EMDR therapy resulted in decreased ratings of image vividness and emotional intensity. Engelhard, I.M., van den </a:t>
            </a:r>
            <a:r>
              <a:rPr lang="en-US" sz="1400" dirty="0" err="1"/>
              <a:t>Hout</a:t>
            </a:r>
            <a:r>
              <a:rPr lang="en-US" sz="1400" dirty="0"/>
              <a:t>, M.A., Janssen, W.C., &amp; van der </a:t>
            </a:r>
            <a:r>
              <a:rPr lang="en-US" sz="1400" dirty="0" err="1"/>
              <a:t>Beek</a:t>
            </a:r>
            <a:r>
              <a:rPr lang="en-US" sz="1400" dirty="0"/>
              <a:t>, J. (2010). Eye movements reduce vividness and emotionality of ‘‘</a:t>
            </a:r>
            <a:r>
              <a:rPr lang="en-US" sz="1400" dirty="0" err="1"/>
              <a:t>flashforwards</a:t>
            </a:r>
            <a:r>
              <a:rPr lang="en-US" sz="1400" dirty="0"/>
              <a:t>.’’ </a:t>
            </a:r>
            <a:r>
              <a:rPr lang="en-US" sz="1400" dirty="0" err="1"/>
              <a:t>Behaviour</a:t>
            </a:r>
            <a:r>
              <a:rPr lang="en-US" sz="1400" dirty="0"/>
              <a:t> Research and Therapy, 48, 442–447.</a:t>
            </a:r>
            <a:br>
              <a:rPr lang="en-US" sz="1400" dirty="0"/>
            </a:br>
            <a:endParaRPr lang="en-US" sz="1400" dirty="0"/>
          </a:p>
          <a:p>
            <a:endParaRPr lang="en-US" sz="1400" dirty="0"/>
          </a:p>
          <a:p>
            <a:endParaRPr lang="en-US" sz="1400" dirty="0"/>
          </a:p>
        </p:txBody>
      </p:sp>
      <p:sp>
        <p:nvSpPr>
          <p:cNvPr id="4" name="Content Placeholder 3"/>
          <p:cNvSpPr>
            <a:spLocks noGrp="1"/>
          </p:cNvSpPr>
          <p:nvPr>
            <p:ph sz="half" idx="2"/>
          </p:nvPr>
        </p:nvSpPr>
        <p:spPr>
          <a:xfrm>
            <a:off x="6172200" y="1455821"/>
            <a:ext cx="5823284" cy="4721142"/>
          </a:xfrm>
        </p:spPr>
        <p:txBody>
          <a:bodyPr>
            <a:noAutofit/>
          </a:bodyPr>
          <a:lstStyle/>
          <a:p>
            <a:pPr marL="0" indent="0">
              <a:buNone/>
            </a:pPr>
            <a:r>
              <a:rPr lang="en-US" sz="1400" b="1" dirty="0"/>
              <a:t>Sample Peace River Center Case Studies:</a:t>
            </a:r>
          </a:p>
          <a:p>
            <a:r>
              <a:rPr lang="en-US" sz="1400" dirty="0"/>
              <a:t>33 year old female admitted to our CSU following a serious suicide attempt requiring intensive medical treatment and reparative surgery. The individual could not be stabilized on the CSU and was admitted to our SRT. While there, a certified EMDR clinician met with her 7 times, including one session for evaluation, one session for preparation for EMDR therapy, four EMDR processing sessions, and a final session to assess for residual symptomology and possible risk before discharge. In a follow-up one year later, the individual reported no further behaviors of self-harm, was in college, had changed careers, and was reunified with her child. She attributed her success to the four EMDR processing sessions while at our SRT.</a:t>
            </a:r>
          </a:p>
          <a:p>
            <a:r>
              <a:rPr lang="en-US" sz="1400" dirty="0"/>
              <a:t>14 year old female admitted to our CSU due to on-going self-harm behaviors. Individual had a history of sexual battery from the ages of 5-12 by her father. Father was arrested and deported back to his mother country. The child continued to attempt to self-harm on the unit, despite one-on-one monitoring. A certified EMDR clinician met with the child on the unit at the mother and treatment team’s request. Once EMDR therapy began, all self-harming behaviors ceased while on the unit. Upon discharge, counseling continued with her regular PRC therapist. </a:t>
            </a:r>
            <a:r>
              <a:rPr lang="en-US" sz="1400" dirty="0" err="1"/>
              <a:t>Staffings</a:t>
            </a:r>
            <a:r>
              <a:rPr lang="en-US" sz="1400" dirty="0"/>
              <a:t> between the regular therapist and the EMDR therapist revealed no further self-harming behavior and the child was doing much better emotionally regarding past abuse.</a:t>
            </a:r>
          </a:p>
          <a:p>
            <a:endParaRPr lang="en-US" sz="1400" dirty="0"/>
          </a:p>
          <a:p>
            <a:endParaRPr lang="en-US" sz="1400" dirty="0"/>
          </a:p>
        </p:txBody>
      </p:sp>
    </p:spTree>
    <p:extLst>
      <p:ext uri="{BB962C8B-B14F-4D97-AF65-F5344CB8AC3E}">
        <p14:creationId xmlns:p14="http://schemas.microsoft.com/office/powerpoint/2010/main" val="685553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Further implementation in the future….</a:t>
            </a:r>
          </a:p>
        </p:txBody>
      </p:sp>
      <p:sp>
        <p:nvSpPr>
          <p:cNvPr id="4" name="TextBox 3"/>
          <p:cNvSpPr txBox="1"/>
          <p:nvPr/>
        </p:nvSpPr>
        <p:spPr>
          <a:xfrm>
            <a:off x="452846" y="1761387"/>
            <a:ext cx="11425645" cy="5293757"/>
          </a:xfrm>
          <a:prstGeom prst="rect">
            <a:avLst/>
          </a:prstGeom>
          <a:noFill/>
        </p:spPr>
        <p:txBody>
          <a:bodyPr wrap="square" rtlCol="0" anchor="t">
            <a:spAutoFit/>
          </a:bodyPr>
          <a:lstStyle/>
          <a:p>
            <a:r>
              <a:rPr lang="en-US" sz="2400" dirty="0"/>
              <a:t>EMDR protocols have been developed so it can be taught to first responders or other non-mental health emergency personnel working within a structured response team and in a setting that includes supervision/consultation- the Immediate Stabilization Procedure (ISP®- Dr. Gary Quinn)</a:t>
            </a:r>
            <a:r>
              <a:rPr lang="en-US" sz="2400" i="1" dirty="0"/>
              <a:t> and </a:t>
            </a:r>
            <a:r>
              <a:rPr lang="en-US" sz="2400" dirty="0"/>
              <a:t>Acute Traumatic Incident Processing (A-TIP). These  protocols utilize bilateral stimulation that may be used by para-professionals to immediately </a:t>
            </a:r>
            <a:r>
              <a:rPr lang="en-US" sz="2400"/>
              <a:t>desensitize</a:t>
            </a:r>
            <a:r>
              <a:rPr lang="en-US" sz="2400" dirty="0"/>
              <a:t> acute stress in crisis situations.</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800" i="1" dirty="0"/>
              <a:t>Continued training on EMDR therapy for therapists across the agency in a variety of programs for a variety of client populations</a:t>
            </a:r>
          </a:p>
          <a:p>
            <a:pPr marL="285750" indent="-285750">
              <a:buFont typeface="Arial" panose="020B0604020202020204" pitchFamily="34" charset="0"/>
              <a:buChar char="•"/>
            </a:pPr>
            <a:r>
              <a:rPr lang="en-US" sz="2800" i="1" dirty="0"/>
              <a:t>Training for our mobile Crisis Response Team staff in the use of ISP or A-TIP to immediately address trauma of individuals in acute crisis on the scene</a:t>
            </a:r>
          </a:p>
          <a:p>
            <a:endParaRPr lang="en-US" sz="2800" i="1" dirty="0"/>
          </a:p>
          <a:p>
            <a:endParaRPr lang="en-US" dirty="0"/>
          </a:p>
        </p:txBody>
      </p:sp>
    </p:spTree>
    <p:extLst>
      <p:ext uri="{BB962C8B-B14F-4D97-AF65-F5344CB8AC3E}">
        <p14:creationId xmlns:p14="http://schemas.microsoft.com/office/powerpoint/2010/main" val="1868897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7589-6906-401A-A1E5-9B577A1C3F87}"/>
              </a:ext>
            </a:extLst>
          </p:cNvPr>
          <p:cNvSpPr>
            <a:spLocks noGrp="1"/>
          </p:cNvSpPr>
          <p:nvPr>
            <p:ph type="title"/>
          </p:nvPr>
        </p:nvSpPr>
        <p:spPr>
          <a:xfrm>
            <a:off x="831850" y="1311640"/>
            <a:ext cx="10515600" cy="3717560"/>
          </a:xfrm>
        </p:spPr>
        <p:txBody>
          <a:bodyPr>
            <a:normAutofit/>
          </a:bodyPr>
          <a:lstStyle/>
          <a:p>
            <a:pPr algn="ctr"/>
            <a:r>
              <a:rPr lang="en-US" b="1" dirty="0"/>
              <a:t>Panel I</a:t>
            </a:r>
            <a:br>
              <a:rPr lang="en-US" dirty="0"/>
            </a:br>
            <a:r>
              <a:rPr lang="en-US" dirty="0"/>
              <a:t> </a:t>
            </a:r>
            <a:br>
              <a:rPr lang="en-US" dirty="0"/>
            </a:br>
            <a:r>
              <a:rPr lang="en-US" sz="8900" dirty="0"/>
              <a:t>Q&amp;A</a:t>
            </a:r>
            <a:endParaRPr lang="en-US" dirty="0"/>
          </a:p>
        </p:txBody>
      </p:sp>
    </p:spTree>
    <p:extLst>
      <p:ext uri="{BB962C8B-B14F-4D97-AF65-F5344CB8AC3E}">
        <p14:creationId xmlns:p14="http://schemas.microsoft.com/office/powerpoint/2010/main" val="3216665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2BFF-68F2-4EB1-9D7C-9CE199BC78C3}"/>
              </a:ext>
            </a:extLst>
          </p:cNvPr>
          <p:cNvSpPr>
            <a:spLocks noGrp="1"/>
          </p:cNvSpPr>
          <p:nvPr>
            <p:ph type="title"/>
          </p:nvPr>
        </p:nvSpPr>
        <p:spPr>
          <a:xfrm>
            <a:off x="831850" y="1709738"/>
            <a:ext cx="10515600" cy="3551810"/>
          </a:xfrm>
        </p:spPr>
        <p:txBody>
          <a:bodyPr>
            <a:normAutofit fontScale="90000"/>
          </a:bodyPr>
          <a:lstStyle/>
          <a:p>
            <a:pPr algn="ctr"/>
            <a:r>
              <a:rPr lang="en-US" b="1" u="sng" dirty="0"/>
              <a:t>Panel II</a:t>
            </a:r>
            <a:br>
              <a:rPr lang="en-US" dirty="0"/>
            </a:br>
            <a:br>
              <a:rPr lang="en-US" dirty="0"/>
            </a:br>
            <a:r>
              <a:rPr lang="en-US" dirty="0"/>
              <a:t>Integrating Suicide Prevention and Collaboration in the Community</a:t>
            </a:r>
          </a:p>
        </p:txBody>
      </p:sp>
    </p:spTree>
    <p:extLst>
      <p:ext uri="{BB962C8B-B14F-4D97-AF65-F5344CB8AC3E}">
        <p14:creationId xmlns:p14="http://schemas.microsoft.com/office/powerpoint/2010/main" val="3920864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Suicide Prevention: </a:t>
            </a:r>
            <a:br>
              <a:rPr lang="en-US" b="1" dirty="0"/>
            </a:br>
            <a:r>
              <a:rPr lang="en-US" b="1" dirty="0"/>
              <a:t>It Takes a Village</a:t>
            </a:r>
          </a:p>
        </p:txBody>
      </p:sp>
      <p:sp>
        <p:nvSpPr>
          <p:cNvPr id="3" name="Subtitle 2"/>
          <p:cNvSpPr>
            <a:spLocks noGrp="1"/>
          </p:cNvSpPr>
          <p:nvPr>
            <p:ph type="subTitle" idx="1"/>
          </p:nvPr>
        </p:nvSpPr>
        <p:spPr>
          <a:xfrm>
            <a:off x="1524000" y="4079875"/>
            <a:ext cx="9144000" cy="1655762"/>
          </a:xfrm>
        </p:spPr>
        <p:txBody>
          <a:bodyPr/>
          <a:lstStyle/>
          <a:p>
            <a:r>
              <a:rPr lang="en-US" dirty="0"/>
              <a:t>Melissa Larkin-Skinner</a:t>
            </a:r>
          </a:p>
          <a:p>
            <a:r>
              <a:rPr lang="en-US" dirty="0"/>
              <a:t>Centerstone</a:t>
            </a:r>
          </a:p>
        </p:txBody>
      </p:sp>
    </p:spTree>
    <p:extLst>
      <p:ext uri="{BB962C8B-B14F-4D97-AF65-F5344CB8AC3E}">
        <p14:creationId xmlns:p14="http://schemas.microsoft.com/office/powerpoint/2010/main" val="2866738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D447-0694-44DB-B076-26D332919AD0}"/>
              </a:ext>
            </a:extLst>
          </p:cNvPr>
          <p:cNvSpPr>
            <a:spLocks noGrp="1"/>
          </p:cNvSpPr>
          <p:nvPr>
            <p:ph type="title"/>
          </p:nvPr>
        </p:nvSpPr>
        <p:spPr/>
        <p:txBody>
          <a:bodyPr/>
          <a:lstStyle/>
          <a:p>
            <a:pPr algn="ctr"/>
            <a:r>
              <a:rPr lang="en-US" b="1" dirty="0"/>
              <a:t>      The Data</a:t>
            </a:r>
          </a:p>
        </p:txBody>
      </p:sp>
      <p:pic>
        <p:nvPicPr>
          <p:cNvPr id="4" name="Content Placeholder 5">
            <a:extLst>
              <a:ext uri="{FF2B5EF4-FFF2-40B4-BE49-F238E27FC236}">
                <a16:creationId xmlns:a16="http://schemas.microsoft.com/office/drawing/2014/main" id="{5DD59469-004B-4854-A6CA-FD9193ECC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933" y="2513856"/>
            <a:ext cx="4175899" cy="3424237"/>
          </a:xfrm>
          <a:prstGeom prst="rect">
            <a:avLst/>
          </a:prstGeom>
        </p:spPr>
      </p:pic>
      <p:pic>
        <p:nvPicPr>
          <p:cNvPr id="5" name="Content Placeholder 4">
            <a:extLst>
              <a:ext uri="{FF2B5EF4-FFF2-40B4-BE49-F238E27FC236}">
                <a16:creationId xmlns:a16="http://schemas.microsoft.com/office/drawing/2014/main" id="{DAFC2BD3-3E12-4694-853F-AF11CFE1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813" y="2140990"/>
            <a:ext cx="4175899" cy="3424237"/>
          </a:xfrm>
          <a:prstGeom prst="rect">
            <a:avLst/>
          </a:prstGeom>
        </p:spPr>
      </p:pic>
      <p:sp>
        <p:nvSpPr>
          <p:cNvPr id="6" name="Rectangle 5">
            <a:extLst>
              <a:ext uri="{FF2B5EF4-FFF2-40B4-BE49-F238E27FC236}">
                <a16:creationId xmlns:a16="http://schemas.microsoft.com/office/drawing/2014/main" id="{EEB67622-5D56-408A-9D4C-FE658C82EE04}"/>
              </a:ext>
            </a:extLst>
          </p:cNvPr>
          <p:cNvSpPr/>
          <p:nvPr/>
        </p:nvSpPr>
        <p:spPr>
          <a:xfrm>
            <a:off x="523569" y="4308693"/>
            <a:ext cx="2000868" cy="461665"/>
          </a:xfrm>
          <a:prstGeom prst="rect">
            <a:avLst/>
          </a:prstGeom>
          <a:noFill/>
        </p:spPr>
        <p:txBody>
          <a:bodyPr wrap="none" lIns="91440" tIns="45720" rIns="91440" bIns="45720">
            <a:spAutoFit/>
          </a:bodyPr>
          <a:lstStyle/>
          <a:p>
            <a:pPr algn="ctr"/>
            <a:r>
              <a:rPr lang="en-US" sz="2400" b="1" cap="none" spc="0" dirty="0">
                <a:ln w="0"/>
                <a:effectLst>
                  <a:outerShdw blurRad="38100" dist="25400" dir="5400000" algn="ctr" rotWithShape="0">
                    <a:srgbClr val="6E747A">
                      <a:alpha val="43000"/>
                    </a:srgbClr>
                  </a:outerShdw>
                </a:effectLst>
              </a:rPr>
              <a:t>47,173 deaths</a:t>
            </a:r>
          </a:p>
        </p:txBody>
      </p:sp>
      <p:sp>
        <p:nvSpPr>
          <p:cNvPr id="7" name="Rectangle 6">
            <a:extLst>
              <a:ext uri="{FF2B5EF4-FFF2-40B4-BE49-F238E27FC236}">
                <a16:creationId xmlns:a16="http://schemas.microsoft.com/office/drawing/2014/main" id="{8329FCFB-8219-4464-862D-C0AD3DDAE895}"/>
              </a:ext>
            </a:extLst>
          </p:cNvPr>
          <p:cNvSpPr/>
          <p:nvPr/>
        </p:nvSpPr>
        <p:spPr>
          <a:xfrm>
            <a:off x="1227488" y="5943287"/>
            <a:ext cx="4247060" cy="646331"/>
          </a:xfrm>
          <a:prstGeom prst="rect">
            <a:avLst/>
          </a:prstGeom>
          <a:noFill/>
        </p:spPr>
        <p:txBody>
          <a:bodyPr wrap="none" lIns="91440" tIns="45720" rIns="91440" bIns="45720">
            <a:spAutoFit/>
          </a:bodyPr>
          <a:lstStyle/>
          <a:p>
            <a:pPr algn="ctr"/>
            <a:r>
              <a:rPr lang="en-US" sz="3600" b="1" cap="none" spc="0" dirty="0">
                <a:ln w="0"/>
                <a:effectLst>
                  <a:outerShdw blurRad="38100" dist="25400" dir="5400000" algn="ctr" rotWithShape="0">
                    <a:srgbClr val="6E747A">
                      <a:alpha val="43000"/>
                    </a:srgbClr>
                  </a:outerShdw>
                </a:effectLst>
              </a:rPr>
              <a:t>&gt;50% have no MH </a:t>
            </a:r>
            <a:r>
              <a:rPr lang="en-US" sz="3600" b="1" cap="none" spc="0" dirty="0" err="1">
                <a:ln w="0"/>
                <a:effectLst>
                  <a:outerShdw blurRad="38100" dist="25400" dir="5400000" algn="ctr" rotWithShape="0">
                    <a:srgbClr val="6E747A">
                      <a:alpha val="43000"/>
                    </a:srgbClr>
                  </a:outerShdw>
                </a:effectLst>
              </a:rPr>
              <a:t>Dx</a:t>
            </a:r>
            <a:endParaRPr lang="en-US" sz="3600" b="1" cap="none" spc="0" dirty="0">
              <a:ln w="0"/>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C3C89153-04C2-49E5-A893-00967CAD38F5}"/>
              </a:ext>
            </a:extLst>
          </p:cNvPr>
          <p:cNvSpPr/>
          <p:nvPr/>
        </p:nvSpPr>
        <p:spPr>
          <a:xfrm>
            <a:off x="1912067" y="2052191"/>
            <a:ext cx="3480183"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effectLst/>
              </a:rPr>
              <a:t>&gt; 25% increase since 1999</a:t>
            </a:r>
          </a:p>
        </p:txBody>
      </p:sp>
      <p:sp>
        <p:nvSpPr>
          <p:cNvPr id="9" name="Rectangle 8">
            <a:extLst>
              <a:ext uri="{FF2B5EF4-FFF2-40B4-BE49-F238E27FC236}">
                <a16:creationId xmlns:a16="http://schemas.microsoft.com/office/drawing/2014/main" id="{9BB2E4F9-7B8F-4644-B4AA-E25C2EA931E3}"/>
              </a:ext>
            </a:extLst>
          </p:cNvPr>
          <p:cNvSpPr/>
          <p:nvPr/>
        </p:nvSpPr>
        <p:spPr>
          <a:xfrm rot="20235961">
            <a:off x="-98983" y="1523683"/>
            <a:ext cx="5339732"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r>
              <a:rPr lang="en-US" sz="24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rPr>
              <a:t>nd</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leading cause of death for 15-24 y/o</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9B4DF2FF-9B94-4261-BB92-AD87A27E69B7}"/>
              </a:ext>
            </a:extLst>
          </p:cNvPr>
          <p:cNvSpPr/>
          <p:nvPr/>
        </p:nvSpPr>
        <p:spPr>
          <a:xfrm rot="1233292">
            <a:off x="8311541" y="1387832"/>
            <a:ext cx="3868110" cy="461665"/>
          </a:xfrm>
          <a:prstGeom prst="rect">
            <a:avLst/>
          </a:prstGeom>
          <a:noFill/>
        </p:spPr>
        <p:txBody>
          <a:bodyPr wrap="none" lIns="91440" tIns="45720" rIns="91440" bIns="45720">
            <a:spAutoFit/>
          </a:bodyPr>
          <a:lstStyle/>
          <a:p>
            <a:pPr algn="ctr"/>
            <a:r>
              <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1.3 million people attempted</a:t>
            </a:r>
          </a:p>
        </p:txBody>
      </p:sp>
    </p:spTree>
    <p:extLst>
      <p:ext uri="{BB962C8B-B14F-4D97-AF65-F5344CB8AC3E}">
        <p14:creationId xmlns:p14="http://schemas.microsoft.com/office/powerpoint/2010/main" val="246166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7">
                                            <p:txEl>
                                              <p:pRg st="0" end="0"/>
                                            </p:txEl>
                                          </p:spTgt>
                                        </p:tgtEl>
                                        <p:attrNameLst>
                                          <p:attrName>style.color</p:attrName>
                                        </p:attrNameLst>
                                      </p:cBhvr>
                                      <p:to>
                                        <a:schemeClr val="bg1"/>
                                      </p:to>
                                    </p:animClr>
                                    <p:animClr clrSpc="rgb" dir="cw">
                                      <p:cBhvr>
                                        <p:cTn id="7" dur="250" autoRev="1" fill="remove"/>
                                        <p:tgtEl>
                                          <p:spTgt spid="7">
                                            <p:txEl>
                                              <p:pRg st="0" end="0"/>
                                            </p:txEl>
                                          </p:spTgt>
                                        </p:tgtEl>
                                        <p:attrNameLst>
                                          <p:attrName>fillcolor</p:attrName>
                                        </p:attrNameLst>
                                      </p:cBhvr>
                                      <p:to>
                                        <a:schemeClr val="bg1"/>
                                      </p:to>
                                    </p:animClr>
                                    <p:set>
                                      <p:cBhvr>
                                        <p:cTn id="8" dur="250" autoRev="1" fill="remove"/>
                                        <p:tgtEl>
                                          <p:spTgt spid="7">
                                            <p:txEl>
                                              <p:pRg st="0" end="0"/>
                                            </p:txEl>
                                          </p:spTgt>
                                        </p:tgtEl>
                                        <p:attrNameLst>
                                          <p:attrName>fill.type</p:attrName>
                                        </p:attrNameLst>
                                      </p:cBhvr>
                                      <p:to>
                                        <p:strVal val="solid"/>
                                      </p:to>
                                    </p:set>
                                    <p:set>
                                      <p:cBhvr>
                                        <p:cTn id="9" dur="250" autoRev="1" fill="remove"/>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8B84-DC95-40D7-878A-B16E098B75D7}"/>
              </a:ext>
            </a:extLst>
          </p:cNvPr>
          <p:cNvSpPr>
            <a:spLocks noGrp="1"/>
          </p:cNvSpPr>
          <p:nvPr>
            <p:ph type="title"/>
          </p:nvPr>
        </p:nvSpPr>
        <p:spPr/>
        <p:txBody>
          <a:bodyPr/>
          <a:lstStyle/>
          <a:p>
            <a:pPr algn="ctr"/>
            <a:r>
              <a:rPr lang="en-US" b="1" dirty="0"/>
              <a:t>The Village</a:t>
            </a:r>
          </a:p>
        </p:txBody>
      </p:sp>
      <p:sp>
        <p:nvSpPr>
          <p:cNvPr id="4" name="Rectangle 3">
            <a:extLst>
              <a:ext uri="{FF2B5EF4-FFF2-40B4-BE49-F238E27FC236}">
                <a16:creationId xmlns:a16="http://schemas.microsoft.com/office/drawing/2014/main" id="{B332F28A-D51B-485B-93DB-4F74A2B1E0C0}"/>
              </a:ext>
            </a:extLst>
          </p:cNvPr>
          <p:cNvSpPr/>
          <p:nvPr/>
        </p:nvSpPr>
        <p:spPr>
          <a:xfrm>
            <a:off x="943930" y="699247"/>
            <a:ext cx="719492" cy="561190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wordArtVert" wrap="square" lIns="91440" tIns="45720" rIns="91440" bIns="45720">
            <a:spAutoFit/>
          </a:bodyPr>
          <a:lstStyle/>
          <a:p>
            <a:pPr algn="ctr"/>
            <a:r>
              <a:rPr lang="en-US" sz="3200" b="1" dirty="0">
                <a:ln w="22225">
                  <a:solidFill>
                    <a:schemeClr val="tx1"/>
                  </a:solidFill>
                  <a:prstDash val="solid"/>
                </a:ln>
                <a:solidFill>
                  <a:schemeClr val="tx1">
                    <a:lumMod val="50000"/>
                    <a:lumOff val="50000"/>
                  </a:schemeClr>
                </a:solidFill>
                <a:effectLst/>
                <a:latin typeface="Arial" panose="020B0604020202020204" pitchFamily="34" charset="0"/>
                <a:cs typeface="Arial" panose="020B0604020202020204" pitchFamily="34" charset="0"/>
              </a:rPr>
              <a:t>Government</a:t>
            </a:r>
          </a:p>
        </p:txBody>
      </p:sp>
      <p:sp>
        <p:nvSpPr>
          <p:cNvPr id="5" name="Rectangle 4">
            <a:extLst>
              <a:ext uri="{FF2B5EF4-FFF2-40B4-BE49-F238E27FC236}">
                <a16:creationId xmlns:a16="http://schemas.microsoft.com/office/drawing/2014/main" id="{8C48D983-20A6-42FF-A3E9-DCE80E55D885}"/>
              </a:ext>
            </a:extLst>
          </p:cNvPr>
          <p:cNvSpPr/>
          <p:nvPr/>
        </p:nvSpPr>
        <p:spPr>
          <a:xfrm rot="20416421">
            <a:off x="5306601" y="2828927"/>
            <a:ext cx="268214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Business</a:t>
            </a:r>
          </a:p>
        </p:txBody>
      </p:sp>
      <p:sp>
        <p:nvSpPr>
          <p:cNvPr id="6" name="Rectangle 5">
            <a:extLst>
              <a:ext uri="{FF2B5EF4-FFF2-40B4-BE49-F238E27FC236}">
                <a16:creationId xmlns:a16="http://schemas.microsoft.com/office/drawing/2014/main" id="{814CC63A-E43F-4E94-87A3-AB0E3A1EA346}"/>
              </a:ext>
            </a:extLst>
          </p:cNvPr>
          <p:cNvSpPr/>
          <p:nvPr/>
        </p:nvSpPr>
        <p:spPr>
          <a:xfrm rot="1435112">
            <a:off x="8822610" y="2191069"/>
            <a:ext cx="236955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Schools</a:t>
            </a:r>
          </a:p>
        </p:txBody>
      </p:sp>
      <p:sp>
        <p:nvSpPr>
          <p:cNvPr id="7" name="Rectangle 6">
            <a:extLst>
              <a:ext uri="{FF2B5EF4-FFF2-40B4-BE49-F238E27FC236}">
                <a16:creationId xmlns:a16="http://schemas.microsoft.com/office/drawing/2014/main" id="{C6A48DF2-21D9-484E-A030-F8BB266B1BEB}"/>
              </a:ext>
            </a:extLst>
          </p:cNvPr>
          <p:cNvSpPr/>
          <p:nvPr/>
        </p:nvSpPr>
        <p:spPr>
          <a:xfrm>
            <a:off x="8491946" y="3716149"/>
            <a:ext cx="356322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50000"/>
                  </a:schemeClr>
                </a:solidFill>
                <a:effectLst>
                  <a:glow rad="101600">
                    <a:schemeClr val="accent6">
                      <a:satMod val="175000"/>
                      <a:alpha val="40000"/>
                    </a:schemeClr>
                  </a:glow>
                  <a:innerShdw blurRad="63500" dist="50800" dir="13500000">
                    <a:prstClr val="black">
                      <a:alpha val="50000"/>
                    </a:prstClr>
                  </a:innerShdw>
                </a:effectLst>
              </a:rPr>
              <a:t>Health Care</a:t>
            </a:r>
          </a:p>
        </p:txBody>
      </p:sp>
      <p:sp>
        <p:nvSpPr>
          <p:cNvPr id="8" name="Rectangle 7">
            <a:extLst>
              <a:ext uri="{FF2B5EF4-FFF2-40B4-BE49-F238E27FC236}">
                <a16:creationId xmlns:a16="http://schemas.microsoft.com/office/drawing/2014/main" id="{5B766438-B249-4498-8340-22B0607BAEBB}"/>
              </a:ext>
            </a:extLst>
          </p:cNvPr>
          <p:cNvSpPr/>
          <p:nvPr/>
        </p:nvSpPr>
        <p:spPr>
          <a:xfrm>
            <a:off x="2648435" y="5387823"/>
            <a:ext cx="4396973" cy="923330"/>
          </a:xfrm>
          <a:prstGeom prst="rect">
            <a:avLst/>
          </a:prstGeom>
          <a:noFill/>
        </p:spPr>
        <p:txBody>
          <a:bodyPr wrap="none" lIns="91440" tIns="45720" rIns="91440" bIns="45720">
            <a:spAutoFit/>
          </a:bodyPr>
          <a:lstStyle/>
          <a:p>
            <a:pPr algn="ctr"/>
            <a:r>
              <a:rPr lang="en-US" sz="54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First Responders</a:t>
            </a:r>
            <a:endParaRPr lang="en-US" sz="5400" b="1" i="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Rectangle 8">
            <a:extLst>
              <a:ext uri="{FF2B5EF4-FFF2-40B4-BE49-F238E27FC236}">
                <a16:creationId xmlns:a16="http://schemas.microsoft.com/office/drawing/2014/main" id="{B7DF33AC-3FCE-4F2F-A7AB-E942A2684E84}"/>
              </a:ext>
            </a:extLst>
          </p:cNvPr>
          <p:cNvSpPr/>
          <p:nvPr/>
        </p:nvSpPr>
        <p:spPr>
          <a:xfrm>
            <a:off x="3589282" y="2267972"/>
            <a:ext cx="1640194" cy="92333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5400" b="1" cap="none" spc="50" dirty="0">
                <a:ln w="9525" cmpd="sng">
                  <a:solidFill>
                    <a:schemeClr val="tx1"/>
                  </a:solidFill>
                  <a:prstDash val="solid"/>
                </a:ln>
                <a:solidFill>
                  <a:srgbClr val="FF0000"/>
                </a:solidFill>
                <a:effectLst>
                  <a:glow rad="38100">
                    <a:schemeClr val="accent1">
                      <a:alpha val="40000"/>
                    </a:schemeClr>
                  </a:glow>
                </a:effectLst>
              </a:rPr>
              <a:t>Faith</a:t>
            </a:r>
          </a:p>
        </p:txBody>
      </p:sp>
      <p:sp>
        <p:nvSpPr>
          <p:cNvPr id="10" name="Rectangle 9">
            <a:extLst>
              <a:ext uri="{FF2B5EF4-FFF2-40B4-BE49-F238E27FC236}">
                <a16:creationId xmlns:a16="http://schemas.microsoft.com/office/drawing/2014/main" id="{58E30FF3-F56C-4C70-9910-30FEE1450017}"/>
              </a:ext>
            </a:extLst>
          </p:cNvPr>
          <p:cNvSpPr/>
          <p:nvPr/>
        </p:nvSpPr>
        <p:spPr>
          <a:xfrm rot="637481">
            <a:off x="6558684" y="4465938"/>
            <a:ext cx="2111476" cy="923330"/>
          </a:xfrm>
          <a:prstGeom prst="rect">
            <a:avLst/>
          </a:prstGeom>
          <a:noFill/>
        </p:spPr>
        <p:txBody>
          <a:bodyPr wrap="none" lIns="91440" tIns="45720" rIns="91440" bIns="45720">
            <a:spAutoFit/>
          </a:bodyPr>
          <a:lstStyle/>
          <a:p>
            <a:pPr algn="ctr"/>
            <a:r>
              <a:rPr lang="en-US" sz="5400" b="1" cap="none" spc="0" dirty="0">
                <a:ln w="0"/>
                <a:effectLst>
                  <a:reflection blurRad="6350" stA="53000" endA="300" endPos="35500" dir="5400000" sy="-90000" algn="bl" rotWithShape="0"/>
                </a:effectLst>
              </a:rPr>
              <a:t>Justice</a:t>
            </a:r>
          </a:p>
        </p:txBody>
      </p:sp>
      <p:sp>
        <p:nvSpPr>
          <p:cNvPr id="11" name="Rectangle 10">
            <a:extLst>
              <a:ext uri="{FF2B5EF4-FFF2-40B4-BE49-F238E27FC236}">
                <a16:creationId xmlns:a16="http://schemas.microsoft.com/office/drawing/2014/main" id="{B9D8F9C6-2154-4F01-8256-676CB6403844}"/>
              </a:ext>
            </a:extLst>
          </p:cNvPr>
          <p:cNvSpPr/>
          <p:nvPr/>
        </p:nvSpPr>
        <p:spPr>
          <a:xfrm rot="1569255">
            <a:off x="1869410" y="3587922"/>
            <a:ext cx="3731727" cy="923330"/>
          </a:xfrm>
          <a:prstGeom prst="rect">
            <a:avLst/>
          </a:prstGeom>
          <a:noFill/>
        </p:spPr>
        <p:txBody>
          <a:bodyPr wrap="none" lIns="91440" tIns="45720" rIns="91440" bIns="45720">
            <a:spAutoFit/>
          </a:bodyPr>
          <a:lstStyle/>
          <a:p>
            <a:pPr algn="ctr"/>
            <a:r>
              <a:rPr lang="en-US" sz="5400" b="1" cap="none" spc="0" dirty="0">
                <a:ln w="12700" cmpd="sng">
                  <a:solidFill>
                    <a:schemeClr val="accent6">
                      <a:lumMod val="50000"/>
                    </a:schemeClr>
                  </a:solidFill>
                  <a:prstDash val="solid"/>
                </a:ln>
                <a:solidFill>
                  <a:srgbClr val="00B0F0"/>
                </a:solidFill>
                <a:effectLst/>
              </a:rPr>
              <a:t>Foundations</a:t>
            </a:r>
          </a:p>
        </p:txBody>
      </p:sp>
      <p:sp>
        <p:nvSpPr>
          <p:cNvPr id="12" name="Rectangle 11">
            <a:extLst>
              <a:ext uri="{FF2B5EF4-FFF2-40B4-BE49-F238E27FC236}">
                <a16:creationId xmlns:a16="http://schemas.microsoft.com/office/drawing/2014/main" id="{9C281F6C-8CBE-47DD-B2C7-EC483D0A048A}"/>
              </a:ext>
            </a:extLst>
          </p:cNvPr>
          <p:cNvSpPr/>
          <p:nvPr/>
        </p:nvSpPr>
        <p:spPr>
          <a:xfrm>
            <a:off x="2281792" y="1365641"/>
            <a:ext cx="3228896" cy="769441"/>
          </a:xfrm>
          <a:prstGeom prst="rect">
            <a:avLst/>
          </a:prstGeom>
          <a:noFill/>
        </p:spPr>
        <p:txBody>
          <a:bodyPr wrap="none" lIns="91440" tIns="45720" rIns="91440" bIns="45720">
            <a:spAutoFit/>
          </a:bodyPr>
          <a:lstStyle/>
          <a:p>
            <a:pPr algn="ctr"/>
            <a:r>
              <a:rPr lang="en-US" sz="4400" b="1" cap="none" spc="50" dirty="0">
                <a:ln w="9525" cmpd="sng">
                  <a:solidFill>
                    <a:srgbClr val="002060"/>
                  </a:solidFill>
                  <a:prstDash val="solid"/>
                </a:ln>
                <a:solidFill>
                  <a:srgbClr val="FFFF00"/>
                </a:solidFill>
                <a:effectLst>
                  <a:glow rad="38100">
                    <a:schemeClr val="accent1">
                      <a:alpha val="40000"/>
                    </a:schemeClr>
                  </a:glow>
                </a:effectLst>
              </a:rPr>
              <a:t>Service Orgs</a:t>
            </a:r>
          </a:p>
        </p:txBody>
      </p:sp>
    </p:spTree>
    <p:extLst>
      <p:ext uri="{BB962C8B-B14F-4D97-AF65-F5344CB8AC3E}">
        <p14:creationId xmlns:p14="http://schemas.microsoft.com/office/powerpoint/2010/main" val="3678319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4290F8-B2F2-42B4-BAE7-3CBEF3E3104D}"/>
              </a:ext>
            </a:extLst>
          </p:cNvPr>
          <p:cNvSpPr>
            <a:spLocks noGrp="1"/>
          </p:cNvSpPr>
          <p:nvPr>
            <p:ph type="title"/>
          </p:nvPr>
        </p:nvSpPr>
        <p:spPr>
          <a:xfrm>
            <a:off x="838200" y="500062"/>
            <a:ext cx="10515600" cy="1325563"/>
          </a:xfrm>
        </p:spPr>
        <p:txBody>
          <a:bodyPr/>
          <a:lstStyle/>
          <a:p>
            <a:pPr algn="ctr"/>
            <a:r>
              <a:rPr lang="en-US" b="1" dirty="0"/>
              <a:t>The Responsibility:</a:t>
            </a:r>
            <a:br>
              <a:rPr lang="en-US" dirty="0"/>
            </a:br>
            <a:r>
              <a:rPr lang="en-US" dirty="0"/>
              <a:t>Engage * Educate * Motivate</a:t>
            </a:r>
          </a:p>
        </p:txBody>
      </p:sp>
      <p:sp>
        <p:nvSpPr>
          <p:cNvPr id="5" name="Content Placeholder 4">
            <a:extLst>
              <a:ext uri="{FF2B5EF4-FFF2-40B4-BE49-F238E27FC236}">
                <a16:creationId xmlns:a16="http://schemas.microsoft.com/office/drawing/2014/main" id="{FEA475E3-E5C7-4C36-B876-2022A3885E7A}"/>
              </a:ext>
            </a:extLst>
          </p:cNvPr>
          <p:cNvSpPr>
            <a:spLocks noGrp="1"/>
          </p:cNvSpPr>
          <p:nvPr>
            <p:ph sz="half" idx="1"/>
          </p:nvPr>
        </p:nvSpPr>
        <p:spPr>
          <a:xfrm>
            <a:off x="838200" y="2117557"/>
            <a:ext cx="5181600" cy="4059405"/>
          </a:xfrm>
        </p:spPr>
        <p:txBody>
          <a:bodyPr/>
          <a:lstStyle/>
          <a:p>
            <a:r>
              <a:rPr lang="en-US" dirty="0"/>
              <a:t>Community Leaders</a:t>
            </a:r>
          </a:p>
          <a:p>
            <a:pPr lvl="1"/>
            <a:r>
              <a:rPr lang="en-US" dirty="0"/>
              <a:t>School superintendent</a:t>
            </a:r>
          </a:p>
          <a:p>
            <a:pPr lvl="1"/>
            <a:r>
              <a:rPr lang="en-US" dirty="0"/>
              <a:t>County/city commission</a:t>
            </a:r>
          </a:p>
          <a:p>
            <a:pPr lvl="1"/>
            <a:r>
              <a:rPr lang="en-US" dirty="0"/>
              <a:t>Local State legislators</a:t>
            </a:r>
          </a:p>
          <a:p>
            <a:pPr lvl="1"/>
            <a:r>
              <a:rPr lang="en-US" dirty="0"/>
              <a:t>Chamber of commerce</a:t>
            </a:r>
          </a:p>
          <a:p>
            <a:pPr lvl="1"/>
            <a:r>
              <a:rPr lang="en-US" dirty="0"/>
              <a:t>Foundation directors</a:t>
            </a:r>
          </a:p>
          <a:p>
            <a:pPr lvl="1"/>
            <a:r>
              <a:rPr lang="en-US" dirty="0"/>
              <a:t>Sheriff</a:t>
            </a:r>
          </a:p>
          <a:p>
            <a:pPr lvl="1"/>
            <a:r>
              <a:rPr lang="en-US" dirty="0"/>
              <a:t>Police chief</a:t>
            </a:r>
          </a:p>
          <a:p>
            <a:pPr lvl="1"/>
            <a:r>
              <a:rPr lang="en-US" dirty="0"/>
              <a:t>Faith leaders</a:t>
            </a:r>
          </a:p>
          <a:p>
            <a:pPr lvl="1"/>
            <a:r>
              <a:rPr lang="en-US" dirty="0"/>
              <a:t>Civic leaders</a:t>
            </a:r>
          </a:p>
        </p:txBody>
      </p:sp>
      <p:sp>
        <p:nvSpPr>
          <p:cNvPr id="6" name="Content Placeholder 5">
            <a:extLst>
              <a:ext uri="{FF2B5EF4-FFF2-40B4-BE49-F238E27FC236}">
                <a16:creationId xmlns:a16="http://schemas.microsoft.com/office/drawing/2014/main" id="{FC834850-DCA4-4E18-A64E-7DFBD427CCB6}"/>
              </a:ext>
            </a:extLst>
          </p:cNvPr>
          <p:cNvSpPr>
            <a:spLocks noGrp="1"/>
          </p:cNvSpPr>
          <p:nvPr>
            <p:ph sz="half" idx="2"/>
          </p:nvPr>
        </p:nvSpPr>
        <p:spPr>
          <a:xfrm>
            <a:off x="6172200" y="2117557"/>
            <a:ext cx="5181600" cy="4059406"/>
          </a:xfrm>
        </p:spPr>
        <p:txBody>
          <a:bodyPr/>
          <a:lstStyle/>
          <a:p>
            <a:r>
              <a:rPr lang="en-US" dirty="0"/>
              <a:t>Opportunities</a:t>
            </a:r>
          </a:p>
          <a:p>
            <a:pPr lvl="1"/>
            <a:r>
              <a:rPr lang="en-US" dirty="0"/>
              <a:t>Individual meetings</a:t>
            </a:r>
          </a:p>
          <a:p>
            <a:pPr lvl="1"/>
            <a:r>
              <a:rPr lang="en-US" dirty="0"/>
              <a:t>Public meetings</a:t>
            </a:r>
          </a:p>
          <a:p>
            <a:pPr lvl="1"/>
            <a:r>
              <a:rPr lang="en-US" dirty="0"/>
              <a:t>Awareness events</a:t>
            </a:r>
          </a:p>
          <a:p>
            <a:pPr lvl="1"/>
            <a:r>
              <a:rPr lang="en-US" dirty="0"/>
              <a:t>Mental Health first aid/youth mental health first aid</a:t>
            </a:r>
          </a:p>
          <a:p>
            <a:pPr lvl="1"/>
            <a:r>
              <a:rPr lang="en-US" dirty="0"/>
              <a:t>Foundation directors</a:t>
            </a:r>
          </a:p>
          <a:p>
            <a:pPr lvl="1"/>
            <a:r>
              <a:rPr lang="en-US" dirty="0"/>
              <a:t>Classrooms</a:t>
            </a:r>
          </a:p>
          <a:p>
            <a:pPr lvl="1"/>
            <a:r>
              <a:rPr lang="en-US" dirty="0"/>
              <a:t>Training events</a:t>
            </a:r>
          </a:p>
        </p:txBody>
      </p:sp>
    </p:spTree>
    <p:extLst>
      <p:ext uri="{BB962C8B-B14F-4D97-AF65-F5344CB8AC3E}">
        <p14:creationId xmlns:p14="http://schemas.microsoft.com/office/powerpoint/2010/main" val="2799719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9C28-F93C-4648-BD04-3221321EB6D6}"/>
              </a:ext>
            </a:extLst>
          </p:cNvPr>
          <p:cNvSpPr>
            <a:spLocks noGrp="1"/>
          </p:cNvSpPr>
          <p:nvPr>
            <p:ph type="title"/>
          </p:nvPr>
        </p:nvSpPr>
        <p:spPr>
          <a:xfrm>
            <a:off x="838200" y="454595"/>
            <a:ext cx="10515600" cy="1325563"/>
          </a:xfrm>
        </p:spPr>
        <p:txBody>
          <a:bodyPr/>
          <a:lstStyle/>
          <a:p>
            <a:r>
              <a:rPr lang="en-US" b="1" dirty="0"/>
              <a:t>The Goal: Zero Suicides</a:t>
            </a:r>
            <a:endParaRPr lang="en-US" dirty="0"/>
          </a:p>
        </p:txBody>
      </p:sp>
      <p:pic>
        <p:nvPicPr>
          <p:cNvPr id="4" name="Content Placeholder 4">
            <a:extLst>
              <a:ext uri="{FF2B5EF4-FFF2-40B4-BE49-F238E27FC236}">
                <a16:creationId xmlns:a16="http://schemas.microsoft.com/office/drawing/2014/main" id="{A10D61C8-BCA0-46E5-99C4-A3FFC6710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483644"/>
            <a:ext cx="3771675" cy="2357297"/>
          </a:xfrm>
          <a:prstGeom prst="rect">
            <a:avLst/>
          </a:prstGeom>
        </p:spPr>
      </p:pic>
      <p:pic>
        <p:nvPicPr>
          <p:cNvPr id="5" name="Content Placeholder 5">
            <a:extLst>
              <a:ext uri="{FF2B5EF4-FFF2-40B4-BE49-F238E27FC236}">
                <a16:creationId xmlns:a16="http://schemas.microsoft.com/office/drawing/2014/main" id="{42EB5B72-1CCE-4FC9-B21D-FC4CEC690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118" y="1773891"/>
            <a:ext cx="6430682" cy="3776802"/>
          </a:xfrm>
          <a:prstGeom prst="rect">
            <a:avLst/>
          </a:prstGeom>
        </p:spPr>
      </p:pic>
    </p:spTree>
    <p:extLst>
      <p:ext uri="{BB962C8B-B14F-4D97-AF65-F5344CB8AC3E}">
        <p14:creationId xmlns:p14="http://schemas.microsoft.com/office/powerpoint/2010/main" val="207496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6A68-6531-4CC0-868C-8F01709242A4}"/>
              </a:ext>
            </a:extLst>
          </p:cNvPr>
          <p:cNvSpPr>
            <a:spLocks noGrp="1"/>
          </p:cNvSpPr>
          <p:nvPr>
            <p:ph type="title"/>
          </p:nvPr>
        </p:nvSpPr>
        <p:spPr/>
        <p:txBody>
          <a:bodyPr/>
          <a:lstStyle/>
          <a:p>
            <a:r>
              <a:rPr lang="en-US" sz="4000" dirty="0">
                <a:solidFill>
                  <a:prstClr val="black"/>
                </a:solidFill>
              </a:rPr>
              <a:t>US Suicide Death Rate Map per 100,000, 2017</a:t>
            </a:r>
            <a:endParaRPr lang="en-US" dirty="0"/>
          </a:p>
        </p:txBody>
      </p:sp>
      <p:pic>
        <p:nvPicPr>
          <p:cNvPr id="3" name="Content Placeholder 4">
            <a:extLst>
              <a:ext uri="{FF2B5EF4-FFF2-40B4-BE49-F238E27FC236}">
                <a16:creationId xmlns:a16="http://schemas.microsoft.com/office/drawing/2014/main" id="{F972BC53-1156-44FC-9F08-EA31F2886845}"/>
              </a:ext>
            </a:extLst>
          </p:cNvPr>
          <p:cNvPicPr>
            <a:picLocks noChangeAspect="1"/>
          </p:cNvPicPr>
          <p:nvPr/>
        </p:nvPicPr>
        <p:blipFill>
          <a:blip r:embed="rId3"/>
          <a:stretch>
            <a:fillRect/>
          </a:stretch>
        </p:blipFill>
        <p:spPr>
          <a:xfrm>
            <a:off x="2998352" y="1514007"/>
            <a:ext cx="5709826" cy="4387493"/>
          </a:xfrm>
          <a:prstGeom prst="rect">
            <a:avLst/>
          </a:prstGeom>
        </p:spPr>
      </p:pic>
      <p:sp>
        <p:nvSpPr>
          <p:cNvPr id="4" name="Rectangle 3">
            <a:extLst>
              <a:ext uri="{FF2B5EF4-FFF2-40B4-BE49-F238E27FC236}">
                <a16:creationId xmlns:a16="http://schemas.microsoft.com/office/drawing/2014/main" id="{538B231B-8096-47DB-B959-2066376B4849}"/>
              </a:ext>
            </a:extLst>
          </p:cNvPr>
          <p:cNvSpPr/>
          <p:nvPr/>
        </p:nvSpPr>
        <p:spPr>
          <a:xfrm>
            <a:off x="3048000" y="5901500"/>
            <a:ext cx="6096000" cy="246221"/>
          </a:xfrm>
          <a:prstGeom prst="rect">
            <a:avLst/>
          </a:prstGeom>
        </p:spPr>
        <p:txBody>
          <a:bodyPr>
            <a:spAutoFit/>
          </a:bodyPr>
          <a:lstStyle/>
          <a:p>
            <a:r>
              <a:rPr lang="en-US" sz="1000" dirty="0"/>
              <a:t>https://www.americashealthrankings.org/explore/annual/measure/Suicide/state/ALL?edition-year=2017</a:t>
            </a:r>
          </a:p>
        </p:txBody>
      </p:sp>
    </p:spTree>
    <p:extLst>
      <p:ext uri="{BB962C8B-B14F-4D97-AF65-F5344CB8AC3E}">
        <p14:creationId xmlns:p14="http://schemas.microsoft.com/office/powerpoint/2010/main" val="573343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3E60-FC5B-483E-B9BF-B6675C05B311}"/>
              </a:ext>
            </a:extLst>
          </p:cNvPr>
          <p:cNvSpPr>
            <a:spLocks noGrp="1"/>
          </p:cNvSpPr>
          <p:nvPr>
            <p:ph type="title"/>
          </p:nvPr>
        </p:nvSpPr>
        <p:spPr>
          <a:xfrm>
            <a:off x="831850" y="1736726"/>
            <a:ext cx="10515600" cy="2852737"/>
          </a:xfrm>
        </p:spPr>
        <p:txBody>
          <a:bodyPr>
            <a:normAutofit/>
          </a:bodyPr>
          <a:lstStyle/>
          <a:p>
            <a:pPr algn="ctr"/>
            <a:r>
              <a:rPr lang="en-US" sz="4800" dirty="0"/>
              <a:t>Melissa Larkin-Skinner, MA, MBA, LMHC</a:t>
            </a:r>
          </a:p>
        </p:txBody>
      </p:sp>
      <p:sp>
        <p:nvSpPr>
          <p:cNvPr id="3" name="Text Placeholder 2">
            <a:extLst>
              <a:ext uri="{FF2B5EF4-FFF2-40B4-BE49-F238E27FC236}">
                <a16:creationId xmlns:a16="http://schemas.microsoft.com/office/drawing/2014/main" id="{864E5BB2-E3B4-4746-BE37-7971A907B7A3}"/>
              </a:ext>
            </a:extLst>
          </p:cNvPr>
          <p:cNvSpPr>
            <a:spLocks noGrp="1"/>
          </p:cNvSpPr>
          <p:nvPr>
            <p:ph type="body" idx="1"/>
          </p:nvPr>
        </p:nvSpPr>
        <p:spPr/>
        <p:txBody>
          <a:bodyPr/>
          <a:lstStyle/>
          <a:p>
            <a:pPr algn="ctr"/>
            <a:r>
              <a:rPr lang="en-US" dirty="0">
                <a:hlinkClick r:id="rId2"/>
              </a:rPr>
              <a:t>Melissa.larkin-skinner@Centerstone.org</a:t>
            </a:r>
            <a:endParaRPr lang="en-US" dirty="0"/>
          </a:p>
          <a:p>
            <a:pPr algn="ctr"/>
            <a:r>
              <a:rPr lang="en-US" dirty="0"/>
              <a:t>(941) 720-4826</a:t>
            </a:r>
          </a:p>
          <a:p>
            <a:pPr algn="ctr"/>
            <a:endParaRPr lang="en-US" dirty="0"/>
          </a:p>
        </p:txBody>
      </p:sp>
    </p:spTree>
    <p:extLst>
      <p:ext uri="{BB962C8B-B14F-4D97-AF65-F5344CB8AC3E}">
        <p14:creationId xmlns:p14="http://schemas.microsoft.com/office/powerpoint/2010/main" val="1069496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943C3B-227F-4107-844A-E51FB15F9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9458" y="613611"/>
            <a:ext cx="8033084" cy="602481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3.jpg"/>
          <p:cNvPicPr>
            <a:picLocks noChangeAspect="1"/>
          </p:cNvPicPr>
          <p:nvPr/>
        </p:nvPicPr>
        <p:blipFill>
          <a:blip r:embed="rId2" cstate="print"/>
          <a:stretch>
            <a:fillRect/>
          </a:stretch>
        </p:blipFill>
        <p:spPr>
          <a:xfrm>
            <a:off x="2393080" y="638813"/>
            <a:ext cx="7563853" cy="5672890"/>
          </a:xfrm>
          <a:prstGeom prst="rect">
            <a:avLst/>
          </a:prstGeom>
        </p:spPr>
      </p:pic>
      <p:sp>
        <p:nvSpPr>
          <p:cNvPr id="3" name="TextBox 2"/>
          <p:cNvSpPr txBox="1"/>
          <p:nvPr/>
        </p:nvSpPr>
        <p:spPr>
          <a:xfrm>
            <a:off x="2668738" y="1629415"/>
            <a:ext cx="7059596" cy="646331"/>
          </a:xfrm>
          <a:prstGeom prst="rect">
            <a:avLst/>
          </a:prstGeom>
          <a:noFill/>
        </p:spPr>
        <p:txBody>
          <a:bodyPr wrap="square" rtlCol="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LifeStream Behavioral Center</a:t>
            </a:r>
          </a:p>
        </p:txBody>
      </p:sp>
      <p:sp>
        <p:nvSpPr>
          <p:cNvPr id="16" name="TextBox 15"/>
          <p:cNvSpPr txBox="1"/>
          <p:nvPr/>
        </p:nvSpPr>
        <p:spPr>
          <a:xfrm>
            <a:off x="2550660" y="5031655"/>
            <a:ext cx="7248692" cy="1651734"/>
          </a:xfrm>
          <a:prstGeom prst="rect">
            <a:avLst/>
          </a:prstGeom>
          <a:noFill/>
        </p:spPr>
        <p:txBody>
          <a:bodyPr wrap="square" rtlCol="0" anchor="t">
            <a:spAutoFit/>
          </a:bodyPr>
          <a:lstStyle/>
          <a:p>
            <a:r>
              <a:rPr lang="en-US" sz="2200" baseline="30000" dirty="0">
                <a:latin typeface="Calibri"/>
                <a:cs typeface="Times New Roman"/>
              </a:rPr>
              <a:t>LifeStream is a comprehensive integrated health system, providing behavioral health, primary healthcare and social services to approximately 24,000 Central Florida residents annually.  LifeStream’s continuum of care includes crisis intervention, inpatient, outpatient, and residential treatment, primary care, child welfare, educational, care management, rehabilitation, homeless and housing programs.</a:t>
            </a:r>
          </a:p>
          <a:p>
            <a:pPr algn="ctr"/>
            <a:endParaRPr lang="en-US" sz="2800" dirty="0">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DFC2FE43-9A2F-43C0-A04C-A0E560885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266" y="2460562"/>
            <a:ext cx="6807468" cy="2571093"/>
          </a:xfrm>
          <a:prstGeom prst="rect">
            <a:avLst/>
          </a:prstGeom>
          <a:ln>
            <a:noFill/>
          </a:ln>
          <a:effectLst>
            <a:softEdge rad="112500"/>
          </a:effectLst>
        </p:spPr>
      </p:pic>
    </p:spTree>
    <p:extLst>
      <p:ext uri="{BB962C8B-B14F-4D97-AF65-F5344CB8AC3E}">
        <p14:creationId xmlns:p14="http://schemas.microsoft.com/office/powerpoint/2010/main" val="2940731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was the </a:t>
            </a:r>
            <a:r>
              <a:rPr lang="en-US"/>
              <a:t>program initiated</a:t>
            </a:r>
            <a:r>
              <a:rPr lang="en-US" dirty="0"/>
              <a:t>?</a:t>
            </a:r>
          </a:p>
        </p:txBody>
      </p:sp>
      <p:sp>
        <p:nvSpPr>
          <p:cNvPr id="3" name="TextBox 2"/>
          <p:cNvSpPr txBox="1"/>
          <p:nvPr/>
        </p:nvSpPr>
        <p:spPr>
          <a:xfrm>
            <a:off x="838199" y="1552075"/>
            <a:ext cx="10663989" cy="2985433"/>
          </a:xfrm>
          <a:prstGeom prst="rect">
            <a:avLst/>
          </a:prstGeom>
          <a:noFill/>
        </p:spPr>
        <p:txBody>
          <a:bodyPr wrap="square" rtlCol="0" anchor="t">
            <a:spAutoFit/>
          </a:bodyPr>
          <a:lstStyle/>
          <a:p>
            <a:endParaRPr lang="en-US" sz="2000" dirty="0">
              <a:latin typeface="Times New Roman" pitchFamily="18" charset="0"/>
              <a:cs typeface="Times New Roman" pitchFamily="18" charset="0"/>
            </a:endParaRPr>
          </a:p>
          <a:p>
            <a:pPr marL="285750" indent="-285750">
              <a:buFont typeface="Arial"/>
              <a:buChar char="•"/>
            </a:pPr>
            <a:r>
              <a:rPr lang="en-US" sz="2400" dirty="0">
                <a:cs typeface="Calibri"/>
              </a:rPr>
              <a:t>Large increase in the number of Baker Acts, with many children having serious plans to harm themselves</a:t>
            </a:r>
          </a:p>
          <a:p>
            <a:endParaRPr lang="en-US" sz="2400" dirty="0">
              <a:cs typeface="Calibri"/>
            </a:endParaRPr>
          </a:p>
          <a:p>
            <a:pPr marL="285750" indent="-285750">
              <a:buFont typeface="Arial"/>
              <a:buChar char="•"/>
            </a:pPr>
            <a:r>
              <a:rPr lang="en-US" sz="2400" dirty="0">
                <a:cs typeface="Calibri"/>
              </a:rPr>
              <a:t>Crisis Stabilization Unit recidivism rates were at an all-time high</a:t>
            </a:r>
          </a:p>
          <a:p>
            <a:endParaRPr lang="en-US" sz="2400" dirty="0">
              <a:cs typeface="Calibri"/>
            </a:endParaRPr>
          </a:p>
          <a:p>
            <a:pPr marL="285750" indent="-285750">
              <a:buFont typeface="Arial"/>
              <a:buChar char="•"/>
            </a:pPr>
            <a:r>
              <a:rPr lang="en-US" sz="2400" dirty="0">
                <a:cs typeface="Calibri"/>
              </a:rPr>
              <a:t>In a matter of weeks, five teens completed suicide in South Lake County, along with 20 attempts</a:t>
            </a:r>
            <a:endParaRPr lang="en-US" dirty="0">
              <a:cs typeface="Calibri"/>
            </a:endParaRPr>
          </a:p>
        </p:txBody>
      </p:sp>
      <p:pic>
        <p:nvPicPr>
          <p:cNvPr id="4" name="Picture 4" descr="A screenshot of a cell phone&#10;&#10;Description generated with high confidence">
            <a:extLst>
              <a:ext uri="{FF2B5EF4-FFF2-40B4-BE49-F238E27FC236}">
                <a16:creationId xmlns:a16="http://schemas.microsoft.com/office/drawing/2014/main" id="{277CE6D9-5991-4BF3-B123-36DF114E4CE1}"/>
              </a:ext>
            </a:extLst>
          </p:cNvPr>
          <p:cNvPicPr>
            <a:picLocks noChangeAspect="1"/>
          </p:cNvPicPr>
          <p:nvPr/>
        </p:nvPicPr>
        <p:blipFill>
          <a:blip r:embed="rId2"/>
          <a:stretch>
            <a:fillRect/>
          </a:stretch>
        </p:blipFill>
        <p:spPr>
          <a:xfrm>
            <a:off x="5577398" y="4186990"/>
            <a:ext cx="4841746" cy="224037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program?</a:t>
            </a:r>
          </a:p>
        </p:txBody>
      </p:sp>
      <p:sp>
        <p:nvSpPr>
          <p:cNvPr id="3" name="TextBox 2"/>
          <p:cNvSpPr txBox="1"/>
          <p:nvPr/>
        </p:nvSpPr>
        <p:spPr>
          <a:xfrm>
            <a:off x="838199" y="1419727"/>
            <a:ext cx="10748211" cy="5570756"/>
          </a:xfrm>
          <a:prstGeom prst="rect">
            <a:avLst/>
          </a:prstGeom>
          <a:noFill/>
        </p:spPr>
        <p:txBody>
          <a:bodyPr wrap="square" rtlCol="0" anchor="t">
            <a:spAutoFit/>
          </a:bodyPr>
          <a:lstStyle/>
          <a:p>
            <a:r>
              <a:rPr lang="en-US" sz="2400" dirty="0">
                <a:ea typeface="+mn-lt"/>
                <a:cs typeface="+mn-lt"/>
              </a:rPr>
              <a:t>LifeStream adopted the Zero Suicide Framework  and LINC (Linking Individuals to Needed Care) by incorporating the following: </a:t>
            </a:r>
            <a:endParaRPr lang="en-US" sz="2000" dirty="0"/>
          </a:p>
          <a:p>
            <a:endParaRPr lang="en-US" sz="2400" dirty="0">
              <a:ea typeface="+mn-lt"/>
              <a:cs typeface="+mn-lt"/>
            </a:endParaRPr>
          </a:p>
          <a:p>
            <a:pPr lvl="1">
              <a:buFont typeface="Arial" pitchFamily="34" charset="0"/>
              <a:buChar char="•"/>
            </a:pPr>
            <a:r>
              <a:rPr lang="en-US" sz="2400" dirty="0">
                <a:ea typeface="+mn-lt"/>
                <a:cs typeface="+mn-lt"/>
              </a:rPr>
              <a:t>System-wide culture change committed to reducing suicides</a:t>
            </a:r>
            <a:endParaRPr lang="en-US" sz="2400" dirty="0">
              <a:latin typeface="Calibri"/>
              <a:cs typeface="Times New Roman" pitchFamily="18" charset="0"/>
            </a:endParaRPr>
          </a:p>
          <a:p>
            <a:pPr lvl="1">
              <a:buFont typeface="Arial" pitchFamily="34" charset="0"/>
              <a:buChar char="•"/>
            </a:pPr>
            <a:r>
              <a:rPr lang="en-US" sz="2400" dirty="0">
                <a:ea typeface="+mn-lt"/>
                <a:cs typeface="+mn-lt"/>
              </a:rPr>
              <a:t>Training a competent, confident, and caring workforce</a:t>
            </a:r>
            <a:endParaRPr lang="en-US" sz="2000" dirty="0">
              <a:cs typeface="Calibri"/>
            </a:endParaRPr>
          </a:p>
          <a:p>
            <a:pPr lvl="1">
              <a:buFont typeface="Arial" pitchFamily="34" charset="0"/>
              <a:buChar char="•"/>
            </a:pPr>
            <a:r>
              <a:rPr lang="en-US" sz="2400" dirty="0">
                <a:ea typeface="+mn-lt"/>
                <a:cs typeface="+mn-lt"/>
              </a:rPr>
              <a:t>Identifying individuals with suicide risk via comprehensive screening and assessment</a:t>
            </a:r>
            <a:endParaRPr lang="en-US" sz="2000" dirty="0">
              <a:cs typeface="Calibri"/>
            </a:endParaRPr>
          </a:p>
          <a:p>
            <a:pPr lvl="1">
              <a:buFont typeface="Arial" pitchFamily="34" charset="0"/>
              <a:buChar char="•"/>
            </a:pPr>
            <a:r>
              <a:rPr lang="en-US" sz="2400" dirty="0">
                <a:ea typeface="+mn-lt"/>
                <a:cs typeface="+mn-lt"/>
              </a:rPr>
              <a:t>Engaging all individuals at-risk of suicide using a suicide care management plan</a:t>
            </a:r>
            <a:endParaRPr lang="en-US" sz="2000" dirty="0">
              <a:cs typeface="Calibri"/>
            </a:endParaRPr>
          </a:p>
          <a:p>
            <a:pPr lvl="1">
              <a:buFont typeface="Arial" pitchFamily="34" charset="0"/>
              <a:buChar char="•"/>
            </a:pPr>
            <a:r>
              <a:rPr lang="en-US" sz="2400" dirty="0">
                <a:ea typeface="+mn-lt"/>
                <a:cs typeface="+mn-lt"/>
              </a:rPr>
              <a:t>Treating suicidal thoughts and behaviors using evidence-based treatments</a:t>
            </a:r>
            <a:endParaRPr lang="en-US" sz="2000" dirty="0">
              <a:cs typeface="Calibri"/>
            </a:endParaRPr>
          </a:p>
          <a:p>
            <a:pPr lvl="1">
              <a:buFont typeface="Arial" pitchFamily="34" charset="0"/>
              <a:buChar char="•"/>
            </a:pPr>
            <a:r>
              <a:rPr lang="en-US" sz="2400" dirty="0">
                <a:ea typeface="+mn-lt"/>
                <a:cs typeface="+mn-lt"/>
              </a:rPr>
              <a:t>Transitioning individuals through care with warm hand-offs and supportive contacts </a:t>
            </a:r>
            <a:endParaRPr lang="en-US" sz="2400" dirty="0">
              <a:cs typeface="Calibri"/>
            </a:endParaRPr>
          </a:p>
          <a:p>
            <a:pPr lvl="1">
              <a:buFont typeface="Arial" pitchFamily="34" charset="0"/>
              <a:buChar char="•"/>
            </a:pPr>
            <a:r>
              <a:rPr lang="en-US" sz="2400" dirty="0">
                <a:cs typeface="Calibri"/>
              </a:rPr>
              <a:t>Creating care management and care coordination component (LINC)</a:t>
            </a:r>
          </a:p>
          <a:p>
            <a:pPr lvl="1"/>
            <a:endParaRPr lang="en-US" sz="2400" dirty="0">
              <a:latin typeface="Calibri"/>
              <a:cs typeface="Calibri"/>
            </a:endParaRPr>
          </a:p>
          <a:p>
            <a:pPr>
              <a:buFont typeface="Arial" pitchFamily="34" charset="0"/>
              <a:buChar char="•"/>
            </a:pPr>
            <a:endParaRPr lang="en-US" sz="2400" dirty="0">
              <a:latin typeface="Times New Roman" pitchFamily="18" charset="0"/>
              <a:cs typeface="Times New Roman" pitchFamily="18" charset="0"/>
            </a:endParaRPr>
          </a:p>
          <a:p>
            <a:endParaRPr lang="en-US" sz="2000" dirty="0">
              <a:cs typeface="Calibri"/>
            </a:endParaRPr>
          </a:p>
        </p:txBody>
      </p:sp>
    </p:spTree>
    <p:extLst>
      <p:ext uri="{BB962C8B-B14F-4D97-AF65-F5344CB8AC3E}">
        <p14:creationId xmlns:p14="http://schemas.microsoft.com/office/powerpoint/2010/main" val="3245584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program impact?</a:t>
            </a:r>
          </a:p>
        </p:txBody>
      </p:sp>
      <p:sp>
        <p:nvSpPr>
          <p:cNvPr id="3" name="TextBox 2"/>
          <p:cNvSpPr txBox="1"/>
          <p:nvPr/>
        </p:nvSpPr>
        <p:spPr>
          <a:xfrm>
            <a:off x="838199" y="1690688"/>
            <a:ext cx="11024937" cy="3046988"/>
          </a:xfrm>
          <a:prstGeom prst="rect">
            <a:avLst/>
          </a:prstGeom>
          <a:noFill/>
        </p:spPr>
        <p:txBody>
          <a:bodyPr wrap="square" rtlCol="0" anchor="t">
            <a:spAutoFit/>
          </a:bodyPr>
          <a:lstStyle/>
          <a:p>
            <a:pPr>
              <a:buFont typeface="Arial" pitchFamily="34" charset="0"/>
              <a:buChar char="•"/>
            </a:pPr>
            <a:r>
              <a:rPr lang="en-US" sz="2400" dirty="0">
                <a:latin typeface="Calibri"/>
                <a:cs typeface="Times New Roman"/>
              </a:rPr>
              <a:t>November 2016: 150 participants</a:t>
            </a:r>
          </a:p>
          <a:p>
            <a:pPr>
              <a:buFont typeface="Arial" pitchFamily="34" charset="0"/>
              <a:buChar char="•"/>
            </a:pPr>
            <a:r>
              <a:rPr lang="en-US" sz="2400" dirty="0">
                <a:latin typeface="Calibri"/>
                <a:cs typeface="Times New Roman"/>
              </a:rPr>
              <a:t>Mental Health, Suicide Ideation/Attempt and Readmission Outcomes were tracked from baseline to 90 days post discharge</a:t>
            </a:r>
          </a:p>
          <a:p>
            <a:pPr>
              <a:buFont typeface="Arial" pitchFamily="34" charset="0"/>
              <a:buChar char="•"/>
            </a:pPr>
            <a:r>
              <a:rPr lang="en-US" sz="2400" dirty="0">
                <a:latin typeface="Calibri"/>
                <a:cs typeface="Times New Roman"/>
              </a:rPr>
              <a:t>Tools used:  PHQ9, Columbia Suicide Severity Rating Scale and Admission Records</a:t>
            </a:r>
          </a:p>
          <a:p>
            <a:pPr>
              <a:buFont typeface="Arial" pitchFamily="34" charset="0"/>
              <a:buChar char="•"/>
            </a:pPr>
            <a:r>
              <a:rPr lang="en-US" sz="2400" dirty="0">
                <a:latin typeface="Calibri"/>
                <a:cs typeface="Times New Roman"/>
              </a:rPr>
              <a:t>The results show statistically significant decreases over time:</a:t>
            </a:r>
          </a:p>
          <a:p>
            <a:endParaRPr lang="en-US" sz="2400" dirty="0">
              <a:latin typeface="Calibri"/>
              <a:cs typeface="Times New Roman"/>
            </a:endParaRPr>
          </a:p>
          <a:p>
            <a:pPr lvl="1">
              <a:buFont typeface="Arial" pitchFamily="34" charset="0"/>
              <a:buChar char="•"/>
            </a:pPr>
            <a:r>
              <a:rPr lang="en-US" sz="2400" b="1" u="sng" dirty="0">
                <a:latin typeface="Calibri"/>
                <a:cs typeface="Times New Roman"/>
              </a:rPr>
              <a:t>PHQ 9</a:t>
            </a:r>
            <a:r>
              <a:rPr lang="en-US" sz="2400" b="1" dirty="0">
                <a:latin typeface="Calibri"/>
                <a:cs typeface="Times New Roman"/>
              </a:rPr>
              <a:t>: </a:t>
            </a:r>
            <a:r>
              <a:rPr lang="en-US" sz="2400" dirty="0">
                <a:latin typeface="Calibri"/>
                <a:cs typeface="Times New Roman"/>
              </a:rPr>
              <a:t>scores range from 0-27 with higher scores indicating severe depressive symptoms.</a:t>
            </a:r>
          </a:p>
        </p:txBody>
      </p:sp>
      <p:graphicFrame>
        <p:nvGraphicFramePr>
          <p:cNvPr id="5" name="Table 4">
            <a:extLst>
              <a:ext uri="{FF2B5EF4-FFF2-40B4-BE49-F238E27FC236}">
                <a16:creationId xmlns:a16="http://schemas.microsoft.com/office/drawing/2014/main" id="{E2B99816-DF7A-4468-82BC-22C37538BEF8}"/>
              </a:ext>
            </a:extLst>
          </p:cNvPr>
          <p:cNvGraphicFramePr>
            <a:graphicFrameLocks noGrp="1"/>
          </p:cNvGraphicFramePr>
          <p:nvPr>
            <p:extLst/>
          </p:nvPr>
        </p:nvGraphicFramePr>
        <p:xfrm>
          <a:off x="1768642" y="4727923"/>
          <a:ext cx="8594558" cy="1760781"/>
        </p:xfrm>
        <a:graphic>
          <a:graphicData uri="http://schemas.openxmlformats.org/drawingml/2006/table">
            <a:tbl>
              <a:tblPr firstRow="1" bandRow="1">
                <a:tableStyleId>{5C22544A-7EE6-4342-B048-85BDC9FD1C3A}</a:tableStyleId>
              </a:tblPr>
              <a:tblGrid>
                <a:gridCol w="2111380">
                  <a:extLst>
                    <a:ext uri="{9D8B030D-6E8A-4147-A177-3AD203B41FA5}">
                      <a16:colId xmlns:a16="http://schemas.microsoft.com/office/drawing/2014/main" val="3536707477"/>
                    </a:ext>
                  </a:extLst>
                </a:gridCol>
                <a:gridCol w="2235580">
                  <a:extLst>
                    <a:ext uri="{9D8B030D-6E8A-4147-A177-3AD203B41FA5}">
                      <a16:colId xmlns:a16="http://schemas.microsoft.com/office/drawing/2014/main" val="4122413417"/>
                    </a:ext>
                  </a:extLst>
                </a:gridCol>
                <a:gridCol w="2123799">
                  <a:extLst>
                    <a:ext uri="{9D8B030D-6E8A-4147-A177-3AD203B41FA5}">
                      <a16:colId xmlns:a16="http://schemas.microsoft.com/office/drawing/2014/main" val="4072279422"/>
                    </a:ext>
                  </a:extLst>
                </a:gridCol>
                <a:gridCol w="2123799">
                  <a:extLst>
                    <a:ext uri="{9D8B030D-6E8A-4147-A177-3AD203B41FA5}">
                      <a16:colId xmlns:a16="http://schemas.microsoft.com/office/drawing/2014/main" val="2344584389"/>
                    </a:ext>
                  </a:extLst>
                </a:gridCol>
              </a:tblGrid>
              <a:tr h="1070014">
                <a:tc>
                  <a:txBody>
                    <a:bodyPr/>
                    <a:lstStyle/>
                    <a:p>
                      <a:r>
                        <a:rPr lang="en-US" sz="1800" dirty="0">
                          <a:effectLst/>
                        </a:rPr>
                        <a:t>Mean Score (SD) </a:t>
                      </a:r>
                      <a:endParaRPr lang="en-US" sz="4000">
                        <a:effectLst/>
                      </a:endParaRPr>
                    </a:p>
                    <a:p>
                      <a:r>
                        <a:rPr lang="en-US" sz="1800" dirty="0">
                          <a:effectLst/>
                        </a:rPr>
                        <a:t>Baseline</a:t>
                      </a:r>
                      <a:endParaRPr lang="en-US" sz="4000" dirty="0">
                        <a:effectLst/>
                      </a:endParaRPr>
                    </a:p>
                  </a:txBody>
                  <a:tcPr marL="63500" marR="63500" marT="63500" marB="63500"/>
                </a:tc>
                <a:tc>
                  <a:txBody>
                    <a:bodyPr/>
                    <a:lstStyle/>
                    <a:p>
                      <a:r>
                        <a:rPr lang="en-US" sz="1800" dirty="0">
                          <a:effectLst/>
                        </a:rPr>
                        <a:t>Mean Score (SD) </a:t>
                      </a:r>
                      <a:endParaRPr lang="en-US" sz="4000" dirty="0">
                        <a:effectLst/>
                      </a:endParaRPr>
                    </a:p>
                    <a:p>
                      <a:r>
                        <a:rPr lang="en-US" sz="1800" dirty="0">
                          <a:effectLst/>
                        </a:rPr>
                        <a:t>30 Days</a:t>
                      </a:r>
                      <a:endParaRPr lang="en-US" sz="4000" dirty="0">
                        <a:effectLst/>
                      </a:endParaRPr>
                    </a:p>
                  </a:txBody>
                  <a:tcPr marL="63500" marR="63500" marT="63500" marB="63500"/>
                </a:tc>
                <a:tc>
                  <a:txBody>
                    <a:bodyPr/>
                    <a:lstStyle/>
                    <a:p>
                      <a:r>
                        <a:rPr lang="en-US" sz="1800" dirty="0">
                          <a:effectLst/>
                        </a:rPr>
                        <a:t>Mean Score (SD)</a:t>
                      </a:r>
                      <a:endParaRPr lang="en-US" sz="4000" dirty="0">
                        <a:effectLst/>
                      </a:endParaRPr>
                    </a:p>
                    <a:p>
                      <a:r>
                        <a:rPr lang="en-US" sz="1800" dirty="0">
                          <a:effectLst/>
                        </a:rPr>
                        <a:t>60 Days</a:t>
                      </a:r>
                      <a:endParaRPr lang="en-US" sz="4000" dirty="0">
                        <a:effectLst/>
                      </a:endParaRPr>
                    </a:p>
                  </a:txBody>
                  <a:tcPr marL="63500" marR="63500" marT="63500" marB="63500"/>
                </a:tc>
                <a:tc>
                  <a:txBody>
                    <a:bodyPr/>
                    <a:lstStyle/>
                    <a:p>
                      <a:r>
                        <a:rPr lang="en-US" sz="1800" dirty="0">
                          <a:effectLst/>
                        </a:rPr>
                        <a:t>Mean Score (SD)</a:t>
                      </a:r>
                      <a:endParaRPr lang="en-US" sz="4000" dirty="0">
                        <a:effectLst/>
                      </a:endParaRPr>
                    </a:p>
                    <a:p>
                      <a:r>
                        <a:rPr lang="en-US" sz="1800" dirty="0">
                          <a:effectLst/>
                        </a:rPr>
                        <a:t>90 Days</a:t>
                      </a:r>
                      <a:endParaRPr lang="en-US" sz="4000" dirty="0">
                        <a:effectLst/>
                      </a:endParaRPr>
                    </a:p>
                  </a:txBody>
                  <a:tcPr marL="63500" marR="63500" marT="63500" marB="63500"/>
                </a:tc>
                <a:extLst>
                  <a:ext uri="{0D108BD9-81ED-4DB2-BD59-A6C34878D82A}">
                    <a16:rowId xmlns:a16="http://schemas.microsoft.com/office/drawing/2014/main" val="1659781728"/>
                  </a:ext>
                </a:extLst>
              </a:tr>
              <a:tr h="690767">
                <a:tc>
                  <a:txBody>
                    <a:bodyPr/>
                    <a:lstStyle/>
                    <a:p>
                      <a:r>
                        <a:rPr lang="en-US" sz="1800" dirty="0">
                          <a:effectLst/>
                        </a:rPr>
                        <a:t>16.98 (6.26)</a:t>
                      </a:r>
                      <a:endParaRPr lang="en-US" sz="4000" dirty="0">
                        <a:effectLst/>
                      </a:endParaRPr>
                    </a:p>
                  </a:txBody>
                  <a:tcPr marL="63500" marR="63500" marT="63500" marB="63500"/>
                </a:tc>
                <a:tc>
                  <a:txBody>
                    <a:bodyPr/>
                    <a:lstStyle/>
                    <a:p>
                      <a:r>
                        <a:rPr lang="en-US" sz="1800" dirty="0">
                          <a:effectLst/>
                        </a:rPr>
                        <a:t>7.10 (6.14)</a:t>
                      </a:r>
                      <a:endParaRPr lang="en-US" sz="4000" dirty="0">
                        <a:effectLst/>
                      </a:endParaRPr>
                    </a:p>
                  </a:txBody>
                  <a:tcPr marL="63500" marR="63500" marT="63500" marB="63500"/>
                </a:tc>
                <a:tc>
                  <a:txBody>
                    <a:bodyPr/>
                    <a:lstStyle/>
                    <a:p>
                      <a:r>
                        <a:rPr lang="en-US" sz="1800" dirty="0">
                          <a:effectLst/>
                        </a:rPr>
                        <a:t>7.49 (6.41)</a:t>
                      </a:r>
                      <a:endParaRPr lang="en-US" sz="4000" dirty="0">
                        <a:effectLst/>
                      </a:endParaRPr>
                    </a:p>
                  </a:txBody>
                  <a:tcPr marL="63500" marR="63500" marT="63500" marB="63500"/>
                </a:tc>
                <a:tc>
                  <a:txBody>
                    <a:bodyPr/>
                    <a:lstStyle/>
                    <a:p>
                      <a:r>
                        <a:rPr lang="en-US" sz="1800" dirty="0">
                          <a:effectLst/>
                        </a:rPr>
                        <a:t>5.92 (6.22)</a:t>
                      </a:r>
                      <a:endParaRPr lang="en-US" sz="4000" dirty="0">
                        <a:effectLst/>
                      </a:endParaRPr>
                    </a:p>
                  </a:txBody>
                  <a:tcPr marL="63500" marR="63500" marT="63500" marB="63500"/>
                </a:tc>
                <a:extLst>
                  <a:ext uri="{0D108BD9-81ED-4DB2-BD59-A6C34878D82A}">
                    <a16:rowId xmlns:a16="http://schemas.microsoft.com/office/drawing/2014/main" val="277712406"/>
                  </a:ext>
                </a:extLst>
              </a:tr>
            </a:tbl>
          </a:graphicData>
        </a:graphic>
      </p:graphicFrame>
    </p:spTree>
    <p:extLst>
      <p:ext uri="{BB962C8B-B14F-4D97-AF65-F5344CB8AC3E}">
        <p14:creationId xmlns:p14="http://schemas.microsoft.com/office/powerpoint/2010/main" val="2136289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program impact?</a:t>
            </a:r>
          </a:p>
        </p:txBody>
      </p:sp>
      <p:sp>
        <p:nvSpPr>
          <p:cNvPr id="3" name="TextBox 2"/>
          <p:cNvSpPr txBox="1"/>
          <p:nvPr/>
        </p:nvSpPr>
        <p:spPr>
          <a:xfrm>
            <a:off x="1130968" y="1439083"/>
            <a:ext cx="9232232" cy="3170099"/>
          </a:xfrm>
          <a:prstGeom prst="rect">
            <a:avLst/>
          </a:prstGeom>
          <a:noFill/>
        </p:spPr>
        <p:txBody>
          <a:bodyPr wrap="square" rtlCol="0" anchor="t">
            <a:spAutoFit/>
          </a:bodyPr>
          <a:lstStyle/>
          <a:p>
            <a:pPr>
              <a:buFont typeface="Arial" pitchFamily="34" charset="0"/>
              <a:buChar char="•"/>
            </a:pPr>
            <a:r>
              <a:rPr lang="en-US" sz="2000" b="1" dirty="0">
                <a:latin typeface="Calibri"/>
                <a:cs typeface="Times New Roman"/>
              </a:rPr>
              <a:t>C-SSRS (Suicide Ideation)</a:t>
            </a:r>
            <a:r>
              <a:rPr lang="en-US" sz="2000" dirty="0">
                <a:latin typeface="Calibri"/>
                <a:cs typeface="Times New Roman"/>
              </a:rPr>
              <a:t>:  Suicide ideation scores range from 0-5 with higher scores indicating higher levels of suicide ideation.  Suicide ideation among participants significantly decreased over time with a peak reduction by 30 days.</a:t>
            </a:r>
          </a:p>
          <a:p>
            <a:pPr>
              <a:buFont typeface="Arial" pitchFamily="34" charset="0"/>
              <a:buChar char="•"/>
            </a:pPr>
            <a:endParaRPr lang="en-US" sz="2000" dirty="0">
              <a:latin typeface="Times New Roman"/>
              <a:cs typeface="Times New Roman"/>
            </a:endParaRPr>
          </a:p>
          <a:p>
            <a:pPr>
              <a:buFont typeface="Arial" pitchFamily="34" charset="0"/>
              <a:buChar char="•"/>
            </a:pPr>
            <a:endParaRPr lang="en-US" sz="2000" dirty="0">
              <a:latin typeface="Times New Roman"/>
              <a:cs typeface="Times New Roman"/>
            </a:endParaRPr>
          </a:p>
          <a:p>
            <a:pPr>
              <a:buFont typeface="Arial" pitchFamily="34" charset="0"/>
              <a:buChar char="•"/>
            </a:pPr>
            <a:endParaRPr lang="en-US" sz="2000" dirty="0">
              <a:latin typeface="Times New Roman"/>
              <a:cs typeface="Times New Roman"/>
            </a:endParaRPr>
          </a:p>
          <a:p>
            <a:pPr>
              <a:buFont typeface="Arial" pitchFamily="34" charset="0"/>
              <a:buChar char="•"/>
            </a:pPr>
            <a:endParaRPr lang="en-US" sz="2000" b="1" dirty="0">
              <a:latin typeface="Calibri"/>
              <a:cs typeface="Times New Roman"/>
            </a:endParaRPr>
          </a:p>
          <a:p>
            <a:pPr>
              <a:buFont typeface="Arial" pitchFamily="34" charset="0"/>
              <a:buChar char="•"/>
            </a:pPr>
            <a:r>
              <a:rPr lang="en-US" sz="2000" b="1" dirty="0">
                <a:latin typeface="Calibri"/>
                <a:cs typeface="Times New Roman"/>
              </a:rPr>
              <a:t>C-SSRS (Behavior)</a:t>
            </a:r>
            <a:r>
              <a:rPr lang="en-US" sz="2000" dirty="0">
                <a:latin typeface="Calibri"/>
                <a:cs typeface="Times New Roman"/>
              </a:rPr>
              <a:t>:  At baseline, 44% reported they had attempted suicide.  The number of participants who reported making a suicide attempt decreased over time.</a:t>
            </a:r>
          </a:p>
          <a:p>
            <a:endParaRPr lang="en-US" sz="2000" dirty="0">
              <a:latin typeface="Calibri"/>
              <a:cs typeface="Times New Roman"/>
            </a:endParaRPr>
          </a:p>
        </p:txBody>
      </p:sp>
      <p:graphicFrame>
        <p:nvGraphicFramePr>
          <p:cNvPr id="6" name="Table 5">
            <a:extLst>
              <a:ext uri="{FF2B5EF4-FFF2-40B4-BE49-F238E27FC236}">
                <a16:creationId xmlns:a16="http://schemas.microsoft.com/office/drawing/2014/main" id="{10EDE679-B6D0-46EE-BE7A-1A5DC22336E1}"/>
              </a:ext>
            </a:extLst>
          </p:cNvPr>
          <p:cNvGraphicFramePr>
            <a:graphicFrameLocks noGrp="1"/>
          </p:cNvGraphicFramePr>
          <p:nvPr>
            <p:extLst/>
          </p:nvPr>
        </p:nvGraphicFramePr>
        <p:xfrm>
          <a:off x="1961148" y="2448601"/>
          <a:ext cx="8082136" cy="1184935"/>
        </p:xfrm>
        <a:graphic>
          <a:graphicData uri="http://schemas.openxmlformats.org/drawingml/2006/table">
            <a:tbl>
              <a:tblPr firstRow="1" bandRow="1">
                <a:tableStyleId>{5C22544A-7EE6-4342-B048-85BDC9FD1C3A}</a:tableStyleId>
              </a:tblPr>
              <a:tblGrid>
                <a:gridCol w="1985496">
                  <a:extLst>
                    <a:ext uri="{9D8B030D-6E8A-4147-A177-3AD203B41FA5}">
                      <a16:colId xmlns:a16="http://schemas.microsoft.com/office/drawing/2014/main" val="226728700"/>
                    </a:ext>
                  </a:extLst>
                </a:gridCol>
                <a:gridCol w="1997175">
                  <a:extLst>
                    <a:ext uri="{9D8B030D-6E8A-4147-A177-3AD203B41FA5}">
                      <a16:colId xmlns:a16="http://schemas.microsoft.com/office/drawing/2014/main" val="225253089"/>
                    </a:ext>
                  </a:extLst>
                </a:gridCol>
                <a:gridCol w="1997175">
                  <a:extLst>
                    <a:ext uri="{9D8B030D-6E8A-4147-A177-3AD203B41FA5}">
                      <a16:colId xmlns:a16="http://schemas.microsoft.com/office/drawing/2014/main" val="994796570"/>
                    </a:ext>
                  </a:extLst>
                </a:gridCol>
                <a:gridCol w="2102290">
                  <a:extLst>
                    <a:ext uri="{9D8B030D-6E8A-4147-A177-3AD203B41FA5}">
                      <a16:colId xmlns:a16="http://schemas.microsoft.com/office/drawing/2014/main" val="3579994631"/>
                    </a:ext>
                  </a:extLst>
                </a:gridCol>
              </a:tblGrid>
              <a:tr h="719425">
                <a:tc>
                  <a:txBody>
                    <a:bodyPr/>
                    <a:lstStyle/>
                    <a:p>
                      <a:r>
                        <a:rPr lang="en-US" sz="1600" dirty="0">
                          <a:effectLst/>
                        </a:rPr>
                        <a:t>Mean Score (SD) </a:t>
                      </a:r>
                      <a:endParaRPr lang="en-US" sz="3600" dirty="0">
                        <a:effectLst/>
                      </a:endParaRPr>
                    </a:p>
                    <a:p>
                      <a:r>
                        <a:rPr lang="en-US" sz="1600" dirty="0">
                          <a:effectLst/>
                        </a:rPr>
                        <a:t>Baseline</a:t>
                      </a:r>
                      <a:endParaRPr lang="en-US" sz="3600" dirty="0">
                        <a:effectLst/>
                      </a:endParaRPr>
                    </a:p>
                  </a:txBody>
                  <a:tcPr marL="63500" marR="63500" marT="63500" marB="63500"/>
                </a:tc>
                <a:tc>
                  <a:txBody>
                    <a:bodyPr/>
                    <a:lstStyle/>
                    <a:p>
                      <a:r>
                        <a:rPr lang="en-US" sz="1600">
                          <a:effectLst/>
                        </a:rPr>
                        <a:t>Mean Score (SD) </a:t>
                      </a:r>
                      <a:endParaRPr lang="en-US" sz="3600">
                        <a:effectLst/>
                      </a:endParaRPr>
                    </a:p>
                    <a:p>
                      <a:r>
                        <a:rPr lang="en-US" sz="1600">
                          <a:effectLst/>
                        </a:rPr>
                        <a:t>30 Days</a:t>
                      </a:r>
                      <a:endParaRPr lang="en-US" sz="3600">
                        <a:effectLst/>
                      </a:endParaRPr>
                    </a:p>
                  </a:txBody>
                  <a:tcPr marL="63500" marR="63500" marT="63500" marB="63500"/>
                </a:tc>
                <a:tc>
                  <a:txBody>
                    <a:bodyPr/>
                    <a:lstStyle/>
                    <a:p>
                      <a:r>
                        <a:rPr lang="en-US" sz="1600">
                          <a:effectLst/>
                        </a:rPr>
                        <a:t>Mean Score (SD)</a:t>
                      </a:r>
                      <a:endParaRPr lang="en-US" sz="3600">
                        <a:effectLst/>
                      </a:endParaRPr>
                    </a:p>
                    <a:p>
                      <a:r>
                        <a:rPr lang="en-US" sz="1600">
                          <a:effectLst/>
                        </a:rPr>
                        <a:t>60 Days</a:t>
                      </a:r>
                      <a:endParaRPr lang="en-US" sz="3600">
                        <a:effectLst/>
                      </a:endParaRPr>
                    </a:p>
                  </a:txBody>
                  <a:tcPr marL="63500" marR="63500" marT="63500" marB="63500"/>
                </a:tc>
                <a:tc>
                  <a:txBody>
                    <a:bodyPr/>
                    <a:lstStyle/>
                    <a:p>
                      <a:r>
                        <a:rPr lang="en-US" sz="1600">
                          <a:effectLst/>
                        </a:rPr>
                        <a:t>Mean Score (SD)</a:t>
                      </a:r>
                      <a:endParaRPr lang="en-US" sz="3600">
                        <a:effectLst/>
                      </a:endParaRPr>
                    </a:p>
                    <a:p>
                      <a:r>
                        <a:rPr lang="en-US" sz="1600">
                          <a:effectLst/>
                        </a:rPr>
                        <a:t>90 Days</a:t>
                      </a:r>
                      <a:endParaRPr lang="en-US" sz="3600">
                        <a:effectLst/>
                      </a:endParaRPr>
                    </a:p>
                  </a:txBody>
                  <a:tcPr marL="63500" marR="63500" marT="63500" marB="63500"/>
                </a:tc>
                <a:extLst>
                  <a:ext uri="{0D108BD9-81ED-4DB2-BD59-A6C34878D82A}">
                    <a16:rowId xmlns:a16="http://schemas.microsoft.com/office/drawing/2014/main" val="1509645942"/>
                  </a:ext>
                </a:extLst>
              </a:tr>
              <a:tr h="465510">
                <a:tc>
                  <a:txBody>
                    <a:bodyPr/>
                    <a:lstStyle/>
                    <a:p>
                      <a:r>
                        <a:rPr lang="en-US" sz="1600">
                          <a:effectLst/>
                        </a:rPr>
                        <a:t>2.98 (1.68)</a:t>
                      </a:r>
                      <a:endParaRPr lang="en-US" sz="3600">
                        <a:effectLst/>
                      </a:endParaRPr>
                    </a:p>
                  </a:txBody>
                  <a:tcPr marL="63500" marR="63500" marT="63500" marB="63500"/>
                </a:tc>
                <a:tc>
                  <a:txBody>
                    <a:bodyPr/>
                    <a:lstStyle/>
                    <a:p>
                      <a:r>
                        <a:rPr lang="en-US" sz="1600">
                          <a:effectLst/>
                        </a:rPr>
                        <a:t>0.62 (1.31)</a:t>
                      </a:r>
                      <a:endParaRPr lang="en-US" sz="3600">
                        <a:effectLst/>
                      </a:endParaRPr>
                    </a:p>
                  </a:txBody>
                  <a:tcPr marL="63500" marR="63500" marT="63500" marB="63500"/>
                </a:tc>
                <a:tc>
                  <a:txBody>
                    <a:bodyPr/>
                    <a:lstStyle/>
                    <a:p>
                      <a:r>
                        <a:rPr lang="en-US" sz="1600">
                          <a:effectLst/>
                        </a:rPr>
                        <a:t>0.99 (1.59)</a:t>
                      </a:r>
                      <a:endParaRPr lang="en-US" sz="3600">
                        <a:effectLst/>
                      </a:endParaRPr>
                    </a:p>
                  </a:txBody>
                  <a:tcPr marL="63500" marR="63500" marT="63500" marB="63500"/>
                </a:tc>
                <a:tc>
                  <a:txBody>
                    <a:bodyPr/>
                    <a:lstStyle/>
                    <a:p>
                      <a:r>
                        <a:rPr lang="en-US" sz="1600" dirty="0">
                          <a:effectLst/>
                        </a:rPr>
                        <a:t>0.82 (1.49)</a:t>
                      </a:r>
                      <a:endParaRPr lang="en-US" sz="3600" dirty="0">
                        <a:effectLst/>
                      </a:endParaRPr>
                    </a:p>
                  </a:txBody>
                  <a:tcPr marL="63500" marR="63500" marT="63500" marB="63500"/>
                </a:tc>
                <a:extLst>
                  <a:ext uri="{0D108BD9-81ED-4DB2-BD59-A6C34878D82A}">
                    <a16:rowId xmlns:a16="http://schemas.microsoft.com/office/drawing/2014/main" val="3437264232"/>
                  </a:ext>
                </a:extLst>
              </a:tr>
            </a:tbl>
          </a:graphicData>
        </a:graphic>
      </p:graphicFrame>
      <p:sp>
        <p:nvSpPr>
          <p:cNvPr id="7" name="TextBox 6">
            <a:extLst>
              <a:ext uri="{FF2B5EF4-FFF2-40B4-BE49-F238E27FC236}">
                <a16:creationId xmlns:a16="http://schemas.microsoft.com/office/drawing/2014/main" id="{4B53269B-D047-4A4D-9DF2-0C4B669A0A18}"/>
              </a:ext>
            </a:extLst>
          </p:cNvPr>
          <p:cNvSpPr txBox="1"/>
          <p:nvPr/>
        </p:nvSpPr>
        <p:spPr>
          <a:xfrm>
            <a:off x="4390189" y="3249196"/>
            <a:ext cx="3077411" cy="277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solidFill>
                <a:srgbClr val="073763"/>
              </a:solidFill>
              <a:latin typeface="Montserrat"/>
            </a:endParaRPr>
          </a:p>
        </p:txBody>
      </p:sp>
      <p:graphicFrame>
        <p:nvGraphicFramePr>
          <p:cNvPr id="9" name="Table 8">
            <a:extLst>
              <a:ext uri="{FF2B5EF4-FFF2-40B4-BE49-F238E27FC236}">
                <a16:creationId xmlns:a16="http://schemas.microsoft.com/office/drawing/2014/main" id="{D2E10C19-32A5-49C9-A0E7-5C4E05628E07}"/>
              </a:ext>
            </a:extLst>
          </p:cNvPr>
          <p:cNvGraphicFramePr>
            <a:graphicFrameLocks noGrp="1"/>
          </p:cNvGraphicFramePr>
          <p:nvPr>
            <p:extLst/>
          </p:nvPr>
        </p:nvGraphicFramePr>
        <p:xfrm>
          <a:off x="1961148" y="4497348"/>
          <a:ext cx="8082136" cy="1505472"/>
        </p:xfrm>
        <a:graphic>
          <a:graphicData uri="http://schemas.openxmlformats.org/drawingml/2006/table">
            <a:tbl>
              <a:tblPr firstRow="1" bandRow="1">
                <a:tableStyleId>{5C22544A-7EE6-4342-B048-85BDC9FD1C3A}</a:tableStyleId>
              </a:tblPr>
              <a:tblGrid>
                <a:gridCol w="2093917">
                  <a:extLst>
                    <a:ext uri="{9D8B030D-6E8A-4147-A177-3AD203B41FA5}">
                      <a16:colId xmlns:a16="http://schemas.microsoft.com/office/drawing/2014/main" val="4150569249"/>
                    </a:ext>
                  </a:extLst>
                </a:gridCol>
                <a:gridCol w="2113489">
                  <a:extLst>
                    <a:ext uri="{9D8B030D-6E8A-4147-A177-3AD203B41FA5}">
                      <a16:colId xmlns:a16="http://schemas.microsoft.com/office/drawing/2014/main" val="45780366"/>
                    </a:ext>
                  </a:extLst>
                </a:gridCol>
                <a:gridCol w="1937365">
                  <a:extLst>
                    <a:ext uri="{9D8B030D-6E8A-4147-A177-3AD203B41FA5}">
                      <a16:colId xmlns:a16="http://schemas.microsoft.com/office/drawing/2014/main" val="3989263042"/>
                    </a:ext>
                  </a:extLst>
                </a:gridCol>
                <a:gridCol w="1937365">
                  <a:extLst>
                    <a:ext uri="{9D8B030D-6E8A-4147-A177-3AD203B41FA5}">
                      <a16:colId xmlns:a16="http://schemas.microsoft.com/office/drawing/2014/main" val="4088829619"/>
                    </a:ext>
                  </a:extLst>
                </a:gridCol>
              </a:tblGrid>
              <a:tr h="752736">
                <a:tc>
                  <a:txBody>
                    <a:bodyPr/>
                    <a:lstStyle/>
                    <a:p>
                      <a:r>
                        <a:rPr lang="en-US" sz="1800">
                          <a:effectLst/>
                        </a:rPr>
                        <a:t>N (%) </a:t>
                      </a:r>
                      <a:endParaRPr lang="en-US" sz="4000">
                        <a:effectLst/>
                      </a:endParaRPr>
                    </a:p>
                    <a:p>
                      <a:r>
                        <a:rPr lang="en-US" sz="1800">
                          <a:effectLst/>
                        </a:rPr>
                        <a:t>Baseline</a:t>
                      </a:r>
                      <a:endParaRPr lang="en-US" sz="4000">
                        <a:effectLst/>
                      </a:endParaRPr>
                    </a:p>
                  </a:txBody>
                  <a:tcPr marL="63500" marR="63500" marT="63500" marB="63500"/>
                </a:tc>
                <a:tc>
                  <a:txBody>
                    <a:bodyPr/>
                    <a:lstStyle/>
                    <a:p>
                      <a:r>
                        <a:rPr lang="en-US" sz="1800" dirty="0">
                          <a:effectLst/>
                        </a:rPr>
                        <a:t>N (%) </a:t>
                      </a:r>
                      <a:endParaRPr lang="en-US" sz="4000" dirty="0">
                        <a:effectLst/>
                      </a:endParaRPr>
                    </a:p>
                    <a:p>
                      <a:r>
                        <a:rPr lang="en-US" sz="1800" dirty="0">
                          <a:effectLst/>
                        </a:rPr>
                        <a:t>30 Days</a:t>
                      </a:r>
                      <a:endParaRPr lang="en-US" sz="4000" dirty="0">
                        <a:effectLst/>
                      </a:endParaRPr>
                    </a:p>
                  </a:txBody>
                  <a:tcPr marL="63500" marR="63500" marT="63500" marB="63500"/>
                </a:tc>
                <a:tc>
                  <a:txBody>
                    <a:bodyPr/>
                    <a:lstStyle/>
                    <a:p>
                      <a:r>
                        <a:rPr lang="en-US" sz="1800">
                          <a:effectLst/>
                        </a:rPr>
                        <a:t>N (%)</a:t>
                      </a:r>
                      <a:endParaRPr lang="en-US" sz="4000">
                        <a:effectLst/>
                      </a:endParaRPr>
                    </a:p>
                    <a:p>
                      <a:r>
                        <a:rPr lang="en-US" sz="1800">
                          <a:effectLst/>
                        </a:rPr>
                        <a:t>60 Days</a:t>
                      </a:r>
                      <a:endParaRPr lang="en-US" sz="4000">
                        <a:effectLst/>
                      </a:endParaRPr>
                    </a:p>
                  </a:txBody>
                  <a:tcPr marL="63500" marR="63500" marT="63500" marB="63500"/>
                </a:tc>
                <a:tc>
                  <a:txBody>
                    <a:bodyPr/>
                    <a:lstStyle/>
                    <a:p>
                      <a:r>
                        <a:rPr lang="en-US" sz="1800">
                          <a:effectLst/>
                        </a:rPr>
                        <a:t>N (%0</a:t>
                      </a:r>
                      <a:endParaRPr lang="en-US" sz="4000">
                        <a:effectLst/>
                      </a:endParaRPr>
                    </a:p>
                    <a:p>
                      <a:r>
                        <a:rPr lang="en-US" sz="1800">
                          <a:effectLst/>
                        </a:rPr>
                        <a:t>90 Days</a:t>
                      </a:r>
                      <a:endParaRPr lang="en-US" sz="4000">
                        <a:effectLst/>
                      </a:endParaRPr>
                    </a:p>
                  </a:txBody>
                  <a:tcPr marL="63500" marR="63500" marT="63500" marB="63500"/>
                </a:tc>
                <a:extLst>
                  <a:ext uri="{0D108BD9-81ED-4DB2-BD59-A6C34878D82A}">
                    <a16:rowId xmlns:a16="http://schemas.microsoft.com/office/drawing/2014/main" val="912278968"/>
                  </a:ext>
                </a:extLst>
              </a:tr>
              <a:tr h="752736">
                <a:tc>
                  <a:txBody>
                    <a:bodyPr/>
                    <a:lstStyle/>
                    <a:p>
                      <a:r>
                        <a:rPr lang="en-US" sz="1800">
                          <a:effectLst/>
                        </a:rPr>
                        <a:t>63 (44.3%) </a:t>
                      </a:r>
                      <a:endParaRPr lang="en-US" sz="4000">
                        <a:effectLst/>
                      </a:endParaRPr>
                    </a:p>
                  </a:txBody>
                  <a:tcPr marL="63500" marR="63500" marT="63500" marB="63500"/>
                </a:tc>
                <a:tc>
                  <a:txBody>
                    <a:bodyPr/>
                    <a:lstStyle/>
                    <a:p>
                      <a:r>
                        <a:rPr lang="en-US" sz="1800">
                          <a:effectLst/>
                        </a:rPr>
                        <a:t>15 </a:t>
                      </a:r>
                      <a:endParaRPr lang="en-US" sz="4000">
                        <a:effectLst/>
                      </a:endParaRPr>
                    </a:p>
                    <a:p>
                      <a:r>
                        <a:rPr lang="en-US" sz="1800">
                          <a:effectLst/>
                        </a:rPr>
                        <a:t>(18.7%)</a:t>
                      </a:r>
                      <a:endParaRPr lang="en-US" sz="4000">
                        <a:effectLst/>
                      </a:endParaRPr>
                    </a:p>
                  </a:txBody>
                  <a:tcPr marL="63500" marR="63500" marT="63500" marB="63500"/>
                </a:tc>
                <a:tc>
                  <a:txBody>
                    <a:bodyPr/>
                    <a:lstStyle/>
                    <a:p>
                      <a:r>
                        <a:rPr lang="en-US" sz="1800">
                          <a:effectLst/>
                        </a:rPr>
                        <a:t>24</a:t>
                      </a:r>
                      <a:endParaRPr lang="en-US" sz="4000">
                        <a:effectLst/>
                      </a:endParaRPr>
                    </a:p>
                    <a:p>
                      <a:r>
                        <a:rPr lang="en-US" sz="1800">
                          <a:effectLst/>
                        </a:rPr>
                        <a:t>(33.8%)</a:t>
                      </a:r>
                      <a:endParaRPr lang="en-US" sz="4000">
                        <a:effectLst/>
                      </a:endParaRPr>
                    </a:p>
                  </a:txBody>
                  <a:tcPr marL="63500" marR="63500" marT="63500" marB="63500"/>
                </a:tc>
                <a:tc>
                  <a:txBody>
                    <a:bodyPr/>
                    <a:lstStyle/>
                    <a:p>
                      <a:r>
                        <a:rPr lang="en-US" sz="1800" dirty="0">
                          <a:effectLst/>
                        </a:rPr>
                        <a:t>21</a:t>
                      </a:r>
                      <a:endParaRPr lang="en-US" sz="4000" dirty="0">
                        <a:effectLst/>
                      </a:endParaRPr>
                    </a:p>
                    <a:p>
                      <a:r>
                        <a:rPr lang="en-US" sz="1800" dirty="0">
                          <a:effectLst/>
                        </a:rPr>
                        <a:t>(30.4%)</a:t>
                      </a:r>
                      <a:endParaRPr lang="en-US" sz="4000" dirty="0">
                        <a:effectLst/>
                      </a:endParaRPr>
                    </a:p>
                  </a:txBody>
                  <a:tcPr marL="63500" marR="63500" marT="63500" marB="63500"/>
                </a:tc>
                <a:extLst>
                  <a:ext uri="{0D108BD9-81ED-4DB2-BD59-A6C34878D82A}">
                    <a16:rowId xmlns:a16="http://schemas.microsoft.com/office/drawing/2014/main" val="3577348702"/>
                  </a:ext>
                </a:extLst>
              </a:tr>
            </a:tbl>
          </a:graphicData>
        </a:graphic>
      </p:graphicFrame>
    </p:spTree>
    <p:extLst>
      <p:ext uri="{BB962C8B-B14F-4D97-AF65-F5344CB8AC3E}">
        <p14:creationId xmlns:p14="http://schemas.microsoft.com/office/powerpoint/2010/main" val="2813903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Pearls of wisdom...</a:t>
            </a:r>
          </a:p>
        </p:txBody>
      </p:sp>
      <p:sp>
        <p:nvSpPr>
          <p:cNvPr id="3" name="TextBox 2"/>
          <p:cNvSpPr txBox="1"/>
          <p:nvPr/>
        </p:nvSpPr>
        <p:spPr>
          <a:xfrm>
            <a:off x="838200" y="1719635"/>
            <a:ext cx="9525000" cy="4801314"/>
          </a:xfrm>
          <a:prstGeom prst="rect">
            <a:avLst/>
          </a:prstGeom>
          <a:noFill/>
        </p:spPr>
        <p:txBody>
          <a:bodyPr wrap="square" rtlCol="0" anchor="t">
            <a:spAutoFit/>
          </a:bodyPr>
          <a:lstStyle/>
          <a:p>
            <a:pPr>
              <a:buFont typeface="Arial" pitchFamily="34" charset="0"/>
              <a:buChar char="•"/>
            </a:pPr>
            <a:r>
              <a:rPr lang="en-US" sz="2400" dirty="0">
                <a:latin typeface="Calibri"/>
                <a:cs typeface="Times New Roman"/>
              </a:rPr>
              <a:t>Training of staff is essential</a:t>
            </a:r>
            <a:endParaRPr lang="en-US" sz="2400" dirty="0">
              <a:latin typeface="Calibri"/>
              <a:cs typeface="Times New Roman" pitchFamily="18" charset="0"/>
            </a:endParaRPr>
          </a:p>
          <a:p>
            <a:pPr>
              <a:buFont typeface="Arial" pitchFamily="34" charset="0"/>
              <a:buChar char="•"/>
            </a:pPr>
            <a:endParaRPr lang="en-US" sz="2400" dirty="0">
              <a:latin typeface="Calibri"/>
              <a:cs typeface="Times New Roman"/>
            </a:endParaRPr>
          </a:p>
          <a:p>
            <a:pPr>
              <a:buFont typeface="Arial" pitchFamily="34" charset="0"/>
              <a:buChar char="•"/>
            </a:pPr>
            <a:r>
              <a:rPr lang="en-US" sz="2400" dirty="0">
                <a:latin typeface="Calibri"/>
                <a:cs typeface="Times New Roman"/>
              </a:rPr>
              <a:t>Care coordination activities for at risk youth and their families is necessary, especially post discharge</a:t>
            </a:r>
          </a:p>
          <a:p>
            <a:pPr>
              <a:buFont typeface="Arial" pitchFamily="34" charset="0"/>
              <a:buChar char="•"/>
            </a:pPr>
            <a:endParaRPr lang="en-US" sz="2400" dirty="0">
              <a:latin typeface="Calibri"/>
              <a:cs typeface="Times New Roman"/>
            </a:endParaRPr>
          </a:p>
          <a:p>
            <a:pPr>
              <a:buFont typeface="Arial" pitchFamily="34" charset="0"/>
              <a:buChar char="•"/>
            </a:pPr>
            <a:r>
              <a:rPr lang="en-US" sz="2400" dirty="0">
                <a:latin typeface="Calibri"/>
                <a:cs typeface="Times New Roman"/>
              </a:rPr>
              <a:t>The family needs to be part of the focus in post discharge services</a:t>
            </a:r>
          </a:p>
          <a:p>
            <a:pPr>
              <a:buFont typeface="Arial" pitchFamily="34" charset="0"/>
              <a:buChar char="•"/>
            </a:pPr>
            <a:endParaRPr lang="en-US" sz="2400" dirty="0">
              <a:latin typeface="Calibri"/>
              <a:cs typeface="Times New Roman"/>
            </a:endParaRPr>
          </a:p>
          <a:p>
            <a:pPr>
              <a:buFont typeface="Arial" pitchFamily="34" charset="0"/>
              <a:buChar char="•"/>
            </a:pPr>
            <a:r>
              <a:rPr lang="en-US" sz="2400" dirty="0">
                <a:latin typeface="Calibri"/>
                <a:cs typeface="Times New Roman"/>
              </a:rPr>
              <a:t>Safety plans that are developed in a collaborative and patient centered manner appear to be more effective</a:t>
            </a:r>
          </a:p>
          <a:p>
            <a:pPr>
              <a:buFont typeface="Arial" pitchFamily="34" charset="0"/>
              <a:buChar char="•"/>
            </a:pPr>
            <a:endParaRPr lang="en-US" sz="2400" dirty="0">
              <a:latin typeface="Calibri"/>
              <a:cs typeface="Times New Roman"/>
            </a:endParaRPr>
          </a:p>
          <a:p>
            <a:pPr>
              <a:buFont typeface="Arial" pitchFamily="34" charset="0"/>
              <a:buChar char="•"/>
            </a:pPr>
            <a:r>
              <a:rPr lang="en-US" sz="2400" dirty="0">
                <a:latin typeface="Calibri"/>
                <a:cs typeface="Times New Roman"/>
              </a:rPr>
              <a:t>Communication and contacts are critical to saving lives with this population</a:t>
            </a:r>
          </a:p>
          <a:p>
            <a:endParaRPr lang="en-US" sz="2000" dirty="0">
              <a:cs typeface="Calibri"/>
            </a:endParaRPr>
          </a:p>
        </p:txBody>
      </p:sp>
    </p:spTree>
    <p:extLst>
      <p:ext uri="{BB962C8B-B14F-4D97-AF65-F5344CB8AC3E}">
        <p14:creationId xmlns:p14="http://schemas.microsoft.com/office/powerpoint/2010/main" val="2887405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03218"/>
            <a:ext cx="8229600" cy="4433454"/>
          </a:xfrm>
        </p:spPr>
        <p:txBody>
          <a:bodyPr>
            <a:normAutofit/>
          </a:bodyPr>
          <a:lstStyle/>
          <a:p>
            <a:r>
              <a:rPr lang="en-US" sz="4000" b="1" dirty="0">
                <a:ln w="10541" cmpd="sng">
                  <a:solidFill>
                    <a:srgbClr val="4F81BD">
                      <a:shade val="88000"/>
                      <a:satMod val="110000"/>
                    </a:srgbClr>
                  </a:solidFill>
                  <a:prstDash val="solid"/>
                </a:ln>
                <a:cs typeface="Calibri"/>
              </a:rPr>
              <a:t>THANK YOU FOR YOUR ATTENTION!!</a:t>
            </a:r>
            <a:br>
              <a:rPr lang="en-US" sz="4000" b="1" dirty="0">
                <a:ln w="10541" cmpd="sng">
                  <a:solidFill>
                    <a:srgbClr val="4F81BD">
                      <a:shade val="88000"/>
                      <a:satMod val="110000"/>
                    </a:srgbClr>
                  </a:solidFill>
                  <a:prstDash val="solid"/>
                </a:ln>
                <a:cs typeface="Calibri"/>
              </a:rPr>
            </a:br>
            <a:br>
              <a:rPr lang="en-US" sz="4000" b="1" dirty="0">
                <a:ln w="10541" cmpd="sng">
                  <a:solidFill>
                    <a:srgbClr val="4F81BD">
                      <a:shade val="88000"/>
                      <a:satMod val="110000"/>
                    </a:srgb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Calibri"/>
              </a:rPr>
            </a:br>
            <a:r>
              <a:rPr lang="en-US" sz="2800" b="1" dirty="0">
                <a:ln w="10541" cmpd="sng">
                  <a:solidFill>
                    <a:srgbClr val="4F81BD">
                      <a:shade val="88000"/>
                      <a:satMod val="110000"/>
                    </a:srgbClr>
                  </a:solidFill>
                  <a:prstDash val="solid"/>
                </a:ln>
                <a:cs typeface="Calibri"/>
              </a:rPr>
              <a:t>Rick Hankey</a:t>
            </a:r>
            <a:br>
              <a:rPr lang="en-US" sz="2800" b="1" dirty="0">
                <a:ln w="10541" cmpd="sng">
                  <a:solidFill>
                    <a:srgbClr val="4F81BD">
                      <a:shade val="88000"/>
                      <a:satMod val="110000"/>
                    </a:srgbClr>
                  </a:solidFill>
                  <a:prstDash val="solid"/>
                </a:ln>
                <a:cs typeface="Calibri"/>
              </a:rPr>
            </a:br>
            <a:r>
              <a:rPr lang="en-US" sz="2800" b="1" dirty="0">
                <a:ln w="10541" cmpd="sng">
                  <a:solidFill>
                    <a:srgbClr val="4F81BD">
                      <a:shade val="88000"/>
                      <a:satMod val="110000"/>
                    </a:srgbClr>
                  </a:solidFill>
                  <a:prstDash val="solid"/>
                </a:ln>
                <a:cs typeface="Calibri"/>
              </a:rPr>
              <a:t>Executive Vice President</a:t>
            </a:r>
            <a:br>
              <a:rPr lang="en-US" sz="2800" b="1" dirty="0">
                <a:ln w="10541" cmpd="sng">
                  <a:solidFill>
                    <a:srgbClr val="4F81BD">
                      <a:shade val="88000"/>
                      <a:satMod val="110000"/>
                    </a:srgbClr>
                  </a:solidFill>
                  <a:prstDash val="solid"/>
                </a:ln>
                <a:cs typeface="Calibri"/>
              </a:rPr>
            </a:br>
            <a:r>
              <a:rPr lang="en-US" sz="2800" b="1" dirty="0">
                <a:ln w="10541" cmpd="sng">
                  <a:solidFill>
                    <a:srgbClr val="4F81BD">
                      <a:shade val="88000"/>
                      <a:satMod val="110000"/>
                    </a:srgbClr>
                  </a:solidFill>
                  <a:prstDash val="solid"/>
                </a:ln>
                <a:cs typeface="Calibri"/>
              </a:rPr>
              <a:t>LifeStream Behavioral Center, Inc. Email: </a:t>
            </a:r>
            <a:r>
              <a:rPr lang="en-US" sz="2800" b="1" dirty="0">
                <a:ln w="10541" cmpd="sng">
                  <a:solidFill>
                    <a:srgbClr val="4F81BD">
                      <a:shade val="88000"/>
                      <a:satMod val="110000"/>
                    </a:srgbClr>
                  </a:solidFill>
                  <a:prstDash val="solid"/>
                </a:ln>
                <a:cs typeface="Calibri"/>
                <a:hlinkClick r:id="rId2"/>
              </a:rPr>
              <a:t>rhankey@lsbc.net</a:t>
            </a:r>
            <a:br>
              <a:rPr lang="en-US" sz="2800" b="1" dirty="0">
                <a:ln w="10541" cmpd="sng">
                  <a:solidFill>
                    <a:srgbClr val="4F81BD">
                      <a:shade val="88000"/>
                      <a:satMod val="110000"/>
                    </a:srgbClr>
                  </a:solidFill>
                  <a:prstDash val="solid"/>
                </a:ln>
                <a:cs typeface="Calibri"/>
              </a:rPr>
            </a:br>
            <a:r>
              <a:rPr lang="en-US" sz="2800" b="1" dirty="0">
                <a:ln w="10541" cmpd="sng">
                  <a:solidFill>
                    <a:srgbClr val="4F81BD">
                      <a:shade val="88000"/>
                      <a:satMod val="110000"/>
                    </a:srgbClr>
                  </a:solidFill>
                  <a:prstDash val="solid"/>
                </a:ln>
                <a:cs typeface="Calibri"/>
              </a:rPr>
              <a:t>Phone: 352.315.7507</a:t>
            </a:r>
            <a:br>
              <a:rPr lang="en-US" sz="2800" b="1" dirty="0">
                <a:ln w="10541" cmpd="sng">
                  <a:solidFill>
                    <a:srgbClr val="4F81BD">
                      <a:shade val="88000"/>
                      <a:satMod val="110000"/>
                    </a:srgbClr>
                  </a:solidFill>
                  <a:prstDash val="solid"/>
                </a:ln>
                <a:cs typeface="Calibri"/>
              </a:rPr>
            </a:br>
            <a:endParaRPr lang="en-US" sz="4000" b="1" dirty="0">
              <a:ln w="10541" cmpd="sng">
                <a:solidFill>
                  <a:srgbClr val="4F81BD">
                    <a:shade val="88000"/>
                    <a:satMod val="110000"/>
                  </a:srgb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Calibri"/>
            </a:endParaRPr>
          </a:p>
        </p:txBody>
      </p:sp>
    </p:spTree>
    <p:extLst>
      <p:ext uri="{BB962C8B-B14F-4D97-AF65-F5344CB8AC3E}">
        <p14:creationId xmlns:p14="http://schemas.microsoft.com/office/powerpoint/2010/main" val="996332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A15D-AA33-6F4B-A934-F43A6ED3B71A}"/>
              </a:ext>
            </a:extLst>
          </p:cNvPr>
          <p:cNvSpPr>
            <a:spLocks noGrp="1"/>
          </p:cNvSpPr>
          <p:nvPr>
            <p:ph type="ctrTitle"/>
          </p:nvPr>
        </p:nvSpPr>
        <p:spPr>
          <a:xfrm>
            <a:off x="1524000" y="1369701"/>
            <a:ext cx="9144000" cy="2387600"/>
          </a:xfrm>
        </p:spPr>
        <p:txBody>
          <a:bodyPr>
            <a:normAutofit fontScale="90000"/>
          </a:bodyPr>
          <a:lstStyle/>
          <a:p>
            <a:r>
              <a:rPr lang="en-US" b="1" dirty="0"/>
              <a:t>Implementation of SAMHSA’s Garrett Lee Smith Act Grant in Florida</a:t>
            </a:r>
          </a:p>
        </p:txBody>
      </p:sp>
      <p:sp>
        <p:nvSpPr>
          <p:cNvPr id="3" name="Subtitle 2">
            <a:extLst>
              <a:ext uri="{FF2B5EF4-FFF2-40B4-BE49-F238E27FC236}">
                <a16:creationId xmlns:a16="http://schemas.microsoft.com/office/drawing/2014/main" id="{9362CAD1-7032-C347-AFB3-F41CEBE3637B}"/>
              </a:ext>
            </a:extLst>
          </p:cNvPr>
          <p:cNvSpPr>
            <a:spLocks noGrp="1"/>
          </p:cNvSpPr>
          <p:nvPr>
            <p:ph type="subTitle" idx="1"/>
          </p:nvPr>
        </p:nvSpPr>
        <p:spPr>
          <a:xfrm>
            <a:off x="1524000" y="4079875"/>
            <a:ext cx="9144000" cy="1655762"/>
          </a:xfrm>
        </p:spPr>
        <p:txBody>
          <a:bodyPr>
            <a:normAutofit/>
          </a:bodyPr>
          <a:lstStyle/>
          <a:p>
            <a:r>
              <a:rPr lang="en-US" dirty="0"/>
              <a:t>Lindsay Brown, Director of Training &amp; Community Engagement</a:t>
            </a:r>
          </a:p>
          <a:p>
            <a:r>
              <a:rPr lang="en-US" dirty="0"/>
              <a:t>Florida Linking Individuals Needing Care (FL LINC) Project</a:t>
            </a:r>
          </a:p>
        </p:txBody>
      </p:sp>
    </p:spTree>
    <p:extLst>
      <p:ext uri="{BB962C8B-B14F-4D97-AF65-F5344CB8AC3E}">
        <p14:creationId xmlns:p14="http://schemas.microsoft.com/office/powerpoint/2010/main" val="4255360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9F13E9-5FEB-46A8-9AE5-D0A0EE06425D}"/>
              </a:ext>
            </a:extLst>
          </p:cNvPr>
          <p:cNvSpPr>
            <a:spLocks noGrp="1"/>
          </p:cNvSpPr>
          <p:nvPr>
            <p:ph type="title"/>
          </p:nvPr>
        </p:nvSpPr>
        <p:spPr>
          <a:xfrm>
            <a:off x="838200" y="540053"/>
            <a:ext cx="10515600" cy="1325563"/>
          </a:xfrm>
        </p:spPr>
        <p:txBody>
          <a:bodyPr/>
          <a:lstStyle/>
          <a:p>
            <a:r>
              <a:rPr lang="en-US" dirty="0"/>
              <a:t>United States Suicide Statistics</a:t>
            </a:r>
          </a:p>
        </p:txBody>
      </p:sp>
      <p:pic>
        <p:nvPicPr>
          <p:cNvPr id="7" name="Content Placeholder 6">
            <a:extLst>
              <a:ext uri="{FF2B5EF4-FFF2-40B4-BE49-F238E27FC236}">
                <a16:creationId xmlns:a16="http://schemas.microsoft.com/office/drawing/2014/main" id="{87736C50-7BE7-45DC-94E5-2D7CE2E7D938}"/>
              </a:ext>
            </a:extLst>
          </p:cNvPr>
          <p:cNvPicPr>
            <a:picLocks noGrp="1" noChangeAspect="1"/>
          </p:cNvPicPr>
          <p:nvPr>
            <p:ph idx="1"/>
          </p:nvPr>
        </p:nvPicPr>
        <p:blipFill>
          <a:blip r:embed="rId3"/>
          <a:stretch>
            <a:fillRect/>
          </a:stretch>
        </p:blipFill>
        <p:spPr>
          <a:xfrm>
            <a:off x="2086995" y="1645920"/>
            <a:ext cx="7788525" cy="4028547"/>
          </a:xfrm>
        </p:spPr>
      </p:pic>
      <p:sp>
        <p:nvSpPr>
          <p:cNvPr id="8" name="TextBox 7">
            <a:extLst>
              <a:ext uri="{FF2B5EF4-FFF2-40B4-BE49-F238E27FC236}">
                <a16:creationId xmlns:a16="http://schemas.microsoft.com/office/drawing/2014/main" id="{272C22FB-C8DF-4214-BEE5-7E23D77FEF68}"/>
              </a:ext>
            </a:extLst>
          </p:cNvPr>
          <p:cNvSpPr txBox="1"/>
          <p:nvPr/>
        </p:nvSpPr>
        <p:spPr>
          <a:xfrm>
            <a:off x="2536466" y="5951686"/>
            <a:ext cx="2715808" cy="246221"/>
          </a:xfrm>
          <a:prstGeom prst="rect">
            <a:avLst/>
          </a:prstGeom>
          <a:noFill/>
        </p:spPr>
        <p:txBody>
          <a:bodyPr wrap="none" rtlCol="0">
            <a:spAutoFit/>
          </a:bodyPr>
          <a:lstStyle/>
          <a:p>
            <a:r>
              <a:rPr lang="en-US" sz="1000" dirty="0"/>
              <a:t>https://afsp.org/about-suicide/suicide-statistics/</a:t>
            </a:r>
          </a:p>
        </p:txBody>
      </p:sp>
    </p:spTree>
    <p:extLst>
      <p:ext uri="{BB962C8B-B14F-4D97-AF65-F5344CB8AC3E}">
        <p14:creationId xmlns:p14="http://schemas.microsoft.com/office/powerpoint/2010/main" val="2898017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79631-0AB6-9745-A954-69BD42A0A55B}"/>
              </a:ext>
            </a:extLst>
          </p:cNvPr>
          <p:cNvSpPr>
            <a:spLocks noGrp="1"/>
          </p:cNvSpPr>
          <p:nvPr>
            <p:ph type="title"/>
          </p:nvPr>
        </p:nvSpPr>
        <p:spPr/>
        <p:txBody>
          <a:bodyPr/>
          <a:lstStyle/>
          <a:p>
            <a:r>
              <a:rPr lang="en-US" dirty="0"/>
              <a:t>FL LINC Program Initiation</a:t>
            </a:r>
          </a:p>
        </p:txBody>
      </p:sp>
      <p:sp>
        <p:nvSpPr>
          <p:cNvPr id="3" name="Content Placeholder 2">
            <a:extLst>
              <a:ext uri="{FF2B5EF4-FFF2-40B4-BE49-F238E27FC236}">
                <a16:creationId xmlns:a16="http://schemas.microsoft.com/office/drawing/2014/main" id="{FCD91691-9C45-BB49-A123-C2EEAD6F035F}"/>
              </a:ext>
            </a:extLst>
          </p:cNvPr>
          <p:cNvSpPr>
            <a:spLocks noGrp="1"/>
          </p:cNvSpPr>
          <p:nvPr>
            <p:ph idx="1"/>
          </p:nvPr>
        </p:nvSpPr>
        <p:spPr/>
        <p:txBody>
          <a:bodyPr>
            <a:normAutofit fontScale="92500" lnSpcReduction="10000"/>
          </a:bodyPr>
          <a:lstStyle/>
          <a:p>
            <a:r>
              <a:rPr lang="en-US" b="1" dirty="0"/>
              <a:t>FUNDING:  </a:t>
            </a:r>
            <a:r>
              <a:rPr lang="en-US" dirty="0"/>
              <a:t>SAMHSA Garrett Lee Smith Grant (2015-2019)</a:t>
            </a:r>
          </a:p>
          <a:p>
            <a:r>
              <a:rPr lang="en-US" b="1" dirty="0"/>
              <a:t>RESEARCH:  </a:t>
            </a:r>
            <a:r>
              <a:rPr lang="en-US" dirty="0"/>
              <a:t>UCF + USF</a:t>
            </a:r>
          </a:p>
          <a:p>
            <a:r>
              <a:rPr lang="en-US" b="1" dirty="0"/>
              <a:t>STATE PARTNERS:  </a:t>
            </a:r>
            <a:r>
              <a:rPr lang="en-US" dirty="0"/>
              <a:t>Florida Behavioral Health Association + Statewide Office of Suicide Prevention</a:t>
            </a:r>
          </a:p>
          <a:p>
            <a:pPr marL="0" indent="0">
              <a:buNone/>
            </a:pPr>
            <a:endParaRPr lang="en-US" b="1" dirty="0"/>
          </a:p>
          <a:p>
            <a:r>
              <a:rPr lang="en-US" b="1" dirty="0"/>
              <a:t>PURPOSE:  </a:t>
            </a:r>
            <a:r>
              <a:rPr lang="en-US" dirty="0"/>
              <a:t>Systems-level change to identify youth at-risk for suicide and ensure continuity of care</a:t>
            </a:r>
          </a:p>
          <a:p>
            <a:r>
              <a:rPr lang="en-US" b="1" dirty="0"/>
              <a:t>TARGET REGIONS:  </a:t>
            </a:r>
            <a:r>
              <a:rPr lang="en-US" dirty="0"/>
              <a:t>Based on youth suicide death rate data + partnered with managing entities Central Florida Cares Health System (CFCHS), Lutheran Services Florida (LSF), Southeast Florida Behavioral Health Network (SEFBHN)</a:t>
            </a:r>
          </a:p>
        </p:txBody>
      </p:sp>
    </p:spTree>
    <p:extLst>
      <p:ext uri="{BB962C8B-B14F-4D97-AF65-F5344CB8AC3E}">
        <p14:creationId xmlns:p14="http://schemas.microsoft.com/office/powerpoint/2010/main" val="291345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F3B6-6A1F-F545-A257-CDCD7A3B049B}"/>
              </a:ext>
            </a:extLst>
          </p:cNvPr>
          <p:cNvSpPr>
            <a:spLocks noGrp="1"/>
          </p:cNvSpPr>
          <p:nvPr>
            <p:ph type="title"/>
          </p:nvPr>
        </p:nvSpPr>
        <p:spPr/>
        <p:txBody>
          <a:bodyPr/>
          <a:lstStyle/>
          <a:p>
            <a:r>
              <a:rPr lang="en-US" dirty="0"/>
              <a:t>Program Components</a:t>
            </a:r>
          </a:p>
        </p:txBody>
      </p:sp>
      <p:pic>
        <p:nvPicPr>
          <p:cNvPr id="12" name="Picture 11">
            <a:extLst>
              <a:ext uri="{FF2B5EF4-FFF2-40B4-BE49-F238E27FC236}">
                <a16:creationId xmlns:a16="http://schemas.microsoft.com/office/drawing/2014/main" id="{171AF05A-B3FC-6D40-81E8-989C3CF9418A}"/>
              </a:ext>
            </a:extLst>
          </p:cNvPr>
          <p:cNvPicPr>
            <a:picLocks noChangeAspect="1"/>
          </p:cNvPicPr>
          <p:nvPr/>
        </p:nvPicPr>
        <p:blipFill>
          <a:blip r:embed="rId2">
            <a:grayscl/>
          </a:blip>
          <a:stretch>
            <a:fillRect/>
          </a:stretch>
        </p:blipFill>
        <p:spPr>
          <a:xfrm>
            <a:off x="1917332" y="1690688"/>
            <a:ext cx="8357335" cy="4297680"/>
          </a:xfrm>
          <a:prstGeom prst="rect">
            <a:avLst/>
          </a:prstGeom>
        </p:spPr>
      </p:pic>
    </p:spTree>
    <p:extLst>
      <p:ext uri="{BB962C8B-B14F-4D97-AF65-F5344CB8AC3E}">
        <p14:creationId xmlns:p14="http://schemas.microsoft.com/office/powerpoint/2010/main" val="2325251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B4FB-9474-1741-9090-9399A997ABF1}"/>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5AF57327-F2AD-E94C-8679-1116ACD1A8F5}"/>
              </a:ext>
            </a:extLst>
          </p:cNvPr>
          <p:cNvSpPr>
            <a:spLocks noGrp="1"/>
          </p:cNvSpPr>
          <p:nvPr>
            <p:ph idx="1"/>
          </p:nvPr>
        </p:nvSpPr>
        <p:spPr>
          <a:xfrm>
            <a:off x="838200" y="1572962"/>
            <a:ext cx="10515600" cy="4351338"/>
          </a:xfrm>
        </p:spPr>
        <p:txBody>
          <a:bodyPr>
            <a:normAutofit fontScale="92500" lnSpcReduction="20000"/>
          </a:bodyPr>
          <a:lstStyle/>
          <a:p>
            <a:r>
              <a:rPr lang="en-US" b="1" dirty="0"/>
              <a:t>8,046</a:t>
            </a:r>
            <a:r>
              <a:rPr lang="en-US" dirty="0"/>
              <a:t> trained in gatekeeper prevention programs</a:t>
            </a:r>
          </a:p>
          <a:p>
            <a:r>
              <a:rPr lang="en-US" b="1" dirty="0"/>
              <a:t>1,525</a:t>
            </a:r>
            <a:r>
              <a:rPr lang="en-US" dirty="0"/>
              <a:t> trained in advanced intervention programs</a:t>
            </a:r>
          </a:p>
          <a:p>
            <a:r>
              <a:rPr lang="en-US" b="1" dirty="0"/>
              <a:t>18,240</a:t>
            </a:r>
            <a:r>
              <a:rPr lang="en-US" dirty="0"/>
              <a:t> educational resources distributed</a:t>
            </a:r>
          </a:p>
          <a:p>
            <a:r>
              <a:rPr lang="en-US" b="1" dirty="0"/>
              <a:t>47,131 </a:t>
            </a:r>
            <a:r>
              <a:rPr lang="en-US" dirty="0"/>
              <a:t>NSPL materials disseminated</a:t>
            </a:r>
          </a:p>
          <a:p>
            <a:r>
              <a:rPr lang="en-US" b="1" dirty="0"/>
              <a:t>509</a:t>
            </a:r>
            <a:r>
              <a:rPr lang="en-US" dirty="0"/>
              <a:t> children served in care coordination services</a:t>
            </a:r>
          </a:p>
          <a:p>
            <a:pPr lvl="1"/>
            <a:r>
              <a:rPr lang="en-US" dirty="0"/>
              <a:t>Significant reduction in mean PHQ-9 screener scores (</a:t>
            </a:r>
            <a:r>
              <a:rPr lang="en-US" b="1" dirty="0"/>
              <a:t>16.89</a:t>
            </a:r>
            <a:r>
              <a:rPr lang="en-US" dirty="0"/>
              <a:t> at intake reduced to </a:t>
            </a:r>
            <a:r>
              <a:rPr lang="en-US" b="1" dirty="0"/>
              <a:t>5.96</a:t>
            </a:r>
            <a:r>
              <a:rPr lang="en-US" dirty="0"/>
              <a:t> at discharge)</a:t>
            </a:r>
          </a:p>
          <a:p>
            <a:pPr lvl="1"/>
            <a:r>
              <a:rPr lang="en-US" dirty="0"/>
              <a:t>Significant reduction in mean C-SSRS assessment scores (</a:t>
            </a:r>
            <a:r>
              <a:rPr lang="en-US" b="1" dirty="0"/>
              <a:t>2.91</a:t>
            </a:r>
            <a:r>
              <a:rPr lang="en-US" dirty="0"/>
              <a:t> at intake reduced to </a:t>
            </a:r>
            <a:r>
              <a:rPr lang="en-US" b="1" dirty="0"/>
              <a:t>0.44</a:t>
            </a:r>
            <a:r>
              <a:rPr lang="en-US" dirty="0"/>
              <a:t> at discharge)</a:t>
            </a:r>
          </a:p>
          <a:p>
            <a:pPr lvl="1"/>
            <a:r>
              <a:rPr lang="en-US" dirty="0"/>
              <a:t>Up to </a:t>
            </a:r>
            <a:r>
              <a:rPr lang="en-US" b="1" dirty="0"/>
              <a:t>93%</a:t>
            </a:r>
            <a:r>
              <a:rPr lang="en-US" dirty="0"/>
              <a:t> engaged in MH services during program involvement</a:t>
            </a:r>
          </a:p>
          <a:p>
            <a:pPr lvl="1"/>
            <a:r>
              <a:rPr lang="en-US" b="1" dirty="0"/>
              <a:t>89%</a:t>
            </a:r>
            <a:r>
              <a:rPr lang="en-US" dirty="0"/>
              <a:t> still remained in these services at discharge</a:t>
            </a:r>
          </a:p>
          <a:p>
            <a:r>
              <a:rPr lang="en-US" b="1" dirty="0"/>
              <a:t>50+ </a:t>
            </a:r>
            <a:r>
              <a:rPr lang="en-US" dirty="0"/>
              <a:t>BHO programs received ZS technical assistance</a:t>
            </a:r>
          </a:p>
        </p:txBody>
      </p:sp>
    </p:spTree>
    <p:extLst>
      <p:ext uri="{BB962C8B-B14F-4D97-AF65-F5344CB8AC3E}">
        <p14:creationId xmlns:p14="http://schemas.microsoft.com/office/powerpoint/2010/main" val="1144217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1A60-2E53-2843-9476-A534A060E258}"/>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DBD7983D-2E51-3440-ADF3-F2D2ADDB8914}"/>
              </a:ext>
            </a:extLst>
          </p:cNvPr>
          <p:cNvSpPr>
            <a:spLocks noGrp="1"/>
          </p:cNvSpPr>
          <p:nvPr>
            <p:ph idx="1"/>
          </p:nvPr>
        </p:nvSpPr>
        <p:spPr/>
        <p:txBody>
          <a:bodyPr/>
          <a:lstStyle/>
          <a:p>
            <a:r>
              <a:rPr lang="en-US" dirty="0"/>
              <a:t>Systems-change essential for lasting training effects</a:t>
            </a:r>
          </a:p>
          <a:p>
            <a:r>
              <a:rPr lang="en-US" dirty="0"/>
              <a:t>Zero Suicide technical assistance funded at state-level for BHOs</a:t>
            </a:r>
          </a:p>
          <a:p>
            <a:r>
              <a:rPr lang="en-US" dirty="0"/>
              <a:t>Implementation of ZS in other sectors:  primary care, juvenile justice, child welfare, and schools</a:t>
            </a:r>
          </a:p>
          <a:p>
            <a:r>
              <a:rPr lang="en-US" dirty="0"/>
              <a:t>Florida Implementation of the National Strategy for Suicide Prevention (FINS) Project – implementation of FL LINC model within Advent Health emergency departments, targeting adults</a:t>
            </a:r>
          </a:p>
        </p:txBody>
      </p:sp>
    </p:spTree>
    <p:extLst>
      <p:ext uri="{BB962C8B-B14F-4D97-AF65-F5344CB8AC3E}">
        <p14:creationId xmlns:p14="http://schemas.microsoft.com/office/powerpoint/2010/main" val="2197780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7589-6906-401A-A1E5-9B577A1C3F87}"/>
              </a:ext>
            </a:extLst>
          </p:cNvPr>
          <p:cNvSpPr>
            <a:spLocks noGrp="1"/>
          </p:cNvSpPr>
          <p:nvPr>
            <p:ph type="title"/>
          </p:nvPr>
        </p:nvSpPr>
        <p:spPr>
          <a:xfrm>
            <a:off x="831850" y="1311640"/>
            <a:ext cx="10515600" cy="3717560"/>
          </a:xfrm>
        </p:spPr>
        <p:txBody>
          <a:bodyPr>
            <a:normAutofit/>
          </a:bodyPr>
          <a:lstStyle/>
          <a:p>
            <a:pPr algn="ctr"/>
            <a:r>
              <a:rPr lang="en-US" b="1" dirty="0"/>
              <a:t>Panel II</a:t>
            </a:r>
            <a:br>
              <a:rPr lang="en-US" dirty="0"/>
            </a:br>
            <a:r>
              <a:rPr lang="en-US" dirty="0"/>
              <a:t> </a:t>
            </a:r>
            <a:br>
              <a:rPr lang="en-US" dirty="0"/>
            </a:br>
            <a:r>
              <a:rPr lang="en-US" sz="8900" dirty="0"/>
              <a:t>Q&amp;A</a:t>
            </a:r>
            <a:endParaRPr lang="en-US" dirty="0"/>
          </a:p>
        </p:txBody>
      </p:sp>
    </p:spTree>
    <p:extLst>
      <p:ext uri="{BB962C8B-B14F-4D97-AF65-F5344CB8AC3E}">
        <p14:creationId xmlns:p14="http://schemas.microsoft.com/office/powerpoint/2010/main" val="360263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2BFF-68F2-4EB1-9D7C-9CE199BC78C3}"/>
              </a:ext>
            </a:extLst>
          </p:cNvPr>
          <p:cNvSpPr>
            <a:spLocks noGrp="1"/>
          </p:cNvSpPr>
          <p:nvPr>
            <p:ph type="title"/>
          </p:nvPr>
        </p:nvSpPr>
        <p:spPr>
          <a:xfrm>
            <a:off x="831850" y="1709738"/>
            <a:ext cx="10515600" cy="3551810"/>
          </a:xfrm>
        </p:spPr>
        <p:txBody>
          <a:bodyPr>
            <a:normAutofit fontScale="90000"/>
          </a:bodyPr>
          <a:lstStyle/>
          <a:p>
            <a:pPr algn="ctr"/>
            <a:r>
              <a:rPr lang="en-US" b="1" u="sng" dirty="0"/>
              <a:t>Panel III</a:t>
            </a:r>
            <a:br>
              <a:rPr lang="en-US" dirty="0"/>
            </a:br>
            <a:br>
              <a:rPr lang="en-US" dirty="0"/>
            </a:br>
            <a:r>
              <a:rPr lang="en-US" dirty="0"/>
              <a:t>Integrating Suicide Prevention and Collaboration in the Community Continued…</a:t>
            </a:r>
          </a:p>
        </p:txBody>
      </p:sp>
    </p:spTree>
    <p:extLst>
      <p:ext uri="{BB962C8B-B14F-4D97-AF65-F5344CB8AC3E}">
        <p14:creationId xmlns:p14="http://schemas.microsoft.com/office/powerpoint/2010/main" val="3956784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1828800" y="1343609"/>
            <a:ext cx="8458200" cy="1828218"/>
          </a:xfrm>
        </p:spPr>
        <p:txBody>
          <a:bodyPr>
            <a:normAutofit fontScale="90000"/>
          </a:bodyPr>
          <a:lstStyle/>
          <a:p>
            <a:pPr eaLnBrk="1" hangingPunct="1"/>
            <a:r>
              <a:rPr lang="en-US" altLang="en-US" sz="6000" dirty="0"/>
              <a:t>State of the Bay:</a:t>
            </a:r>
            <a:br>
              <a:rPr lang="en-US" altLang="en-US" dirty="0"/>
            </a:br>
            <a:r>
              <a:rPr lang="en-US" altLang="en-US" sz="4000" dirty="0"/>
              <a:t>Tampa Bay’s Suicide Indicators</a:t>
            </a:r>
            <a:br>
              <a:rPr lang="en-US" altLang="en-US" sz="4000" dirty="0"/>
            </a:br>
            <a:r>
              <a:rPr lang="en-US" altLang="en-US" sz="4000" dirty="0"/>
              <a:t>Recommended next steps</a:t>
            </a:r>
          </a:p>
        </p:txBody>
      </p:sp>
      <p:sp>
        <p:nvSpPr>
          <p:cNvPr id="20483" name="Subtitle 2"/>
          <p:cNvSpPr>
            <a:spLocks noGrp="1"/>
          </p:cNvSpPr>
          <p:nvPr>
            <p:ph type="subTitle" idx="1"/>
          </p:nvPr>
        </p:nvSpPr>
        <p:spPr>
          <a:xfrm>
            <a:off x="2438400" y="3545633"/>
            <a:ext cx="7543800" cy="1595534"/>
          </a:xfrm>
        </p:spPr>
        <p:txBody>
          <a:bodyPr>
            <a:noAutofit/>
          </a:bodyPr>
          <a:lstStyle/>
          <a:p>
            <a:pPr eaLnBrk="1" hangingPunct="1"/>
            <a:r>
              <a:rPr lang="en-US" sz="3600" b="0" dirty="0"/>
              <a:t>A collaboration between </a:t>
            </a:r>
            <a:r>
              <a:rPr lang="en-US" sz="3600" dirty="0"/>
              <a:t>BayCare Behavioral Health and University of South Florida</a:t>
            </a:r>
            <a:endParaRPr lang="en-US" altLang="en-US" sz="3600" b="0" dirty="0"/>
          </a:p>
        </p:txBody>
      </p:sp>
    </p:spTree>
    <p:extLst>
      <p:ext uri="{BB962C8B-B14F-4D97-AF65-F5344CB8AC3E}">
        <p14:creationId xmlns:p14="http://schemas.microsoft.com/office/powerpoint/2010/main" val="4263304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close up of a logo&#10;&#10;Description generated with high confidence">
            <a:extLst>
              <a:ext uri="{FF2B5EF4-FFF2-40B4-BE49-F238E27FC236}">
                <a16:creationId xmlns:a16="http://schemas.microsoft.com/office/drawing/2014/main" id="{FD9AEBF4-BAD8-462A-88D1-ABE7381E17D0}"/>
              </a:ext>
            </a:extLst>
          </p:cNvPr>
          <p:cNvPicPr>
            <a:picLocks noChangeAspect="1"/>
          </p:cNvPicPr>
          <p:nvPr/>
        </p:nvPicPr>
        <p:blipFill>
          <a:blip r:embed="rId3"/>
          <a:stretch>
            <a:fillRect/>
          </a:stretch>
        </p:blipFill>
        <p:spPr>
          <a:xfrm>
            <a:off x="0" y="252494"/>
            <a:ext cx="1238250" cy="1238250"/>
          </a:xfrm>
          <a:prstGeom prst="rect">
            <a:avLst/>
          </a:prstGeom>
        </p:spPr>
      </p:pic>
      <p:sp>
        <p:nvSpPr>
          <p:cNvPr id="2" name="Title 1">
            <a:extLst>
              <a:ext uri="{FF2B5EF4-FFF2-40B4-BE49-F238E27FC236}">
                <a16:creationId xmlns:a16="http://schemas.microsoft.com/office/drawing/2014/main" id="{B1208A98-7807-4926-BBD6-99B7560FDF8A}"/>
              </a:ext>
            </a:extLst>
          </p:cNvPr>
          <p:cNvSpPr>
            <a:spLocks noGrp="1"/>
          </p:cNvSpPr>
          <p:nvPr>
            <p:ph type="title"/>
          </p:nvPr>
        </p:nvSpPr>
        <p:spPr>
          <a:xfrm>
            <a:off x="1582407" y="157800"/>
            <a:ext cx="10086446" cy="1143000"/>
          </a:xfrm>
        </p:spPr>
        <p:txBody>
          <a:bodyPr/>
          <a:lstStyle/>
          <a:p>
            <a:r>
              <a:rPr lang="en-US" b="1" dirty="0">
                <a:solidFill>
                  <a:schemeClr val="tx1"/>
                </a:solidFill>
                <a:cs typeface="Arial"/>
              </a:rPr>
              <a:t>Mental Health &amp; Mental Disorders</a:t>
            </a:r>
            <a:endParaRPr lang="en-US" b="1" dirty="0">
              <a:solidFill>
                <a:schemeClr val="tx1"/>
              </a:solidFill>
            </a:endParaRPr>
          </a:p>
        </p:txBody>
      </p:sp>
      <p:sp>
        <p:nvSpPr>
          <p:cNvPr id="6" name="TextBox 5">
            <a:extLst>
              <a:ext uri="{FF2B5EF4-FFF2-40B4-BE49-F238E27FC236}">
                <a16:creationId xmlns:a16="http://schemas.microsoft.com/office/drawing/2014/main" id="{FA8C88D1-ED1F-4DA7-AFE1-6A0A89909C0D}"/>
              </a:ext>
            </a:extLst>
          </p:cNvPr>
          <p:cNvSpPr txBox="1"/>
          <p:nvPr/>
        </p:nvSpPr>
        <p:spPr>
          <a:xfrm>
            <a:off x="2985796" y="4987794"/>
            <a:ext cx="6546260" cy="1308050"/>
          </a:xfrm>
          <a:prstGeom prst="rect">
            <a:avLst/>
          </a:prstGeom>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marL="238115" indent="-238115">
              <a:buFont typeface="Arial"/>
              <a:buChar char="•"/>
              <a:defRPr/>
            </a:pPr>
            <a:r>
              <a:rPr lang="en-US" sz="1600" dirty="0">
                <a:latin typeface="Arial"/>
                <a:cs typeface="Calibri Light" panose="020F0302020204030204" pitchFamily="34" charset="0"/>
              </a:rPr>
              <a:t>Overall, </a:t>
            </a:r>
            <a:r>
              <a:rPr lang="en-US" sz="1600" b="1" dirty="0">
                <a:latin typeface="Arial"/>
                <a:cs typeface="Calibri Light" panose="020F0302020204030204" pitchFamily="34" charset="0"/>
              </a:rPr>
              <a:t>15.02%</a:t>
            </a:r>
            <a:r>
              <a:rPr lang="en-US" sz="1600" dirty="0">
                <a:latin typeface="Arial"/>
                <a:cs typeface="Calibri Light" panose="020F0302020204030204" pitchFamily="34" charset="0"/>
              </a:rPr>
              <a:t> of respondents reported the inability to access needed mental health services in the last 12 months </a:t>
            </a:r>
            <a:r>
              <a:rPr lang="en-US" sz="1600" dirty="0">
                <a:cs typeface="Calibri Light" panose="020F0302020204030204" pitchFamily="34" charset="0"/>
              </a:rPr>
              <a:t>(N=375) </a:t>
            </a:r>
            <a:endParaRPr lang="en-US" sz="1600" dirty="0">
              <a:latin typeface="Arial"/>
              <a:cs typeface="Calibri Light" panose="020F0302020204030204" pitchFamily="34" charset="0"/>
            </a:endParaRPr>
          </a:p>
          <a:p>
            <a:pPr marL="543962" lvl="1" defTabSz="544237">
              <a:defRPr/>
            </a:pPr>
            <a:endParaRPr lang="en-US" sz="1600" dirty="0">
              <a:latin typeface="Arial"/>
              <a:cs typeface="Calibri Light" panose="020F0302020204030204" pitchFamily="34" charset="0"/>
            </a:endParaRPr>
          </a:p>
          <a:p>
            <a:pPr marL="238115" indent="-238115" defTabSz="544237">
              <a:buFont typeface="Arial"/>
              <a:buChar char="•"/>
              <a:defRPr/>
            </a:pPr>
            <a:r>
              <a:rPr lang="en-US" sz="1600" dirty="0">
                <a:latin typeface="Arial"/>
                <a:cs typeface="Calibri Light" panose="020F0302020204030204" pitchFamily="34" charset="0"/>
              </a:rPr>
              <a:t>Of these, </a:t>
            </a:r>
            <a:r>
              <a:rPr lang="en-US" sz="1600" b="1" dirty="0">
                <a:latin typeface="Arial"/>
                <a:cs typeface="Calibri Light" panose="020F0302020204030204" pitchFamily="34" charset="0"/>
              </a:rPr>
              <a:t>32.07% </a:t>
            </a:r>
            <a:r>
              <a:rPr lang="en-US" sz="1600" dirty="0">
                <a:latin typeface="Arial"/>
                <a:cs typeface="Calibri Light" panose="020F0302020204030204" pitchFamily="34" charset="0"/>
              </a:rPr>
              <a:t>reported cost/affordability being the biggest barrier to care</a:t>
            </a:r>
            <a:endParaRPr lang="en-US" sz="1600" dirty="0">
              <a:latin typeface="Arial"/>
              <a:cs typeface="Arial"/>
            </a:endParaRPr>
          </a:p>
        </p:txBody>
      </p:sp>
      <p:graphicFrame>
        <p:nvGraphicFramePr>
          <p:cNvPr id="8" name="Chart 7">
            <a:extLst>
              <a:ext uri="{FF2B5EF4-FFF2-40B4-BE49-F238E27FC236}">
                <a16:creationId xmlns:a16="http://schemas.microsoft.com/office/drawing/2014/main" id="{B77F2D2E-CEAD-444E-910E-C3B922DE4ECF}"/>
              </a:ext>
            </a:extLst>
          </p:cNvPr>
          <p:cNvGraphicFramePr>
            <a:graphicFrameLocks/>
          </p:cNvGraphicFramePr>
          <p:nvPr>
            <p:extLst/>
          </p:nvPr>
        </p:nvGraphicFramePr>
        <p:xfrm>
          <a:off x="62345" y="1494348"/>
          <a:ext cx="6033655" cy="34934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A4DE08A6-9D52-49E2-86CB-80332B8D23C2}"/>
              </a:ext>
            </a:extLst>
          </p:cNvPr>
          <p:cNvGraphicFramePr>
            <a:graphicFrameLocks/>
          </p:cNvGraphicFramePr>
          <p:nvPr>
            <p:extLst/>
          </p:nvPr>
        </p:nvGraphicFramePr>
        <p:xfrm>
          <a:off x="6371523" y="1547907"/>
          <a:ext cx="5758132" cy="338632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250CA86C-E5BF-4917-988F-75E704096703}"/>
              </a:ext>
            </a:extLst>
          </p:cNvPr>
          <p:cNvSpPr txBox="1"/>
          <p:nvPr/>
        </p:nvSpPr>
        <p:spPr>
          <a:xfrm>
            <a:off x="3572774" y="6645935"/>
            <a:ext cx="4845170" cy="230832"/>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defTabSz="544237">
              <a:defRPr/>
            </a:pPr>
            <a:r>
              <a:rPr lang="en-US" sz="1000" b="1" dirty="0">
                <a:solidFill>
                  <a:prstClr val="black"/>
                </a:solidFill>
                <a:latin typeface="Arial"/>
              </a:rPr>
              <a:t>Healthy Communities Institute – All Rights Reserved – Private &amp; Confidential</a:t>
            </a:r>
          </a:p>
        </p:txBody>
      </p:sp>
    </p:spTree>
    <p:extLst>
      <p:ext uri="{BB962C8B-B14F-4D97-AF65-F5344CB8AC3E}">
        <p14:creationId xmlns:p14="http://schemas.microsoft.com/office/powerpoint/2010/main" val="2017451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1" y="1417638"/>
            <a:ext cx="7137767" cy="4826248"/>
          </a:xfrm>
          <a:prstGeom prst="rect">
            <a:avLst/>
          </a:prstGeom>
        </p:spPr>
      </p:pic>
      <p:sp>
        <p:nvSpPr>
          <p:cNvPr id="5" name="Title 1"/>
          <p:cNvSpPr>
            <a:spLocks noGrp="1"/>
          </p:cNvSpPr>
          <p:nvPr>
            <p:ph type="title"/>
          </p:nvPr>
        </p:nvSpPr>
        <p:spPr>
          <a:xfrm>
            <a:off x="1981200" y="274638"/>
            <a:ext cx="8229600" cy="868362"/>
          </a:xfrm>
        </p:spPr>
        <p:txBody>
          <a:bodyPr/>
          <a:lstStyle/>
          <a:p>
            <a:pPr algn="l"/>
            <a:r>
              <a:rPr lang="en-US" sz="1800" dirty="0"/>
              <a:t>Figure 1: Suicide Hot Spots </a:t>
            </a:r>
          </a:p>
        </p:txBody>
      </p:sp>
    </p:spTree>
    <p:extLst>
      <p:ext uri="{BB962C8B-B14F-4D97-AF65-F5344CB8AC3E}">
        <p14:creationId xmlns:p14="http://schemas.microsoft.com/office/powerpoint/2010/main" val="21378883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6" name="Content Placeholder 2"/>
          <p:cNvSpPr>
            <a:spLocks noGrp="1"/>
          </p:cNvSpPr>
          <p:nvPr>
            <p:ph idx="1"/>
          </p:nvPr>
        </p:nvSpPr>
        <p:spPr/>
        <p:txBody>
          <a:bodyPr/>
          <a:lstStyle/>
          <a:p>
            <a:r>
              <a:rPr lang="en-US" dirty="0"/>
              <a:t>Pinellas, Pasco, and Hernando bear a disproportionate burden of suicide mortality</a:t>
            </a:r>
          </a:p>
          <a:p>
            <a:r>
              <a:rPr lang="en-US" dirty="0"/>
              <a:t>Middle and older aged, white men have the highest rates of suicide</a:t>
            </a:r>
          </a:p>
          <a:p>
            <a:r>
              <a:rPr lang="en-US" dirty="0"/>
              <a:t>Many were military</a:t>
            </a:r>
          </a:p>
          <a:p>
            <a:r>
              <a:rPr lang="en-US" dirty="0"/>
              <a:t>Guns</a:t>
            </a:r>
          </a:p>
          <a:p>
            <a:r>
              <a:rPr lang="en-US" dirty="0"/>
              <a:t>80% who died by suicide never had an involuntary examination</a:t>
            </a:r>
          </a:p>
          <a:p>
            <a:r>
              <a:rPr lang="en-US" dirty="0"/>
              <a:t>Of the 20% - the suicide happened 1 or more years after </a:t>
            </a:r>
          </a:p>
          <a:p>
            <a:endParaRPr lang="en-US" dirty="0"/>
          </a:p>
        </p:txBody>
      </p:sp>
    </p:spTree>
    <p:extLst>
      <p:ext uri="{BB962C8B-B14F-4D97-AF65-F5344CB8AC3E}">
        <p14:creationId xmlns:p14="http://schemas.microsoft.com/office/powerpoint/2010/main" val="31580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FE738F6-7181-4159-AAA6-A961925633F0}"/>
              </a:ext>
            </a:extLst>
          </p:cNvPr>
          <p:cNvSpPr>
            <a:spLocks noGrp="1"/>
          </p:cNvSpPr>
          <p:nvPr>
            <p:ph type="title"/>
          </p:nvPr>
        </p:nvSpPr>
        <p:spPr>
          <a:xfrm>
            <a:off x="839788" y="457200"/>
            <a:ext cx="6881812" cy="1074615"/>
          </a:xfrm>
        </p:spPr>
        <p:txBody>
          <a:bodyPr>
            <a:normAutofit/>
          </a:bodyPr>
          <a:lstStyle/>
          <a:p>
            <a:r>
              <a:rPr lang="en-US" sz="4000" dirty="0"/>
              <a:t>Florida Suicide Statistics</a:t>
            </a:r>
          </a:p>
        </p:txBody>
      </p:sp>
      <p:sp>
        <p:nvSpPr>
          <p:cNvPr id="3" name="Content Placeholder 2">
            <a:extLst>
              <a:ext uri="{FF2B5EF4-FFF2-40B4-BE49-F238E27FC236}">
                <a16:creationId xmlns:a16="http://schemas.microsoft.com/office/drawing/2014/main" id="{1ACC9E97-9869-4925-A7F4-4C0DA2F963A7}"/>
              </a:ext>
            </a:extLst>
          </p:cNvPr>
          <p:cNvSpPr>
            <a:spLocks noGrp="1"/>
          </p:cNvSpPr>
          <p:nvPr>
            <p:ph type="body" sz="half" idx="2"/>
          </p:nvPr>
        </p:nvSpPr>
        <p:spPr>
          <a:xfrm>
            <a:off x="968021" y="1614008"/>
            <a:ext cx="3932237" cy="3948134"/>
          </a:xfrm>
        </p:spPr>
        <p:txBody>
          <a:bodyPr>
            <a:normAutofit/>
          </a:bodyPr>
          <a:lstStyle/>
          <a:p>
            <a:r>
              <a:rPr lang="en-US" dirty="0"/>
              <a:t>On average,</a:t>
            </a:r>
            <a:r>
              <a:rPr lang="en-US" sz="4000" b="1" dirty="0">
                <a:solidFill>
                  <a:srgbClr val="FF0000"/>
                </a:solidFill>
              </a:rPr>
              <a:t> 1 </a:t>
            </a:r>
            <a:r>
              <a:rPr lang="en-US" dirty="0"/>
              <a:t>person dies by suicide every </a:t>
            </a:r>
            <a:r>
              <a:rPr lang="en-US" sz="3600" b="1" dirty="0">
                <a:solidFill>
                  <a:srgbClr val="FF0000"/>
                </a:solidFill>
              </a:rPr>
              <a:t>3</a:t>
            </a:r>
            <a:r>
              <a:rPr lang="en-US" dirty="0"/>
              <a:t> hours in Florida</a:t>
            </a:r>
          </a:p>
          <a:p>
            <a:r>
              <a:rPr lang="en-US" dirty="0"/>
              <a:t>Nearly </a:t>
            </a:r>
            <a:r>
              <a:rPr lang="en-US" sz="3600" b="1" dirty="0">
                <a:solidFill>
                  <a:srgbClr val="FF0000"/>
                </a:solidFill>
              </a:rPr>
              <a:t>4X</a:t>
            </a:r>
            <a:r>
              <a:rPr lang="en-US" sz="3200" b="1" dirty="0"/>
              <a:t> </a:t>
            </a:r>
            <a:r>
              <a:rPr lang="en-US" dirty="0"/>
              <a:t>as many people died by suicide in Florida in 2017 as compared to in alcohol-related motor vehicle accidents.</a:t>
            </a:r>
          </a:p>
          <a:p>
            <a:endParaRPr lang="en-US" dirty="0"/>
          </a:p>
          <a:p>
            <a:r>
              <a:rPr lang="en-US" dirty="0"/>
              <a:t>Suicide cost Florida </a:t>
            </a:r>
            <a:r>
              <a:rPr lang="en-US" sz="3600" b="1" dirty="0">
                <a:solidFill>
                  <a:srgbClr val="FF0000"/>
                </a:solidFill>
              </a:rPr>
              <a:t>$2,841,739,000</a:t>
            </a:r>
          </a:p>
          <a:p>
            <a:r>
              <a:rPr lang="en-US" dirty="0"/>
              <a:t>Combined lifetime medical and work loss cost in 2010.</a:t>
            </a:r>
          </a:p>
          <a:p>
            <a:endParaRPr lang="en-US" dirty="0"/>
          </a:p>
        </p:txBody>
      </p:sp>
      <p:pic>
        <p:nvPicPr>
          <p:cNvPr id="4" name="Content Placeholder 4">
            <a:extLst>
              <a:ext uri="{FF2B5EF4-FFF2-40B4-BE49-F238E27FC236}">
                <a16:creationId xmlns:a16="http://schemas.microsoft.com/office/drawing/2014/main" id="{DFA983B7-BC8D-4E1B-98DF-42F4D5753153}"/>
              </a:ext>
            </a:extLst>
          </p:cNvPr>
          <p:cNvPicPr>
            <a:picLocks noChangeAspect="1"/>
          </p:cNvPicPr>
          <p:nvPr/>
        </p:nvPicPr>
        <p:blipFill>
          <a:blip r:embed="rId3"/>
          <a:stretch>
            <a:fillRect/>
          </a:stretch>
        </p:blipFill>
        <p:spPr>
          <a:xfrm>
            <a:off x="5405071" y="2057399"/>
            <a:ext cx="6580320" cy="3553617"/>
          </a:xfrm>
          <a:prstGeom prst="rect">
            <a:avLst/>
          </a:prstGeom>
        </p:spPr>
      </p:pic>
      <p:sp>
        <p:nvSpPr>
          <p:cNvPr id="10" name="TextBox 9">
            <a:extLst>
              <a:ext uri="{FF2B5EF4-FFF2-40B4-BE49-F238E27FC236}">
                <a16:creationId xmlns:a16="http://schemas.microsoft.com/office/drawing/2014/main" id="{4A769406-50DE-42EC-9D81-BBEDDED04F46}"/>
              </a:ext>
            </a:extLst>
          </p:cNvPr>
          <p:cNvSpPr txBox="1"/>
          <p:nvPr/>
        </p:nvSpPr>
        <p:spPr>
          <a:xfrm>
            <a:off x="2417944" y="5868988"/>
            <a:ext cx="3188693" cy="246221"/>
          </a:xfrm>
          <a:prstGeom prst="rect">
            <a:avLst/>
          </a:prstGeom>
          <a:noFill/>
        </p:spPr>
        <p:txBody>
          <a:bodyPr wrap="none" rtlCol="0">
            <a:spAutoFit/>
          </a:bodyPr>
          <a:lstStyle/>
          <a:p>
            <a:r>
              <a:rPr lang="en-US" sz="1000" dirty="0"/>
              <a:t>https://afsp.org/about-suicide/state-fact-sheets/#Florida </a:t>
            </a:r>
          </a:p>
        </p:txBody>
      </p:sp>
    </p:spTree>
    <p:extLst>
      <p:ext uri="{BB962C8B-B14F-4D97-AF65-F5344CB8AC3E}">
        <p14:creationId xmlns:p14="http://schemas.microsoft.com/office/powerpoint/2010/main" val="118821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0" y="518554"/>
            <a:ext cx="9296400" cy="338554"/>
          </a:xfrm>
          <a:prstGeom prst="rect">
            <a:avLst/>
          </a:prstGeom>
        </p:spPr>
        <p:txBody>
          <a:bodyPr wrap="square">
            <a:spAutoFit/>
          </a:bodyPr>
          <a:lstStyle/>
          <a:p>
            <a:r>
              <a:rPr lang="en-US" sz="1600" b="1" dirty="0"/>
              <a:t>Table 5:</a:t>
            </a:r>
            <a:r>
              <a:rPr lang="en-US" sz="1600" dirty="0"/>
              <a:t> Latent Profile Analysis of Community Characteristics of Census Tracts in 5 Tampa Bay Area Counties</a:t>
            </a:r>
          </a:p>
        </p:txBody>
      </p:sp>
      <p:graphicFrame>
        <p:nvGraphicFramePr>
          <p:cNvPr id="5" name="Table 4"/>
          <p:cNvGraphicFramePr>
            <a:graphicFrameLocks noGrp="1"/>
          </p:cNvGraphicFramePr>
          <p:nvPr>
            <p:extLst/>
          </p:nvPr>
        </p:nvGraphicFramePr>
        <p:xfrm>
          <a:off x="1752603" y="965775"/>
          <a:ext cx="8610599" cy="5044809"/>
        </p:xfrm>
        <a:graphic>
          <a:graphicData uri="http://schemas.openxmlformats.org/drawingml/2006/table">
            <a:tbl>
              <a:tblPr firstRow="1" firstCol="1" bandRow="1">
                <a:tableStyleId>{5C22544A-7EE6-4342-B048-85BDC9FD1C3A}</a:tableStyleId>
              </a:tblPr>
              <a:tblGrid>
                <a:gridCol w="2445686">
                  <a:extLst>
                    <a:ext uri="{9D8B030D-6E8A-4147-A177-3AD203B41FA5}">
                      <a16:colId xmlns:a16="http://schemas.microsoft.com/office/drawing/2014/main" val="3164278577"/>
                    </a:ext>
                  </a:extLst>
                </a:gridCol>
                <a:gridCol w="1140655">
                  <a:extLst>
                    <a:ext uri="{9D8B030D-6E8A-4147-A177-3AD203B41FA5}">
                      <a16:colId xmlns:a16="http://schemas.microsoft.com/office/drawing/2014/main" val="3133507861"/>
                    </a:ext>
                  </a:extLst>
                </a:gridCol>
                <a:gridCol w="1195447">
                  <a:extLst>
                    <a:ext uri="{9D8B030D-6E8A-4147-A177-3AD203B41FA5}">
                      <a16:colId xmlns:a16="http://schemas.microsoft.com/office/drawing/2014/main" val="3826393462"/>
                    </a:ext>
                  </a:extLst>
                </a:gridCol>
                <a:gridCol w="1344878">
                  <a:extLst>
                    <a:ext uri="{9D8B030D-6E8A-4147-A177-3AD203B41FA5}">
                      <a16:colId xmlns:a16="http://schemas.microsoft.com/office/drawing/2014/main" val="353770386"/>
                    </a:ext>
                  </a:extLst>
                </a:gridCol>
                <a:gridCol w="1195447">
                  <a:extLst>
                    <a:ext uri="{9D8B030D-6E8A-4147-A177-3AD203B41FA5}">
                      <a16:colId xmlns:a16="http://schemas.microsoft.com/office/drawing/2014/main" val="1497813850"/>
                    </a:ext>
                  </a:extLst>
                </a:gridCol>
                <a:gridCol w="1288486">
                  <a:extLst>
                    <a:ext uri="{9D8B030D-6E8A-4147-A177-3AD203B41FA5}">
                      <a16:colId xmlns:a16="http://schemas.microsoft.com/office/drawing/2014/main" val="136282485"/>
                    </a:ext>
                  </a:extLst>
                </a:gridCol>
              </a:tblGrid>
              <a:tr h="641130">
                <a:tc>
                  <a:txBody>
                    <a:bodyPr/>
                    <a:lstStyle/>
                    <a:p>
                      <a:pPr marL="0" marR="0">
                        <a:spcBef>
                          <a:spcPts val="0"/>
                        </a:spcBef>
                        <a:spcAft>
                          <a:spcPts val="0"/>
                        </a:spcAft>
                      </a:pPr>
                      <a:r>
                        <a:rPr lang="en-US" sz="1400" dirty="0">
                          <a:effectLst/>
                          <a:latin typeface="+mn-lt"/>
                        </a:rPr>
                        <a:t> </a:t>
                      </a:r>
                      <a:endParaRPr lang="en-US" sz="16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latin typeface="+mn-lt"/>
                        </a:rPr>
                        <a:t>Group 1</a:t>
                      </a:r>
                      <a:endParaRPr lang="en-US" sz="16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mn-lt"/>
                        </a:rPr>
                        <a:t>Group 2</a:t>
                      </a:r>
                    </a:p>
                    <a:p>
                      <a:pPr marL="0" marR="0" algn="ctr">
                        <a:spcBef>
                          <a:spcPts val="0"/>
                        </a:spcBef>
                        <a:spcAft>
                          <a:spcPts val="0"/>
                        </a:spcAft>
                      </a:pPr>
                      <a:r>
                        <a:rPr lang="en-US" sz="1400" dirty="0">
                          <a:effectLst/>
                          <a:latin typeface="+mn-lt"/>
                          <a:ea typeface="Times New Roman" panose="02020603050405020304" pitchFamily="18" charset="0"/>
                        </a:rPr>
                        <a:t>Highest Suicide Risk</a:t>
                      </a:r>
                      <a:endParaRPr lang="en-US" sz="16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mn-lt"/>
                        </a:rPr>
                        <a:t>Group 3</a:t>
                      </a:r>
                      <a:endParaRPr lang="en-US" sz="16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mn-lt"/>
                        </a:rPr>
                        <a:t>Group 4</a:t>
                      </a:r>
                      <a:endParaRPr lang="en-US" sz="16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mn-lt"/>
                        </a:rPr>
                        <a:t>Group 5</a:t>
                      </a:r>
                    </a:p>
                    <a:p>
                      <a:pPr marL="0" marR="0" algn="ctr">
                        <a:spcBef>
                          <a:spcPts val="0"/>
                        </a:spcBef>
                        <a:spcAft>
                          <a:spcPts val="0"/>
                        </a:spcAft>
                      </a:pPr>
                      <a:r>
                        <a:rPr lang="en-US" sz="1400" dirty="0">
                          <a:effectLst/>
                          <a:latin typeface="+mn-lt"/>
                          <a:ea typeface="Times New Roman" panose="02020603050405020304" pitchFamily="18" charset="0"/>
                        </a:rPr>
                        <a:t>Lowest Suicide</a:t>
                      </a:r>
                      <a:r>
                        <a:rPr lang="en-US" sz="1400" baseline="0" dirty="0">
                          <a:effectLst/>
                          <a:latin typeface="+mn-lt"/>
                          <a:ea typeface="Times New Roman" panose="02020603050405020304" pitchFamily="18" charset="0"/>
                        </a:rPr>
                        <a:t> Risk</a:t>
                      </a:r>
                      <a:endParaRPr lang="en-US" sz="16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998303495"/>
                  </a:ext>
                </a:extLst>
              </a:tr>
              <a:tr h="274770">
                <a:tc>
                  <a:txBody>
                    <a:bodyPr/>
                    <a:lstStyle/>
                    <a:p>
                      <a:pPr marL="0" marR="0">
                        <a:spcBef>
                          <a:spcPts val="0"/>
                        </a:spcBef>
                        <a:spcAft>
                          <a:spcPts val="0"/>
                        </a:spcAft>
                      </a:pPr>
                      <a:r>
                        <a:rPr lang="en-US" sz="1500" dirty="0">
                          <a:effectLst/>
                          <a:latin typeface="+mn-lt"/>
                        </a:rPr>
                        <a:t>Suicide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18.5</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38.3</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15.3</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13.1</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11.1</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705734097"/>
                  </a:ext>
                </a:extLst>
              </a:tr>
              <a:tr h="274770">
                <a:tc>
                  <a:txBody>
                    <a:bodyPr/>
                    <a:lstStyle/>
                    <a:p>
                      <a:pPr marL="0" marR="0">
                        <a:spcBef>
                          <a:spcPts val="0"/>
                        </a:spcBef>
                        <a:spcAft>
                          <a:spcPts val="0"/>
                        </a:spcAft>
                      </a:pPr>
                      <a:r>
                        <a:rPr lang="en-US" sz="1500" dirty="0">
                          <a:effectLst/>
                          <a:latin typeface="+mn-lt"/>
                        </a:rPr>
                        <a:t>Disability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26.4</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19.0</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14.3</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12.2</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15</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799633525"/>
                  </a:ext>
                </a:extLst>
              </a:tr>
              <a:tr h="274770">
                <a:tc>
                  <a:txBody>
                    <a:bodyPr/>
                    <a:lstStyle/>
                    <a:p>
                      <a:pPr marL="0" marR="0">
                        <a:spcBef>
                          <a:spcPts val="0"/>
                        </a:spcBef>
                        <a:spcAft>
                          <a:spcPts val="0"/>
                        </a:spcAft>
                      </a:pPr>
                      <a:r>
                        <a:rPr lang="en-US" sz="1500" dirty="0">
                          <a:effectLst/>
                          <a:latin typeface="+mn-lt"/>
                        </a:rPr>
                        <a:t>Minority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9.5</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19.3</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20.4</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46.2</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78.9</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981760880"/>
                  </a:ext>
                </a:extLst>
              </a:tr>
              <a:tr h="282132">
                <a:tc>
                  <a:txBody>
                    <a:bodyPr/>
                    <a:lstStyle/>
                    <a:p>
                      <a:pPr marL="0" marR="0">
                        <a:spcBef>
                          <a:spcPts val="0"/>
                        </a:spcBef>
                        <a:spcAft>
                          <a:spcPts val="0"/>
                        </a:spcAft>
                      </a:pPr>
                      <a:r>
                        <a:rPr lang="en-US" sz="1500" dirty="0">
                          <a:effectLst/>
                          <a:latin typeface="+mn-lt"/>
                        </a:rPr>
                        <a:t>Age &lt; 17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6.5</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15.4</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18.9</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23.4</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26.7</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27243746"/>
                  </a:ext>
                </a:extLst>
              </a:tr>
              <a:tr h="274770">
                <a:tc>
                  <a:txBody>
                    <a:bodyPr/>
                    <a:lstStyle/>
                    <a:p>
                      <a:pPr marL="0" marR="0">
                        <a:spcBef>
                          <a:spcPts val="0"/>
                        </a:spcBef>
                        <a:spcAft>
                          <a:spcPts val="0"/>
                        </a:spcAft>
                      </a:pPr>
                      <a:r>
                        <a:rPr lang="en-US" sz="1500" dirty="0">
                          <a:effectLst/>
                          <a:latin typeface="+mn-lt"/>
                        </a:rPr>
                        <a:t>Uninsured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9.0</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17.0</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11.6</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16.5</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22.3</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064395478"/>
                  </a:ext>
                </a:extLst>
              </a:tr>
              <a:tr h="274770">
                <a:tc>
                  <a:txBody>
                    <a:bodyPr/>
                    <a:lstStyle/>
                    <a:p>
                      <a:pPr marL="0" marR="0">
                        <a:spcBef>
                          <a:spcPts val="0"/>
                        </a:spcBef>
                        <a:spcAft>
                          <a:spcPts val="0"/>
                        </a:spcAft>
                      </a:pPr>
                      <a:r>
                        <a:rPr lang="en-US" sz="1500" dirty="0">
                          <a:effectLst/>
                          <a:latin typeface="+mn-lt"/>
                        </a:rPr>
                        <a:t>Poverty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11.5</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17.7</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9.1</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17.9</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31.9</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552132697"/>
                  </a:ext>
                </a:extLst>
              </a:tr>
              <a:tr h="457949">
                <a:tc>
                  <a:txBody>
                    <a:bodyPr/>
                    <a:lstStyle/>
                    <a:p>
                      <a:pPr marL="0" marR="0">
                        <a:spcBef>
                          <a:spcPts val="0"/>
                        </a:spcBef>
                        <a:spcAft>
                          <a:spcPts val="0"/>
                        </a:spcAft>
                      </a:pPr>
                      <a:r>
                        <a:rPr lang="en-US" sz="1500" dirty="0">
                          <a:effectLst/>
                          <a:latin typeface="+mn-lt"/>
                        </a:rPr>
                        <a:t>Opioid-Related Death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3.8</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6.4</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2.8</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1.0</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.37</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179314313"/>
                  </a:ext>
                </a:extLst>
              </a:tr>
              <a:tr h="457949">
                <a:tc>
                  <a:txBody>
                    <a:bodyPr/>
                    <a:lstStyle/>
                    <a:p>
                      <a:pPr marL="0" marR="0">
                        <a:spcBef>
                          <a:spcPts val="0"/>
                        </a:spcBef>
                        <a:spcAft>
                          <a:spcPts val="0"/>
                        </a:spcAft>
                      </a:pPr>
                      <a:r>
                        <a:rPr lang="en-US" sz="1500" dirty="0">
                          <a:effectLst/>
                          <a:latin typeface="+mn-lt"/>
                        </a:rPr>
                        <a:t>Gun-Related Suicide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10.3</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17.7</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8.2</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6.3</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5.0</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77475426"/>
                  </a:ext>
                </a:extLst>
              </a:tr>
              <a:tr h="274770">
                <a:tc>
                  <a:txBody>
                    <a:bodyPr/>
                    <a:lstStyle/>
                    <a:p>
                      <a:pPr marL="0" marR="0">
                        <a:spcBef>
                          <a:spcPts val="0"/>
                        </a:spcBef>
                        <a:spcAft>
                          <a:spcPts val="0"/>
                        </a:spcAft>
                      </a:pPr>
                      <a:r>
                        <a:rPr lang="en-US" sz="1500" dirty="0">
                          <a:effectLst/>
                          <a:latin typeface="+mn-lt"/>
                        </a:rPr>
                        <a:t>Gunshop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27.1</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29.3</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19.1</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18.0</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20.3</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506164125"/>
                  </a:ext>
                </a:extLst>
              </a:tr>
              <a:tr h="274770">
                <a:tc>
                  <a:txBody>
                    <a:bodyPr/>
                    <a:lstStyle/>
                    <a:p>
                      <a:pPr marL="0" marR="0">
                        <a:spcBef>
                          <a:spcPts val="0"/>
                        </a:spcBef>
                        <a:spcAft>
                          <a:spcPts val="0"/>
                        </a:spcAft>
                      </a:pPr>
                      <a:r>
                        <a:rPr lang="en-US" sz="1500" dirty="0">
                          <a:effectLst/>
                          <a:latin typeface="+mn-lt"/>
                        </a:rPr>
                        <a:t>Liquor Store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285.1</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452.3</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205.5</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222.0</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315.0</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186642"/>
                  </a:ext>
                </a:extLst>
              </a:tr>
              <a:tr h="274770">
                <a:tc>
                  <a:txBody>
                    <a:bodyPr/>
                    <a:lstStyle/>
                    <a:p>
                      <a:pPr marL="0" marR="0">
                        <a:spcBef>
                          <a:spcPts val="0"/>
                        </a:spcBef>
                        <a:spcAft>
                          <a:spcPts val="0"/>
                        </a:spcAft>
                      </a:pPr>
                      <a:r>
                        <a:rPr lang="en-US" sz="1500" dirty="0">
                          <a:effectLst/>
                          <a:latin typeface="+mn-lt"/>
                        </a:rPr>
                        <a:t>Church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64.5</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solidFill>
                            <a:srgbClr val="FF0000"/>
                          </a:solidFill>
                          <a:effectLst/>
                          <a:latin typeface="+mn-lt"/>
                        </a:rPr>
                        <a:t>114.5</a:t>
                      </a:r>
                      <a:endParaRPr lang="en-US" sz="2000" dirty="0">
                        <a:solidFill>
                          <a:srgbClr val="FF0000"/>
                        </a:solidFill>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76.2</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109.3</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solidFill>
                            <a:srgbClr val="FF0000"/>
                          </a:solidFill>
                          <a:effectLst/>
                          <a:latin typeface="+mn-lt"/>
                        </a:rPr>
                        <a:t>219.0</a:t>
                      </a:r>
                      <a:endParaRPr lang="en-US" sz="2000" dirty="0">
                        <a:solidFill>
                          <a:srgbClr val="FF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812199405"/>
                  </a:ext>
                </a:extLst>
              </a:tr>
              <a:tr h="457949">
                <a:tc>
                  <a:txBody>
                    <a:bodyPr/>
                    <a:lstStyle/>
                    <a:p>
                      <a:pPr marL="0" marR="0">
                        <a:spcBef>
                          <a:spcPts val="0"/>
                        </a:spcBef>
                        <a:spcAft>
                          <a:spcPts val="0"/>
                        </a:spcAft>
                      </a:pPr>
                      <a:r>
                        <a:rPr lang="en-US" sz="1500" dirty="0">
                          <a:effectLst/>
                          <a:latin typeface="+mn-lt"/>
                        </a:rPr>
                        <a:t>Opioid-Related Provider Rate</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18.0</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48.0</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16.4</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27.9</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40.6</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758988425"/>
                  </a:ext>
                </a:extLst>
              </a:tr>
              <a:tr h="274770">
                <a:tc>
                  <a:txBody>
                    <a:bodyPr/>
                    <a:lstStyle/>
                    <a:p>
                      <a:pPr marL="0" marR="0">
                        <a:spcBef>
                          <a:spcPts val="0"/>
                        </a:spcBef>
                        <a:spcAft>
                          <a:spcPts val="0"/>
                        </a:spcAft>
                      </a:pPr>
                      <a:r>
                        <a:rPr lang="en-US" sz="1500" dirty="0">
                          <a:effectLst/>
                          <a:latin typeface="+mn-lt"/>
                        </a:rPr>
                        <a:t>Age &gt; 65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54.0</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25.2</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21.5</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12.9</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12.1</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488780695"/>
                  </a:ext>
                </a:extLst>
              </a:tr>
              <a:tr h="274770">
                <a:tc>
                  <a:txBody>
                    <a:bodyPr/>
                    <a:lstStyle/>
                    <a:p>
                      <a:pPr marL="0" marR="0">
                        <a:spcBef>
                          <a:spcPts val="0"/>
                        </a:spcBef>
                        <a:spcAft>
                          <a:spcPts val="0"/>
                        </a:spcAft>
                      </a:pPr>
                      <a:r>
                        <a:rPr lang="en-US" sz="1500" dirty="0">
                          <a:effectLst/>
                          <a:latin typeface="+mn-lt"/>
                        </a:rPr>
                        <a:t>Mobile Home Percent</a:t>
                      </a:r>
                      <a:endParaRPr lang="en-US" sz="15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28.3</a:t>
                      </a:r>
                      <a:endParaRPr lang="en-US" sz="2000" dirty="0">
                        <a:effectLst/>
                        <a:latin typeface="+mn-lt"/>
                        <a:ea typeface="Times New Roman" panose="02020603050405020304" pitchFamily="18" charset="0"/>
                      </a:endParaRPr>
                    </a:p>
                  </a:txBody>
                  <a:tcPr marL="68580" marR="68580" marT="0" marB="0" anchor="ctr"/>
                </a:tc>
                <a:tc>
                  <a:txBody>
                    <a:bodyPr/>
                    <a:lstStyle/>
                    <a:p>
                      <a:pPr marL="0" marR="276225" algn="r">
                        <a:spcBef>
                          <a:spcPts val="0"/>
                        </a:spcBef>
                        <a:spcAft>
                          <a:spcPts val="0"/>
                        </a:spcAft>
                      </a:pPr>
                      <a:r>
                        <a:rPr lang="en-US" sz="1800" dirty="0">
                          <a:effectLst/>
                          <a:latin typeface="+mn-lt"/>
                        </a:rPr>
                        <a:t>20.1</a:t>
                      </a:r>
                      <a:endParaRPr lang="en-US" sz="2000" dirty="0">
                        <a:effectLst/>
                        <a:latin typeface="+mn-lt"/>
                        <a:ea typeface="Times New Roman" panose="02020603050405020304" pitchFamily="18" charset="0"/>
                      </a:endParaRPr>
                    </a:p>
                  </a:txBody>
                  <a:tcPr marL="68580" marR="68580" marT="0" marB="0" anchor="ctr"/>
                </a:tc>
                <a:tc>
                  <a:txBody>
                    <a:bodyPr/>
                    <a:lstStyle/>
                    <a:p>
                      <a:pPr marL="0" marR="295275" algn="r">
                        <a:spcBef>
                          <a:spcPts val="0"/>
                        </a:spcBef>
                        <a:spcAft>
                          <a:spcPts val="0"/>
                        </a:spcAft>
                      </a:pPr>
                      <a:r>
                        <a:rPr lang="en-US" sz="1800" dirty="0">
                          <a:effectLst/>
                          <a:latin typeface="+mn-lt"/>
                        </a:rPr>
                        <a:t>10.3</a:t>
                      </a:r>
                      <a:endParaRPr lang="en-US" sz="2000" dirty="0">
                        <a:effectLst/>
                        <a:latin typeface="+mn-lt"/>
                        <a:ea typeface="Times New Roman" panose="02020603050405020304" pitchFamily="18" charset="0"/>
                      </a:endParaRPr>
                    </a:p>
                  </a:txBody>
                  <a:tcPr marL="68580" marR="68580" marT="0" marB="0" anchor="ctr"/>
                </a:tc>
                <a:tc>
                  <a:txBody>
                    <a:bodyPr/>
                    <a:lstStyle/>
                    <a:p>
                      <a:pPr marL="0" marR="257175" algn="r">
                        <a:spcBef>
                          <a:spcPts val="0"/>
                        </a:spcBef>
                        <a:spcAft>
                          <a:spcPts val="0"/>
                        </a:spcAft>
                      </a:pPr>
                      <a:r>
                        <a:rPr lang="en-US" sz="1800" dirty="0">
                          <a:effectLst/>
                          <a:latin typeface="+mn-lt"/>
                        </a:rPr>
                        <a:t>10.7</a:t>
                      </a:r>
                      <a:endParaRPr lang="en-US" sz="2000" dirty="0">
                        <a:effectLst/>
                        <a:latin typeface="+mn-lt"/>
                        <a:ea typeface="Times New Roman" panose="02020603050405020304" pitchFamily="18" charset="0"/>
                      </a:endParaRPr>
                    </a:p>
                  </a:txBody>
                  <a:tcPr marL="68580" marR="68580" marT="0" marB="0" anchor="ctr"/>
                </a:tc>
                <a:tc>
                  <a:txBody>
                    <a:bodyPr/>
                    <a:lstStyle/>
                    <a:p>
                      <a:pPr marL="0" marR="210185" algn="r">
                        <a:spcBef>
                          <a:spcPts val="0"/>
                        </a:spcBef>
                        <a:spcAft>
                          <a:spcPts val="0"/>
                        </a:spcAft>
                      </a:pPr>
                      <a:r>
                        <a:rPr lang="en-US" sz="1800" dirty="0">
                          <a:effectLst/>
                          <a:latin typeface="+mn-lt"/>
                        </a:rPr>
                        <a:t>6.33</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121203699"/>
                  </a:ext>
                </a:extLst>
              </a:tr>
            </a:tbl>
          </a:graphicData>
        </a:graphic>
      </p:graphicFrame>
      <p:sp>
        <p:nvSpPr>
          <p:cNvPr id="6" name="Rectangle 1"/>
          <p:cNvSpPr>
            <a:spLocks noChangeArrowheads="1"/>
          </p:cNvSpPr>
          <p:nvPr/>
        </p:nvSpPr>
        <p:spPr bwMode="auto">
          <a:xfrm>
            <a:off x="1752603" y="6136683"/>
            <a:ext cx="9143997"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000" i="1" dirty="0">
                <a:latin typeface="Arial" panose="020B0604020202020204" pitchFamily="34" charset="0"/>
                <a:ea typeface="Times New Roman" panose="02020603050405020304" pitchFamily="18" charset="0"/>
                <a:cs typeface="Arial" panose="020B0604020202020204" pitchFamily="34" charset="0"/>
              </a:rPr>
              <a:t>Means of Profiling Variables and Correlates for Each Latent Profile Group. </a:t>
            </a:r>
            <a:endParaRPr lang="en-US" altLang="en-US" sz="10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altLang="en-US" sz="1000" i="1" dirty="0">
                <a:latin typeface="Arial" panose="020B0604020202020204" pitchFamily="34" charset="0"/>
                <a:ea typeface="Times New Roman" panose="02020603050405020304" pitchFamily="18" charset="0"/>
                <a:cs typeface="Arial" panose="020B0604020202020204" pitchFamily="34" charset="0"/>
              </a:rPr>
              <a:t>       Profiling Variables: Suicide Rate, Disability Rate, Minority Rate, Age &lt; 17, Uninsured Rate, Poverty Rate.</a:t>
            </a:r>
            <a:endParaRPr lang="en-US" altLang="en-US" sz="10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altLang="en-US" sz="1000" i="1" dirty="0">
                <a:latin typeface="Arial" panose="020B0604020202020204" pitchFamily="34" charset="0"/>
                <a:ea typeface="Times New Roman" panose="02020603050405020304" pitchFamily="18" charset="0"/>
                <a:cs typeface="Arial" panose="020B0604020202020204" pitchFamily="34" charset="0"/>
              </a:rPr>
              <a:t>All rate variables reflect rates per 100,000. For suicides &amp; death, rates are annualize. All other variables reflect % for the census tract</a:t>
            </a:r>
            <a:r>
              <a:rPr lang="en-US" altLang="en-US" sz="1100" i="1" dirty="0">
                <a:latin typeface="Arial" panose="020B0604020202020204" pitchFamily="34" charset="0"/>
                <a:ea typeface="Times New Roman" panose="02020603050405020304" pitchFamily="18" charset="0"/>
                <a:cs typeface="Arial" panose="020B0604020202020204" pitchFamily="34" charset="0"/>
              </a:rPr>
              <a:t>.</a:t>
            </a:r>
            <a:br>
              <a:rPr lang="en-US" altLang="en-US" sz="1100" i="1" dirty="0">
                <a:latin typeface="Arial" panose="020B0604020202020204" pitchFamily="34" charset="0"/>
                <a:ea typeface="Times New Roman" panose="02020603050405020304" pitchFamily="18" charset="0"/>
                <a:cs typeface="Arial" panose="020B0604020202020204" pitchFamily="34" charset="0"/>
              </a:rPr>
            </a:br>
            <a:br>
              <a:rPr lang="en-US" altLang="en-US" sz="1100" i="1" dirty="0">
                <a:latin typeface="Arial" panose="020B0604020202020204" pitchFamily="34" charset="0"/>
                <a:ea typeface="Times New Roman" panose="02020603050405020304" pitchFamily="18" charset="0"/>
                <a:cs typeface="Arial" panose="020B0604020202020204" pitchFamily="34" charset="0"/>
              </a:rPr>
            </a:b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931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990600"/>
            <a:ext cx="7266364" cy="5537734"/>
          </a:xfrm>
          <a:prstGeom prst="rect">
            <a:avLst/>
          </a:prstGeom>
        </p:spPr>
      </p:pic>
      <p:sp>
        <p:nvSpPr>
          <p:cNvPr id="5" name="Rectangle 4"/>
          <p:cNvSpPr/>
          <p:nvPr/>
        </p:nvSpPr>
        <p:spPr>
          <a:xfrm>
            <a:off x="1792489" y="457200"/>
            <a:ext cx="8839200" cy="369332"/>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Figure 12:</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Cluster Analysis Results – 5 Clusters Mapped in 5 Counties in Tampa Bay Area</a:t>
            </a:r>
            <a:endParaRPr lang="en-US" dirty="0"/>
          </a:p>
        </p:txBody>
      </p:sp>
    </p:spTree>
    <p:extLst>
      <p:ext uri="{BB962C8B-B14F-4D97-AF65-F5344CB8AC3E}">
        <p14:creationId xmlns:p14="http://schemas.microsoft.com/office/powerpoint/2010/main" val="1822669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75272"/>
            <a:ext cx="11205411" cy="1325563"/>
          </a:xfrm>
        </p:spPr>
        <p:txBody>
          <a:bodyPr>
            <a:normAutofit fontScale="90000"/>
          </a:bodyPr>
          <a:lstStyle/>
          <a:p>
            <a:r>
              <a:rPr lang="en-US" b="1" dirty="0"/>
              <a:t>The Bundle: A Public Health initiative</a:t>
            </a:r>
            <a:br>
              <a:rPr lang="en-US" b="1" dirty="0"/>
            </a:br>
            <a:r>
              <a:rPr lang="en-US" b="1" dirty="0"/>
              <a:t>An evidence based methodology for community success</a:t>
            </a:r>
          </a:p>
        </p:txBody>
      </p:sp>
      <p:sp>
        <p:nvSpPr>
          <p:cNvPr id="3" name="Content Placeholder 2"/>
          <p:cNvSpPr>
            <a:spLocks noGrp="1"/>
          </p:cNvSpPr>
          <p:nvPr>
            <p:ph sz="half" idx="1"/>
          </p:nvPr>
        </p:nvSpPr>
        <p:spPr>
          <a:xfrm>
            <a:off x="838200" y="2310063"/>
            <a:ext cx="5181600" cy="3866900"/>
          </a:xfrm>
        </p:spPr>
        <p:txBody>
          <a:bodyPr>
            <a:normAutofit lnSpcReduction="10000"/>
          </a:bodyPr>
          <a:lstStyle/>
          <a:p>
            <a:r>
              <a:rPr lang="en-US" b="1" dirty="0"/>
              <a:t>Public Health</a:t>
            </a:r>
          </a:p>
          <a:p>
            <a:endParaRPr lang="en-US" dirty="0"/>
          </a:p>
          <a:p>
            <a:r>
              <a:rPr lang="en-US" dirty="0"/>
              <a:t>Build life skills and resilience</a:t>
            </a:r>
          </a:p>
          <a:p>
            <a:r>
              <a:rPr lang="en-US" dirty="0"/>
              <a:t>Increase help-seeking behavior</a:t>
            </a:r>
            <a:r>
              <a:rPr lang="en-US" dirty="0">
                <a:sym typeface="Webdings" panose="05030102010509060703" pitchFamily="18" charset="2"/>
              </a:rPr>
              <a:t> </a:t>
            </a:r>
            <a:r>
              <a:rPr lang="en-US" dirty="0"/>
              <a:t>Identify and assist persons at risk (MHFA)</a:t>
            </a:r>
          </a:p>
          <a:p>
            <a:r>
              <a:rPr lang="en-US" dirty="0"/>
              <a:t>Reduce access to lethal means (firearm storage)</a:t>
            </a:r>
          </a:p>
          <a:p>
            <a:r>
              <a:rPr lang="en-US" dirty="0"/>
              <a:t>Strengthen economic supports</a:t>
            </a:r>
          </a:p>
          <a:p>
            <a:endParaRPr lang="en-US" dirty="0"/>
          </a:p>
        </p:txBody>
      </p:sp>
      <p:sp>
        <p:nvSpPr>
          <p:cNvPr id="4" name="Content Placeholder 3"/>
          <p:cNvSpPr>
            <a:spLocks noGrp="1"/>
          </p:cNvSpPr>
          <p:nvPr>
            <p:ph sz="half" idx="2"/>
          </p:nvPr>
        </p:nvSpPr>
        <p:spPr>
          <a:xfrm>
            <a:off x="6172200" y="2310061"/>
            <a:ext cx="5181600" cy="3866901"/>
          </a:xfrm>
        </p:spPr>
        <p:txBody>
          <a:bodyPr>
            <a:normAutofit lnSpcReduction="10000"/>
          </a:bodyPr>
          <a:lstStyle/>
          <a:p>
            <a:r>
              <a:rPr lang="en-US" b="1" dirty="0"/>
              <a:t>Clinical Services</a:t>
            </a:r>
          </a:p>
          <a:p>
            <a:endParaRPr lang="en-US" dirty="0"/>
          </a:p>
          <a:p>
            <a:r>
              <a:rPr lang="en-US" dirty="0"/>
              <a:t>Provide mental health, substance use and violence crisis services</a:t>
            </a:r>
            <a:r>
              <a:rPr lang="en-US" dirty="0">
                <a:sym typeface="Webdings" panose="05030102010509060703" pitchFamily="18" charset="2"/>
              </a:rPr>
              <a:t> </a:t>
            </a:r>
            <a:r>
              <a:rPr lang="en-US" dirty="0"/>
              <a:t>Provide evidence based care</a:t>
            </a:r>
            <a:r>
              <a:rPr lang="en-US" dirty="0">
                <a:sym typeface="Webdings" panose="05030102010509060703" pitchFamily="18" charset="2"/>
              </a:rPr>
              <a:t> </a:t>
            </a:r>
            <a:r>
              <a:rPr lang="en-US" dirty="0"/>
              <a:t>Support care transitions</a:t>
            </a:r>
            <a:r>
              <a:rPr lang="en-US" dirty="0">
                <a:sym typeface="Webdings" panose="05030102010509060703" pitchFamily="18" charset="2"/>
              </a:rPr>
              <a:t> </a:t>
            </a:r>
          </a:p>
          <a:p>
            <a:r>
              <a:rPr lang="en-US" dirty="0"/>
              <a:t>Provide postvention or aftercare supports</a:t>
            </a:r>
          </a:p>
        </p:txBody>
      </p:sp>
    </p:spTree>
    <p:extLst>
      <p:ext uri="{BB962C8B-B14F-4D97-AF65-F5344CB8AC3E}">
        <p14:creationId xmlns:p14="http://schemas.microsoft.com/office/powerpoint/2010/main" val="3691722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
            <a:ext cx="7443788" cy="3810000"/>
          </a:xfrm>
        </p:spPr>
        <p:txBody>
          <a:bodyPr>
            <a:normAutofit fontScale="90000"/>
          </a:bodyPr>
          <a:lstStyle/>
          <a:p>
            <a:pPr algn="ctr"/>
            <a:br>
              <a:rPr lang="en-US" dirty="0"/>
            </a:br>
            <a:br>
              <a:rPr lang="en-US" dirty="0"/>
            </a:br>
            <a:r>
              <a:rPr lang="en-US" sz="5400" b="1" dirty="0"/>
              <a:t>NAMI Florida Initiatives</a:t>
            </a:r>
            <a:br>
              <a:rPr lang="en-US" dirty="0"/>
            </a:br>
            <a:r>
              <a:rPr lang="en-US" sz="3600" dirty="0"/>
              <a:t>Cindy Foster</a:t>
            </a:r>
            <a:br>
              <a:rPr lang="en-US" sz="3600" dirty="0"/>
            </a:br>
            <a:r>
              <a:rPr lang="en-US" sz="3600" dirty="0"/>
              <a:t>NAMI Florida </a:t>
            </a:r>
            <a:br>
              <a:rPr lang="en-US" sz="3600" dirty="0"/>
            </a:br>
            <a:r>
              <a:rPr lang="en-US" sz="3600" dirty="0"/>
              <a:t>Education Program Director</a:t>
            </a:r>
            <a:br>
              <a:rPr lang="en-US" dirty="0"/>
            </a:br>
            <a:r>
              <a:rPr lang="en-US" sz="3200" dirty="0"/>
              <a:t>September 25, 2019</a:t>
            </a:r>
            <a:br>
              <a:rPr lang="en-US" sz="3200" dirty="0"/>
            </a:b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418" y="3810000"/>
            <a:ext cx="7921752" cy="1493520"/>
          </a:xfrm>
          <a:prstGeom prst="rect">
            <a:avLst/>
          </a:prstGeom>
        </p:spPr>
      </p:pic>
    </p:spTree>
    <p:extLst>
      <p:ext uri="{BB962C8B-B14F-4D97-AF65-F5344CB8AC3E}">
        <p14:creationId xmlns:p14="http://schemas.microsoft.com/office/powerpoint/2010/main" val="1336898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10515600" cy="1325563"/>
          </a:xfrm>
        </p:spPr>
        <p:txBody>
          <a:bodyPr>
            <a:normAutofit/>
          </a:bodyPr>
          <a:lstStyle/>
          <a:p>
            <a:r>
              <a:rPr lang="en-US" b="1" dirty="0"/>
              <a:t>Informing Middle &amp; High School Students about Mental Health</a:t>
            </a:r>
          </a:p>
        </p:txBody>
      </p:sp>
      <p:sp>
        <p:nvSpPr>
          <p:cNvPr id="3" name="Content Placeholder 2"/>
          <p:cNvSpPr>
            <a:spLocks noGrp="1"/>
          </p:cNvSpPr>
          <p:nvPr>
            <p:ph idx="1"/>
          </p:nvPr>
        </p:nvSpPr>
        <p:spPr>
          <a:xfrm>
            <a:off x="838200" y="2189747"/>
            <a:ext cx="10515600" cy="3987216"/>
          </a:xfrm>
        </p:spPr>
        <p:txBody>
          <a:bodyPr/>
          <a:lstStyle/>
          <a:p>
            <a:r>
              <a:rPr lang="en-US" dirty="0"/>
              <a:t>Began in 2014 to reach adolescents in one 45-50 minute middle and high school class period </a:t>
            </a:r>
          </a:p>
          <a:p>
            <a:r>
              <a:rPr lang="en-US" dirty="0"/>
              <a:t>Goal: “To create a generation of students who are well-positioned to end the silence and stigma surrounding mental illness.”</a:t>
            </a:r>
          </a:p>
          <a:p>
            <a:r>
              <a:rPr lang="en-US" dirty="0"/>
              <a:t>Slides include:</a:t>
            </a:r>
          </a:p>
          <a:p>
            <a:pPr lvl="1"/>
            <a:r>
              <a:rPr lang="en-US" dirty="0"/>
              <a:t>Know the WARNING SIGNS of Suicide: Someone needs IMMEDIATE attention </a:t>
            </a:r>
          </a:p>
          <a:p>
            <a:pPr lvl="1"/>
            <a:r>
              <a:rPr lang="en-US" dirty="0"/>
              <a:t>What YOU Can Do: Take warning signs seriously Take action IMMEDIATELY</a:t>
            </a:r>
          </a:p>
        </p:txBody>
      </p:sp>
      <p:sp>
        <p:nvSpPr>
          <p:cNvPr id="4" name="Date Placeholder 3"/>
          <p:cNvSpPr>
            <a:spLocks noGrp="1"/>
          </p:cNvSpPr>
          <p:nvPr>
            <p:ph type="dt" sz="half" idx="4294967295"/>
          </p:nvPr>
        </p:nvSpPr>
        <p:spPr>
          <a:xfrm rot="16200000">
            <a:off x="9753600" y="1646238"/>
            <a:ext cx="2438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1D738E-8962-435F-8C43-147B8DD7E819}" type="datetime1">
              <a:rPr lang="en-US" smtClean="0"/>
              <a:pPr/>
              <a:t>9/24/2019</a:t>
            </a:fld>
            <a:endParaRPr lang="en-US" dirty="0"/>
          </a:p>
        </p:txBody>
      </p:sp>
      <p:sp>
        <p:nvSpPr>
          <p:cNvPr id="5" name="Footer Placeholder 4"/>
          <p:cNvSpPr>
            <a:spLocks noGrp="1"/>
          </p:cNvSpPr>
          <p:nvPr>
            <p:ph type="ftr" sz="quarter" idx="11"/>
          </p:nvPr>
        </p:nvSpPr>
        <p:spPr>
          <a:xfrm rot="16200000">
            <a:off x="9825038" y="4048125"/>
            <a:ext cx="2366962" cy="3667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 Text</a:t>
            </a:r>
          </a:p>
        </p:txBody>
      </p:sp>
      <p:sp>
        <p:nvSpPr>
          <p:cNvPr id="6" name="Slide Number Placeholder 5"/>
          <p:cNvSpPr>
            <a:spLocks noGrp="1"/>
          </p:cNvSpPr>
          <p:nvPr>
            <p:ph type="sldNum" sz="quarter" idx="12"/>
          </p:nvPr>
        </p:nvSpPr>
        <p:spPr>
          <a:xfrm>
            <a:off x="11642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74</a:t>
            </a:fld>
            <a:endParaRPr lang="en-US"/>
          </a:p>
        </p:txBody>
      </p:sp>
    </p:spTree>
    <p:extLst>
      <p:ext uri="{BB962C8B-B14F-4D97-AF65-F5344CB8AC3E}">
        <p14:creationId xmlns:p14="http://schemas.microsoft.com/office/powerpoint/2010/main" val="36639527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A091-8B8D-4F33-95FE-394B196BD1C9}"/>
              </a:ext>
            </a:extLst>
          </p:cNvPr>
          <p:cNvSpPr>
            <a:spLocks noGrp="1"/>
          </p:cNvSpPr>
          <p:nvPr>
            <p:ph type="title"/>
          </p:nvPr>
        </p:nvSpPr>
        <p:spPr>
          <a:xfrm>
            <a:off x="1016072" y="494580"/>
            <a:ext cx="7620000" cy="1143000"/>
          </a:xfrm>
        </p:spPr>
        <p:txBody>
          <a:bodyPr/>
          <a:lstStyle/>
          <a:p>
            <a:r>
              <a:rPr lang="en-US" b="1" dirty="0"/>
              <a:t>NAMI ETS Improvements</a:t>
            </a:r>
          </a:p>
        </p:txBody>
      </p:sp>
      <p:sp>
        <p:nvSpPr>
          <p:cNvPr id="3" name="Content Placeholder 2">
            <a:extLst>
              <a:ext uri="{FF2B5EF4-FFF2-40B4-BE49-F238E27FC236}">
                <a16:creationId xmlns:a16="http://schemas.microsoft.com/office/drawing/2014/main" id="{39E94A94-90AD-4D1E-91C7-8156A64559E6}"/>
              </a:ext>
            </a:extLst>
          </p:cNvPr>
          <p:cNvSpPr>
            <a:spLocks noGrp="1"/>
          </p:cNvSpPr>
          <p:nvPr>
            <p:ph idx="1"/>
          </p:nvPr>
        </p:nvSpPr>
        <p:spPr>
          <a:xfrm>
            <a:off x="1016072" y="1637580"/>
            <a:ext cx="5649423" cy="4915620"/>
          </a:xfrm>
        </p:spPr>
        <p:txBody>
          <a:bodyPr>
            <a:normAutofit fontScale="92500" lnSpcReduction="10000"/>
          </a:bodyPr>
          <a:lstStyle/>
          <a:p>
            <a:r>
              <a:rPr lang="en-US" dirty="0"/>
              <a:t>NAMI Ending the Silence expanded a full package:</a:t>
            </a:r>
          </a:p>
          <a:p>
            <a:pPr lvl="1"/>
            <a:r>
              <a:rPr lang="en-US" dirty="0"/>
              <a:t>ETS for Students</a:t>
            </a:r>
          </a:p>
          <a:p>
            <a:pPr lvl="1"/>
            <a:r>
              <a:rPr lang="en-US" dirty="0"/>
              <a:t>ETS for School Staff</a:t>
            </a:r>
          </a:p>
          <a:p>
            <a:pPr lvl="1"/>
            <a:r>
              <a:rPr lang="en-US" dirty="0"/>
              <a:t>ETS for Family Members</a:t>
            </a:r>
          </a:p>
          <a:p>
            <a:pPr lvl="1"/>
            <a:endParaRPr lang="en-US" dirty="0"/>
          </a:p>
          <a:p>
            <a:r>
              <a:rPr lang="en-US" dirty="0"/>
              <a:t>Resource cards for students, staff and family members include:</a:t>
            </a:r>
          </a:p>
          <a:p>
            <a:pPr lvl="1"/>
            <a:r>
              <a:rPr lang="en-US" dirty="0"/>
              <a:t> the 24/7 Crisis Text Line and National Suicide Prevention Lifeline</a:t>
            </a:r>
          </a:p>
          <a:p>
            <a:pPr lvl="1"/>
            <a:r>
              <a:rPr lang="en-US" dirty="0"/>
              <a:t>The 10 warning signs of mental health conditions </a:t>
            </a:r>
          </a:p>
          <a:p>
            <a:pPr lvl="1"/>
            <a:r>
              <a:rPr lang="en-US" dirty="0"/>
              <a:t>Trained school staff can post cards in their classroom</a:t>
            </a:r>
          </a:p>
          <a:p>
            <a:pPr lvl="1"/>
            <a:endParaRPr lang="en-US" dirty="0"/>
          </a:p>
        </p:txBody>
      </p:sp>
      <p:sp>
        <p:nvSpPr>
          <p:cNvPr id="6" name="Slide Number Placeholder 5">
            <a:extLst>
              <a:ext uri="{FF2B5EF4-FFF2-40B4-BE49-F238E27FC236}">
                <a16:creationId xmlns:a16="http://schemas.microsoft.com/office/drawing/2014/main" id="{7B9EEB92-0CC2-428B-9E8A-4099D0FE7827}"/>
              </a:ext>
            </a:extLst>
          </p:cNvPr>
          <p:cNvSpPr>
            <a:spLocks noGrp="1"/>
          </p:cNvSpPr>
          <p:nvPr>
            <p:ph type="sldNum" sz="quarter" idx="12"/>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75</a:t>
            </a:fld>
            <a:endParaRPr lang="en-US"/>
          </a:p>
        </p:txBody>
      </p:sp>
      <p:pic>
        <p:nvPicPr>
          <p:cNvPr id="4" name="Picture 3">
            <a:extLst>
              <a:ext uri="{FF2B5EF4-FFF2-40B4-BE49-F238E27FC236}">
                <a16:creationId xmlns:a16="http://schemas.microsoft.com/office/drawing/2014/main" id="{B9D766B9-C26A-4E82-A670-2F5E00BEA4B5}"/>
              </a:ext>
            </a:extLst>
          </p:cNvPr>
          <p:cNvPicPr>
            <a:picLocks noChangeAspect="1"/>
          </p:cNvPicPr>
          <p:nvPr/>
        </p:nvPicPr>
        <p:blipFill>
          <a:blip r:embed="rId3"/>
          <a:stretch>
            <a:fillRect/>
          </a:stretch>
        </p:blipFill>
        <p:spPr>
          <a:xfrm>
            <a:off x="8177879" y="3509641"/>
            <a:ext cx="1805097" cy="3043559"/>
          </a:xfrm>
          <a:prstGeom prst="rect">
            <a:avLst/>
          </a:prstGeom>
        </p:spPr>
      </p:pic>
      <p:pic>
        <p:nvPicPr>
          <p:cNvPr id="5" name="Picture 4">
            <a:extLst>
              <a:ext uri="{FF2B5EF4-FFF2-40B4-BE49-F238E27FC236}">
                <a16:creationId xmlns:a16="http://schemas.microsoft.com/office/drawing/2014/main" id="{51F2A4E2-3B3C-4064-A34D-504AC75F4144}"/>
              </a:ext>
            </a:extLst>
          </p:cNvPr>
          <p:cNvPicPr>
            <a:picLocks noChangeAspect="1"/>
          </p:cNvPicPr>
          <p:nvPr/>
        </p:nvPicPr>
        <p:blipFill>
          <a:blip r:embed="rId4"/>
          <a:stretch>
            <a:fillRect/>
          </a:stretch>
        </p:blipFill>
        <p:spPr>
          <a:xfrm>
            <a:off x="6984928" y="812800"/>
            <a:ext cx="4191000" cy="2757562"/>
          </a:xfrm>
          <a:prstGeom prst="rect">
            <a:avLst/>
          </a:prstGeom>
        </p:spPr>
      </p:pic>
    </p:spTree>
    <p:extLst>
      <p:ext uri="{BB962C8B-B14F-4D97-AF65-F5344CB8AC3E}">
        <p14:creationId xmlns:p14="http://schemas.microsoft.com/office/powerpoint/2010/main" val="3844486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CD6C-FFA1-48DB-9531-28DD04BA3144}"/>
              </a:ext>
            </a:extLst>
          </p:cNvPr>
          <p:cNvSpPr>
            <a:spLocks noGrp="1"/>
          </p:cNvSpPr>
          <p:nvPr>
            <p:ph type="title"/>
          </p:nvPr>
        </p:nvSpPr>
        <p:spPr/>
        <p:txBody>
          <a:bodyPr/>
          <a:lstStyle/>
          <a:p>
            <a:r>
              <a:rPr lang="en-US" dirty="0"/>
              <a:t>Evidence Based and ETS</a:t>
            </a:r>
          </a:p>
        </p:txBody>
      </p:sp>
      <p:sp>
        <p:nvSpPr>
          <p:cNvPr id="3" name="Content Placeholder 2">
            <a:extLst>
              <a:ext uri="{FF2B5EF4-FFF2-40B4-BE49-F238E27FC236}">
                <a16:creationId xmlns:a16="http://schemas.microsoft.com/office/drawing/2014/main" id="{1BFCC4E1-57EA-41F0-8631-0ABB1EA6C610}"/>
              </a:ext>
            </a:extLst>
          </p:cNvPr>
          <p:cNvSpPr>
            <a:spLocks noGrp="1"/>
          </p:cNvSpPr>
          <p:nvPr>
            <p:ph idx="1"/>
          </p:nvPr>
        </p:nvSpPr>
        <p:spPr>
          <a:xfrm>
            <a:off x="838201" y="1825625"/>
            <a:ext cx="5959642" cy="4351338"/>
          </a:xfrm>
        </p:spPr>
        <p:txBody>
          <a:bodyPr/>
          <a:lstStyle/>
          <a:p>
            <a:r>
              <a:rPr lang="en-US" dirty="0"/>
              <a:t>SAMHSA and NREPP (National Registry of Evidence Based Programs and Practices)</a:t>
            </a:r>
          </a:p>
          <a:p>
            <a:r>
              <a:rPr lang="en-US" dirty="0"/>
              <a:t>ETS Research</a:t>
            </a:r>
          </a:p>
          <a:p>
            <a:r>
              <a:rPr lang="en-US" dirty="0"/>
              <a:t>Students, School Staff and Family members in Florida</a:t>
            </a:r>
          </a:p>
        </p:txBody>
      </p:sp>
      <p:sp>
        <p:nvSpPr>
          <p:cNvPr id="6" name="Slide Number Placeholder 5">
            <a:extLst>
              <a:ext uri="{FF2B5EF4-FFF2-40B4-BE49-F238E27FC236}">
                <a16:creationId xmlns:a16="http://schemas.microsoft.com/office/drawing/2014/main" id="{008C093F-77F9-48B4-8A6B-8051211EE5A9}"/>
              </a:ext>
            </a:extLst>
          </p:cNvPr>
          <p:cNvSpPr>
            <a:spLocks noGrp="1"/>
          </p:cNvSpPr>
          <p:nvPr>
            <p:ph type="sldNum" sz="quarter" idx="12"/>
          </p:nvPr>
        </p:nvSpPr>
        <p:spPr>
          <a:xfrm>
            <a:off x="11642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76</a:t>
            </a:fld>
            <a:endParaRPr lang="en-US"/>
          </a:p>
        </p:txBody>
      </p:sp>
      <p:pic>
        <p:nvPicPr>
          <p:cNvPr id="4" name="Picture 3">
            <a:extLst>
              <a:ext uri="{FF2B5EF4-FFF2-40B4-BE49-F238E27FC236}">
                <a16:creationId xmlns:a16="http://schemas.microsoft.com/office/drawing/2014/main" id="{E7C84599-0511-4C08-AE5A-04D1CA381835}"/>
              </a:ext>
            </a:extLst>
          </p:cNvPr>
          <p:cNvPicPr>
            <a:picLocks noChangeAspect="1"/>
          </p:cNvPicPr>
          <p:nvPr/>
        </p:nvPicPr>
        <p:blipFill>
          <a:blip r:embed="rId3"/>
          <a:stretch>
            <a:fillRect/>
          </a:stretch>
        </p:blipFill>
        <p:spPr>
          <a:xfrm>
            <a:off x="6529137" y="2787650"/>
            <a:ext cx="5286375" cy="3524250"/>
          </a:xfrm>
          <a:prstGeom prst="rect">
            <a:avLst/>
          </a:prstGeom>
        </p:spPr>
      </p:pic>
    </p:spTree>
    <p:extLst>
      <p:ext uri="{BB962C8B-B14F-4D97-AF65-F5344CB8AC3E}">
        <p14:creationId xmlns:p14="http://schemas.microsoft.com/office/powerpoint/2010/main" val="15411752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B011-4C61-450E-883B-C2BFE03A056C}"/>
              </a:ext>
            </a:extLst>
          </p:cNvPr>
          <p:cNvSpPr>
            <a:spLocks noGrp="1"/>
          </p:cNvSpPr>
          <p:nvPr>
            <p:ph type="title"/>
          </p:nvPr>
        </p:nvSpPr>
        <p:spPr>
          <a:xfrm>
            <a:off x="838200" y="520878"/>
            <a:ext cx="10515600" cy="1325563"/>
          </a:xfrm>
        </p:spPr>
        <p:txBody>
          <a:bodyPr/>
          <a:lstStyle/>
          <a:p>
            <a:r>
              <a:rPr lang="en-US" b="1" dirty="0"/>
              <a:t>Pearls for NAMI ETS Implementation in the Future</a:t>
            </a:r>
          </a:p>
        </p:txBody>
      </p:sp>
      <p:sp>
        <p:nvSpPr>
          <p:cNvPr id="6" name="Slide Number Placeholder 5">
            <a:extLst>
              <a:ext uri="{FF2B5EF4-FFF2-40B4-BE49-F238E27FC236}">
                <a16:creationId xmlns:a16="http://schemas.microsoft.com/office/drawing/2014/main" id="{1BAACC42-A9B0-4C5D-A2C7-23035A8DEA54}"/>
              </a:ext>
            </a:extLst>
          </p:cNvPr>
          <p:cNvSpPr>
            <a:spLocks noGrp="1"/>
          </p:cNvSpPr>
          <p:nvPr>
            <p:ph type="sldNum" sz="quarter" idx="12"/>
          </p:nvPr>
        </p:nvSpPr>
        <p:spPr>
          <a:xfrm>
            <a:off x="11642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77</a:t>
            </a:fld>
            <a:endParaRPr lang="en-US"/>
          </a:p>
        </p:txBody>
      </p:sp>
      <p:pic>
        <p:nvPicPr>
          <p:cNvPr id="3" name="Picture 2">
            <a:extLst>
              <a:ext uri="{FF2B5EF4-FFF2-40B4-BE49-F238E27FC236}">
                <a16:creationId xmlns:a16="http://schemas.microsoft.com/office/drawing/2014/main" id="{A8A249C5-CB42-458B-989F-9C3AF60579CE}"/>
              </a:ext>
            </a:extLst>
          </p:cNvPr>
          <p:cNvPicPr>
            <a:picLocks noChangeAspect="1"/>
          </p:cNvPicPr>
          <p:nvPr/>
        </p:nvPicPr>
        <p:blipFill rotWithShape="1">
          <a:blip r:embed="rId3"/>
          <a:srcRect l="6666" t="3705" r="695" b="-48"/>
          <a:stretch/>
        </p:blipFill>
        <p:spPr>
          <a:xfrm>
            <a:off x="2293252" y="3429000"/>
            <a:ext cx="7428265" cy="4343400"/>
          </a:xfrm>
          <a:prstGeom prst="rect">
            <a:avLst/>
          </a:prstGeom>
        </p:spPr>
      </p:pic>
      <p:sp>
        <p:nvSpPr>
          <p:cNvPr id="4" name="TextBox 3"/>
          <p:cNvSpPr txBox="1"/>
          <p:nvPr/>
        </p:nvSpPr>
        <p:spPr>
          <a:xfrm>
            <a:off x="838200" y="2055978"/>
            <a:ext cx="73914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dirty="0"/>
              <a:t>Lead and Young Adult Presenters Have a Lived Experience</a:t>
            </a:r>
          </a:p>
          <a:p>
            <a:pPr marL="285750" indent="-285750">
              <a:buFont typeface="Arial" panose="020B0604020202020204" pitchFamily="34" charset="0"/>
              <a:buChar char="•"/>
            </a:pPr>
            <a:r>
              <a:rPr lang="en-US" dirty="0"/>
              <a:t>Invitations from School Districts</a:t>
            </a:r>
          </a:p>
          <a:p>
            <a:pPr marL="285750" indent="-285750">
              <a:buFont typeface="Arial" panose="020B0604020202020204" pitchFamily="34" charset="0"/>
              <a:buChar char="•"/>
            </a:pPr>
            <a:r>
              <a:rPr lang="en-US" dirty="0"/>
              <a:t>Funding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44209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0355-1200-4F13-93F1-0D0B39D0FAA3}"/>
              </a:ext>
            </a:extLst>
          </p:cNvPr>
          <p:cNvSpPr>
            <a:spLocks noGrp="1"/>
          </p:cNvSpPr>
          <p:nvPr>
            <p:ph type="title"/>
          </p:nvPr>
        </p:nvSpPr>
        <p:spPr/>
        <p:txBody>
          <a:bodyPr/>
          <a:lstStyle/>
          <a:p>
            <a:r>
              <a:rPr lang="en-US" b="1" dirty="0"/>
              <a:t>Have Questions?</a:t>
            </a:r>
          </a:p>
        </p:txBody>
      </p:sp>
      <p:sp>
        <p:nvSpPr>
          <p:cNvPr id="3" name="Content Placeholder 2">
            <a:extLst>
              <a:ext uri="{FF2B5EF4-FFF2-40B4-BE49-F238E27FC236}">
                <a16:creationId xmlns:a16="http://schemas.microsoft.com/office/drawing/2014/main" id="{E7FC5D21-113C-43BF-9B50-BB107ED063D2}"/>
              </a:ext>
            </a:extLst>
          </p:cNvPr>
          <p:cNvSpPr>
            <a:spLocks noGrp="1"/>
          </p:cNvSpPr>
          <p:nvPr>
            <p:ph idx="1"/>
          </p:nvPr>
        </p:nvSpPr>
        <p:spPr>
          <a:xfrm>
            <a:off x="1981200" y="2057400"/>
            <a:ext cx="7620000" cy="4343400"/>
          </a:xfrm>
        </p:spPr>
        <p:txBody>
          <a:bodyPr/>
          <a:lstStyle/>
          <a:p>
            <a:pPr marL="114300" indent="0">
              <a:buNone/>
            </a:pPr>
            <a:r>
              <a:rPr lang="en-US" sz="4800" b="1" dirty="0"/>
              <a:t>CONTACT ME!</a:t>
            </a:r>
          </a:p>
          <a:p>
            <a:endParaRPr lang="en-US" dirty="0"/>
          </a:p>
          <a:p>
            <a:pPr marL="114300" indent="0">
              <a:buNone/>
            </a:pPr>
            <a:r>
              <a:rPr lang="en-US" dirty="0"/>
              <a:t>Cindy Foster </a:t>
            </a:r>
            <a:r>
              <a:rPr lang="en-US" dirty="0">
                <a:hlinkClick r:id="rId2"/>
              </a:rPr>
              <a:t>programs@namiflorida.org</a:t>
            </a:r>
            <a:endParaRPr lang="en-US" dirty="0"/>
          </a:p>
        </p:txBody>
      </p:sp>
      <p:sp>
        <p:nvSpPr>
          <p:cNvPr id="6" name="Slide Number Placeholder 5">
            <a:extLst>
              <a:ext uri="{FF2B5EF4-FFF2-40B4-BE49-F238E27FC236}">
                <a16:creationId xmlns:a16="http://schemas.microsoft.com/office/drawing/2014/main" id="{69324743-750A-43E5-B88D-847D9F82404D}"/>
              </a:ext>
            </a:extLst>
          </p:cNvPr>
          <p:cNvSpPr>
            <a:spLocks noGrp="1"/>
          </p:cNvSpPr>
          <p:nvPr>
            <p:ph type="sldNum" sz="quarter" idx="12"/>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78</a:t>
            </a:fld>
            <a:endParaRPr lang="en-US"/>
          </a:p>
        </p:txBody>
      </p:sp>
    </p:spTree>
    <p:extLst>
      <p:ext uri="{BB962C8B-B14F-4D97-AF65-F5344CB8AC3E}">
        <p14:creationId xmlns:p14="http://schemas.microsoft.com/office/powerpoint/2010/main" val="3754004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3"/>
          <p:cNvSpPr txBox="1"/>
          <p:nvPr/>
        </p:nvSpPr>
        <p:spPr>
          <a:xfrm>
            <a:off x="3524250" y="1485787"/>
            <a:ext cx="5143499" cy="3857624"/>
          </a:xfrm>
          <a:prstGeom prst="rect">
            <a:avLst/>
          </a:prstGeom>
          <a:gradFill flip="none" rotWithShape="1">
            <a:gsLst>
              <a:gs pos="0">
                <a:srgbClr val="642030">
                  <a:shade val="30000"/>
                  <a:satMod val="115000"/>
                </a:srgbClr>
              </a:gs>
              <a:gs pos="50000">
                <a:srgbClr val="642030">
                  <a:shade val="67500"/>
                  <a:satMod val="115000"/>
                </a:srgbClr>
              </a:gs>
              <a:gs pos="100000">
                <a:srgbClr val="642030">
                  <a:shade val="100000"/>
                  <a:satMod val="115000"/>
                </a:srgbClr>
              </a:gs>
            </a:gsLst>
            <a:lin ang="8100000" scaled="1"/>
            <a:tileRect/>
          </a:gradFill>
          <a:ln>
            <a:noFill/>
          </a:ln>
        </p:spPr>
        <p:txBody>
          <a:bodyPr lIns="51427" tIns="25706" rIns="51427" bIns="25706" anchor="t" anchorCtr="0">
            <a:noAutofit/>
          </a:bodyPr>
          <a:lstStyle/>
          <a:p>
            <a:pPr defTabSz="257175"/>
            <a:endParaRPr sz="1013">
              <a:solidFill>
                <a:prstClr val="black"/>
              </a:solidFill>
              <a:latin typeface="Calibri"/>
              <a:ea typeface="Calibri"/>
              <a:cs typeface="Calibri"/>
              <a:sym typeface="Calibri"/>
            </a:endParaRPr>
          </a:p>
        </p:txBody>
      </p:sp>
      <p:sp>
        <p:nvSpPr>
          <p:cNvPr id="2" name="Rectangle 1"/>
          <p:cNvSpPr/>
          <p:nvPr/>
        </p:nvSpPr>
        <p:spPr>
          <a:xfrm>
            <a:off x="3717866" y="2591415"/>
            <a:ext cx="4817192" cy="1426160"/>
          </a:xfrm>
          <a:prstGeom prst="rect">
            <a:avLst/>
          </a:prstGeom>
        </p:spPr>
        <p:txBody>
          <a:bodyPr wrap="square">
            <a:spAutoFit/>
          </a:bodyPr>
          <a:lstStyle/>
          <a:p>
            <a:pPr algn="ctr" defTabSz="257175">
              <a:lnSpc>
                <a:spcPct val="107000"/>
              </a:lnSpc>
              <a:spcAft>
                <a:spcPts val="450"/>
              </a:spcAft>
            </a:pPr>
            <a:r>
              <a:rPr lang="en-US" sz="2700" dirty="0">
                <a:solidFill>
                  <a:prstClr val="white"/>
                </a:solidFill>
                <a:latin typeface="Century Gothic" panose="020B0502020202020204" pitchFamily="34" charset="0"/>
              </a:rPr>
              <a:t>FSU’s Professional Certification in Trauma and Resilience </a:t>
            </a:r>
            <a:endParaRPr lang="en-US" sz="2700" cap="all"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9603612-9ED0-4698-98D9-926A5DAEAD53}"/>
              </a:ext>
            </a:extLst>
          </p:cNvPr>
          <p:cNvSpPr/>
          <p:nvPr/>
        </p:nvSpPr>
        <p:spPr>
          <a:xfrm>
            <a:off x="3687403" y="4072329"/>
            <a:ext cx="4817192" cy="553998"/>
          </a:xfrm>
          <a:prstGeom prst="rect">
            <a:avLst/>
          </a:prstGeom>
        </p:spPr>
        <p:txBody>
          <a:bodyPr wrap="square">
            <a:spAutoFit/>
          </a:bodyPr>
          <a:lstStyle/>
          <a:p>
            <a:pPr algn="ctr"/>
            <a:r>
              <a:rPr lang="en-US" sz="1500" dirty="0">
                <a:solidFill>
                  <a:srgbClr val="CEB888"/>
                </a:solidFill>
              </a:rPr>
              <a:t>https://learningforlife.fsu.edu/professional-certification-trauma-and-resilience-level-one/</a:t>
            </a:r>
          </a:p>
        </p:txBody>
      </p:sp>
      <p:sp>
        <p:nvSpPr>
          <p:cNvPr id="3" name="Slide Number Placeholder 2"/>
          <p:cNvSpPr>
            <a:spLocks noGrp="1"/>
          </p:cNvSpPr>
          <p:nvPr>
            <p:ph type="sldNum" sz="quarter" idx="12"/>
          </p:nvPr>
        </p:nvSpPr>
        <p:spPr/>
        <p:txBody>
          <a:bodyPr/>
          <a:lstStyle/>
          <a:p>
            <a:pPr defTabSz="257175"/>
            <a:fld id="{1CF65733-989F-4545-87C5-3EF5D577ED52}" type="slidenum">
              <a:rPr lang="en-US">
                <a:solidFill>
                  <a:prstClr val="black">
                    <a:tint val="75000"/>
                  </a:prstClr>
                </a:solidFill>
                <a:latin typeface="Calibri"/>
              </a:rPr>
              <a:pPr defTabSz="257175"/>
              <a:t>79</a:t>
            </a:fld>
            <a:endParaRPr lang="en-US">
              <a:solidFill>
                <a:prstClr val="black">
                  <a:tint val="75000"/>
                </a:prstClr>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433" y="1485788"/>
            <a:ext cx="1301135" cy="1301135"/>
          </a:xfrm>
          <a:prstGeom prst="rect">
            <a:avLst/>
          </a:prstGeom>
        </p:spPr>
      </p:pic>
      <p:sp>
        <p:nvSpPr>
          <p:cNvPr id="4" name="TextBox 3"/>
          <p:cNvSpPr txBox="1"/>
          <p:nvPr/>
        </p:nvSpPr>
        <p:spPr>
          <a:xfrm>
            <a:off x="5219336" y="4681129"/>
            <a:ext cx="1814253" cy="300082"/>
          </a:xfrm>
          <a:prstGeom prst="rect">
            <a:avLst/>
          </a:prstGeom>
          <a:noFill/>
        </p:spPr>
        <p:txBody>
          <a:bodyPr wrap="square" rtlCol="0">
            <a:spAutoFit/>
          </a:bodyPr>
          <a:lstStyle/>
          <a:p>
            <a:r>
              <a:rPr lang="en-US" sz="1350" dirty="0">
                <a:solidFill>
                  <a:schemeClr val="bg1"/>
                </a:solidFill>
                <a:latin typeface="Century Gothic" panose="020B0502020202020204" pitchFamily="34" charset="0"/>
              </a:rPr>
              <a:t>Karen Oehme, J.D.</a:t>
            </a:r>
          </a:p>
        </p:txBody>
      </p:sp>
    </p:spTree>
    <p:extLst>
      <p:ext uri="{BB962C8B-B14F-4D97-AF65-F5344CB8AC3E}">
        <p14:creationId xmlns:p14="http://schemas.microsoft.com/office/powerpoint/2010/main" val="238581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3F1F-4805-41F8-9B8A-691AA568CD85}"/>
              </a:ext>
            </a:extLst>
          </p:cNvPr>
          <p:cNvSpPr>
            <a:spLocks noGrp="1"/>
          </p:cNvSpPr>
          <p:nvPr>
            <p:ph type="title"/>
          </p:nvPr>
        </p:nvSpPr>
        <p:spPr/>
        <p:txBody>
          <a:bodyPr/>
          <a:lstStyle/>
          <a:p>
            <a:r>
              <a:rPr lang="en-US" dirty="0"/>
              <a:t>Florida Suicide Statistics, 2018</a:t>
            </a:r>
          </a:p>
        </p:txBody>
      </p:sp>
      <p:sp>
        <p:nvSpPr>
          <p:cNvPr id="3" name="Content Placeholder 2">
            <a:extLst>
              <a:ext uri="{FF2B5EF4-FFF2-40B4-BE49-F238E27FC236}">
                <a16:creationId xmlns:a16="http://schemas.microsoft.com/office/drawing/2014/main" id="{93F2E639-DEFD-42CA-9B34-891BDF7376D2}"/>
              </a:ext>
            </a:extLst>
          </p:cNvPr>
          <p:cNvSpPr>
            <a:spLocks noGrp="1"/>
          </p:cNvSpPr>
          <p:nvPr>
            <p:ph idx="1"/>
          </p:nvPr>
        </p:nvSpPr>
        <p:spPr>
          <a:xfrm>
            <a:off x="838200" y="1825625"/>
            <a:ext cx="10515600" cy="3360972"/>
          </a:xfrm>
        </p:spPr>
        <p:txBody>
          <a:bodyPr/>
          <a:lstStyle/>
          <a:p>
            <a:pPr lvl="0"/>
            <a:r>
              <a:rPr lang="en-US" sz="3600" dirty="0">
                <a:solidFill>
                  <a:prstClr val="black"/>
                </a:solidFill>
              </a:rPr>
              <a:t>Deaths by suicide = 3552</a:t>
            </a:r>
            <a:r>
              <a:rPr lang="en-US" sz="3600" baseline="30000" dirty="0">
                <a:solidFill>
                  <a:prstClr val="black"/>
                </a:solidFill>
              </a:rPr>
              <a:t>1</a:t>
            </a:r>
            <a:r>
              <a:rPr lang="en-US" sz="3600" dirty="0">
                <a:solidFill>
                  <a:prstClr val="black"/>
                </a:solidFill>
              </a:rPr>
              <a:t>        </a:t>
            </a:r>
          </a:p>
          <a:p>
            <a:pPr lvl="0"/>
            <a:r>
              <a:rPr lang="en-US" sz="3600" dirty="0">
                <a:solidFill>
                  <a:prstClr val="black"/>
                </a:solidFill>
              </a:rPr>
              <a:t>Death rate per 100,000 = 15.3</a:t>
            </a:r>
            <a:r>
              <a:rPr lang="en-US" sz="3600" baseline="30000" dirty="0">
                <a:solidFill>
                  <a:prstClr val="black"/>
                </a:solidFill>
              </a:rPr>
              <a:t>1</a:t>
            </a:r>
            <a:endParaRPr lang="en-US" sz="3600" dirty="0">
              <a:solidFill>
                <a:prstClr val="black"/>
              </a:solidFill>
            </a:endParaRPr>
          </a:p>
          <a:p>
            <a:pPr lvl="0"/>
            <a:r>
              <a:rPr lang="en-US" sz="3600" b="1" dirty="0">
                <a:solidFill>
                  <a:prstClr val="black"/>
                </a:solidFill>
              </a:rPr>
              <a:t>Florida’s suicide rate increased 10.6 percent          from 1999 to 2016, though most US states saw        larger increases</a:t>
            </a:r>
            <a:r>
              <a:rPr lang="en-US" sz="3600" b="1" baseline="30000" dirty="0">
                <a:solidFill>
                  <a:prstClr val="black"/>
                </a:solidFill>
              </a:rPr>
              <a:t>2</a:t>
            </a:r>
            <a:endParaRPr lang="en-US" sz="3600" dirty="0">
              <a:solidFill>
                <a:prstClr val="black"/>
              </a:solidFill>
            </a:endParaRPr>
          </a:p>
          <a:p>
            <a:endParaRPr lang="en-US" dirty="0"/>
          </a:p>
        </p:txBody>
      </p:sp>
      <p:sp>
        <p:nvSpPr>
          <p:cNvPr id="4" name="TextBox 3">
            <a:extLst>
              <a:ext uri="{FF2B5EF4-FFF2-40B4-BE49-F238E27FC236}">
                <a16:creationId xmlns:a16="http://schemas.microsoft.com/office/drawing/2014/main" id="{55F0AA73-FB6D-44FE-9ACE-E8EDFED28D7A}"/>
              </a:ext>
            </a:extLst>
          </p:cNvPr>
          <p:cNvSpPr txBox="1"/>
          <p:nvPr/>
        </p:nvSpPr>
        <p:spPr>
          <a:xfrm>
            <a:off x="951876" y="5410572"/>
            <a:ext cx="5900974" cy="400110"/>
          </a:xfrm>
          <a:prstGeom prst="rect">
            <a:avLst/>
          </a:prstGeom>
          <a:noFill/>
        </p:spPr>
        <p:txBody>
          <a:bodyPr wrap="none" rtlCol="0">
            <a:spAutoFit/>
          </a:bodyPr>
          <a:lstStyle/>
          <a:p>
            <a:pPr marL="342900" indent="-342900">
              <a:buFont typeface="+mj-lt"/>
              <a:buAutoNum type="arabicPeriod"/>
            </a:pPr>
            <a:r>
              <a:rPr lang="en-US" sz="1000" dirty="0"/>
              <a:t>http://www.flhealthcharts.com/charts/DataViewer/DeathViewer/DeathViewer.aspx?indNumber=0116</a:t>
            </a:r>
          </a:p>
          <a:p>
            <a:pPr marL="342900" indent="-342900">
              <a:buFont typeface="+mj-lt"/>
              <a:buAutoNum type="arabicPeriod"/>
            </a:pPr>
            <a:r>
              <a:rPr lang="en-US" sz="1000" dirty="0"/>
              <a:t>https://www.floridatrend.com/article/24727/suicide-rates-rising-in-florida-and-across-the-us </a:t>
            </a:r>
          </a:p>
        </p:txBody>
      </p:sp>
    </p:spTree>
    <p:extLst>
      <p:ext uri="{BB962C8B-B14F-4D97-AF65-F5344CB8AC3E}">
        <p14:creationId xmlns:p14="http://schemas.microsoft.com/office/powerpoint/2010/main" val="208915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146" y="125989"/>
            <a:ext cx="8338156" cy="6494141"/>
          </a:xfrm>
          <a:prstGeom prst="rect">
            <a:avLst/>
          </a:prstGeom>
        </p:spPr>
      </p:pic>
    </p:spTree>
    <p:extLst>
      <p:ext uri="{BB962C8B-B14F-4D97-AF65-F5344CB8AC3E}">
        <p14:creationId xmlns:p14="http://schemas.microsoft.com/office/powerpoint/2010/main" val="5271362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634" y="0"/>
            <a:ext cx="5299364" cy="6858000"/>
          </a:xfrm>
          <a:prstGeom prst="rect">
            <a:avLst/>
          </a:prstGeom>
        </p:spPr>
      </p:pic>
    </p:spTree>
    <p:extLst>
      <p:ext uri="{BB962C8B-B14F-4D97-AF65-F5344CB8AC3E}">
        <p14:creationId xmlns:p14="http://schemas.microsoft.com/office/powerpoint/2010/main" val="30913711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785811"/>
            <a:ext cx="9144000" cy="1268017"/>
          </a:xfrm>
          <a:solidFill>
            <a:srgbClr val="4E1E29"/>
          </a:solidFill>
        </p:spPr>
        <p:txBody>
          <a:bodyPr>
            <a:normAutofit/>
          </a:bodyPr>
          <a:lstStyle/>
          <a:p>
            <a:pPr algn="ctr"/>
            <a:r>
              <a:rPr lang="en-US" sz="2700" b="1" dirty="0">
                <a:solidFill>
                  <a:schemeClr val="bg1"/>
                </a:solidFill>
                <a:latin typeface="Century Gothic" panose="020B0502020202020204" pitchFamily="34" charset="0"/>
              </a:rPr>
              <a:t>Certification Overview</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356" y="672010"/>
            <a:ext cx="1571625" cy="1571625"/>
          </a:xfrm>
          <a:prstGeom prst="rect">
            <a:avLst/>
          </a:prstGeom>
        </p:spPr>
      </p:pic>
      <p:sp>
        <p:nvSpPr>
          <p:cNvPr id="3" name="TextBox 2"/>
          <p:cNvSpPr txBox="1"/>
          <p:nvPr/>
        </p:nvSpPr>
        <p:spPr>
          <a:xfrm>
            <a:off x="1931324" y="2433442"/>
            <a:ext cx="8055032" cy="2677656"/>
          </a:xfrm>
          <a:prstGeom prst="rect">
            <a:avLst/>
          </a:prstGeom>
          <a:noFill/>
        </p:spPr>
        <p:txBody>
          <a:bodyPr wrap="square" rtlCol="0">
            <a:spAutoFit/>
          </a:bodyPr>
          <a:lstStyle/>
          <a:p>
            <a:pPr marL="685800" indent="-685800">
              <a:buFont typeface="Arial" panose="020B0604020202020204" pitchFamily="34" charset="0"/>
              <a:buChar char="•"/>
            </a:pPr>
            <a:r>
              <a:rPr lang="en-US" sz="2400" dirty="0">
                <a:latin typeface="Century Gothic" panose="020B0502020202020204" pitchFamily="34" charset="0"/>
              </a:rPr>
              <a:t>Seeking common language</a:t>
            </a:r>
          </a:p>
          <a:p>
            <a:pPr marL="685800" indent="-685800">
              <a:buFont typeface="Arial" panose="020B0604020202020204" pitchFamily="34" charset="0"/>
              <a:buChar char="•"/>
            </a:pPr>
            <a:r>
              <a:rPr lang="en-US" sz="2400" dirty="0">
                <a:latin typeface="Century Gothic" panose="020B0502020202020204" pitchFamily="34" charset="0"/>
              </a:rPr>
              <a:t>Acknowledging professional expertise and effort</a:t>
            </a:r>
          </a:p>
          <a:p>
            <a:pPr marL="685800" indent="-685800">
              <a:buFont typeface="Arial" panose="020B0604020202020204" pitchFamily="34" charset="0"/>
              <a:buChar char="•"/>
            </a:pPr>
            <a:r>
              <a:rPr lang="en-US" sz="2400" dirty="0">
                <a:latin typeface="Century Gothic" panose="020B0502020202020204" pitchFamily="34" charset="0"/>
              </a:rPr>
              <a:t>Multi-disciplinary approach is key</a:t>
            </a:r>
          </a:p>
          <a:p>
            <a:pPr marL="685800" indent="-685800">
              <a:buFont typeface="Arial" panose="020B0604020202020204" pitchFamily="34" charset="0"/>
              <a:buChar char="•"/>
            </a:pPr>
            <a:r>
              <a:rPr lang="en-US" sz="2400" dirty="0">
                <a:latin typeface="Century Gothic" panose="020B0502020202020204" pitchFamily="34" charset="0"/>
              </a:rPr>
              <a:t>May be too basic for some</a:t>
            </a:r>
          </a:p>
          <a:p>
            <a:pPr marL="685800" indent="-685800">
              <a:buFont typeface="Arial" panose="020B0604020202020204" pitchFamily="34" charset="0"/>
              <a:buChar char="•"/>
            </a:pPr>
            <a:r>
              <a:rPr lang="en-US" sz="2400" dirty="0">
                <a:latin typeface="Century Gothic" panose="020B0502020202020204" pitchFamily="34" charset="0"/>
              </a:rPr>
              <a:t>Complements prior trainings</a:t>
            </a:r>
          </a:p>
          <a:p>
            <a:pPr marL="685800" indent="-685800">
              <a:buFont typeface="Arial" panose="020B0604020202020204" pitchFamily="34" charset="0"/>
              <a:buChar char="•"/>
            </a:pPr>
            <a:r>
              <a:rPr lang="en-US" sz="2400" dirty="0">
                <a:latin typeface="Century Gothic" panose="020B0502020202020204" pitchFamily="34" charset="0"/>
              </a:rPr>
              <a:t>Provides inclusive lens</a:t>
            </a:r>
          </a:p>
          <a:p>
            <a:pPr marL="685800" indent="-685800">
              <a:buFont typeface="Arial" panose="020B0604020202020204" pitchFamily="34" charset="0"/>
              <a:buChar char="•"/>
            </a:pPr>
            <a:r>
              <a:rPr lang="en-US" sz="2400" dirty="0">
                <a:latin typeface="Century Gothic" panose="020B0502020202020204" pitchFamily="34" charset="0"/>
              </a:rPr>
              <a:t>CEU’s included for many professionals</a:t>
            </a:r>
          </a:p>
        </p:txBody>
      </p:sp>
    </p:spTree>
    <p:extLst>
      <p:ext uri="{BB962C8B-B14F-4D97-AF65-F5344CB8AC3E}">
        <p14:creationId xmlns:p14="http://schemas.microsoft.com/office/powerpoint/2010/main" val="1724296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457" y="634009"/>
            <a:ext cx="9144000" cy="1268017"/>
          </a:xfrm>
          <a:solidFill>
            <a:srgbClr val="4E1E29"/>
          </a:solidFill>
        </p:spPr>
        <p:txBody>
          <a:bodyPr>
            <a:normAutofit/>
          </a:bodyPr>
          <a:lstStyle/>
          <a:p>
            <a:pPr algn="ctr"/>
            <a:r>
              <a:rPr lang="en-US" b="1" dirty="0">
                <a:solidFill>
                  <a:schemeClr val="bg1"/>
                </a:solidFill>
                <a:latin typeface="Century Gothic" panose="020B0502020202020204" pitchFamily="34" charset="0"/>
              </a:rPr>
              <a:t>Contact 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313" y="482203"/>
            <a:ext cx="1571625" cy="1571625"/>
          </a:xfrm>
          <a:prstGeom prst="rect">
            <a:avLst/>
          </a:prstGeom>
        </p:spPr>
      </p:pic>
      <p:sp>
        <p:nvSpPr>
          <p:cNvPr id="8" name="Content Placeholder 6"/>
          <p:cNvSpPr txBox="1">
            <a:spLocks/>
          </p:cNvSpPr>
          <p:nvPr/>
        </p:nvSpPr>
        <p:spPr>
          <a:xfrm>
            <a:off x="3417743" y="2191344"/>
            <a:ext cx="5354956" cy="2355718"/>
          </a:xfrm>
          <a:prstGeom prst="rect">
            <a:avLst/>
          </a:prstGeom>
          <a:solidFill>
            <a:srgbClr val="CEB888"/>
          </a:solidFill>
          <a:ln w="25400">
            <a:solidFill>
              <a:srgbClr val="B4A270"/>
            </a:solidFill>
          </a:ln>
        </p:spPr>
        <p:txBody>
          <a:bodyPr vert="horz" lIns="68580" tIns="34290" rIns="68580" bIns="34290" rtlCol="0">
            <a:noAutofit/>
          </a:bodyPr>
          <a:lstStyle>
            <a:lvl1pPr marL="257175" indent="-257175" algn="l" defTabSz="342900" rtl="0" eaLnBrk="1" latinLnBrk="0" hangingPunct="1">
              <a:spcBef>
                <a:spcPct val="20000"/>
              </a:spcBef>
              <a:buFont typeface="Arial"/>
              <a:buChar char="•"/>
              <a:defRPr sz="21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8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lgn="ctr" defTabSz="257175">
              <a:spcBef>
                <a:spcPts val="0"/>
              </a:spcBef>
              <a:buNone/>
              <a:defRPr/>
            </a:pPr>
            <a:r>
              <a:rPr lang="en-US" sz="2400" b="1" dirty="0">
                <a:latin typeface="Century Gothic" panose="020B0502020202020204" pitchFamily="34" charset="0"/>
                <a:cs typeface="Adobe Devanagari" panose="02040503050201020203" pitchFamily="18" charset="0"/>
              </a:rPr>
              <a:t>Karen Oehme</a:t>
            </a:r>
          </a:p>
          <a:p>
            <a:pPr marL="0" indent="0" algn="ctr" defTabSz="257175">
              <a:spcBef>
                <a:spcPts val="0"/>
              </a:spcBef>
              <a:buNone/>
              <a:defRPr/>
            </a:pPr>
            <a:r>
              <a:rPr lang="en-US" sz="2400" dirty="0">
                <a:latin typeface="Century Gothic" panose="020B0502020202020204" pitchFamily="34" charset="0"/>
                <a:cs typeface="Adobe Devanagari" panose="02040503050201020203" pitchFamily="18" charset="0"/>
              </a:rPr>
              <a:t>Director</a:t>
            </a:r>
          </a:p>
          <a:p>
            <a:pPr marL="0" indent="0" algn="ctr" defTabSz="257175">
              <a:buNone/>
              <a:defRPr/>
            </a:pPr>
            <a:r>
              <a:rPr lang="en-US" sz="2400" dirty="0">
                <a:latin typeface="Century Gothic" panose="020B0502020202020204" pitchFamily="34" charset="0"/>
                <a:cs typeface="Adobe Devanagari" panose="02040503050201020203" pitchFamily="18" charset="0"/>
              </a:rPr>
              <a:t>Institute for Family Violence Studies </a:t>
            </a:r>
          </a:p>
          <a:p>
            <a:pPr marL="0" indent="0" algn="ctr" defTabSz="257175">
              <a:buNone/>
              <a:defRPr/>
            </a:pPr>
            <a:r>
              <a:rPr lang="en-US" sz="2400" dirty="0">
                <a:latin typeface="Century Gothic" panose="020B0502020202020204" pitchFamily="34" charset="0"/>
                <a:cs typeface="Adobe Devanagari" panose="02040503050201020203" pitchFamily="18" charset="0"/>
              </a:rPr>
              <a:t>College of Social Work</a:t>
            </a:r>
          </a:p>
          <a:p>
            <a:pPr marL="0" indent="0" algn="ctr" defTabSz="257175">
              <a:buNone/>
              <a:defRPr/>
            </a:pPr>
            <a:r>
              <a:rPr lang="en-US" sz="2400" dirty="0">
                <a:latin typeface="Century Gothic" panose="020B0502020202020204" pitchFamily="34" charset="0"/>
                <a:cs typeface="Adobe Devanagari" panose="02040503050201020203" pitchFamily="18" charset="0"/>
              </a:rPr>
              <a:t>koehme@fsu.edu</a:t>
            </a:r>
          </a:p>
        </p:txBody>
      </p:sp>
    </p:spTree>
    <p:extLst>
      <p:ext uri="{BB962C8B-B14F-4D97-AF65-F5344CB8AC3E}">
        <p14:creationId xmlns:p14="http://schemas.microsoft.com/office/powerpoint/2010/main" val="7255866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96E0-2C37-9843-96E0-B3D22A61D114}"/>
              </a:ext>
            </a:extLst>
          </p:cNvPr>
          <p:cNvSpPr>
            <a:spLocks noGrp="1"/>
          </p:cNvSpPr>
          <p:nvPr>
            <p:ph type="ctrTitle"/>
          </p:nvPr>
        </p:nvSpPr>
        <p:spPr>
          <a:xfrm>
            <a:off x="1524000" y="1122363"/>
            <a:ext cx="9144000" cy="2387600"/>
          </a:xfrm>
        </p:spPr>
        <p:txBody>
          <a:bodyPr/>
          <a:lstStyle/>
          <a:p>
            <a:endParaRPr lang="en-US"/>
          </a:p>
        </p:txBody>
      </p:sp>
      <p:sp>
        <p:nvSpPr>
          <p:cNvPr id="3" name="Subtitle 2">
            <a:extLst>
              <a:ext uri="{FF2B5EF4-FFF2-40B4-BE49-F238E27FC236}">
                <a16:creationId xmlns:a16="http://schemas.microsoft.com/office/drawing/2014/main" id="{7EC93935-F7F7-F34D-8B09-11E6E2161C14}"/>
              </a:ext>
            </a:extLst>
          </p:cNvPr>
          <p:cNvSpPr>
            <a:spLocks noGrp="1"/>
          </p:cNvSpPr>
          <p:nvPr>
            <p:ph type="subTitle" idx="1"/>
          </p:nvPr>
        </p:nvSpPr>
        <p:spPr>
          <a:xfrm>
            <a:off x="1524000" y="3602038"/>
            <a:ext cx="9144000" cy="1655762"/>
          </a:xfrm>
        </p:spPr>
        <p:txBody>
          <a:bodyPr/>
          <a:lstStyle/>
          <a:p>
            <a:endParaRPr lang="en-US"/>
          </a:p>
        </p:txBody>
      </p:sp>
      <p:pic>
        <p:nvPicPr>
          <p:cNvPr id="4" name="Picture 3" descr="New_WCLogo_Org_Bkgr.jpg">
            <a:extLst>
              <a:ext uri="{FF2B5EF4-FFF2-40B4-BE49-F238E27FC236}">
                <a16:creationId xmlns:a16="http://schemas.microsoft.com/office/drawing/2014/main" id="{285CC745-9ABC-47E5-BD7C-497E5B3267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3214" y="619627"/>
            <a:ext cx="9965572" cy="5618746"/>
          </a:xfrm>
          <a:prstGeom prst="rect">
            <a:avLst/>
          </a:prstGeom>
        </p:spPr>
      </p:pic>
      <p:sp>
        <p:nvSpPr>
          <p:cNvPr id="6" name="TextBox 1">
            <a:extLst>
              <a:ext uri="{FF2B5EF4-FFF2-40B4-BE49-F238E27FC236}">
                <a16:creationId xmlns:a16="http://schemas.microsoft.com/office/drawing/2014/main" id="{610CAEAA-4EAC-4AC8-BF10-77E4CAE9A68B}"/>
              </a:ext>
            </a:extLst>
          </p:cNvPr>
          <p:cNvSpPr txBox="1"/>
          <p:nvPr/>
        </p:nvSpPr>
        <p:spPr>
          <a:xfrm>
            <a:off x="2773872" y="4744439"/>
            <a:ext cx="6644255" cy="1384995"/>
          </a:xfrm>
          <a:prstGeom prst="rect">
            <a:avLst/>
          </a:prstGeom>
          <a:noFill/>
        </p:spPr>
        <p:txBody>
          <a:bodyPr wrap="none" rtlCol="0">
            <a:spAutoFit/>
          </a:bodyPr>
          <a:ls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Arial" charset="0"/>
                <a:ea typeface="Arial" charset="0"/>
                <a:cs typeface="Arial" charset="0"/>
              </a:rPr>
              <a:t>Florida Behavioral Health Association</a:t>
            </a:r>
          </a:p>
          <a:p>
            <a:pPr algn="ctr"/>
            <a:r>
              <a:rPr lang="en-US" sz="2800" b="1" dirty="0">
                <a:solidFill>
                  <a:schemeClr val="bg1"/>
                </a:solidFill>
                <a:latin typeface="Arial" charset="0"/>
                <a:ea typeface="Arial" charset="0"/>
                <a:cs typeface="Arial" charset="0"/>
              </a:rPr>
              <a:t>Suicide Summit</a:t>
            </a:r>
          </a:p>
          <a:p>
            <a:pPr algn="ctr"/>
            <a:r>
              <a:rPr lang="en-US" sz="2800" b="1" dirty="0">
                <a:solidFill>
                  <a:schemeClr val="bg1"/>
                </a:solidFill>
                <a:latin typeface="Arial" charset="0"/>
                <a:ea typeface="Arial" charset="0"/>
                <a:cs typeface="Arial" charset="0"/>
              </a:rPr>
              <a:t>September 2019</a:t>
            </a:r>
          </a:p>
        </p:txBody>
      </p:sp>
    </p:spTree>
    <p:extLst>
      <p:ext uri="{BB962C8B-B14F-4D97-AF65-F5344CB8AC3E}">
        <p14:creationId xmlns:p14="http://schemas.microsoft.com/office/powerpoint/2010/main" val="29969398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Better You</a:t>
            </a:r>
          </a:p>
        </p:txBody>
      </p:sp>
      <p:sp>
        <p:nvSpPr>
          <p:cNvPr id="5" name="Slide Number Placeholder 4">
            <a:extLst>
              <a:ext uri="{FF2B5EF4-FFF2-40B4-BE49-F238E27FC236}">
                <a16:creationId xmlns:a16="http://schemas.microsoft.com/office/drawing/2014/main" id="{76E842F0-84CE-8F47-8C66-CB337EBDC8B7}"/>
              </a:ext>
            </a:extLst>
          </p:cNvPr>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85</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5618" y="830908"/>
            <a:ext cx="4676383" cy="6045458"/>
          </a:xfrm>
          <a:prstGeom prst="rect">
            <a:avLst/>
          </a:prstGeom>
        </p:spPr>
      </p:pic>
      <p:sp>
        <p:nvSpPr>
          <p:cNvPr id="7" name="TextBox 6"/>
          <p:cNvSpPr txBox="1"/>
          <p:nvPr/>
        </p:nvSpPr>
        <p:spPr>
          <a:xfrm>
            <a:off x="624918" y="1474779"/>
            <a:ext cx="6462726" cy="415761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sz="750" b="1" dirty="0">
              <a:solidFill>
                <a:srgbClr val="57585B"/>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At WellCare, we understand being healthy is affected by so many parts of your daily life.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We provide healthcare that gets you to the right doctors and specialists.</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We also connect you with other services and organizations that can help you manage the many challenges of your life.</a:t>
            </a:r>
          </a:p>
          <a:p>
            <a:r>
              <a:rPr lang="en-US" sz="2000" dirty="0">
                <a:solidFill>
                  <a:schemeClr val="tx1"/>
                </a:solidFill>
                <a:latin typeface="Arial" panose="020B0604020202020204" pitchFamily="34" charset="0"/>
                <a:cs typeface="Arial" panose="020B0604020202020204" pitchFamily="34" charset="0"/>
              </a:rPr>
              <a:t> </a:t>
            </a:r>
          </a:p>
          <a:p>
            <a:r>
              <a:rPr lang="en-US" sz="2000" dirty="0">
                <a:solidFill>
                  <a:schemeClr val="tx1"/>
                </a:solidFill>
                <a:latin typeface="Arial" panose="020B0604020202020204" pitchFamily="34" charset="0"/>
                <a:cs typeface="Arial" panose="020B0604020202020204" pitchFamily="34" charset="0"/>
              </a:rPr>
              <a:t>Because we believe a more integrated approach to your health means </a:t>
            </a:r>
            <a:r>
              <a:rPr lang="en-US" sz="2000" b="1" i="1" dirty="0">
                <a:solidFill>
                  <a:schemeClr val="accent1"/>
                </a:solidFill>
                <a:latin typeface="Arial" panose="020B0604020202020204" pitchFamily="34" charset="0"/>
                <a:cs typeface="Arial" panose="020B0604020202020204" pitchFamily="34" charset="0"/>
              </a:rPr>
              <a:t>a better you</a:t>
            </a:r>
            <a:r>
              <a:rPr lang="en-US" sz="2000" dirty="0">
                <a:solidFill>
                  <a:schemeClr val="tx1"/>
                </a:solidFill>
                <a:latin typeface="Arial" panose="020B0604020202020204" pitchFamily="34" charset="0"/>
                <a:cs typeface="Arial" panose="020B0604020202020204" pitchFamily="34" charset="0"/>
              </a:rPr>
              <a:t>.</a:t>
            </a:r>
          </a:p>
          <a:p>
            <a:endParaRPr lang="en-US" sz="1667"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623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Model of Care</a:t>
            </a:r>
          </a:p>
        </p:txBody>
      </p:sp>
      <p:sp>
        <p:nvSpPr>
          <p:cNvPr id="5" name="Slide Number Placeholder 4">
            <a:extLst>
              <a:ext uri="{FF2B5EF4-FFF2-40B4-BE49-F238E27FC236}">
                <a16:creationId xmlns:a16="http://schemas.microsoft.com/office/drawing/2014/main" id="{76E842F0-84CE-8F47-8C66-CB337EBDC8B7}"/>
              </a:ext>
            </a:extLst>
          </p:cNvPr>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86</a:t>
            </a:fld>
            <a:endParaRPr lang="en-US" dirty="0"/>
          </a:p>
        </p:txBody>
      </p:sp>
      <p:sp>
        <p:nvSpPr>
          <p:cNvPr id="8" name="TextBox 7"/>
          <p:cNvSpPr txBox="1"/>
          <p:nvPr/>
        </p:nvSpPr>
        <p:spPr>
          <a:xfrm>
            <a:off x="1105476" y="1437773"/>
            <a:ext cx="997527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WellCare uses a holistic, customized approach to care for our members based on their unique physical, behavioral, pharmaceutical and social needs</a:t>
            </a:r>
            <a:endParaRPr lang="en-US" dirty="0">
              <a:latin typeface="Arial" panose="020B0604020202020204" pitchFamily="34" charset="0"/>
              <a:ea typeface="Arial" charset="0"/>
              <a:cs typeface="Arial" panose="020B0604020202020204" pitchFamily="34" charset="0"/>
            </a:endParaRPr>
          </a:p>
        </p:txBody>
      </p:sp>
      <p:sp>
        <p:nvSpPr>
          <p:cNvPr id="9" name="Rectangle 8"/>
          <p:cNvSpPr/>
          <p:nvPr/>
        </p:nvSpPr>
        <p:spPr>
          <a:xfrm>
            <a:off x="6093113" y="2170137"/>
            <a:ext cx="5174480" cy="3940118"/>
          </a:xfrm>
          <a:prstGeom prst="rect">
            <a:avLst/>
          </a:prstGeom>
        </p:spPr>
        <p:txBody>
          <a:bodyPr wrap="square">
            <a:spAutoFit/>
          </a:bodyPr>
          <a:lstStyle/>
          <a:p>
            <a:pPr marL="386276" lvl="1" indent="-198430" defTabSz="533379" fontAlgn="ctr">
              <a:spcBef>
                <a:spcPts val="500"/>
              </a:spcBef>
              <a:spcAft>
                <a:spcPct val="0"/>
              </a:spcAft>
              <a:buClr>
                <a:schemeClr val="accent1"/>
              </a:buClr>
              <a:buFont typeface="Wingdings" charset="2"/>
              <a:buChar char="§"/>
              <a:defRPr/>
            </a:pPr>
            <a:r>
              <a:rPr lang="en-US" sz="1667" dirty="0">
                <a:latin typeface="Arial" panose="020B0604020202020204" pitchFamily="34" charset="0"/>
                <a:ea typeface="Arial" charset="0"/>
                <a:cs typeface="Arial" panose="020B0604020202020204" pitchFamily="34" charset="0"/>
              </a:rPr>
              <a:t>WellCare uses a proprietary, clinical platform to identify and stratify members’ needs into four areas, which improves care coordination and appropriate utilization.</a:t>
            </a:r>
          </a:p>
          <a:p>
            <a:pPr marL="386276" lvl="1" indent="-198430" defTabSz="533379" fontAlgn="ctr">
              <a:spcBef>
                <a:spcPts val="500"/>
              </a:spcBef>
              <a:spcAft>
                <a:spcPct val="0"/>
              </a:spcAft>
              <a:buClr>
                <a:schemeClr val="accent1"/>
              </a:buClr>
              <a:buFont typeface="Wingdings" charset="2"/>
              <a:buChar char="§"/>
              <a:defRPr/>
            </a:pPr>
            <a:endParaRPr lang="en-US" sz="1667" dirty="0">
              <a:latin typeface="Arial" panose="020B0604020202020204" pitchFamily="34" charset="0"/>
              <a:ea typeface="Arial" charset="0"/>
              <a:cs typeface="Arial" panose="020B0604020202020204" pitchFamily="34" charset="0"/>
            </a:endParaRPr>
          </a:p>
          <a:p>
            <a:pPr marL="386276" lvl="1" indent="-198430" defTabSz="533379" fontAlgn="ctr">
              <a:spcBef>
                <a:spcPts val="500"/>
              </a:spcBef>
              <a:spcAft>
                <a:spcPct val="0"/>
              </a:spcAft>
              <a:buClr>
                <a:schemeClr val="accent1"/>
              </a:buClr>
              <a:buFont typeface="Wingdings" charset="2"/>
              <a:buChar char="§"/>
              <a:defRPr/>
            </a:pPr>
            <a:r>
              <a:rPr lang="en-US" sz="1667" dirty="0">
                <a:latin typeface="Arial" panose="020B0604020202020204" pitchFamily="34" charset="0"/>
                <a:cs typeface="Arial" panose="020B0604020202020204" pitchFamily="34" charset="0"/>
              </a:rPr>
              <a:t>Addressing members’ social needs is an important part of the solution. When members are connected to services like job, education and utility assistance, we see: </a:t>
            </a:r>
          </a:p>
          <a:p>
            <a:pPr marL="767242" lvl="2" indent="-198430" defTabSz="533379" fontAlgn="ctr">
              <a:spcBef>
                <a:spcPts val="500"/>
              </a:spcBef>
              <a:spcAft>
                <a:spcPct val="0"/>
              </a:spcAft>
              <a:buClr>
                <a:schemeClr val="accent1"/>
              </a:buClr>
              <a:buFont typeface="Wingdings" charset="2"/>
              <a:buChar char="§"/>
              <a:defRPr/>
            </a:pPr>
            <a:r>
              <a:rPr lang="en-US" sz="1500" dirty="0">
                <a:latin typeface="Arial" panose="020B0604020202020204" pitchFamily="34" charset="0"/>
                <a:cs typeface="Arial" panose="020B0604020202020204" pitchFamily="34" charset="0"/>
              </a:rPr>
              <a:t>Improved medication adherence rates;</a:t>
            </a:r>
          </a:p>
          <a:p>
            <a:pPr marL="767242" lvl="2" indent="-198430" defTabSz="533379" fontAlgn="ctr">
              <a:spcBef>
                <a:spcPts val="500"/>
              </a:spcBef>
              <a:spcAft>
                <a:spcPct val="0"/>
              </a:spcAft>
              <a:buClr>
                <a:schemeClr val="accent1"/>
              </a:buClr>
              <a:buFont typeface="Wingdings" charset="2"/>
              <a:buChar char="§"/>
              <a:defRPr/>
            </a:pPr>
            <a:r>
              <a:rPr lang="en-US" sz="1500" dirty="0">
                <a:latin typeface="Arial" panose="020B0604020202020204" pitchFamily="34" charset="0"/>
                <a:cs typeface="Arial" panose="020B0604020202020204" pitchFamily="34" charset="0"/>
              </a:rPr>
              <a:t>Increased independence;</a:t>
            </a:r>
          </a:p>
          <a:p>
            <a:pPr marL="767242" lvl="2" indent="-198430" defTabSz="533379" fontAlgn="ctr">
              <a:spcBef>
                <a:spcPts val="500"/>
              </a:spcBef>
              <a:spcAft>
                <a:spcPct val="0"/>
              </a:spcAft>
              <a:buClr>
                <a:schemeClr val="accent1"/>
              </a:buClr>
              <a:buFont typeface="Wingdings" charset="2"/>
              <a:buChar char="§"/>
              <a:defRPr/>
            </a:pPr>
            <a:r>
              <a:rPr lang="en-US" sz="1500" dirty="0">
                <a:latin typeface="Arial" panose="020B0604020202020204" pitchFamily="34" charset="0"/>
                <a:cs typeface="Arial" panose="020B0604020202020204" pitchFamily="34" charset="0"/>
              </a:rPr>
              <a:t>Lower hospital admissions; and,</a:t>
            </a:r>
          </a:p>
          <a:p>
            <a:pPr marL="767242" lvl="2" indent="-198430" defTabSz="533379" fontAlgn="ctr">
              <a:spcBef>
                <a:spcPts val="500"/>
              </a:spcBef>
              <a:spcAft>
                <a:spcPct val="0"/>
              </a:spcAft>
              <a:buClr>
                <a:schemeClr val="accent1"/>
              </a:buClr>
              <a:buFont typeface="Wingdings" charset="2"/>
              <a:buChar char="§"/>
              <a:defRPr/>
            </a:pPr>
            <a:r>
              <a:rPr lang="en-US" sz="1500" dirty="0">
                <a:latin typeface="Arial" panose="020B0604020202020204" pitchFamily="34" charset="0"/>
                <a:cs typeface="Arial" panose="020B0604020202020204" pitchFamily="34" charset="0"/>
              </a:rPr>
              <a:t>Improved physical and behavioral health outcomes.</a:t>
            </a:r>
            <a:endParaRPr lang="en-US" sz="1500" dirty="0">
              <a:latin typeface="Arial" panose="020B0604020202020204" pitchFamily="34" charset="0"/>
              <a:ea typeface="Arial"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6109" y="2058993"/>
            <a:ext cx="4146437" cy="4146437"/>
          </a:xfrm>
          <a:prstGeom prst="rect">
            <a:avLst/>
          </a:prstGeom>
        </p:spPr>
      </p:pic>
    </p:spTree>
    <p:extLst>
      <p:ext uri="{BB962C8B-B14F-4D97-AF65-F5344CB8AC3E}">
        <p14:creationId xmlns:p14="http://schemas.microsoft.com/office/powerpoint/2010/main" val="12468394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294"/>
            <a:ext cx="10515600" cy="1325563"/>
          </a:xfrm>
        </p:spPr>
        <p:txBody>
          <a:bodyPr/>
          <a:lstStyle/>
          <a:p>
            <a:r>
              <a:rPr lang="en-US" dirty="0" err="1"/>
              <a:t>WellCare’s</a:t>
            </a:r>
            <a:r>
              <a:rPr lang="en-US" dirty="0"/>
              <a:t> Presence</a:t>
            </a:r>
          </a:p>
        </p:txBody>
      </p:sp>
      <p:sp>
        <p:nvSpPr>
          <p:cNvPr id="5" name="Slide Number Placeholder 4">
            <a:extLst>
              <a:ext uri="{FF2B5EF4-FFF2-40B4-BE49-F238E27FC236}">
                <a16:creationId xmlns:a16="http://schemas.microsoft.com/office/drawing/2014/main" id="{76E842F0-84CE-8F47-8C66-CB337EBDC8B7}"/>
              </a:ext>
            </a:extLst>
          </p:cNvPr>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87</a:t>
            </a:fld>
            <a:endParaRPr lang="en-US" dirty="0"/>
          </a:p>
        </p:txBody>
      </p:sp>
      <p:sp>
        <p:nvSpPr>
          <p:cNvPr id="8" name="TextBox 7"/>
          <p:cNvSpPr txBox="1"/>
          <p:nvPr/>
        </p:nvSpPr>
        <p:spPr>
          <a:xfrm>
            <a:off x="53684" y="6415491"/>
            <a:ext cx="7040536" cy="220510"/>
          </a:xfrm>
          <a:prstGeom prst="rect">
            <a:avLst/>
          </a:prstGeom>
          <a:noFill/>
        </p:spPr>
        <p:txBody>
          <a:bodyPr wrap="square" rtlCol="0">
            <a:spAutoFit/>
          </a:bodyPr>
          <a:lstStyle>
            <a:defPPr>
              <a:defRPr lang="en-US"/>
            </a:defPPr>
            <a:lvl1pPr algn="l" rtl="0" fontAlgn="base">
              <a:spcBef>
                <a:spcPct val="0"/>
              </a:spcBef>
              <a:spcAft>
                <a:spcPct val="0"/>
              </a:spcAft>
              <a:defRPr sz="1300" kern="1200">
                <a:solidFill>
                  <a:schemeClr val="tx1"/>
                </a:solidFill>
                <a:latin typeface="Arial" charset="0"/>
                <a:ea typeface="+mn-ea"/>
                <a:cs typeface="+mn-cs"/>
              </a:defRPr>
            </a:lvl1pPr>
            <a:lvl2pPr marL="457200" algn="l" rtl="0" fontAlgn="base">
              <a:spcBef>
                <a:spcPct val="0"/>
              </a:spcBef>
              <a:spcAft>
                <a:spcPct val="0"/>
              </a:spcAft>
              <a:defRPr sz="1300" kern="1200">
                <a:solidFill>
                  <a:schemeClr val="tx1"/>
                </a:solidFill>
                <a:latin typeface="Arial" charset="0"/>
                <a:ea typeface="+mn-ea"/>
                <a:cs typeface="+mn-cs"/>
              </a:defRPr>
            </a:lvl2pPr>
            <a:lvl3pPr marL="914400" algn="l" rtl="0" fontAlgn="base">
              <a:spcBef>
                <a:spcPct val="0"/>
              </a:spcBef>
              <a:spcAft>
                <a:spcPct val="0"/>
              </a:spcAft>
              <a:defRPr sz="1300" kern="1200">
                <a:solidFill>
                  <a:schemeClr val="tx1"/>
                </a:solidFill>
                <a:latin typeface="Arial" charset="0"/>
                <a:ea typeface="+mn-ea"/>
                <a:cs typeface="+mn-cs"/>
              </a:defRPr>
            </a:lvl3pPr>
            <a:lvl4pPr marL="1371600" algn="l" rtl="0" fontAlgn="base">
              <a:spcBef>
                <a:spcPct val="0"/>
              </a:spcBef>
              <a:spcAft>
                <a:spcPct val="0"/>
              </a:spcAft>
              <a:defRPr sz="1300" kern="1200">
                <a:solidFill>
                  <a:schemeClr val="tx1"/>
                </a:solidFill>
                <a:latin typeface="Arial" charset="0"/>
                <a:ea typeface="+mn-ea"/>
                <a:cs typeface="+mn-cs"/>
              </a:defRPr>
            </a:lvl4pPr>
            <a:lvl5pPr marL="1828800" algn="l" rtl="0" fontAlgn="base">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a:lstStyle>
          <a:p>
            <a:r>
              <a:rPr lang="en-US" sz="833" dirty="0">
                <a:latin typeface="Arial" panose="020B0604020202020204" pitchFamily="34" charset="0"/>
                <a:cs typeface="Arial" panose="020B0604020202020204" pitchFamily="34" charset="0"/>
              </a:rPr>
              <a:t>*Includes states where the company receives Medicaid and Medicare revenues associated with Dual Eligible Special Needs Plans (D-SNPs)</a:t>
            </a:r>
          </a:p>
        </p:txBody>
      </p:sp>
      <p:grpSp>
        <p:nvGrpSpPr>
          <p:cNvPr id="9" name="Group 8"/>
          <p:cNvGrpSpPr/>
          <p:nvPr/>
        </p:nvGrpSpPr>
        <p:grpSpPr>
          <a:xfrm>
            <a:off x="863083" y="1111603"/>
            <a:ext cx="5964163" cy="3977568"/>
            <a:chOff x="304800" y="228600"/>
            <a:chExt cx="8610600" cy="5440431"/>
          </a:xfrm>
        </p:grpSpPr>
        <p:grpSp>
          <p:nvGrpSpPr>
            <p:cNvPr id="10" name="USA"/>
            <p:cNvGrpSpPr>
              <a:grpSpLocks/>
            </p:cNvGrpSpPr>
            <p:nvPr/>
          </p:nvGrpSpPr>
          <p:grpSpPr bwMode="auto">
            <a:xfrm>
              <a:off x="304800" y="228600"/>
              <a:ext cx="8610600" cy="5440431"/>
              <a:chOff x="62" y="532"/>
              <a:chExt cx="5253" cy="3319"/>
            </a:xfrm>
          </p:grpSpPr>
          <p:sp>
            <p:nvSpPr>
              <p:cNvPr id="27" name="Freeform 191"/>
              <p:cNvSpPr>
                <a:spLocks/>
              </p:cNvSpPr>
              <p:nvPr/>
            </p:nvSpPr>
            <p:spPr bwMode="auto">
              <a:xfrm>
                <a:off x="4753" y="2423"/>
                <a:ext cx="34" cy="34"/>
              </a:xfrm>
              <a:custGeom>
                <a:avLst/>
                <a:gdLst>
                  <a:gd name="T0" fmla="*/ 0 w 34"/>
                  <a:gd name="T1" fmla="*/ 30 h 34"/>
                  <a:gd name="T2" fmla="*/ 4 w 34"/>
                  <a:gd name="T3" fmla="*/ 34 h 34"/>
                  <a:gd name="T4" fmla="*/ 34 w 34"/>
                  <a:gd name="T5" fmla="*/ 4 h 34"/>
                  <a:gd name="T6" fmla="*/ 30 w 34"/>
                  <a:gd name="T7" fmla="*/ 0 h 34"/>
                  <a:gd name="T8" fmla="*/ 0 w 34"/>
                  <a:gd name="T9" fmla="*/ 3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34">
                    <a:moveTo>
                      <a:pt x="0" y="30"/>
                    </a:moveTo>
                    <a:lnTo>
                      <a:pt x="4" y="34"/>
                    </a:lnTo>
                    <a:lnTo>
                      <a:pt x="34" y="4"/>
                    </a:lnTo>
                    <a:lnTo>
                      <a:pt x="30" y="0"/>
                    </a:lnTo>
                    <a:lnTo>
                      <a:pt x="0" y="30"/>
                    </a:lnTo>
                    <a:close/>
                  </a:path>
                </a:pathLst>
              </a:custGeom>
              <a:solidFill>
                <a:srgbClr val="F2F2F2"/>
              </a:solidFill>
              <a:ln w="3175">
                <a:solidFill>
                  <a:srgbClr val="404040"/>
                </a:solidFill>
                <a:prstDash val="solid"/>
                <a:round/>
                <a:headEnd/>
                <a:tailEnd/>
              </a:ln>
            </p:spPr>
            <p:txBody>
              <a:bodyPr/>
              <a:lstStyle/>
              <a:p>
                <a:endParaRPr lang="en-US" sz="1500" dirty="0"/>
              </a:p>
            </p:txBody>
          </p:sp>
          <p:sp>
            <p:nvSpPr>
              <p:cNvPr id="28" name="Freeform 192"/>
              <p:cNvSpPr>
                <a:spLocks/>
              </p:cNvSpPr>
              <p:nvPr/>
            </p:nvSpPr>
            <p:spPr bwMode="auto">
              <a:xfrm>
                <a:off x="4773" y="2309"/>
                <a:ext cx="38" cy="108"/>
              </a:xfrm>
              <a:custGeom>
                <a:avLst/>
                <a:gdLst>
                  <a:gd name="T0" fmla="*/ 18 w 38"/>
                  <a:gd name="T1" fmla="*/ 108 h 108"/>
                  <a:gd name="T2" fmla="*/ 22 w 38"/>
                  <a:gd name="T3" fmla="*/ 108 h 108"/>
                  <a:gd name="T4" fmla="*/ 38 w 38"/>
                  <a:gd name="T5" fmla="*/ 100 h 108"/>
                  <a:gd name="T6" fmla="*/ 36 w 38"/>
                  <a:gd name="T7" fmla="*/ 50 h 108"/>
                  <a:gd name="T8" fmla="*/ 2 w 38"/>
                  <a:gd name="T9" fmla="*/ 0 h 108"/>
                  <a:gd name="T10" fmla="*/ 0 w 38"/>
                  <a:gd name="T11" fmla="*/ 4 h 108"/>
                  <a:gd name="T12" fmla="*/ 32 w 38"/>
                  <a:gd name="T13" fmla="*/ 50 h 108"/>
                  <a:gd name="T14" fmla="*/ 34 w 38"/>
                  <a:gd name="T15" fmla="*/ 94 h 108"/>
                  <a:gd name="T16" fmla="*/ 18 w 38"/>
                  <a:gd name="T17" fmla="*/ 10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08">
                    <a:moveTo>
                      <a:pt x="18" y="108"/>
                    </a:moveTo>
                    <a:lnTo>
                      <a:pt x="22" y="108"/>
                    </a:lnTo>
                    <a:lnTo>
                      <a:pt x="38" y="100"/>
                    </a:lnTo>
                    <a:lnTo>
                      <a:pt x="36" y="50"/>
                    </a:lnTo>
                    <a:lnTo>
                      <a:pt x="2" y="0"/>
                    </a:lnTo>
                    <a:lnTo>
                      <a:pt x="0" y="4"/>
                    </a:lnTo>
                    <a:lnTo>
                      <a:pt x="32" y="50"/>
                    </a:lnTo>
                    <a:lnTo>
                      <a:pt x="34" y="94"/>
                    </a:lnTo>
                    <a:lnTo>
                      <a:pt x="18" y="108"/>
                    </a:lnTo>
                    <a:close/>
                  </a:path>
                </a:pathLst>
              </a:custGeom>
              <a:solidFill>
                <a:srgbClr val="F2F2F2"/>
              </a:solidFill>
              <a:ln w="3175">
                <a:solidFill>
                  <a:srgbClr val="404040"/>
                </a:solidFill>
                <a:prstDash val="solid"/>
                <a:round/>
                <a:headEnd/>
                <a:tailEnd/>
              </a:ln>
            </p:spPr>
            <p:txBody>
              <a:bodyPr/>
              <a:lstStyle/>
              <a:p>
                <a:endParaRPr lang="en-US" sz="1500" dirty="0"/>
              </a:p>
            </p:txBody>
          </p:sp>
          <p:sp>
            <p:nvSpPr>
              <p:cNvPr id="29" name="Freeform 193"/>
              <p:cNvSpPr>
                <a:spLocks/>
              </p:cNvSpPr>
              <p:nvPr/>
            </p:nvSpPr>
            <p:spPr bwMode="auto">
              <a:xfrm>
                <a:off x="5083" y="1524"/>
                <a:ext cx="36" cy="26"/>
              </a:xfrm>
              <a:custGeom>
                <a:avLst/>
                <a:gdLst>
                  <a:gd name="T0" fmla="*/ 0 w 36"/>
                  <a:gd name="T1" fmla="*/ 20 h 26"/>
                  <a:gd name="T2" fmla="*/ 10 w 36"/>
                  <a:gd name="T3" fmla="*/ 26 h 26"/>
                  <a:gd name="T4" fmla="*/ 16 w 36"/>
                  <a:gd name="T5" fmla="*/ 18 h 26"/>
                  <a:gd name="T6" fmla="*/ 32 w 36"/>
                  <a:gd name="T7" fmla="*/ 12 h 26"/>
                  <a:gd name="T8" fmla="*/ 36 w 36"/>
                  <a:gd name="T9" fmla="*/ 16 h 26"/>
                  <a:gd name="T10" fmla="*/ 34 w 36"/>
                  <a:gd name="T11" fmla="*/ 2 h 26"/>
                  <a:gd name="T12" fmla="*/ 28 w 36"/>
                  <a:gd name="T13" fmla="*/ 4 h 26"/>
                  <a:gd name="T14" fmla="*/ 20 w 36"/>
                  <a:gd name="T15" fmla="*/ 0 h 26"/>
                  <a:gd name="T16" fmla="*/ 10 w 36"/>
                  <a:gd name="T17" fmla="*/ 4 h 26"/>
                  <a:gd name="T18" fmla="*/ 8 w 36"/>
                  <a:gd name="T19" fmla="*/ 16 h 26"/>
                  <a:gd name="T20" fmla="*/ 0 w 36"/>
                  <a:gd name="T21" fmla="*/ 2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6">
                    <a:moveTo>
                      <a:pt x="0" y="20"/>
                    </a:moveTo>
                    <a:lnTo>
                      <a:pt x="10" y="26"/>
                    </a:lnTo>
                    <a:lnTo>
                      <a:pt x="16" y="18"/>
                    </a:lnTo>
                    <a:lnTo>
                      <a:pt x="32" y="12"/>
                    </a:lnTo>
                    <a:lnTo>
                      <a:pt x="36" y="16"/>
                    </a:lnTo>
                    <a:lnTo>
                      <a:pt x="34" y="2"/>
                    </a:lnTo>
                    <a:lnTo>
                      <a:pt x="28" y="4"/>
                    </a:lnTo>
                    <a:lnTo>
                      <a:pt x="20" y="0"/>
                    </a:lnTo>
                    <a:lnTo>
                      <a:pt x="10" y="4"/>
                    </a:lnTo>
                    <a:lnTo>
                      <a:pt x="8" y="16"/>
                    </a:lnTo>
                    <a:lnTo>
                      <a:pt x="0" y="20"/>
                    </a:lnTo>
                    <a:close/>
                  </a:path>
                </a:pathLst>
              </a:custGeom>
              <a:solidFill>
                <a:schemeClr val="bg1"/>
              </a:solidFill>
              <a:ln w="3175">
                <a:solidFill>
                  <a:srgbClr val="404040"/>
                </a:solidFill>
                <a:prstDash val="solid"/>
                <a:round/>
                <a:headEnd/>
                <a:tailEnd/>
              </a:ln>
            </p:spPr>
            <p:txBody>
              <a:bodyPr/>
              <a:lstStyle/>
              <a:p>
                <a:endParaRPr lang="en-US" sz="1500" dirty="0"/>
              </a:p>
            </p:txBody>
          </p:sp>
          <p:sp>
            <p:nvSpPr>
              <p:cNvPr id="30" name="Freeform 194"/>
              <p:cNvSpPr>
                <a:spLocks/>
              </p:cNvSpPr>
              <p:nvPr/>
            </p:nvSpPr>
            <p:spPr bwMode="auto">
              <a:xfrm>
                <a:off x="5139" y="1520"/>
                <a:ext cx="26" cy="22"/>
              </a:xfrm>
              <a:custGeom>
                <a:avLst/>
                <a:gdLst>
                  <a:gd name="T0" fmla="*/ 0 w 26"/>
                  <a:gd name="T1" fmla="*/ 18 h 22"/>
                  <a:gd name="T2" fmla="*/ 14 w 26"/>
                  <a:gd name="T3" fmla="*/ 22 h 22"/>
                  <a:gd name="T4" fmla="*/ 24 w 26"/>
                  <a:gd name="T5" fmla="*/ 20 h 22"/>
                  <a:gd name="T6" fmla="*/ 26 w 26"/>
                  <a:gd name="T7" fmla="*/ 10 h 22"/>
                  <a:gd name="T8" fmla="*/ 16 w 26"/>
                  <a:gd name="T9" fmla="*/ 0 h 22"/>
                  <a:gd name="T10" fmla="*/ 18 w 26"/>
                  <a:gd name="T11" fmla="*/ 8 h 22"/>
                  <a:gd name="T12" fmla="*/ 16 w 26"/>
                  <a:gd name="T13" fmla="*/ 14 h 22"/>
                  <a:gd name="T14" fmla="*/ 2 w 26"/>
                  <a:gd name="T15" fmla="*/ 14 h 22"/>
                  <a:gd name="T16" fmla="*/ 0 w 26"/>
                  <a:gd name="T17" fmla="*/ 18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2">
                    <a:moveTo>
                      <a:pt x="0" y="18"/>
                    </a:moveTo>
                    <a:lnTo>
                      <a:pt x="14" y="22"/>
                    </a:lnTo>
                    <a:lnTo>
                      <a:pt x="24" y="20"/>
                    </a:lnTo>
                    <a:lnTo>
                      <a:pt x="26" y="10"/>
                    </a:lnTo>
                    <a:lnTo>
                      <a:pt x="16" y="0"/>
                    </a:lnTo>
                    <a:lnTo>
                      <a:pt x="18" y="8"/>
                    </a:lnTo>
                    <a:lnTo>
                      <a:pt x="16" y="14"/>
                    </a:lnTo>
                    <a:lnTo>
                      <a:pt x="2" y="14"/>
                    </a:lnTo>
                    <a:lnTo>
                      <a:pt x="0" y="18"/>
                    </a:lnTo>
                    <a:close/>
                  </a:path>
                </a:pathLst>
              </a:custGeom>
              <a:solidFill>
                <a:srgbClr val="F2F2F2"/>
              </a:solidFill>
              <a:ln w="3175">
                <a:solidFill>
                  <a:srgbClr val="404040"/>
                </a:solidFill>
                <a:prstDash val="solid"/>
                <a:round/>
                <a:headEnd/>
                <a:tailEnd/>
              </a:ln>
            </p:spPr>
            <p:txBody>
              <a:bodyPr/>
              <a:lstStyle/>
              <a:p>
                <a:endParaRPr lang="en-US" sz="1500" dirty="0"/>
              </a:p>
            </p:txBody>
          </p:sp>
          <p:sp>
            <p:nvSpPr>
              <p:cNvPr id="31" name="Freeform 195"/>
              <p:cNvSpPr>
                <a:spLocks/>
              </p:cNvSpPr>
              <p:nvPr/>
            </p:nvSpPr>
            <p:spPr bwMode="auto">
              <a:xfrm>
                <a:off x="4819" y="1356"/>
                <a:ext cx="344" cy="172"/>
              </a:xfrm>
              <a:custGeom>
                <a:avLst/>
                <a:gdLst>
                  <a:gd name="T0" fmla="*/ 2 w 344"/>
                  <a:gd name="T1" fmla="*/ 164 h 172"/>
                  <a:gd name="T2" fmla="*/ 0 w 344"/>
                  <a:gd name="T3" fmla="*/ 164 h 172"/>
                  <a:gd name="T4" fmla="*/ 2 w 344"/>
                  <a:gd name="T5" fmla="*/ 72 h 172"/>
                  <a:gd name="T6" fmla="*/ 180 w 344"/>
                  <a:gd name="T7" fmla="*/ 30 h 172"/>
                  <a:gd name="T8" fmla="*/ 208 w 344"/>
                  <a:gd name="T9" fmla="*/ 2 h 172"/>
                  <a:gd name="T10" fmla="*/ 218 w 344"/>
                  <a:gd name="T11" fmla="*/ 0 h 172"/>
                  <a:gd name="T12" fmla="*/ 244 w 344"/>
                  <a:gd name="T13" fmla="*/ 30 h 172"/>
                  <a:gd name="T14" fmla="*/ 238 w 344"/>
                  <a:gd name="T15" fmla="*/ 36 h 172"/>
                  <a:gd name="T16" fmla="*/ 234 w 344"/>
                  <a:gd name="T17" fmla="*/ 52 h 172"/>
                  <a:gd name="T18" fmla="*/ 230 w 344"/>
                  <a:gd name="T19" fmla="*/ 56 h 172"/>
                  <a:gd name="T20" fmla="*/ 228 w 344"/>
                  <a:gd name="T21" fmla="*/ 64 h 172"/>
                  <a:gd name="T22" fmla="*/ 228 w 344"/>
                  <a:gd name="T23" fmla="*/ 72 h 172"/>
                  <a:gd name="T24" fmla="*/ 232 w 344"/>
                  <a:gd name="T25" fmla="*/ 76 h 172"/>
                  <a:gd name="T26" fmla="*/ 248 w 344"/>
                  <a:gd name="T27" fmla="*/ 78 h 172"/>
                  <a:gd name="T28" fmla="*/ 258 w 344"/>
                  <a:gd name="T29" fmla="*/ 84 h 172"/>
                  <a:gd name="T30" fmla="*/ 264 w 344"/>
                  <a:gd name="T31" fmla="*/ 102 h 172"/>
                  <a:gd name="T32" fmla="*/ 274 w 344"/>
                  <a:gd name="T33" fmla="*/ 106 h 172"/>
                  <a:gd name="T34" fmla="*/ 286 w 344"/>
                  <a:gd name="T35" fmla="*/ 124 h 172"/>
                  <a:gd name="T36" fmla="*/ 322 w 344"/>
                  <a:gd name="T37" fmla="*/ 128 h 172"/>
                  <a:gd name="T38" fmla="*/ 332 w 344"/>
                  <a:gd name="T39" fmla="*/ 120 h 172"/>
                  <a:gd name="T40" fmla="*/ 334 w 344"/>
                  <a:gd name="T41" fmla="*/ 114 h 172"/>
                  <a:gd name="T42" fmla="*/ 328 w 344"/>
                  <a:gd name="T43" fmla="*/ 94 h 172"/>
                  <a:gd name="T44" fmla="*/ 332 w 344"/>
                  <a:gd name="T45" fmla="*/ 92 h 172"/>
                  <a:gd name="T46" fmla="*/ 336 w 344"/>
                  <a:gd name="T47" fmla="*/ 94 h 172"/>
                  <a:gd name="T48" fmla="*/ 344 w 344"/>
                  <a:gd name="T49" fmla="*/ 118 h 172"/>
                  <a:gd name="T50" fmla="*/ 342 w 344"/>
                  <a:gd name="T51" fmla="*/ 122 h 172"/>
                  <a:gd name="T52" fmla="*/ 326 w 344"/>
                  <a:gd name="T53" fmla="*/ 140 h 172"/>
                  <a:gd name="T54" fmla="*/ 316 w 344"/>
                  <a:gd name="T55" fmla="*/ 140 h 172"/>
                  <a:gd name="T56" fmla="*/ 298 w 344"/>
                  <a:gd name="T57" fmla="*/ 154 h 172"/>
                  <a:gd name="T58" fmla="*/ 288 w 344"/>
                  <a:gd name="T59" fmla="*/ 154 h 172"/>
                  <a:gd name="T60" fmla="*/ 282 w 344"/>
                  <a:gd name="T61" fmla="*/ 144 h 172"/>
                  <a:gd name="T62" fmla="*/ 276 w 344"/>
                  <a:gd name="T63" fmla="*/ 144 h 172"/>
                  <a:gd name="T64" fmla="*/ 256 w 344"/>
                  <a:gd name="T65" fmla="*/ 164 h 172"/>
                  <a:gd name="T66" fmla="*/ 244 w 344"/>
                  <a:gd name="T67" fmla="*/ 170 h 172"/>
                  <a:gd name="T68" fmla="*/ 238 w 344"/>
                  <a:gd name="T69" fmla="*/ 172 h 172"/>
                  <a:gd name="T70" fmla="*/ 230 w 344"/>
                  <a:gd name="T71" fmla="*/ 156 h 172"/>
                  <a:gd name="T72" fmla="*/ 204 w 344"/>
                  <a:gd name="T73" fmla="*/ 146 h 172"/>
                  <a:gd name="T74" fmla="*/ 202 w 344"/>
                  <a:gd name="T75" fmla="*/ 134 h 172"/>
                  <a:gd name="T76" fmla="*/ 198 w 344"/>
                  <a:gd name="T77" fmla="*/ 134 h 172"/>
                  <a:gd name="T78" fmla="*/ 194 w 344"/>
                  <a:gd name="T79" fmla="*/ 118 h 172"/>
                  <a:gd name="T80" fmla="*/ 70 w 344"/>
                  <a:gd name="T81" fmla="*/ 148 h 172"/>
                  <a:gd name="T82" fmla="*/ 68 w 344"/>
                  <a:gd name="T83" fmla="*/ 154 h 172"/>
                  <a:gd name="T84" fmla="*/ 64 w 344"/>
                  <a:gd name="T85" fmla="*/ 150 h 172"/>
                  <a:gd name="T86" fmla="*/ 2 w 344"/>
                  <a:gd name="T87" fmla="*/ 164 h 1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172">
                    <a:moveTo>
                      <a:pt x="2" y="164"/>
                    </a:moveTo>
                    <a:lnTo>
                      <a:pt x="0" y="164"/>
                    </a:lnTo>
                    <a:lnTo>
                      <a:pt x="2" y="72"/>
                    </a:lnTo>
                    <a:lnTo>
                      <a:pt x="180" y="30"/>
                    </a:lnTo>
                    <a:lnTo>
                      <a:pt x="208" y="2"/>
                    </a:lnTo>
                    <a:lnTo>
                      <a:pt x="218" y="0"/>
                    </a:lnTo>
                    <a:lnTo>
                      <a:pt x="244" y="30"/>
                    </a:lnTo>
                    <a:lnTo>
                      <a:pt x="238" y="36"/>
                    </a:lnTo>
                    <a:lnTo>
                      <a:pt x="234" y="52"/>
                    </a:lnTo>
                    <a:lnTo>
                      <a:pt x="230" y="56"/>
                    </a:lnTo>
                    <a:lnTo>
                      <a:pt x="228" y="64"/>
                    </a:lnTo>
                    <a:lnTo>
                      <a:pt x="228" y="72"/>
                    </a:lnTo>
                    <a:lnTo>
                      <a:pt x="232" y="76"/>
                    </a:lnTo>
                    <a:lnTo>
                      <a:pt x="248" y="78"/>
                    </a:lnTo>
                    <a:lnTo>
                      <a:pt x="258" y="84"/>
                    </a:lnTo>
                    <a:lnTo>
                      <a:pt x="264" y="102"/>
                    </a:lnTo>
                    <a:lnTo>
                      <a:pt x="274" y="106"/>
                    </a:lnTo>
                    <a:lnTo>
                      <a:pt x="286" y="124"/>
                    </a:lnTo>
                    <a:lnTo>
                      <a:pt x="322" y="128"/>
                    </a:lnTo>
                    <a:lnTo>
                      <a:pt x="332" y="120"/>
                    </a:lnTo>
                    <a:lnTo>
                      <a:pt x="334" y="114"/>
                    </a:lnTo>
                    <a:lnTo>
                      <a:pt x="328" y="94"/>
                    </a:lnTo>
                    <a:lnTo>
                      <a:pt x="332" y="92"/>
                    </a:lnTo>
                    <a:lnTo>
                      <a:pt x="336" y="94"/>
                    </a:lnTo>
                    <a:lnTo>
                      <a:pt x="344" y="118"/>
                    </a:lnTo>
                    <a:lnTo>
                      <a:pt x="342" y="122"/>
                    </a:lnTo>
                    <a:lnTo>
                      <a:pt x="326" y="140"/>
                    </a:lnTo>
                    <a:lnTo>
                      <a:pt x="316" y="140"/>
                    </a:lnTo>
                    <a:lnTo>
                      <a:pt x="298" y="154"/>
                    </a:lnTo>
                    <a:lnTo>
                      <a:pt x="288" y="154"/>
                    </a:lnTo>
                    <a:lnTo>
                      <a:pt x="282" y="144"/>
                    </a:lnTo>
                    <a:lnTo>
                      <a:pt x="276" y="144"/>
                    </a:lnTo>
                    <a:lnTo>
                      <a:pt x="256" y="164"/>
                    </a:lnTo>
                    <a:lnTo>
                      <a:pt x="244" y="170"/>
                    </a:lnTo>
                    <a:lnTo>
                      <a:pt x="238" y="172"/>
                    </a:lnTo>
                    <a:lnTo>
                      <a:pt x="230" y="156"/>
                    </a:lnTo>
                    <a:lnTo>
                      <a:pt x="204" y="146"/>
                    </a:lnTo>
                    <a:lnTo>
                      <a:pt x="202" y="134"/>
                    </a:lnTo>
                    <a:lnTo>
                      <a:pt x="198" y="134"/>
                    </a:lnTo>
                    <a:lnTo>
                      <a:pt x="194" y="118"/>
                    </a:lnTo>
                    <a:lnTo>
                      <a:pt x="70" y="148"/>
                    </a:lnTo>
                    <a:lnTo>
                      <a:pt x="68" y="154"/>
                    </a:lnTo>
                    <a:lnTo>
                      <a:pt x="64" y="150"/>
                    </a:lnTo>
                    <a:lnTo>
                      <a:pt x="2" y="164"/>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32" name="Freeform 196"/>
              <p:cNvSpPr>
                <a:spLocks/>
              </p:cNvSpPr>
              <p:nvPr/>
            </p:nvSpPr>
            <p:spPr bwMode="auto">
              <a:xfrm>
                <a:off x="3383" y="2062"/>
                <a:ext cx="734" cy="373"/>
              </a:xfrm>
              <a:custGeom>
                <a:avLst/>
                <a:gdLst>
                  <a:gd name="T0" fmla="*/ 578 w 734"/>
                  <a:gd name="T1" fmla="*/ 299 h 373"/>
                  <a:gd name="T2" fmla="*/ 638 w 734"/>
                  <a:gd name="T3" fmla="*/ 269 h 373"/>
                  <a:gd name="T4" fmla="*/ 656 w 734"/>
                  <a:gd name="T5" fmla="*/ 249 h 373"/>
                  <a:gd name="T6" fmla="*/ 668 w 734"/>
                  <a:gd name="T7" fmla="*/ 229 h 373"/>
                  <a:gd name="T8" fmla="*/ 734 w 734"/>
                  <a:gd name="T9" fmla="*/ 169 h 373"/>
                  <a:gd name="T10" fmla="*/ 712 w 734"/>
                  <a:gd name="T11" fmla="*/ 159 h 373"/>
                  <a:gd name="T12" fmla="*/ 696 w 734"/>
                  <a:gd name="T13" fmla="*/ 143 h 373"/>
                  <a:gd name="T14" fmla="*/ 678 w 734"/>
                  <a:gd name="T15" fmla="*/ 120 h 373"/>
                  <a:gd name="T16" fmla="*/ 664 w 734"/>
                  <a:gd name="T17" fmla="*/ 88 h 373"/>
                  <a:gd name="T18" fmla="*/ 660 w 734"/>
                  <a:gd name="T19" fmla="*/ 68 h 373"/>
                  <a:gd name="T20" fmla="*/ 632 w 734"/>
                  <a:gd name="T21" fmla="*/ 50 h 373"/>
                  <a:gd name="T22" fmla="*/ 612 w 734"/>
                  <a:gd name="T23" fmla="*/ 34 h 373"/>
                  <a:gd name="T24" fmla="*/ 586 w 734"/>
                  <a:gd name="T25" fmla="*/ 54 h 373"/>
                  <a:gd name="T26" fmla="*/ 554 w 734"/>
                  <a:gd name="T27" fmla="*/ 46 h 373"/>
                  <a:gd name="T28" fmla="*/ 542 w 734"/>
                  <a:gd name="T29" fmla="*/ 52 h 373"/>
                  <a:gd name="T30" fmla="*/ 494 w 734"/>
                  <a:gd name="T31" fmla="*/ 36 h 373"/>
                  <a:gd name="T32" fmla="*/ 468 w 734"/>
                  <a:gd name="T33" fmla="*/ 2 h 373"/>
                  <a:gd name="T34" fmla="*/ 440 w 734"/>
                  <a:gd name="T35" fmla="*/ 0 h 373"/>
                  <a:gd name="T36" fmla="*/ 432 w 734"/>
                  <a:gd name="T37" fmla="*/ 22 h 373"/>
                  <a:gd name="T38" fmla="*/ 438 w 734"/>
                  <a:gd name="T39" fmla="*/ 34 h 373"/>
                  <a:gd name="T40" fmla="*/ 420 w 734"/>
                  <a:gd name="T41" fmla="*/ 48 h 373"/>
                  <a:gd name="T42" fmla="*/ 392 w 734"/>
                  <a:gd name="T43" fmla="*/ 56 h 373"/>
                  <a:gd name="T44" fmla="*/ 380 w 734"/>
                  <a:gd name="T45" fmla="*/ 84 h 373"/>
                  <a:gd name="T46" fmla="*/ 358 w 734"/>
                  <a:gd name="T47" fmla="*/ 116 h 373"/>
                  <a:gd name="T48" fmla="*/ 338 w 734"/>
                  <a:gd name="T49" fmla="*/ 133 h 373"/>
                  <a:gd name="T50" fmla="*/ 326 w 734"/>
                  <a:gd name="T51" fmla="*/ 161 h 373"/>
                  <a:gd name="T52" fmla="*/ 300 w 734"/>
                  <a:gd name="T53" fmla="*/ 141 h 373"/>
                  <a:gd name="T54" fmla="*/ 296 w 734"/>
                  <a:gd name="T55" fmla="*/ 143 h 373"/>
                  <a:gd name="T56" fmla="*/ 286 w 734"/>
                  <a:gd name="T57" fmla="*/ 151 h 373"/>
                  <a:gd name="T58" fmla="*/ 280 w 734"/>
                  <a:gd name="T59" fmla="*/ 169 h 373"/>
                  <a:gd name="T60" fmla="*/ 268 w 734"/>
                  <a:gd name="T61" fmla="*/ 181 h 373"/>
                  <a:gd name="T62" fmla="*/ 256 w 734"/>
                  <a:gd name="T63" fmla="*/ 175 h 373"/>
                  <a:gd name="T64" fmla="*/ 230 w 734"/>
                  <a:gd name="T65" fmla="*/ 177 h 373"/>
                  <a:gd name="T66" fmla="*/ 192 w 734"/>
                  <a:gd name="T67" fmla="*/ 177 h 373"/>
                  <a:gd name="T68" fmla="*/ 172 w 734"/>
                  <a:gd name="T69" fmla="*/ 173 h 373"/>
                  <a:gd name="T70" fmla="*/ 168 w 734"/>
                  <a:gd name="T71" fmla="*/ 193 h 373"/>
                  <a:gd name="T72" fmla="*/ 152 w 734"/>
                  <a:gd name="T73" fmla="*/ 187 h 373"/>
                  <a:gd name="T74" fmla="*/ 140 w 734"/>
                  <a:gd name="T75" fmla="*/ 185 h 373"/>
                  <a:gd name="T76" fmla="*/ 138 w 734"/>
                  <a:gd name="T77" fmla="*/ 201 h 373"/>
                  <a:gd name="T78" fmla="*/ 120 w 734"/>
                  <a:gd name="T79" fmla="*/ 217 h 373"/>
                  <a:gd name="T80" fmla="*/ 90 w 734"/>
                  <a:gd name="T81" fmla="*/ 253 h 373"/>
                  <a:gd name="T82" fmla="*/ 98 w 734"/>
                  <a:gd name="T83" fmla="*/ 285 h 373"/>
                  <a:gd name="T84" fmla="*/ 40 w 734"/>
                  <a:gd name="T85" fmla="*/ 279 h 373"/>
                  <a:gd name="T86" fmla="*/ 30 w 734"/>
                  <a:gd name="T87" fmla="*/ 313 h 373"/>
                  <a:gd name="T88" fmla="*/ 20 w 734"/>
                  <a:gd name="T89" fmla="*/ 363 h 373"/>
                  <a:gd name="T90" fmla="*/ 0 w 734"/>
                  <a:gd name="T91" fmla="*/ 373 h 373"/>
                  <a:gd name="T92" fmla="*/ 136 w 734"/>
                  <a:gd name="T93" fmla="*/ 341 h 373"/>
                  <a:gd name="T94" fmla="*/ 160 w 734"/>
                  <a:gd name="T95" fmla="*/ 345 h 373"/>
                  <a:gd name="T96" fmla="*/ 292 w 734"/>
                  <a:gd name="T97" fmla="*/ 329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34" h="373">
                    <a:moveTo>
                      <a:pt x="432" y="315"/>
                    </a:moveTo>
                    <a:lnTo>
                      <a:pt x="578" y="299"/>
                    </a:lnTo>
                    <a:lnTo>
                      <a:pt x="632" y="283"/>
                    </a:lnTo>
                    <a:lnTo>
                      <a:pt x="638" y="269"/>
                    </a:lnTo>
                    <a:lnTo>
                      <a:pt x="656" y="261"/>
                    </a:lnTo>
                    <a:lnTo>
                      <a:pt x="656" y="249"/>
                    </a:lnTo>
                    <a:lnTo>
                      <a:pt x="670" y="241"/>
                    </a:lnTo>
                    <a:lnTo>
                      <a:pt x="668" y="229"/>
                    </a:lnTo>
                    <a:lnTo>
                      <a:pt x="734" y="169"/>
                    </a:lnTo>
                    <a:lnTo>
                      <a:pt x="718" y="167"/>
                    </a:lnTo>
                    <a:lnTo>
                      <a:pt x="712" y="159"/>
                    </a:lnTo>
                    <a:lnTo>
                      <a:pt x="700" y="155"/>
                    </a:lnTo>
                    <a:lnTo>
                      <a:pt x="696" y="143"/>
                    </a:lnTo>
                    <a:lnTo>
                      <a:pt x="678" y="126"/>
                    </a:lnTo>
                    <a:lnTo>
                      <a:pt x="678" y="120"/>
                    </a:lnTo>
                    <a:lnTo>
                      <a:pt x="658" y="100"/>
                    </a:lnTo>
                    <a:lnTo>
                      <a:pt x="664" y="88"/>
                    </a:lnTo>
                    <a:lnTo>
                      <a:pt x="660" y="68"/>
                    </a:lnTo>
                    <a:lnTo>
                      <a:pt x="646" y="52"/>
                    </a:lnTo>
                    <a:lnTo>
                      <a:pt x="632" y="50"/>
                    </a:lnTo>
                    <a:lnTo>
                      <a:pt x="624" y="30"/>
                    </a:lnTo>
                    <a:lnTo>
                      <a:pt x="612" y="34"/>
                    </a:lnTo>
                    <a:lnTo>
                      <a:pt x="602" y="48"/>
                    </a:lnTo>
                    <a:lnTo>
                      <a:pt x="586" y="54"/>
                    </a:lnTo>
                    <a:lnTo>
                      <a:pt x="564" y="42"/>
                    </a:lnTo>
                    <a:lnTo>
                      <a:pt x="554" y="46"/>
                    </a:lnTo>
                    <a:lnTo>
                      <a:pt x="552" y="52"/>
                    </a:lnTo>
                    <a:lnTo>
                      <a:pt x="542" y="52"/>
                    </a:lnTo>
                    <a:lnTo>
                      <a:pt x="528" y="38"/>
                    </a:lnTo>
                    <a:lnTo>
                      <a:pt x="494" y="36"/>
                    </a:lnTo>
                    <a:lnTo>
                      <a:pt x="482" y="12"/>
                    </a:lnTo>
                    <a:lnTo>
                      <a:pt x="468" y="2"/>
                    </a:lnTo>
                    <a:lnTo>
                      <a:pt x="452" y="8"/>
                    </a:lnTo>
                    <a:lnTo>
                      <a:pt x="440" y="0"/>
                    </a:lnTo>
                    <a:lnTo>
                      <a:pt x="426" y="12"/>
                    </a:lnTo>
                    <a:lnTo>
                      <a:pt x="432" y="22"/>
                    </a:lnTo>
                    <a:lnTo>
                      <a:pt x="428" y="32"/>
                    </a:lnTo>
                    <a:lnTo>
                      <a:pt x="438" y="34"/>
                    </a:lnTo>
                    <a:lnTo>
                      <a:pt x="436" y="46"/>
                    </a:lnTo>
                    <a:lnTo>
                      <a:pt x="420" y="48"/>
                    </a:lnTo>
                    <a:lnTo>
                      <a:pt x="402" y="62"/>
                    </a:lnTo>
                    <a:lnTo>
                      <a:pt x="392" y="56"/>
                    </a:lnTo>
                    <a:lnTo>
                      <a:pt x="376" y="60"/>
                    </a:lnTo>
                    <a:lnTo>
                      <a:pt x="380" y="84"/>
                    </a:lnTo>
                    <a:lnTo>
                      <a:pt x="362" y="96"/>
                    </a:lnTo>
                    <a:lnTo>
                      <a:pt x="358" y="116"/>
                    </a:lnTo>
                    <a:lnTo>
                      <a:pt x="342" y="120"/>
                    </a:lnTo>
                    <a:lnTo>
                      <a:pt x="338" y="133"/>
                    </a:lnTo>
                    <a:lnTo>
                      <a:pt x="336" y="151"/>
                    </a:lnTo>
                    <a:lnTo>
                      <a:pt x="326" y="161"/>
                    </a:lnTo>
                    <a:lnTo>
                      <a:pt x="302" y="151"/>
                    </a:lnTo>
                    <a:lnTo>
                      <a:pt x="300" y="141"/>
                    </a:lnTo>
                    <a:lnTo>
                      <a:pt x="290" y="135"/>
                    </a:lnTo>
                    <a:lnTo>
                      <a:pt x="296" y="143"/>
                    </a:lnTo>
                    <a:lnTo>
                      <a:pt x="282" y="145"/>
                    </a:lnTo>
                    <a:lnTo>
                      <a:pt x="286" y="151"/>
                    </a:lnTo>
                    <a:lnTo>
                      <a:pt x="278" y="157"/>
                    </a:lnTo>
                    <a:lnTo>
                      <a:pt x="280" y="169"/>
                    </a:lnTo>
                    <a:lnTo>
                      <a:pt x="272" y="173"/>
                    </a:lnTo>
                    <a:lnTo>
                      <a:pt x="268" y="181"/>
                    </a:lnTo>
                    <a:lnTo>
                      <a:pt x="266" y="175"/>
                    </a:lnTo>
                    <a:lnTo>
                      <a:pt x="256" y="175"/>
                    </a:lnTo>
                    <a:lnTo>
                      <a:pt x="248" y="165"/>
                    </a:lnTo>
                    <a:lnTo>
                      <a:pt x="230" y="177"/>
                    </a:lnTo>
                    <a:lnTo>
                      <a:pt x="222" y="193"/>
                    </a:lnTo>
                    <a:lnTo>
                      <a:pt x="192" y="177"/>
                    </a:lnTo>
                    <a:lnTo>
                      <a:pt x="176" y="181"/>
                    </a:lnTo>
                    <a:lnTo>
                      <a:pt x="172" y="173"/>
                    </a:lnTo>
                    <a:lnTo>
                      <a:pt x="174" y="189"/>
                    </a:lnTo>
                    <a:lnTo>
                      <a:pt x="168" y="193"/>
                    </a:lnTo>
                    <a:lnTo>
                      <a:pt x="164" y="183"/>
                    </a:lnTo>
                    <a:lnTo>
                      <a:pt x="152" y="187"/>
                    </a:lnTo>
                    <a:lnTo>
                      <a:pt x="144" y="181"/>
                    </a:lnTo>
                    <a:lnTo>
                      <a:pt x="140" y="185"/>
                    </a:lnTo>
                    <a:lnTo>
                      <a:pt x="144" y="195"/>
                    </a:lnTo>
                    <a:lnTo>
                      <a:pt x="138" y="201"/>
                    </a:lnTo>
                    <a:lnTo>
                      <a:pt x="130" y="197"/>
                    </a:lnTo>
                    <a:lnTo>
                      <a:pt x="120" y="217"/>
                    </a:lnTo>
                    <a:lnTo>
                      <a:pt x="128" y="239"/>
                    </a:lnTo>
                    <a:lnTo>
                      <a:pt x="90" y="253"/>
                    </a:lnTo>
                    <a:lnTo>
                      <a:pt x="88" y="267"/>
                    </a:lnTo>
                    <a:lnTo>
                      <a:pt x="98" y="285"/>
                    </a:lnTo>
                    <a:lnTo>
                      <a:pt x="88" y="295"/>
                    </a:lnTo>
                    <a:lnTo>
                      <a:pt x="40" y="279"/>
                    </a:lnTo>
                    <a:lnTo>
                      <a:pt x="24" y="299"/>
                    </a:lnTo>
                    <a:lnTo>
                      <a:pt x="30" y="313"/>
                    </a:lnTo>
                    <a:lnTo>
                      <a:pt x="30" y="337"/>
                    </a:lnTo>
                    <a:lnTo>
                      <a:pt x="20" y="363"/>
                    </a:lnTo>
                    <a:lnTo>
                      <a:pt x="6" y="357"/>
                    </a:lnTo>
                    <a:lnTo>
                      <a:pt x="0" y="373"/>
                    </a:lnTo>
                    <a:lnTo>
                      <a:pt x="142" y="365"/>
                    </a:lnTo>
                    <a:lnTo>
                      <a:pt x="136" y="341"/>
                    </a:lnTo>
                    <a:lnTo>
                      <a:pt x="158" y="341"/>
                    </a:lnTo>
                    <a:lnTo>
                      <a:pt x="160" y="345"/>
                    </a:lnTo>
                    <a:lnTo>
                      <a:pt x="288" y="335"/>
                    </a:lnTo>
                    <a:lnTo>
                      <a:pt x="292" y="329"/>
                    </a:lnTo>
                    <a:lnTo>
                      <a:pt x="432" y="315"/>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33" name="Freeform 197"/>
              <p:cNvSpPr>
                <a:spLocks/>
              </p:cNvSpPr>
              <p:nvPr/>
            </p:nvSpPr>
            <p:spPr bwMode="auto">
              <a:xfrm>
                <a:off x="3921" y="2235"/>
                <a:ext cx="866" cy="404"/>
              </a:xfrm>
              <a:custGeom>
                <a:avLst/>
                <a:gdLst>
                  <a:gd name="T0" fmla="*/ 242 w 866"/>
                  <a:gd name="T1" fmla="*/ 100 h 404"/>
                  <a:gd name="T2" fmla="*/ 242 w 866"/>
                  <a:gd name="T3" fmla="*/ 124 h 404"/>
                  <a:gd name="T4" fmla="*/ 244 w 866"/>
                  <a:gd name="T5" fmla="*/ 142 h 404"/>
                  <a:gd name="T6" fmla="*/ 224 w 866"/>
                  <a:gd name="T7" fmla="*/ 150 h 404"/>
                  <a:gd name="T8" fmla="*/ 196 w 866"/>
                  <a:gd name="T9" fmla="*/ 172 h 404"/>
                  <a:gd name="T10" fmla="*/ 164 w 866"/>
                  <a:gd name="T11" fmla="*/ 202 h 404"/>
                  <a:gd name="T12" fmla="*/ 142 w 866"/>
                  <a:gd name="T13" fmla="*/ 200 h 404"/>
                  <a:gd name="T14" fmla="*/ 130 w 866"/>
                  <a:gd name="T15" fmla="*/ 208 h 404"/>
                  <a:gd name="T16" fmla="*/ 124 w 866"/>
                  <a:gd name="T17" fmla="*/ 230 h 404"/>
                  <a:gd name="T18" fmla="*/ 76 w 866"/>
                  <a:gd name="T19" fmla="*/ 264 h 404"/>
                  <a:gd name="T20" fmla="*/ 38 w 866"/>
                  <a:gd name="T21" fmla="*/ 276 h 404"/>
                  <a:gd name="T22" fmla="*/ 20 w 866"/>
                  <a:gd name="T23" fmla="*/ 310 h 404"/>
                  <a:gd name="T24" fmla="*/ 0 w 866"/>
                  <a:gd name="T25" fmla="*/ 316 h 404"/>
                  <a:gd name="T26" fmla="*/ 124 w 866"/>
                  <a:gd name="T27" fmla="*/ 328 h 404"/>
                  <a:gd name="T28" fmla="*/ 160 w 866"/>
                  <a:gd name="T29" fmla="*/ 318 h 404"/>
                  <a:gd name="T30" fmla="*/ 190 w 866"/>
                  <a:gd name="T31" fmla="*/ 300 h 404"/>
                  <a:gd name="T32" fmla="*/ 332 w 866"/>
                  <a:gd name="T33" fmla="*/ 284 h 404"/>
                  <a:gd name="T34" fmla="*/ 344 w 866"/>
                  <a:gd name="T35" fmla="*/ 286 h 404"/>
                  <a:gd name="T36" fmla="*/ 364 w 866"/>
                  <a:gd name="T37" fmla="*/ 322 h 404"/>
                  <a:gd name="T38" fmla="*/ 614 w 866"/>
                  <a:gd name="T39" fmla="*/ 404 h 404"/>
                  <a:gd name="T40" fmla="*/ 688 w 866"/>
                  <a:gd name="T41" fmla="*/ 366 h 404"/>
                  <a:gd name="T42" fmla="*/ 708 w 866"/>
                  <a:gd name="T43" fmla="*/ 316 h 404"/>
                  <a:gd name="T44" fmla="*/ 792 w 866"/>
                  <a:gd name="T45" fmla="*/ 270 h 404"/>
                  <a:gd name="T46" fmla="*/ 818 w 866"/>
                  <a:gd name="T47" fmla="*/ 236 h 404"/>
                  <a:gd name="T48" fmla="*/ 798 w 866"/>
                  <a:gd name="T49" fmla="*/ 222 h 404"/>
                  <a:gd name="T50" fmla="*/ 788 w 866"/>
                  <a:gd name="T51" fmla="*/ 232 h 404"/>
                  <a:gd name="T52" fmla="*/ 786 w 866"/>
                  <a:gd name="T53" fmla="*/ 218 h 404"/>
                  <a:gd name="T54" fmla="*/ 794 w 866"/>
                  <a:gd name="T55" fmla="*/ 198 h 404"/>
                  <a:gd name="T56" fmla="*/ 792 w 866"/>
                  <a:gd name="T57" fmla="*/ 182 h 404"/>
                  <a:gd name="T58" fmla="*/ 784 w 866"/>
                  <a:gd name="T59" fmla="*/ 172 h 404"/>
                  <a:gd name="T60" fmla="*/ 802 w 866"/>
                  <a:gd name="T61" fmla="*/ 170 h 404"/>
                  <a:gd name="T62" fmla="*/ 816 w 866"/>
                  <a:gd name="T63" fmla="*/ 176 h 404"/>
                  <a:gd name="T64" fmla="*/ 844 w 866"/>
                  <a:gd name="T65" fmla="*/ 164 h 404"/>
                  <a:gd name="T66" fmla="*/ 866 w 866"/>
                  <a:gd name="T67" fmla="*/ 130 h 404"/>
                  <a:gd name="T68" fmla="*/ 848 w 866"/>
                  <a:gd name="T69" fmla="*/ 92 h 404"/>
                  <a:gd name="T70" fmla="*/ 836 w 866"/>
                  <a:gd name="T71" fmla="*/ 124 h 404"/>
                  <a:gd name="T72" fmla="*/ 828 w 866"/>
                  <a:gd name="T73" fmla="*/ 118 h 404"/>
                  <a:gd name="T74" fmla="*/ 778 w 866"/>
                  <a:gd name="T75" fmla="*/ 112 h 404"/>
                  <a:gd name="T76" fmla="*/ 756 w 866"/>
                  <a:gd name="T77" fmla="*/ 70 h 404"/>
                  <a:gd name="T78" fmla="*/ 768 w 866"/>
                  <a:gd name="T79" fmla="*/ 90 h 404"/>
                  <a:gd name="T80" fmla="*/ 786 w 866"/>
                  <a:gd name="T81" fmla="*/ 92 h 404"/>
                  <a:gd name="T82" fmla="*/ 816 w 866"/>
                  <a:gd name="T83" fmla="*/ 70 h 404"/>
                  <a:gd name="T84" fmla="*/ 828 w 866"/>
                  <a:gd name="T85" fmla="*/ 64 h 404"/>
                  <a:gd name="T86" fmla="*/ 848 w 866"/>
                  <a:gd name="T87" fmla="*/ 76 h 404"/>
                  <a:gd name="T88" fmla="*/ 842 w 866"/>
                  <a:gd name="T89" fmla="*/ 60 h 404"/>
                  <a:gd name="T90" fmla="*/ 826 w 866"/>
                  <a:gd name="T91" fmla="*/ 36 h 404"/>
                  <a:gd name="T92" fmla="*/ 822 w 866"/>
                  <a:gd name="T93" fmla="*/ 0 h 4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66" h="404">
                    <a:moveTo>
                      <a:pt x="744" y="16"/>
                    </a:moveTo>
                    <a:lnTo>
                      <a:pt x="242" y="100"/>
                    </a:lnTo>
                    <a:lnTo>
                      <a:pt x="240" y="118"/>
                    </a:lnTo>
                    <a:lnTo>
                      <a:pt x="242" y="124"/>
                    </a:lnTo>
                    <a:lnTo>
                      <a:pt x="238" y="136"/>
                    </a:lnTo>
                    <a:lnTo>
                      <a:pt x="244" y="142"/>
                    </a:lnTo>
                    <a:lnTo>
                      <a:pt x="234" y="142"/>
                    </a:lnTo>
                    <a:lnTo>
                      <a:pt x="224" y="150"/>
                    </a:lnTo>
                    <a:lnTo>
                      <a:pt x="212" y="178"/>
                    </a:lnTo>
                    <a:lnTo>
                      <a:pt x="196" y="172"/>
                    </a:lnTo>
                    <a:lnTo>
                      <a:pt x="188" y="176"/>
                    </a:lnTo>
                    <a:lnTo>
                      <a:pt x="164" y="202"/>
                    </a:lnTo>
                    <a:lnTo>
                      <a:pt x="156" y="190"/>
                    </a:lnTo>
                    <a:lnTo>
                      <a:pt x="142" y="200"/>
                    </a:lnTo>
                    <a:lnTo>
                      <a:pt x="140" y="210"/>
                    </a:lnTo>
                    <a:lnTo>
                      <a:pt x="130" y="208"/>
                    </a:lnTo>
                    <a:lnTo>
                      <a:pt x="130" y="216"/>
                    </a:lnTo>
                    <a:lnTo>
                      <a:pt x="124" y="230"/>
                    </a:lnTo>
                    <a:lnTo>
                      <a:pt x="106" y="236"/>
                    </a:lnTo>
                    <a:lnTo>
                      <a:pt x="76" y="264"/>
                    </a:lnTo>
                    <a:lnTo>
                      <a:pt x="50" y="268"/>
                    </a:lnTo>
                    <a:lnTo>
                      <a:pt x="38" y="276"/>
                    </a:lnTo>
                    <a:lnTo>
                      <a:pt x="26" y="288"/>
                    </a:lnTo>
                    <a:lnTo>
                      <a:pt x="20" y="310"/>
                    </a:lnTo>
                    <a:lnTo>
                      <a:pt x="4" y="310"/>
                    </a:lnTo>
                    <a:lnTo>
                      <a:pt x="0" y="316"/>
                    </a:lnTo>
                    <a:lnTo>
                      <a:pt x="0" y="344"/>
                    </a:lnTo>
                    <a:lnTo>
                      <a:pt x="124" y="328"/>
                    </a:lnTo>
                    <a:lnTo>
                      <a:pt x="156" y="316"/>
                    </a:lnTo>
                    <a:lnTo>
                      <a:pt x="160" y="318"/>
                    </a:lnTo>
                    <a:lnTo>
                      <a:pt x="166" y="308"/>
                    </a:lnTo>
                    <a:lnTo>
                      <a:pt x="190" y="300"/>
                    </a:lnTo>
                    <a:lnTo>
                      <a:pt x="194" y="294"/>
                    </a:lnTo>
                    <a:lnTo>
                      <a:pt x="332" y="284"/>
                    </a:lnTo>
                    <a:lnTo>
                      <a:pt x="336" y="294"/>
                    </a:lnTo>
                    <a:lnTo>
                      <a:pt x="344" y="286"/>
                    </a:lnTo>
                    <a:lnTo>
                      <a:pt x="362" y="304"/>
                    </a:lnTo>
                    <a:lnTo>
                      <a:pt x="364" y="322"/>
                    </a:lnTo>
                    <a:lnTo>
                      <a:pt x="480" y="304"/>
                    </a:lnTo>
                    <a:lnTo>
                      <a:pt x="614" y="404"/>
                    </a:lnTo>
                    <a:lnTo>
                      <a:pt x="656" y="388"/>
                    </a:lnTo>
                    <a:lnTo>
                      <a:pt x="688" y="366"/>
                    </a:lnTo>
                    <a:lnTo>
                      <a:pt x="690" y="354"/>
                    </a:lnTo>
                    <a:lnTo>
                      <a:pt x="708" y="316"/>
                    </a:lnTo>
                    <a:lnTo>
                      <a:pt x="752" y="280"/>
                    </a:lnTo>
                    <a:lnTo>
                      <a:pt x="792" y="270"/>
                    </a:lnTo>
                    <a:lnTo>
                      <a:pt x="816" y="248"/>
                    </a:lnTo>
                    <a:lnTo>
                      <a:pt x="818" y="236"/>
                    </a:lnTo>
                    <a:lnTo>
                      <a:pt x="814" y="222"/>
                    </a:lnTo>
                    <a:lnTo>
                      <a:pt x="798" y="222"/>
                    </a:lnTo>
                    <a:lnTo>
                      <a:pt x="788" y="228"/>
                    </a:lnTo>
                    <a:lnTo>
                      <a:pt x="788" y="232"/>
                    </a:lnTo>
                    <a:lnTo>
                      <a:pt x="786" y="228"/>
                    </a:lnTo>
                    <a:lnTo>
                      <a:pt x="786" y="218"/>
                    </a:lnTo>
                    <a:lnTo>
                      <a:pt x="792" y="208"/>
                    </a:lnTo>
                    <a:lnTo>
                      <a:pt x="794" y="198"/>
                    </a:lnTo>
                    <a:lnTo>
                      <a:pt x="802" y="188"/>
                    </a:lnTo>
                    <a:lnTo>
                      <a:pt x="792" y="182"/>
                    </a:lnTo>
                    <a:lnTo>
                      <a:pt x="762" y="176"/>
                    </a:lnTo>
                    <a:lnTo>
                      <a:pt x="784" y="172"/>
                    </a:lnTo>
                    <a:lnTo>
                      <a:pt x="794" y="158"/>
                    </a:lnTo>
                    <a:lnTo>
                      <a:pt x="802" y="170"/>
                    </a:lnTo>
                    <a:lnTo>
                      <a:pt x="808" y="170"/>
                    </a:lnTo>
                    <a:lnTo>
                      <a:pt x="816" y="176"/>
                    </a:lnTo>
                    <a:lnTo>
                      <a:pt x="834" y="172"/>
                    </a:lnTo>
                    <a:lnTo>
                      <a:pt x="844" y="164"/>
                    </a:lnTo>
                    <a:lnTo>
                      <a:pt x="856" y="138"/>
                    </a:lnTo>
                    <a:lnTo>
                      <a:pt x="866" y="130"/>
                    </a:lnTo>
                    <a:lnTo>
                      <a:pt x="858" y="102"/>
                    </a:lnTo>
                    <a:lnTo>
                      <a:pt x="848" y="92"/>
                    </a:lnTo>
                    <a:lnTo>
                      <a:pt x="840" y="104"/>
                    </a:lnTo>
                    <a:lnTo>
                      <a:pt x="836" y="124"/>
                    </a:lnTo>
                    <a:lnTo>
                      <a:pt x="834" y="124"/>
                    </a:lnTo>
                    <a:lnTo>
                      <a:pt x="828" y="118"/>
                    </a:lnTo>
                    <a:lnTo>
                      <a:pt x="822" y="96"/>
                    </a:lnTo>
                    <a:lnTo>
                      <a:pt x="778" y="112"/>
                    </a:lnTo>
                    <a:lnTo>
                      <a:pt x="766" y="112"/>
                    </a:lnTo>
                    <a:lnTo>
                      <a:pt x="756" y="70"/>
                    </a:lnTo>
                    <a:lnTo>
                      <a:pt x="758" y="66"/>
                    </a:lnTo>
                    <a:lnTo>
                      <a:pt x="768" y="90"/>
                    </a:lnTo>
                    <a:lnTo>
                      <a:pt x="776" y="94"/>
                    </a:lnTo>
                    <a:lnTo>
                      <a:pt x="786" y="92"/>
                    </a:lnTo>
                    <a:lnTo>
                      <a:pt x="810" y="70"/>
                    </a:lnTo>
                    <a:lnTo>
                      <a:pt x="816" y="70"/>
                    </a:lnTo>
                    <a:lnTo>
                      <a:pt x="816" y="62"/>
                    </a:lnTo>
                    <a:lnTo>
                      <a:pt x="828" y="64"/>
                    </a:lnTo>
                    <a:lnTo>
                      <a:pt x="838" y="62"/>
                    </a:lnTo>
                    <a:lnTo>
                      <a:pt x="848" y="76"/>
                    </a:lnTo>
                    <a:lnTo>
                      <a:pt x="848" y="74"/>
                    </a:lnTo>
                    <a:lnTo>
                      <a:pt x="842" y="60"/>
                    </a:lnTo>
                    <a:lnTo>
                      <a:pt x="832" y="52"/>
                    </a:lnTo>
                    <a:lnTo>
                      <a:pt x="826" y="36"/>
                    </a:lnTo>
                    <a:lnTo>
                      <a:pt x="822" y="30"/>
                    </a:lnTo>
                    <a:lnTo>
                      <a:pt x="822" y="0"/>
                    </a:lnTo>
                    <a:lnTo>
                      <a:pt x="744" y="16"/>
                    </a:lnTo>
                    <a:close/>
                  </a:path>
                </a:pathLst>
              </a:custGeom>
              <a:solidFill>
                <a:schemeClr val="accent1">
                  <a:lumMod val="40000"/>
                  <a:lumOff val="60000"/>
                </a:schemeClr>
              </a:solidFill>
              <a:ln w="3175">
                <a:solidFill>
                  <a:srgbClr val="404040"/>
                </a:solidFill>
                <a:prstDash val="solid"/>
                <a:round/>
                <a:headEnd/>
                <a:tailEnd/>
              </a:ln>
            </p:spPr>
            <p:txBody>
              <a:bodyPr/>
              <a:lstStyle/>
              <a:p>
                <a:endParaRPr lang="en-US" sz="1500" dirty="0"/>
              </a:p>
            </p:txBody>
          </p:sp>
          <p:sp>
            <p:nvSpPr>
              <p:cNvPr id="34" name="Freeform 198"/>
              <p:cNvSpPr>
                <a:spLocks/>
              </p:cNvSpPr>
              <p:nvPr/>
            </p:nvSpPr>
            <p:spPr bwMode="auto">
              <a:xfrm>
                <a:off x="3523" y="2593"/>
                <a:ext cx="380" cy="624"/>
              </a:xfrm>
              <a:custGeom>
                <a:avLst/>
                <a:gdLst>
                  <a:gd name="T0" fmla="*/ 20 w 380"/>
                  <a:gd name="T1" fmla="*/ 610 h 624"/>
                  <a:gd name="T2" fmla="*/ 36 w 380"/>
                  <a:gd name="T3" fmla="*/ 610 h 624"/>
                  <a:gd name="T4" fmla="*/ 44 w 380"/>
                  <a:gd name="T5" fmla="*/ 606 h 624"/>
                  <a:gd name="T6" fmla="*/ 56 w 380"/>
                  <a:gd name="T7" fmla="*/ 540 h 624"/>
                  <a:gd name="T8" fmla="*/ 70 w 380"/>
                  <a:gd name="T9" fmla="*/ 604 h 624"/>
                  <a:gd name="T10" fmla="*/ 64 w 380"/>
                  <a:gd name="T11" fmla="*/ 616 h 624"/>
                  <a:gd name="T12" fmla="*/ 68 w 380"/>
                  <a:gd name="T13" fmla="*/ 624 h 624"/>
                  <a:gd name="T14" fmla="*/ 126 w 380"/>
                  <a:gd name="T15" fmla="*/ 604 h 624"/>
                  <a:gd name="T16" fmla="*/ 122 w 380"/>
                  <a:gd name="T17" fmla="*/ 584 h 624"/>
                  <a:gd name="T18" fmla="*/ 126 w 380"/>
                  <a:gd name="T19" fmla="*/ 568 h 624"/>
                  <a:gd name="T20" fmla="*/ 100 w 380"/>
                  <a:gd name="T21" fmla="*/ 544 h 624"/>
                  <a:gd name="T22" fmla="*/ 100 w 380"/>
                  <a:gd name="T23" fmla="*/ 526 h 624"/>
                  <a:gd name="T24" fmla="*/ 380 w 380"/>
                  <a:gd name="T25" fmla="*/ 500 h 624"/>
                  <a:gd name="T26" fmla="*/ 368 w 380"/>
                  <a:gd name="T27" fmla="*/ 480 h 624"/>
                  <a:gd name="T28" fmla="*/ 368 w 380"/>
                  <a:gd name="T29" fmla="*/ 410 h 624"/>
                  <a:gd name="T30" fmla="*/ 360 w 380"/>
                  <a:gd name="T31" fmla="*/ 388 h 624"/>
                  <a:gd name="T32" fmla="*/ 360 w 380"/>
                  <a:gd name="T33" fmla="*/ 358 h 624"/>
                  <a:gd name="T34" fmla="*/ 376 w 380"/>
                  <a:gd name="T35" fmla="*/ 338 h 624"/>
                  <a:gd name="T36" fmla="*/ 364 w 380"/>
                  <a:gd name="T37" fmla="*/ 332 h 624"/>
                  <a:gd name="T38" fmla="*/ 366 w 380"/>
                  <a:gd name="T39" fmla="*/ 320 h 624"/>
                  <a:gd name="T40" fmla="*/ 348 w 380"/>
                  <a:gd name="T41" fmla="*/ 294 h 624"/>
                  <a:gd name="T42" fmla="*/ 264 w 380"/>
                  <a:gd name="T43" fmla="*/ 0 h 624"/>
                  <a:gd name="T44" fmla="*/ 0 w 380"/>
                  <a:gd name="T45" fmla="*/ 22 h 624"/>
                  <a:gd name="T46" fmla="*/ 12 w 380"/>
                  <a:gd name="T47" fmla="*/ 36 h 624"/>
                  <a:gd name="T48" fmla="*/ 20 w 380"/>
                  <a:gd name="T49" fmla="*/ 610 h 6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0" h="624">
                    <a:moveTo>
                      <a:pt x="20" y="610"/>
                    </a:moveTo>
                    <a:lnTo>
                      <a:pt x="36" y="610"/>
                    </a:lnTo>
                    <a:lnTo>
                      <a:pt x="44" y="606"/>
                    </a:lnTo>
                    <a:lnTo>
                      <a:pt x="56" y="540"/>
                    </a:lnTo>
                    <a:lnTo>
                      <a:pt x="70" y="604"/>
                    </a:lnTo>
                    <a:lnTo>
                      <a:pt x="64" y="616"/>
                    </a:lnTo>
                    <a:lnTo>
                      <a:pt x="68" y="624"/>
                    </a:lnTo>
                    <a:lnTo>
                      <a:pt x="126" y="604"/>
                    </a:lnTo>
                    <a:lnTo>
                      <a:pt x="122" y="584"/>
                    </a:lnTo>
                    <a:lnTo>
                      <a:pt x="126" y="568"/>
                    </a:lnTo>
                    <a:lnTo>
                      <a:pt x="100" y="544"/>
                    </a:lnTo>
                    <a:lnTo>
                      <a:pt x="100" y="526"/>
                    </a:lnTo>
                    <a:lnTo>
                      <a:pt x="380" y="500"/>
                    </a:lnTo>
                    <a:lnTo>
                      <a:pt x="368" y="480"/>
                    </a:lnTo>
                    <a:lnTo>
                      <a:pt x="368" y="410"/>
                    </a:lnTo>
                    <a:lnTo>
                      <a:pt x="360" y="388"/>
                    </a:lnTo>
                    <a:lnTo>
                      <a:pt x="360" y="358"/>
                    </a:lnTo>
                    <a:lnTo>
                      <a:pt x="376" y="338"/>
                    </a:lnTo>
                    <a:lnTo>
                      <a:pt x="364" y="332"/>
                    </a:lnTo>
                    <a:lnTo>
                      <a:pt x="366" y="320"/>
                    </a:lnTo>
                    <a:lnTo>
                      <a:pt x="348" y="294"/>
                    </a:lnTo>
                    <a:lnTo>
                      <a:pt x="264" y="0"/>
                    </a:lnTo>
                    <a:lnTo>
                      <a:pt x="0" y="22"/>
                    </a:lnTo>
                    <a:lnTo>
                      <a:pt x="12" y="36"/>
                    </a:lnTo>
                    <a:lnTo>
                      <a:pt x="20" y="610"/>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35" name="Freeform 199"/>
              <p:cNvSpPr>
                <a:spLocks/>
              </p:cNvSpPr>
              <p:nvPr/>
            </p:nvSpPr>
            <p:spPr bwMode="auto">
              <a:xfrm>
                <a:off x="2861" y="2437"/>
                <a:ext cx="504" cy="458"/>
              </a:xfrm>
              <a:custGeom>
                <a:avLst/>
                <a:gdLst>
                  <a:gd name="T0" fmla="*/ 364 w 504"/>
                  <a:gd name="T1" fmla="*/ 4 h 458"/>
                  <a:gd name="T2" fmla="*/ 0 w 504"/>
                  <a:gd name="T3" fmla="*/ 14 h 458"/>
                  <a:gd name="T4" fmla="*/ 16 w 504"/>
                  <a:gd name="T5" fmla="*/ 378 h 458"/>
                  <a:gd name="T6" fmla="*/ 24 w 504"/>
                  <a:gd name="T7" fmla="*/ 388 h 458"/>
                  <a:gd name="T8" fmla="*/ 46 w 504"/>
                  <a:gd name="T9" fmla="*/ 384 h 458"/>
                  <a:gd name="T10" fmla="*/ 60 w 504"/>
                  <a:gd name="T11" fmla="*/ 390 h 458"/>
                  <a:gd name="T12" fmla="*/ 62 w 504"/>
                  <a:gd name="T13" fmla="*/ 458 h 458"/>
                  <a:gd name="T14" fmla="*/ 368 w 504"/>
                  <a:gd name="T15" fmla="*/ 450 h 458"/>
                  <a:gd name="T16" fmla="*/ 366 w 504"/>
                  <a:gd name="T17" fmla="*/ 436 h 458"/>
                  <a:gd name="T18" fmla="*/ 372 w 504"/>
                  <a:gd name="T19" fmla="*/ 430 h 458"/>
                  <a:gd name="T20" fmla="*/ 372 w 504"/>
                  <a:gd name="T21" fmla="*/ 418 h 458"/>
                  <a:gd name="T22" fmla="*/ 364 w 504"/>
                  <a:gd name="T23" fmla="*/ 412 h 458"/>
                  <a:gd name="T24" fmla="*/ 368 w 504"/>
                  <a:gd name="T25" fmla="*/ 392 h 458"/>
                  <a:gd name="T26" fmla="*/ 356 w 504"/>
                  <a:gd name="T27" fmla="*/ 382 h 458"/>
                  <a:gd name="T28" fmla="*/ 364 w 504"/>
                  <a:gd name="T29" fmla="*/ 378 h 458"/>
                  <a:gd name="T30" fmla="*/ 364 w 504"/>
                  <a:gd name="T31" fmla="*/ 372 h 458"/>
                  <a:gd name="T32" fmla="*/ 356 w 504"/>
                  <a:gd name="T33" fmla="*/ 366 h 458"/>
                  <a:gd name="T34" fmla="*/ 372 w 504"/>
                  <a:gd name="T35" fmla="*/ 350 h 458"/>
                  <a:gd name="T36" fmla="*/ 376 w 504"/>
                  <a:gd name="T37" fmla="*/ 332 h 458"/>
                  <a:gd name="T38" fmla="*/ 370 w 504"/>
                  <a:gd name="T39" fmla="*/ 326 h 458"/>
                  <a:gd name="T40" fmla="*/ 390 w 504"/>
                  <a:gd name="T41" fmla="*/ 318 h 458"/>
                  <a:gd name="T42" fmla="*/ 390 w 504"/>
                  <a:gd name="T43" fmla="*/ 310 h 458"/>
                  <a:gd name="T44" fmla="*/ 382 w 504"/>
                  <a:gd name="T45" fmla="*/ 304 h 458"/>
                  <a:gd name="T46" fmla="*/ 392 w 504"/>
                  <a:gd name="T47" fmla="*/ 298 h 458"/>
                  <a:gd name="T48" fmla="*/ 394 w 504"/>
                  <a:gd name="T49" fmla="*/ 288 h 458"/>
                  <a:gd name="T50" fmla="*/ 400 w 504"/>
                  <a:gd name="T51" fmla="*/ 288 h 458"/>
                  <a:gd name="T52" fmla="*/ 400 w 504"/>
                  <a:gd name="T53" fmla="*/ 276 h 458"/>
                  <a:gd name="T54" fmla="*/ 420 w 504"/>
                  <a:gd name="T55" fmla="*/ 268 h 458"/>
                  <a:gd name="T56" fmla="*/ 416 w 504"/>
                  <a:gd name="T57" fmla="*/ 242 h 458"/>
                  <a:gd name="T58" fmla="*/ 420 w 504"/>
                  <a:gd name="T59" fmla="*/ 228 h 458"/>
                  <a:gd name="T60" fmla="*/ 430 w 504"/>
                  <a:gd name="T61" fmla="*/ 228 h 458"/>
                  <a:gd name="T62" fmla="*/ 430 w 504"/>
                  <a:gd name="T63" fmla="*/ 218 h 458"/>
                  <a:gd name="T64" fmla="*/ 448 w 504"/>
                  <a:gd name="T65" fmla="*/ 204 h 458"/>
                  <a:gd name="T66" fmla="*/ 444 w 504"/>
                  <a:gd name="T67" fmla="*/ 192 h 458"/>
                  <a:gd name="T68" fmla="*/ 454 w 504"/>
                  <a:gd name="T69" fmla="*/ 186 h 458"/>
                  <a:gd name="T70" fmla="*/ 456 w 504"/>
                  <a:gd name="T71" fmla="*/ 178 h 458"/>
                  <a:gd name="T72" fmla="*/ 466 w 504"/>
                  <a:gd name="T73" fmla="*/ 176 h 458"/>
                  <a:gd name="T74" fmla="*/ 462 w 504"/>
                  <a:gd name="T75" fmla="*/ 148 h 458"/>
                  <a:gd name="T76" fmla="*/ 472 w 504"/>
                  <a:gd name="T77" fmla="*/ 126 h 458"/>
                  <a:gd name="T78" fmla="*/ 480 w 504"/>
                  <a:gd name="T79" fmla="*/ 124 h 458"/>
                  <a:gd name="T80" fmla="*/ 476 w 504"/>
                  <a:gd name="T81" fmla="*/ 116 h 458"/>
                  <a:gd name="T82" fmla="*/ 482 w 504"/>
                  <a:gd name="T83" fmla="*/ 110 h 458"/>
                  <a:gd name="T84" fmla="*/ 476 w 504"/>
                  <a:gd name="T85" fmla="*/ 100 h 458"/>
                  <a:gd name="T86" fmla="*/ 496 w 504"/>
                  <a:gd name="T87" fmla="*/ 88 h 458"/>
                  <a:gd name="T88" fmla="*/ 498 w 504"/>
                  <a:gd name="T89" fmla="*/ 84 h 458"/>
                  <a:gd name="T90" fmla="*/ 492 w 504"/>
                  <a:gd name="T91" fmla="*/ 78 h 458"/>
                  <a:gd name="T92" fmla="*/ 504 w 504"/>
                  <a:gd name="T93" fmla="*/ 76 h 458"/>
                  <a:gd name="T94" fmla="*/ 496 w 504"/>
                  <a:gd name="T95" fmla="*/ 64 h 458"/>
                  <a:gd name="T96" fmla="*/ 430 w 504"/>
                  <a:gd name="T97" fmla="*/ 66 h 458"/>
                  <a:gd name="T98" fmla="*/ 460 w 504"/>
                  <a:gd name="T99" fmla="*/ 28 h 458"/>
                  <a:gd name="T100" fmla="*/ 460 w 504"/>
                  <a:gd name="T101" fmla="*/ 18 h 458"/>
                  <a:gd name="T102" fmla="*/ 450 w 504"/>
                  <a:gd name="T103" fmla="*/ 0 h 458"/>
                  <a:gd name="T104" fmla="*/ 364 w 504"/>
                  <a:gd name="T105" fmla="*/ 4 h 4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4" h="458">
                    <a:moveTo>
                      <a:pt x="364" y="4"/>
                    </a:moveTo>
                    <a:lnTo>
                      <a:pt x="0" y="14"/>
                    </a:lnTo>
                    <a:lnTo>
                      <a:pt x="16" y="378"/>
                    </a:lnTo>
                    <a:lnTo>
                      <a:pt x="24" y="388"/>
                    </a:lnTo>
                    <a:lnTo>
                      <a:pt x="46" y="384"/>
                    </a:lnTo>
                    <a:lnTo>
                      <a:pt x="60" y="390"/>
                    </a:lnTo>
                    <a:lnTo>
                      <a:pt x="62" y="458"/>
                    </a:lnTo>
                    <a:lnTo>
                      <a:pt x="368" y="450"/>
                    </a:lnTo>
                    <a:lnTo>
                      <a:pt x="366" y="436"/>
                    </a:lnTo>
                    <a:lnTo>
                      <a:pt x="372" y="430"/>
                    </a:lnTo>
                    <a:lnTo>
                      <a:pt x="372" y="418"/>
                    </a:lnTo>
                    <a:lnTo>
                      <a:pt x="364" y="412"/>
                    </a:lnTo>
                    <a:lnTo>
                      <a:pt x="368" y="392"/>
                    </a:lnTo>
                    <a:lnTo>
                      <a:pt x="356" y="382"/>
                    </a:lnTo>
                    <a:lnTo>
                      <a:pt x="364" y="378"/>
                    </a:lnTo>
                    <a:lnTo>
                      <a:pt x="364" y="372"/>
                    </a:lnTo>
                    <a:lnTo>
                      <a:pt x="356" y="366"/>
                    </a:lnTo>
                    <a:lnTo>
                      <a:pt x="372" y="350"/>
                    </a:lnTo>
                    <a:lnTo>
                      <a:pt x="376" y="332"/>
                    </a:lnTo>
                    <a:lnTo>
                      <a:pt x="370" y="326"/>
                    </a:lnTo>
                    <a:lnTo>
                      <a:pt x="390" y="318"/>
                    </a:lnTo>
                    <a:lnTo>
                      <a:pt x="390" y="310"/>
                    </a:lnTo>
                    <a:lnTo>
                      <a:pt x="382" y="304"/>
                    </a:lnTo>
                    <a:lnTo>
                      <a:pt x="392" y="298"/>
                    </a:lnTo>
                    <a:lnTo>
                      <a:pt x="394" y="288"/>
                    </a:lnTo>
                    <a:lnTo>
                      <a:pt x="400" y="288"/>
                    </a:lnTo>
                    <a:lnTo>
                      <a:pt x="400" y="276"/>
                    </a:lnTo>
                    <a:lnTo>
                      <a:pt x="420" y="268"/>
                    </a:lnTo>
                    <a:lnTo>
                      <a:pt x="416" y="242"/>
                    </a:lnTo>
                    <a:lnTo>
                      <a:pt x="420" y="228"/>
                    </a:lnTo>
                    <a:lnTo>
                      <a:pt x="430" y="228"/>
                    </a:lnTo>
                    <a:lnTo>
                      <a:pt x="430" y="218"/>
                    </a:lnTo>
                    <a:lnTo>
                      <a:pt x="448" y="204"/>
                    </a:lnTo>
                    <a:lnTo>
                      <a:pt x="444" y="192"/>
                    </a:lnTo>
                    <a:lnTo>
                      <a:pt x="454" y="186"/>
                    </a:lnTo>
                    <a:lnTo>
                      <a:pt x="456" y="178"/>
                    </a:lnTo>
                    <a:lnTo>
                      <a:pt x="466" y="176"/>
                    </a:lnTo>
                    <a:lnTo>
                      <a:pt x="462" y="148"/>
                    </a:lnTo>
                    <a:lnTo>
                      <a:pt x="472" y="126"/>
                    </a:lnTo>
                    <a:lnTo>
                      <a:pt x="480" y="124"/>
                    </a:lnTo>
                    <a:lnTo>
                      <a:pt x="476" y="116"/>
                    </a:lnTo>
                    <a:lnTo>
                      <a:pt x="482" y="110"/>
                    </a:lnTo>
                    <a:lnTo>
                      <a:pt x="476" y="100"/>
                    </a:lnTo>
                    <a:lnTo>
                      <a:pt x="496" y="88"/>
                    </a:lnTo>
                    <a:lnTo>
                      <a:pt x="498" y="84"/>
                    </a:lnTo>
                    <a:lnTo>
                      <a:pt x="492" y="78"/>
                    </a:lnTo>
                    <a:lnTo>
                      <a:pt x="504" y="76"/>
                    </a:lnTo>
                    <a:lnTo>
                      <a:pt x="496" y="64"/>
                    </a:lnTo>
                    <a:lnTo>
                      <a:pt x="430" y="66"/>
                    </a:lnTo>
                    <a:lnTo>
                      <a:pt x="460" y="28"/>
                    </a:lnTo>
                    <a:lnTo>
                      <a:pt x="460" y="18"/>
                    </a:lnTo>
                    <a:lnTo>
                      <a:pt x="450" y="0"/>
                    </a:lnTo>
                    <a:lnTo>
                      <a:pt x="364" y="4"/>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36" name="Freeform 200"/>
              <p:cNvSpPr>
                <a:spLocks/>
              </p:cNvSpPr>
              <p:nvPr/>
            </p:nvSpPr>
            <p:spPr bwMode="auto">
              <a:xfrm>
                <a:off x="2118" y="1978"/>
                <a:ext cx="743" cy="409"/>
              </a:xfrm>
              <a:custGeom>
                <a:avLst/>
                <a:gdLst>
                  <a:gd name="T0" fmla="*/ 645 w 743"/>
                  <a:gd name="T1" fmla="*/ 24 h 409"/>
                  <a:gd name="T2" fmla="*/ 28 w 743"/>
                  <a:gd name="T3" fmla="*/ 0 h 409"/>
                  <a:gd name="T4" fmla="*/ 0 w 743"/>
                  <a:gd name="T5" fmla="*/ 383 h 409"/>
                  <a:gd name="T6" fmla="*/ 743 w 743"/>
                  <a:gd name="T7" fmla="*/ 409 h 409"/>
                  <a:gd name="T8" fmla="*/ 741 w 743"/>
                  <a:gd name="T9" fmla="*/ 136 h 409"/>
                  <a:gd name="T10" fmla="*/ 721 w 743"/>
                  <a:gd name="T11" fmla="*/ 130 h 409"/>
                  <a:gd name="T12" fmla="*/ 713 w 743"/>
                  <a:gd name="T13" fmla="*/ 108 h 409"/>
                  <a:gd name="T14" fmla="*/ 693 w 743"/>
                  <a:gd name="T15" fmla="*/ 86 h 409"/>
                  <a:gd name="T16" fmla="*/ 707 w 743"/>
                  <a:gd name="T17" fmla="*/ 62 h 409"/>
                  <a:gd name="T18" fmla="*/ 717 w 743"/>
                  <a:gd name="T19" fmla="*/ 62 h 409"/>
                  <a:gd name="T20" fmla="*/ 709 w 743"/>
                  <a:gd name="T21" fmla="*/ 42 h 409"/>
                  <a:gd name="T22" fmla="*/ 693 w 743"/>
                  <a:gd name="T23" fmla="*/ 46 h 409"/>
                  <a:gd name="T24" fmla="*/ 663 w 743"/>
                  <a:gd name="T25" fmla="*/ 24 h 409"/>
                  <a:gd name="T26" fmla="*/ 645 w 743"/>
                  <a:gd name="T27" fmla="*/ 24 h 4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3" h="409">
                    <a:moveTo>
                      <a:pt x="645" y="24"/>
                    </a:moveTo>
                    <a:lnTo>
                      <a:pt x="28" y="0"/>
                    </a:lnTo>
                    <a:lnTo>
                      <a:pt x="0" y="383"/>
                    </a:lnTo>
                    <a:lnTo>
                      <a:pt x="743" y="409"/>
                    </a:lnTo>
                    <a:lnTo>
                      <a:pt x="741" y="136"/>
                    </a:lnTo>
                    <a:lnTo>
                      <a:pt x="721" y="130"/>
                    </a:lnTo>
                    <a:lnTo>
                      <a:pt x="713" y="108"/>
                    </a:lnTo>
                    <a:lnTo>
                      <a:pt x="693" y="86"/>
                    </a:lnTo>
                    <a:lnTo>
                      <a:pt x="707" y="62"/>
                    </a:lnTo>
                    <a:lnTo>
                      <a:pt x="717" y="62"/>
                    </a:lnTo>
                    <a:lnTo>
                      <a:pt x="709" y="42"/>
                    </a:lnTo>
                    <a:lnTo>
                      <a:pt x="693" y="46"/>
                    </a:lnTo>
                    <a:lnTo>
                      <a:pt x="663" y="24"/>
                    </a:lnTo>
                    <a:lnTo>
                      <a:pt x="645" y="24"/>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37" name="Freeform 201"/>
              <p:cNvSpPr>
                <a:spLocks/>
              </p:cNvSpPr>
              <p:nvPr/>
            </p:nvSpPr>
            <p:spPr bwMode="auto">
              <a:xfrm>
                <a:off x="2670" y="1554"/>
                <a:ext cx="607" cy="400"/>
              </a:xfrm>
              <a:custGeom>
                <a:avLst/>
                <a:gdLst>
                  <a:gd name="T0" fmla="*/ 499 w 607"/>
                  <a:gd name="T1" fmla="*/ 0 h 400"/>
                  <a:gd name="T2" fmla="*/ 551 w 607"/>
                  <a:gd name="T3" fmla="*/ 106 h 400"/>
                  <a:gd name="T4" fmla="*/ 557 w 607"/>
                  <a:gd name="T5" fmla="*/ 130 h 400"/>
                  <a:gd name="T6" fmla="*/ 581 w 607"/>
                  <a:gd name="T7" fmla="*/ 156 h 400"/>
                  <a:gd name="T8" fmla="*/ 607 w 607"/>
                  <a:gd name="T9" fmla="*/ 188 h 400"/>
                  <a:gd name="T10" fmla="*/ 593 w 607"/>
                  <a:gd name="T11" fmla="*/ 220 h 400"/>
                  <a:gd name="T12" fmla="*/ 559 w 607"/>
                  <a:gd name="T13" fmla="*/ 258 h 400"/>
                  <a:gd name="T14" fmla="*/ 521 w 607"/>
                  <a:gd name="T15" fmla="*/ 288 h 400"/>
                  <a:gd name="T16" fmla="*/ 537 w 607"/>
                  <a:gd name="T17" fmla="*/ 322 h 400"/>
                  <a:gd name="T18" fmla="*/ 521 w 607"/>
                  <a:gd name="T19" fmla="*/ 360 h 400"/>
                  <a:gd name="T20" fmla="*/ 499 w 607"/>
                  <a:gd name="T21" fmla="*/ 394 h 400"/>
                  <a:gd name="T22" fmla="*/ 463 w 607"/>
                  <a:gd name="T23" fmla="*/ 370 h 400"/>
                  <a:gd name="T24" fmla="*/ 77 w 607"/>
                  <a:gd name="T25" fmla="*/ 368 h 400"/>
                  <a:gd name="T26" fmla="*/ 73 w 607"/>
                  <a:gd name="T27" fmla="*/ 340 h 400"/>
                  <a:gd name="T28" fmla="*/ 71 w 607"/>
                  <a:gd name="T29" fmla="*/ 302 h 400"/>
                  <a:gd name="T30" fmla="*/ 69 w 607"/>
                  <a:gd name="T31" fmla="*/ 286 h 400"/>
                  <a:gd name="T32" fmla="*/ 65 w 607"/>
                  <a:gd name="T33" fmla="*/ 266 h 400"/>
                  <a:gd name="T34" fmla="*/ 57 w 607"/>
                  <a:gd name="T35" fmla="*/ 254 h 400"/>
                  <a:gd name="T36" fmla="*/ 47 w 607"/>
                  <a:gd name="T37" fmla="*/ 238 h 400"/>
                  <a:gd name="T38" fmla="*/ 43 w 607"/>
                  <a:gd name="T39" fmla="*/ 210 h 400"/>
                  <a:gd name="T40" fmla="*/ 35 w 607"/>
                  <a:gd name="T41" fmla="*/ 192 h 400"/>
                  <a:gd name="T42" fmla="*/ 27 w 607"/>
                  <a:gd name="T43" fmla="*/ 174 h 400"/>
                  <a:gd name="T44" fmla="*/ 21 w 607"/>
                  <a:gd name="T45" fmla="*/ 150 h 400"/>
                  <a:gd name="T46" fmla="*/ 14 w 607"/>
                  <a:gd name="T47" fmla="*/ 132 h 400"/>
                  <a:gd name="T48" fmla="*/ 10 w 607"/>
                  <a:gd name="T49" fmla="*/ 118 h 400"/>
                  <a:gd name="T50" fmla="*/ 0 w 607"/>
                  <a:gd name="T51" fmla="*/ 102 h 400"/>
                  <a:gd name="T52" fmla="*/ 14 w 607"/>
                  <a:gd name="T53" fmla="*/ 70 h 400"/>
                  <a:gd name="T54" fmla="*/ 16 w 607"/>
                  <a:gd name="T55" fmla="*/ 42 h 400"/>
                  <a:gd name="T56" fmla="*/ 10 w 607"/>
                  <a:gd name="T57" fmla="*/ 38 h 400"/>
                  <a:gd name="T58" fmla="*/ 12 w 607"/>
                  <a:gd name="T59" fmla="*/ 32 h 400"/>
                  <a:gd name="T60" fmla="*/ 6 w 607"/>
                  <a:gd name="T61" fmla="*/ 14 h 400"/>
                  <a:gd name="T62" fmla="*/ 47 w 607"/>
                  <a:gd name="T63" fmla="*/ 6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7" h="400">
                    <a:moveTo>
                      <a:pt x="47" y="6"/>
                    </a:moveTo>
                    <a:lnTo>
                      <a:pt x="499" y="0"/>
                    </a:lnTo>
                    <a:lnTo>
                      <a:pt x="519" y="96"/>
                    </a:lnTo>
                    <a:lnTo>
                      <a:pt x="551" y="106"/>
                    </a:lnTo>
                    <a:lnTo>
                      <a:pt x="557" y="118"/>
                    </a:lnTo>
                    <a:lnTo>
                      <a:pt x="557" y="130"/>
                    </a:lnTo>
                    <a:lnTo>
                      <a:pt x="577" y="142"/>
                    </a:lnTo>
                    <a:lnTo>
                      <a:pt x="581" y="156"/>
                    </a:lnTo>
                    <a:lnTo>
                      <a:pt x="603" y="172"/>
                    </a:lnTo>
                    <a:lnTo>
                      <a:pt x="607" y="188"/>
                    </a:lnTo>
                    <a:lnTo>
                      <a:pt x="603" y="210"/>
                    </a:lnTo>
                    <a:lnTo>
                      <a:pt x="593" y="220"/>
                    </a:lnTo>
                    <a:lnTo>
                      <a:pt x="589" y="240"/>
                    </a:lnTo>
                    <a:lnTo>
                      <a:pt x="559" y="258"/>
                    </a:lnTo>
                    <a:lnTo>
                      <a:pt x="525" y="266"/>
                    </a:lnTo>
                    <a:lnTo>
                      <a:pt x="521" y="288"/>
                    </a:lnTo>
                    <a:lnTo>
                      <a:pt x="535" y="304"/>
                    </a:lnTo>
                    <a:lnTo>
                      <a:pt x="537" y="322"/>
                    </a:lnTo>
                    <a:lnTo>
                      <a:pt x="525" y="338"/>
                    </a:lnTo>
                    <a:lnTo>
                      <a:pt x="521" y="360"/>
                    </a:lnTo>
                    <a:lnTo>
                      <a:pt x="495" y="374"/>
                    </a:lnTo>
                    <a:lnTo>
                      <a:pt x="499" y="394"/>
                    </a:lnTo>
                    <a:lnTo>
                      <a:pt x="491" y="400"/>
                    </a:lnTo>
                    <a:lnTo>
                      <a:pt x="463" y="370"/>
                    </a:lnTo>
                    <a:lnTo>
                      <a:pt x="79" y="376"/>
                    </a:lnTo>
                    <a:lnTo>
                      <a:pt x="77" y="368"/>
                    </a:lnTo>
                    <a:lnTo>
                      <a:pt x="69" y="360"/>
                    </a:lnTo>
                    <a:lnTo>
                      <a:pt x="73" y="340"/>
                    </a:lnTo>
                    <a:lnTo>
                      <a:pt x="69" y="318"/>
                    </a:lnTo>
                    <a:lnTo>
                      <a:pt x="71" y="302"/>
                    </a:lnTo>
                    <a:lnTo>
                      <a:pt x="63" y="298"/>
                    </a:lnTo>
                    <a:lnTo>
                      <a:pt x="69" y="286"/>
                    </a:lnTo>
                    <a:lnTo>
                      <a:pt x="61" y="282"/>
                    </a:lnTo>
                    <a:lnTo>
                      <a:pt x="65" y="266"/>
                    </a:lnTo>
                    <a:lnTo>
                      <a:pt x="57" y="264"/>
                    </a:lnTo>
                    <a:lnTo>
                      <a:pt x="57" y="254"/>
                    </a:lnTo>
                    <a:lnTo>
                      <a:pt x="49" y="256"/>
                    </a:lnTo>
                    <a:lnTo>
                      <a:pt x="47" y="238"/>
                    </a:lnTo>
                    <a:lnTo>
                      <a:pt x="51" y="224"/>
                    </a:lnTo>
                    <a:lnTo>
                      <a:pt x="43" y="210"/>
                    </a:lnTo>
                    <a:lnTo>
                      <a:pt x="45" y="200"/>
                    </a:lnTo>
                    <a:lnTo>
                      <a:pt x="35" y="192"/>
                    </a:lnTo>
                    <a:lnTo>
                      <a:pt x="33" y="184"/>
                    </a:lnTo>
                    <a:lnTo>
                      <a:pt x="27" y="174"/>
                    </a:lnTo>
                    <a:lnTo>
                      <a:pt x="27" y="162"/>
                    </a:lnTo>
                    <a:lnTo>
                      <a:pt x="21" y="150"/>
                    </a:lnTo>
                    <a:lnTo>
                      <a:pt x="21" y="134"/>
                    </a:lnTo>
                    <a:lnTo>
                      <a:pt x="14" y="132"/>
                    </a:lnTo>
                    <a:lnTo>
                      <a:pt x="14" y="126"/>
                    </a:lnTo>
                    <a:lnTo>
                      <a:pt x="10" y="118"/>
                    </a:lnTo>
                    <a:lnTo>
                      <a:pt x="12" y="114"/>
                    </a:lnTo>
                    <a:lnTo>
                      <a:pt x="0" y="102"/>
                    </a:lnTo>
                    <a:lnTo>
                      <a:pt x="14" y="70"/>
                    </a:lnTo>
                    <a:lnTo>
                      <a:pt x="18" y="54"/>
                    </a:lnTo>
                    <a:lnTo>
                      <a:pt x="16" y="42"/>
                    </a:lnTo>
                    <a:lnTo>
                      <a:pt x="8" y="40"/>
                    </a:lnTo>
                    <a:lnTo>
                      <a:pt x="10" y="38"/>
                    </a:lnTo>
                    <a:lnTo>
                      <a:pt x="6" y="34"/>
                    </a:lnTo>
                    <a:lnTo>
                      <a:pt x="12" y="32"/>
                    </a:lnTo>
                    <a:lnTo>
                      <a:pt x="12" y="22"/>
                    </a:lnTo>
                    <a:lnTo>
                      <a:pt x="6" y="14"/>
                    </a:lnTo>
                    <a:lnTo>
                      <a:pt x="6" y="6"/>
                    </a:lnTo>
                    <a:lnTo>
                      <a:pt x="47" y="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38" name="Freeform 202"/>
              <p:cNvSpPr>
                <a:spLocks/>
              </p:cNvSpPr>
              <p:nvPr/>
            </p:nvSpPr>
            <p:spPr bwMode="auto">
              <a:xfrm>
                <a:off x="1310" y="2283"/>
                <a:ext cx="710" cy="724"/>
              </a:xfrm>
              <a:custGeom>
                <a:avLst/>
                <a:gdLst>
                  <a:gd name="T0" fmla="*/ 270 w 710"/>
                  <a:gd name="T1" fmla="*/ 686 h 724"/>
                  <a:gd name="T2" fmla="*/ 266 w 710"/>
                  <a:gd name="T3" fmla="*/ 664 h 724"/>
                  <a:gd name="T4" fmla="*/ 650 w 710"/>
                  <a:gd name="T5" fmla="*/ 704 h 724"/>
                  <a:gd name="T6" fmla="*/ 698 w 710"/>
                  <a:gd name="T7" fmla="*/ 134 h 724"/>
                  <a:gd name="T8" fmla="*/ 704 w 710"/>
                  <a:gd name="T9" fmla="*/ 134 h 724"/>
                  <a:gd name="T10" fmla="*/ 710 w 710"/>
                  <a:gd name="T11" fmla="*/ 70 h 724"/>
                  <a:gd name="T12" fmla="*/ 600 w 710"/>
                  <a:gd name="T13" fmla="*/ 60 h 724"/>
                  <a:gd name="T14" fmla="*/ 106 w 710"/>
                  <a:gd name="T15" fmla="*/ 0 h 724"/>
                  <a:gd name="T16" fmla="*/ 0 w 710"/>
                  <a:gd name="T17" fmla="*/ 712 h 724"/>
                  <a:gd name="T18" fmla="*/ 86 w 710"/>
                  <a:gd name="T19" fmla="*/ 724 h 724"/>
                  <a:gd name="T20" fmla="*/ 94 w 710"/>
                  <a:gd name="T21" fmla="*/ 664 h 724"/>
                  <a:gd name="T22" fmla="*/ 270 w 710"/>
                  <a:gd name="T23" fmla="*/ 686 h 7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0" h="724">
                    <a:moveTo>
                      <a:pt x="270" y="686"/>
                    </a:moveTo>
                    <a:lnTo>
                      <a:pt x="266" y="664"/>
                    </a:lnTo>
                    <a:lnTo>
                      <a:pt x="650" y="704"/>
                    </a:lnTo>
                    <a:lnTo>
                      <a:pt x="698" y="134"/>
                    </a:lnTo>
                    <a:lnTo>
                      <a:pt x="704" y="134"/>
                    </a:lnTo>
                    <a:lnTo>
                      <a:pt x="710" y="70"/>
                    </a:lnTo>
                    <a:lnTo>
                      <a:pt x="600" y="60"/>
                    </a:lnTo>
                    <a:lnTo>
                      <a:pt x="106" y="0"/>
                    </a:lnTo>
                    <a:lnTo>
                      <a:pt x="0" y="712"/>
                    </a:lnTo>
                    <a:lnTo>
                      <a:pt x="86" y="724"/>
                    </a:lnTo>
                    <a:lnTo>
                      <a:pt x="94" y="664"/>
                    </a:lnTo>
                    <a:lnTo>
                      <a:pt x="270" y="68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39" name="Freeform 207"/>
              <p:cNvSpPr>
                <a:spLocks/>
              </p:cNvSpPr>
              <p:nvPr/>
            </p:nvSpPr>
            <p:spPr bwMode="auto">
              <a:xfrm>
                <a:off x="62" y="1336"/>
                <a:ext cx="784" cy="1387"/>
              </a:xfrm>
              <a:custGeom>
                <a:avLst/>
                <a:gdLst>
                  <a:gd name="T0" fmla="*/ 344 w 784"/>
                  <a:gd name="T1" fmla="*/ 478 h 1387"/>
                  <a:gd name="T2" fmla="*/ 74 w 784"/>
                  <a:gd name="T3" fmla="*/ 0 h 1387"/>
                  <a:gd name="T4" fmla="*/ 40 w 784"/>
                  <a:gd name="T5" fmla="*/ 148 h 1387"/>
                  <a:gd name="T6" fmla="*/ 0 w 784"/>
                  <a:gd name="T7" fmla="*/ 200 h 1387"/>
                  <a:gd name="T8" fmla="*/ 28 w 784"/>
                  <a:gd name="T9" fmla="*/ 294 h 1387"/>
                  <a:gd name="T10" fmla="*/ 22 w 784"/>
                  <a:gd name="T11" fmla="*/ 312 h 1387"/>
                  <a:gd name="T12" fmla="*/ 46 w 784"/>
                  <a:gd name="T13" fmla="*/ 480 h 1387"/>
                  <a:gd name="T14" fmla="*/ 44 w 784"/>
                  <a:gd name="T15" fmla="*/ 510 h 1387"/>
                  <a:gd name="T16" fmla="*/ 56 w 784"/>
                  <a:gd name="T17" fmla="*/ 532 h 1387"/>
                  <a:gd name="T18" fmla="*/ 66 w 784"/>
                  <a:gd name="T19" fmla="*/ 544 h 1387"/>
                  <a:gd name="T20" fmla="*/ 80 w 784"/>
                  <a:gd name="T21" fmla="*/ 544 h 1387"/>
                  <a:gd name="T22" fmla="*/ 90 w 784"/>
                  <a:gd name="T23" fmla="*/ 516 h 1387"/>
                  <a:gd name="T24" fmla="*/ 134 w 784"/>
                  <a:gd name="T25" fmla="*/ 538 h 1387"/>
                  <a:gd name="T26" fmla="*/ 108 w 784"/>
                  <a:gd name="T27" fmla="*/ 542 h 1387"/>
                  <a:gd name="T28" fmla="*/ 96 w 784"/>
                  <a:gd name="T29" fmla="*/ 562 h 1387"/>
                  <a:gd name="T30" fmla="*/ 104 w 784"/>
                  <a:gd name="T31" fmla="*/ 608 h 1387"/>
                  <a:gd name="T32" fmla="*/ 86 w 784"/>
                  <a:gd name="T33" fmla="*/ 566 h 1387"/>
                  <a:gd name="T34" fmla="*/ 72 w 784"/>
                  <a:gd name="T35" fmla="*/ 576 h 1387"/>
                  <a:gd name="T36" fmla="*/ 80 w 784"/>
                  <a:gd name="T37" fmla="*/ 668 h 1387"/>
                  <a:gd name="T38" fmla="*/ 108 w 784"/>
                  <a:gd name="T39" fmla="*/ 700 h 1387"/>
                  <a:gd name="T40" fmla="*/ 88 w 784"/>
                  <a:gd name="T41" fmla="*/ 726 h 1387"/>
                  <a:gd name="T42" fmla="*/ 142 w 784"/>
                  <a:gd name="T43" fmla="*/ 889 h 1387"/>
                  <a:gd name="T44" fmla="*/ 148 w 784"/>
                  <a:gd name="T45" fmla="*/ 917 h 1387"/>
                  <a:gd name="T46" fmla="*/ 166 w 784"/>
                  <a:gd name="T47" fmla="*/ 945 h 1387"/>
                  <a:gd name="T48" fmla="*/ 158 w 784"/>
                  <a:gd name="T49" fmla="*/ 961 h 1387"/>
                  <a:gd name="T50" fmla="*/ 154 w 784"/>
                  <a:gd name="T51" fmla="*/ 1013 h 1387"/>
                  <a:gd name="T52" fmla="*/ 218 w 784"/>
                  <a:gd name="T53" fmla="*/ 1053 h 1387"/>
                  <a:gd name="T54" fmla="*/ 238 w 784"/>
                  <a:gd name="T55" fmla="*/ 1055 h 1387"/>
                  <a:gd name="T56" fmla="*/ 274 w 784"/>
                  <a:gd name="T57" fmla="*/ 1095 h 1387"/>
                  <a:gd name="T58" fmla="*/ 312 w 784"/>
                  <a:gd name="T59" fmla="*/ 1131 h 1387"/>
                  <a:gd name="T60" fmla="*/ 330 w 784"/>
                  <a:gd name="T61" fmla="*/ 1123 h 1387"/>
                  <a:gd name="T62" fmla="*/ 346 w 784"/>
                  <a:gd name="T63" fmla="*/ 1167 h 1387"/>
                  <a:gd name="T64" fmla="*/ 372 w 784"/>
                  <a:gd name="T65" fmla="*/ 1179 h 1387"/>
                  <a:gd name="T66" fmla="*/ 440 w 784"/>
                  <a:gd name="T67" fmla="*/ 1289 h 1387"/>
                  <a:gd name="T68" fmla="*/ 674 w 784"/>
                  <a:gd name="T69" fmla="*/ 1387 h 1387"/>
                  <a:gd name="T70" fmla="*/ 700 w 784"/>
                  <a:gd name="T71" fmla="*/ 1383 h 1387"/>
                  <a:gd name="T72" fmla="*/ 714 w 784"/>
                  <a:gd name="T73" fmla="*/ 1353 h 1387"/>
                  <a:gd name="T74" fmla="*/ 700 w 784"/>
                  <a:gd name="T75" fmla="*/ 1319 h 1387"/>
                  <a:gd name="T76" fmla="*/ 698 w 784"/>
                  <a:gd name="T77" fmla="*/ 1295 h 1387"/>
                  <a:gd name="T78" fmla="*/ 724 w 784"/>
                  <a:gd name="T79" fmla="*/ 1279 h 1387"/>
                  <a:gd name="T80" fmla="*/ 732 w 784"/>
                  <a:gd name="T81" fmla="*/ 1259 h 1387"/>
                  <a:gd name="T82" fmla="*/ 746 w 784"/>
                  <a:gd name="T83" fmla="*/ 1223 h 1387"/>
                  <a:gd name="T84" fmla="*/ 784 w 784"/>
                  <a:gd name="T85" fmla="*/ 1199 h 1387"/>
                  <a:gd name="T86" fmla="*/ 764 w 784"/>
                  <a:gd name="T87" fmla="*/ 1161 h 1387"/>
                  <a:gd name="T88" fmla="*/ 750 w 784"/>
                  <a:gd name="T89" fmla="*/ 1099 h 13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84" h="1387">
                    <a:moveTo>
                      <a:pt x="674" y="985"/>
                    </a:moveTo>
                    <a:lnTo>
                      <a:pt x="344" y="478"/>
                    </a:lnTo>
                    <a:lnTo>
                      <a:pt x="444" y="108"/>
                    </a:lnTo>
                    <a:lnTo>
                      <a:pt x="74" y="0"/>
                    </a:lnTo>
                    <a:lnTo>
                      <a:pt x="68" y="78"/>
                    </a:lnTo>
                    <a:lnTo>
                      <a:pt x="40" y="148"/>
                    </a:lnTo>
                    <a:lnTo>
                      <a:pt x="6" y="176"/>
                    </a:lnTo>
                    <a:lnTo>
                      <a:pt x="0" y="200"/>
                    </a:lnTo>
                    <a:lnTo>
                      <a:pt x="8" y="214"/>
                    </a:lnTo>
                    <a:lnTo>
                      <a:pt x="28" y="294"/>
                    </a:lnTo>
                    <a:lnTo>
                      <a:pt x="28" y="304"/>
                    </a:lnTo>
                    <a:lnTo>
                      <a:pt x="22" y="312"/>
                    </a:lnTo>
                    <a:lnTo>
                      <a:pt x="10" y="400"/>
                    </a:lnTo>
                    <a:lnTo>
                      <a:pt x="46" y="480"/>
                    </a:lnTo>
                    <a:lnTo>
                      <a:pt x="48" y="496"/>
                    </a:lnTo>
                    <a:lnTo>
                      <a:pt x="44" y="510"/>
                    </a:lnTo>
                    <a:lnTo>
                      <a:pt x="46" y="518"/>
                    </a:lnTo>
                    <a:lnTo>
                      <a:pt x="56" y="532"/>
                    </a:lnTo>
                    <a:lnTo>
                      <a:pt x="66" y="538"/>
                    </a:lnTo>
                    <a:lnTo>
                      <a:pt x="66" y="544"/>
                    </a:lnTo>
                    <a:lnTo>
                      <a:pt x="72" y="548"/>
                    </a:lnTo>
                    <a:lnTo>
                      <a:pt x="80" y="544"/>
                    </a:lnTo>
                    <a:lnTo>
                      <a:pt x="82" y="540"/>
                    </a:lnTo>
                    <a:lnTo>
                      <a:pt x="90" y="516"/>
                    </a:lnTo>
                    <a:lnTo>
                      <a:pt x="114" y="524"/>
                    </a:lnTo>
                    <a:lnTo>
                      <a:pt x="134" y="538"/>
                    </a:lnTo>
                    <a:lnTo>
                      <a:pt x="120" y="542"/>
                    </a:lnTo>
                    <a:lnTo>
                      <a:pt x="108" y="542"/>
                    </a:lnTo>
                    <a:lnTo>
                      <a:pt x="98" y="550"/>
                    </a:lnTo>
                    <a:lnTo>
                      <a:pt x="96" y="562"/>
                    </a:lnTo>
                    <a:lnTo>
                      <a:pt x="104" y="598"/>
                    </a:lnTo>
                    <a:lnTo>
                      <a:pt x="104" y="608"/>
                    </a:lnTo>
                    <a:lnTo>
                      <a:pt x="86" y="578"/>
                    </a:lnTo>
                    <a:lnTo>
                      <a:pt x="86" y="566"/>
                    </a:lnTo>
                    <a:lnTo>
                      <a:pt x="78" y="562"/>
                    </a:lnTo>
                    <a:lnTo>
                      <a:pt x="72" y="576"/>
                    </a:lnTo>
                    <a:lnTo>
                      <a:pt x="70" y="646"/>
                    </a:lnTo>
                    <a:lnTo>
                      <a:pt x="80" y="668"/>
                    </a:lnTo>
                    <a:lnTo>
                      <a:pt x="102" y="680"/>
                    </a:lnTo>
                    <a:lnTo>
                      <a:pt x="108" y="700"/>
                    </a:lnTo>
                    <a:lnTo>
                      <a:pt x="102" y="720"/>
                    </a:lnTo>
                    <a:lnTo>
                      <a:pt x="88" y="726"/>
                    </a:lnTo>
                    <a:lnTo>
                      <a:pt x="82" y="750"/>
                    </a:lnTo>
                    <a:lnTo>
                      <a:pt x="142" y="889"/>
                    </a:lnTo>
                    <a:lnTo>
                      <a:pt x="152" y="897"/>
                    </a:lnTo>
                    <a:lnTo>
                      <a:pt x="148" y="917"/>
                    </a:lnTo>
                    <a:lnTo>
                      <a:pt x="160" y="929"/>
                    </a:lnTo>
                    <a:lnTo>
                      <a:pt x="166" y="945"/>
                    </a:lnTo>
                    <a:lnTo>
                      <a:pt x="166" y="949"/>
                    </a:lnTo>
                    <a:lnTo>
                      <a:pt x="158" y="961"/>
                    </a:lnTo>
                    <a:lnTo>
                      <a:pt x="152" y="1005"/>
                    </a:lnTo>
                    <a:lnTo>
                      <a:pt x="154" y="1013"/>
                    </a:lnTo>
                    <a:lnTo>
                      <a:pt x="198" y="1035"/>
                    </a:lnTo>
                    <a:lnTo>
                      <a:pt x="218" y="1053"/>
                    </a:lnTo>
                    <a:lnTo>
                      <a:pt x="228" y="1051"/>
                    </a:lnTo>
                    <a:lnTo>
                      <a:pt x="238" y="1055"/>
                    </a:lnTo>
                    <a:lnTo>
                      <a:pt x="268" y="1081"/>
                    </a:lnTo>
                    <a:lnTo>
                      <a:pt x="274" y="1095"/>
                    </a:lnTo>
                    <a:lnTo>
                      <a:pt x="308" y="1123"/>
                    </a:lnTo>
                    <a:lnTo>
                      <a:pt x="312" y="1131"/>
                    </a:lnTo>
                    <a:lnTo>
                      <a:pt x="322" y="1121"/>
                    </a:lnTo>
                    <a:lnTo>
                      <a:pt x="330" y="1123"/>
                    </a:lnTo>
                    <a:lnTo>
                      <a:pt x="348" y="1147"/>
                    </a:lnTo>
                    <a:lnTo>
                      <a:pt x="346" y="1167"/>
                    </a:lnTo>
                    <a:lnTo>
                      <a:pt x="348" y="1171"/>
                    </a:lnTo>
                    <a:lnTo>
                      <a:pt x="372" y="1179"/>
                    </a:lnTo>
                    <a:lnTo>
                      <a:pt x="434" y="1269"/>
                    </a:lnTo>
                    <a:lnTo>
                      <a:pt x="440" y="1289"/>
                    </a:lnTo>
                    <a:lnTo>
                      <a:pt x="436" y="1355"/>
                    </a:lnTo>
                    <a:lnTo>
                      <a:pt x="674" y="1387"/>
                    </a:lnTo>
                    <a:lnTo>
                      <a:pt x="686" y="1377"/>
                    </a:lnTo>
                    <a:lnTo>
                      <a:pt x="700" y="1383"/>
                    </a:lnTo>
                    <a:lnTo>
                      <a:pt x="712" y="1367"/>
                    </a:lnTo>
                    <a:lnTo>
                      <a:pt x="714" y="1353"/>
                    </a:lnTo>
                    <a:lnTo>
                      <a:pt x="694" y="1335"/>
                    </a:lnTo>
                    <a:lnTo>
                      <a:pt x="700" y="1319"/>
                    </a:lnTo>
                    <a:lnTo>
                      <a:pt x="696" y="1307"/>
                    </a:lnTo>
                    <a:lnTo>
                      <a:pt x="698" y="1295"/>
                    </a:lnTo>
                    <a:lnTo>
                      <a:pt x="708" y="1295"/>
                    </a:lnTo>
                    <a:lnTo>
                      <a:pt x="724" y="1279"/>
                    </a:lnTo>
                    <a:lnTo>
                      <a:pt x="726" y="1263"/>
                    </a:lnTo>
                    <a:lnTo>
                      <a:pt x="732" y="1259"/>
                    </a:lnTo>
                    <a:lnTo>
                      <a:pt x="734" y="1229"/>
                    </a:lnTo>
                    <a:lnTo>
                      <a:pt x="746" y="1223"/>
                    </a:lnTo>
                    <a:lnTo>
                      <a:pt x="752" y="1213"/>
                    </a:lnTo>
                    <a:lnTo>
                      <a:pt x="784" y="1199"/>
                    </a:lnTo>
                    <a:lnTo>
                      <a:pt x="776" y="1173"/>
                    </a:lnTo>
                    <a:lnTo>
                      <a:pt x="764" y="1161"/>
                    </a:lnTo>
                    <a:lnTo>
                      <a:pt x="748" y="1113"/>
                    </a:lnTo>
                    <a:lnTo>
                      <a:pt x="750" y="1099"/>
                    </a:lnTo>
                    <a:lnTo>
                      <a:pt x="674" y="985"/>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40" name="Freeform 208"/>
              <p:cNvSpPr>
                <a:spLocks/>
              </p:cNvSpPr>
              <p:nvPr/>
            </p:nvSpPr>
            <p:spPr bwMode="auto">
              <a:xfrm>
                <a:off x="1032" y="674"/>
                <a:ext cx="1030" cy="658"/>
              </a:xfrm>
              <a:custGeom>
                <a:avLst/>
                <a:gdLst>
                  <a:gd name="T0" fmla="*/ 358 w 1030"/>
                  <a:gd name="T1" fmla="*/ 576 h 658"/>
                  <a:gd name="T2" fmla="*/ 334 w 1030"/>
                  <a:gd name="T3" fmla="*/ 624 h 658"/>
                  <a:gd name="T4" fmla="*/ 324 w 1030"/>
                  <a:gd name="T5" fmla="*/ 602 h 658"/>
                  <a:gd name="T6" fmla="*/ 314 w 1030"/>
                  <a:gd name="T7" fmla="*/ 612 h 658"/>
                  <a:gd name="T8" fmla="*/ 310 w 1030"/>
                  <a:gd name="T9" fmla="*/ 626 h 658"/>
                  <a:gd name="T10" fmla="*/ 280 w 1030"/>
                  <a:gd name="T11" fmla="*/ 624 h 658"/>
                  <a:gd name="T12" fmla="*/ 256 w 1030"/>
                  <a:gd name="T13" fmla="*/ 618 h 658"/>
                  <a:gd name="T14" fmla="*/ 234 w 1030"/>
                  <a:gd name="T15" fmla="*/ 614 h 658"/>
                  <a:gd name="T16" fmla="*/ 202 w 1030"/>
                  <a:gd name="T17" fmla="*/ 612 h 658"/>
                  <a:gd name="T18" fmla="*/ 186 w 1030"/>
                  <a:gd name="T19" fmla="*/ 618 h 658"/>
                  <a:gd name="T20" fmla="*/ 184 w 1030"/>
                  <a:gd name="T21" fmla="*/ 626 h 658"/>
                  <a:gd name="T22" fmla="*/ 174 w 1030"/>
                  <a:gd name="T23" fmla="*/ 602 h 658"/>
                  <a:gd name="T24" fmla="*/ 172 w 1030"/>
                  <a:gd name="T25" fmla="*/ 586 h 658"/>
                  <a:gd name="T26" fmla="*/ 160 w 1030"/>
                  <a:gd name="T27" fmla="*/ 562 h 658"/>
                  <a:gd name="T28" fmla="*/ 144 w 1030"/>
                  <a:gd name="T29" fmla="*/ 554 h 658"/>
                  <a:gd name="T30" fmla="*/ 146 w 1030"/>
                  <a:gd name="T31" fmla="*/ 540 h 658"/>
                  <a:gd name="T32" fmla="*/ 144 w 1030"/>
                  <a:gd name="T33" fmla="*/ 520 h 658"/>
                  <a:gd name="T34" fmla="*/ 138 w 1030"/>
                  <a:gd name="T35" fmla="*/ 508 h 658"/>
                  <a:gd name="T36" fmla="*/ 132 w 1030"/>
                  <a:gd name="T37" fmla="*/ 484 h 658"/>
                  <a:gd name="T38" fmla="*/ 132 w 1030"/>
                  <a:gd name="T39" fmla="*/ 468 h 658"/>
                  <a:gd name="T40" fmla="*/ 130 w 1030"/>
                  <a:gd name="T41" fmla="*/ 456 h 658"/>
                  <a:gd name="T42" fmla="*/ 114 w 1030"/>
                  <a:gd name="T43" fmla="*/ 446 h 658"/>
                  <a:gd name="T44" fmla="*/ 90 w 1030"/>
                  <a:gd name="T45" fmla="*/ 456 h 658"/>
                  <a:gd name="T46" fmla="*/ 72 w 1030"/>
                  <a:gd name="T47" fmla="*/ 450 h 658"/>
                  <a:gd name="T48" fmla="*/ 72 w 1030"/>
                  <a:gd name="T49" fmla="*/ 430 h 658"/>
                  <a:gd name="T50" fmla="*/ 86 w 1030"/>
                  <a:gd name="T51" fmla="*/ 410 h 658"/>
                  <a:gd name="T52" fmla="*/ 86 w 1030"/>
                  <a:gd name="T53" fmla="*/ 398 h 658"/>
                  <a:gd name="T54" fmla="*/ 86 w 1030"/>
                  <a:gd name="T55" fmla="*/ 382 h 658"/>
                  <a:gd name="T56" fmla="*/ 90 w 1030"/>
                  <a:gd name="T57" fmla="*/ 372 h 658"/>
                  <a:gd name="T58" fmla="*/ 102 w 1030"/>
                  <a:gd name="T59" fmla="*/ 340 h 658"/>
                  <a:gd name="T60" fmla="*/ 106 w 1030"/>
                  <a:gd name="T61" fmla="*/ 332 h 658"/>
                  <a:gd name="T62" fmla="*/ 88 w 1030"/>
                  <a:gd name="T63" fmla="*/ 314 h 658"/>
                  <a:gd name="T64" fmla="*/ 86 w 1030"/>
                  <a:gd name="T65" fmla="*/ 304 h 658"/>
                  <a:gd name="T66" fmla="*/ 74 w 1030"/>
                  <a:gd name="T67" fmla="*/ 302 h 658"/>
                  <a:gd name="T68" fmla="*/ 66 w 1030"/>
                  <a:gd name="T69" fmla="*/ 284 h 658"/>
                  <a:gd name="T70" fmla="*/ 58 w 1030"/>
                  <a:gd name="T71" fmla="*/ 262 h 658"/>
                  <a:gd name="T72" fmla="*/ 28 w 1030"/>
                  <a:gd name="T73" fmla="*/ 216 h 658"/>
                  <a:gd name="T74" fmla="*/ 12 w 1030"/>
                  <a:gd name="T75" fmla="*/ 196 h 658"/>
                  <a:gd name="T76" fmla="*/ 14 w 1030"/>
                  <a:gd name="T77" fmla="*/ 180 h 658"/>
                  <a:gd name="T78" fmla="*/ 20 w 1030"/>
                  <a:gd name="T79" fmla="*/ 162 h 658"/>
                  <a:gd name="T80" fmla="*/ 26 w 1030"/>
                  <a:gd name="T81" fmla="*/ 0 h 658"/>
                  <a:gd name="T82" fmla="*/ 528 w 1030"/>
                  <a:gd name="T83" fmla="*/ 98 h 658"/>
                  <a:gd name="T84" fmla="*/ 982 w 1030"/>
                  <a:gd name="T85" fmla="*/ 658 h 6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30" h="658">
                    <a:moveTo>
                      <a:pt x="902" y="650"/>
                    </a:moveTo>
                    <a:lnTo>
                      <a:pt x="358" y="576"/>
                    </a:lnTo>
                    <a:lnTo>
                      <a:pt x="346" y="638"/>
                    </a:lnTo>
                    <a:lnTo>
                      <a:pt x="334" y="624"/>
                    </a:lnTo>
                    <a:lnTo>
                      <a:pt x="328" y="606"/>
                    </a:lnTo>
                    <a:lnTo>
                      <a:pt x="324" y="602"/>
                    </a:lnTo>
                    <a:lnTo>
                      <a:pt x="314" y="606"/>
                    </a:lnTo>
                    <a:lnTo>
                      <a:pt x="314" y="612"/>
                    </a:lnTo>
                    <a:lnTo>
                      <a:pt x="308" y="618"/>
                    </a:lnTo>
                    <a:lnTo>
                      <a:pt x="310" y="626"/>
                    </a:lnTo>
                    <a:lnTo>
                      <a:pt x="292" y="620"/>
                    </a:lnTo>
                    <a:lnTo>
                      <a:pt x="280" y="624"/>
                    </a:lnTo>
                    <a:lnTo>
                      <a:pt x="274" y="618"/>
                    </a:lnTo>
                    <a:lnTo>
                      <a:pt x="256" y="618"/>
                    </a:lnTo>
                    <a:lnTo>
                      <a:pt x="242" y="610"/>
                    </a:lnTo>
                    <a:lnTo>
                      <a:pt x="234" y="614"/>
                    </a:lnTo>
                    <a:lnTo>
                      <a:pt x="226" y="622"/>
                    </a:lnTo>
                    <a:lnTo>
                      <a:pt x="202" y="612"/>
                    </a:lnTo>
                    <a:lnTo>
                      <a:pt x="194" y="612"/>
                    </a:lnTo>
                    <a:lnTo>
                      <a:pt x="186" y="618"/>
                    </a:lnTo>
                    <a:lnTo>
                      <a:pt x="188" y="624"/>
                    </a:lnTo>
                    <a:lnTo>
                      <a:pt x="184" y="626"/>
                    </a:lnTo>
                    <a:lnTo>
                      <a:pt x="172" y="612"/>
                    </a:lnTo>
                    <a:lnTo>
                      <a:pt x="174" y="602"/>
                    </a:lnTo>
                    <a:lnTo>
                      <a:pt x="168" y="592"/>
                    </a:lnTo>
                    <a:lnTo>
                      <a:pt x="172" y="586"/>
                    </a:lnTo>
                    <a:lnTo>
                      <a:pt x="168" y="570"/>
                    </a:lnTo>
                    <a:lnTo>
                      <a:pt x="160" y="562"/>
                    </a:lnTo>
                    <a:lnTo>
                      <a:pt x="150" y="564"/>
                    </a:lnTo>
                    <a:lnTo>
                      <a:pt x="144" y="554"/>
                    </a:lnTo>
                    <a:lnTo>
                      <a:pt x="140" y="544"/>
                    </a:lnTo>
                    <a:lnTo>
                      <a:pt x="146" y="540"/>
                    </a:lnTo>
                    <a:lnTo>
                      <a:pt x="146" y="534"/>
                    </a:lnTo>
                    <a:lnTo>
                      <a:pt x="144" y="520"/>
                    </a:lnTo>
                    <a:lnTo>
                      <a:pt x="138" y="520"/>
                    </a:lnTo>
                    <a:lnTo>
                      <a:pt x="138" y="508"/>
                    </a:lnTo>
                    <a:lnTo>
                      <a:pt x="130" y="494"/>
                    </a:lnTo>
                    <a:lnTo>
                      <a:pt x="132" y="484"/>
                    </a:lnTo>
                    <a:lnTo>
                      <a:pt x="128" y="478"/>
                    </a:lnTo>
                    <a:lnTo>
                      <a:pt x="132" y="468"/>
                    </a:lnTo>
                    <a:lnTo>
                      <a:pt x="126" y="464"/>
                    </a:lnTo>
                    <a:lnTo>
                      <a:pt x="130" y="456"/>
                    </a:lnTo>
                    <a:lnTo>
                      <a:pt x="116" y="440"/>
                    </a:lnTo>
                    <a:lnTo>
                      <a:pt x="114" y="446"/>
                    </a:lnTo>
                    <a:lnTo>
                      <a:pt x="102" y="454"/>
                    </a:lnTo>
                    <a:lnTo>
                      <a:pt x="90" y="456"/>
                    </a:lnTo>
                    <a:lnTo>
                      <a:pt x="82" y="462"/>
                    </a:lnTo>
                    <a:lnTo>
                      <a:pt x="72" y="450"/>
                    </a:lnTo>
                    <a:lnTo>
                      <a:pt x="64" y="446"/>
                    </a:lnTo>
                    <a:lnTo>
                      <a:pt x="72" y="430"/>
                    </a:lnTo>
                    <a:lnTo>
                      <a:pt x="68" y="420"/>
                    </a:lnTo>
                    <a:lnTo>
                      <a:pt x="86" y="410"/>
                    </a:lnTo>
                    <a:lnTo>
                      <a:pt x="84" y="404"/>
                    </a:lnTo>
                    <a:lnTo>
                      <a:pt x="86" y="398"/>
                    </a:lnTo>
                    <a:lnTo>
                      <a:pt x="80" y="394"/>
                    </a:lnTo>
                    <a:lnTo>
                      <a:pt x="86" y="382"/>
                    </a:lnTo>
                    <a:lnTo>
                      <a:pt x="82" y="374"/>
                    </a:lnTo>
                    <a:lnTo>
                      <a:pt x="90" y="372"/>
                    </a:lnTo>
                    <a:lnTo>
                      <a:pt x="90" y="362"/>
                    </a:lnTo>
                    <a:lnTo>
                      <a:pt x="102" y="340"/>
                    </a:lnTo>
                    <a:lnTo>
                      <a:pt x="100" y="334"/>
                    </a:lnTo>
                    <a:lnTo>
                      <a:pt x="106" y="332"/>
                    </a:lnTo>
                    <a:lnTo>
                      <a:pt x="110" y="316"/>
                    </a:lnTo>
                    <a:lnTo>
                      <a:pt x="88" y="314"/>
                    </a:lnTo>
                    <a:lnTo>
                      <a:pt x="84" y="308"/>
                    </a:lnTo>
                    <a:lnTo>
                      <a:pt x="86" y="304"/>
                    </a:lnTo>
                    <a:lnTo>
                      <a:pt x="84" y="298"/>
                    </a:lnTo>
                    <a:lnTo>
                      <a:pt x="74" y="302"/>
                    </a:lnTo>
                    <a:lnTo>
                      <a:pt x="76" y="294"/>
                    </a:lnTo>
                    <a:lnTo>
                      <a:pt x="66" y="284"/>
                    </a:lnTo>
                    <a:lnTo>
                      <a:pt x="66" y="272"/>
                    </a:lnTo>
                    <a:lnTo>
                      <a:pt x="58" y="262"/>
                    </a:lnTo>
                    <a:lnTo>
                      <a:pt x="42" y="224"/>
                    </a:lnTo>
                    <a:lnTo>
                      <a:pt x="28" y="216"/>
                    </a:lnTo>
                    <a:lnTo>
                      <a:pt x="22" y="204"/>
                    </a:lnTo>
                    <a:lnTo>
                      <a:pt x="12" y="196"/>
                    </a:lnTo>
                    <a:lnTo>
                      <a:pt x="20" y="190"/>
                    </a:lnTo>
                    <a:lnTo>
                      <a:pt x="14" y="180"/>
                    </a:lnTo>
                    <a:lnTo>
                      <a:pt x="20" y="174"/>
                    </a:lnTo>
                    <a:lnTo>
                      <a:pt x="20" y="162"/>
                    </a:lnTo>
                    <a:lnTo>
                      <a:pt x="0" y="120"/>
                    </a:lnTo>
                    <a:lnTo>
                      <a:pt x="26" y="0"/>
                    </a:lnTo>
                    <a:lnTo>
                      <a:pt x="190" y="36"/>
                    </a:lnTo>
                    <a:lnTo>
                      <a:pt x="528" y="98"/>
                    </a:lnTo>
                    <a:lnTo>
                      <a:pt x="1030" y="162"/>
                    </a:lnTo>
                    <a:lnTo>
                      <a:pt x="982" y="658"/>
                    </a:lnTo>
                    <a:lnTo>
                      <a:pt x="902" y="65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41" name="Freeform 209"/>
              <p:cNvSpPr>
                <a:spLocks/>
              </p:cNvSpPr>
              <p:nvPr/>
            </p:nvSpPr>
            <p:spPr bwMode="auto">
              <a:xfrm>
                <a:off x="4175" y="1562"/>
                <a:ext cx="582" cy="374"/>
              </a:xfrm>
              <a:custGeom>
                <a:avLst/>
                <a:gdLst>
                  <a:gd name="T0" fmla="*/ 582 w 582"/>
                  <a:gd name="T1" fmla="*/ 216 h 374"/>
                  <a:gd name="T2" fmla="*/ 554 w 582"/>
                  <a:gd name="T3" fmla="*/ 192 h 374"/>
                  <a:gd name="T4" fmla="*/ 546 w 582"/>
                  <a:gd name="T5" fmla="*/ 190 h 374"/>
                  <a:gd name="T6" fmla="*/ 540 w 582"/>
                  <a:gd name="T7" fmla="*/ 176 h 374"/>
                  <a:gd name="T8" fmla="*/ 530 w 582"/>
                  <a:gd name="T9" fmla="*/ 176 h 374"/>
                  <a:gd name="T10" fmla="*/ 524 w 582"/>
                  <a:gd name="T11" fmla="*/ 160 h 374"/>
                  <a:gd name="T12" fmla="*/ 526 w 582"/>
                  <a:gd name="T13" fmla="*/ 162 h 374"/>
                  <a:gd name="T14" fmla="*/ 524 w 582"/>
                  <a:gd name="T15" fmla="*/ 152 h 374"/>
                  <a:gd name="T16" fmla="*/ 530 w 582"/>
                  <a:gd name="T17" fmla="*/ 146 h 374"/>
                  <a:gd name="T18" fmla="*/ 532 w 582"/>
                  <a:gd name="T19" fmla="*/ 134 h 374"/>
                  <a:gd name="T20" fmla="*/ 524 w 582"/>
                  <a:gd name="T21" fmla="*/ 122 h 374"/>
                  <a:gd name="T22" fmla="*/ 534 w 582"/>
                  <a:gd name="T23" fmla="*/ 108 h 374"/>
                  <a:gd name="T24" fmla="*/ 544 w 582"/>
                  <a:gd name="T25" fmla="*/ 80 h 374"/>
                  <a:gd name="T26" fmla="*/ 552 w 582"/>
                  <a:gd name="T27" fmla="*/ 66 h 374"/>
                  <a:gd name="T28" fmla="*/ 548 w 582"/>
                  <a:gd name="T29" fmla="*/ 60 h 374"/>
                  <a:gd name="T30" fmla="*/ 524 w 582"/>
                  <a:gd name="T31" fmla="*/ 56 h 374"/>
                  <a:gd name="T32" fmla="*/ 512 w 582"/>
                  <a:gd name="T33" fmla="*/ 42 h 374"/>
                  <a:gd name="T34" fmla="*/ 510 w 582"/>
                  <a:gd name="T35" fmla="*/ 22 h 374"/>
                  <a:gd name="T36" fmla="*/ 504 w 582"/>
                  <a:gd name="T37" fmla="*/ 20 h 374"/>
                  <a:gd name="T38" fmla="*/ 506 w 582"/>
                  <a:gd name="T39" fmla="*/ 16 h 374"/>
                  <a:gd name="T40" fmla="*/ 488 w 582"/>
                  <a:gd name="T41" fmla="*/ 14 h 374"/>
                  <a:gd name="T42" fmla="*/ 484 w 582"/>
                  <a:gd name="T43" fmla="*/ 4 h 374"/>
                  <a:gd name="T44" fmla="*/ 472 w 582"/>
                  <a:gd name="T45" fmla="*/ 0 h 374"/>
                  <a:gd name="T46" fmla="*/ 70 w 582"/>
                  <a:gd name="T47" fmla="*/ 76 h 374"/>
                  <a:gd name="T48" fmla="*/ 64 w 582"/>
                  <a:gd name="T49" fmla="*/ 42 h 374"/>
                  <a:gd name="T50" fmla="*/ 50 w 582"/>
                  <a:gd name="T51" fmla="*/ 54 h 374"/>
                  <a:gd name="T52" fmla="*/ 32 w 582"/>
                  <a:gd name="T53" fmla="*/ 60 h 374"/>
                  <a:gd name="T54" fmla="*/ 0 w 582"/>
                  <a:gd name="T55" fmla="*/ 90 h 374"/>
                  <a:gd name="T56" fmla="*/ 44 w 582"/>
                  <a:gd name="T57" fmla="*/ 374 h 374"/>
                  <a:gd name="T58" fmla="*/ 144 w 582"/>
                  <a:gd name="T59" fmla="*/ 358 h 374"/>
                  <a:gd name="T60" fmla="*/ 494 w 582"/>
                  <a:gd name="T61" fmla="*/ 292 h 374"/>
                  <a:gd name="T62" fmla="*/ 504 w 582"/>
                  <a:gd name="T63" fmla="*/ 274 h 374"/>
                  <a:gd name="T64" fmla="*/ 516 w 582"/>
                  <a:gd name="T65" fmla="*/ 272 h 374"/>
                  <a:gd name="T66" fmla="*/ 530 w 582"/>
                  <a:gd name="T67" fmla="*/ 276 h 374"/>
                  <a:gd name="T68" fmla="*/ 534 w 582"/>
                  <a:gd name="T69" fmla="*/ 270 h 374"/>
                  <a:gd name="T70" fmla="*/ 552 w 582"/>
                  <a:gd name="T71" fmla="*/ 260 h 374"/>
                  <a:gd name="T72" fmla="*/ 554 w 582"/>
                  <a:gd name="T73" fmla="*/ 256 h 374"/>
                  <a:gd name="T74" fmla="*/ 552 w 582"/>
                  <a:gd name="T75" fmla="*/ 252 h 374"/>
                  <a:gd name="T76" fmla="*/ 582 w 582"/>
                  <a:gd name="T77" fmla="*/ 216 h 3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82" h="374">
                    <a:moveTo>
                      <a:pt x="582" y="216"/>
                    </a:moveTo>
                    <a:lnTo>
                      <a:pt x="554" y="192"/>
                    </a:lnTo>
                    <a:lnTo>
                      <a:pt x="546" y="190"/>
                    </a:lnTo>
                    <a:lnTo>
                      <a:pt x="540" y="176"/>
                    </a:lnTo>
                    <a:lnTo>
                      <a:pt x="530" y="176"/>
                    </a:lnTo>
                    <a:lnTo>
                      <a:pt x="524" y="160"/>
                    </a:lnTo>
                    <a:lnTo>
                      <a:pt x="526" y="162"/>
                    </a:lnTo>
                    <a:lnTo>
                      <a:pt x="524" y="152"/>
                    </a:lnTo>
                    <a:lnTo>
                      <a:pt x="530" y="146"/>
                    </a:lnTo>
                    <a:lnTo>
                      <a:pt x="532" y="134"/>
                    </a:lnTo>
                    <a:lnTo>
                      <a:pt x="524" y="122"/>
                    </a:lnTo>
                    <a:lnTo>
                      <a:pt x="534" y="108"/>
                    </a:lnTo>
                    <a:lnTo>
                      <a:pt x="544" y="80"/>
                    </a:lnTo>
                    <a:lnTo>
                      <a:pt x="552" y="66"/>
                    </a:lnTo>
                    <a:lnTo>
                      <a:pt x="548" y="60"/>
                    </a:lnTo>
                    <a:lnTo>
                      <a:pt x="524" y="56"/>
                    </a:lnTo>
                    <a:lnTo>
                      <a:pt x="512" y="42"/>
                    </a:lnTo>
                    <a:lnTo>
                      <a:pt x="510" y="22"/>
                    </a:lnTo>
                    <a:lnTo>
                      <a:pt x="504" y="20"/>
                    </a:lnTo>
                    <a:lnTo>
                      <a:pt x="506" y="16"/>
                    </a:lnTo>
                    <a:lnTo>
                      <a:pt x="488" y="14"/>
                    </a:lnTo>
                    <a:lnTo>
                      <a:pt x="484" y="4"/>
                    </a:lnTo>
                    <a:lnTo>
                      <a:pt x="472" y="0"/>
                    </a:lnTo>
                    <a:lnTo>
                      <a:pt x="70" y="76"/>
                    </a:lnTo>
                    <a:lnTo>
                      <a:pt x="64" y="42"/>
                    </a:lnTo>
                    <a:lnTo>
                      <a:pt x="50" y="54"/>
                    </a:lnTo>
                    <a:lnTo>
                      <a:pt x="32" y="60"/>
                    </a:lnTo>
                    <a:lnTo>
                      <a:pt x="0" y="90"/>
                    </a:lnTo>
                    <a:lnTo>
                      <a:pt x="44" y="374"/>
                    </a:lnTo>
                    <a:lnTo>
                      <a:pt x="144" y="358"/>
                    </a:lnTo>
                    <a:lnTo>
                      <a:pt x="494" y="292"/>
                    </a:lnTo>
                    <a:lnTo>
                      <a:pt x="504" y="274"/>
                    </a:lnTo>
                    <a:lnTo>
                      <a:pt x="516" y="272"/>
                    </a:lnTo>
                    <a:lnTo>
                      <a:pt x="530" y="276"/>
                    </a:lnTo>
                    <a:lnTo>
                      <a:pt x="534" y="270"/>
                    </a:lnTo>
                    <a:lnTo>
                      <a:pt x="552" y="260"/>
                    </a:lnTo>
                    <a:lnTo>
                      <a:pt x="554" y="256"/>
                    </a:lnTo>
                    <a:lnTo>
                      <a:pt x="552" y="252"/>
                    </a:lnTo>
                    <a:lnTo>
                      <a:pt x="582" y="21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42" name="Freeform 210"/>
              <p:cNvSpPr>
                <a:spLocks/>
              </p:cNvSpPr>
              <p:nvPr/>
            </p:nvSpPr>
            <p:spPr bwMode="auto">
              <a:xfrm>
                <a:off x="2923" y="2887"/>
                <a:ext cx="548" cy="494"/>
              </a:xfrm>
              <a:custGeom>
                <a:avLst/>
                <a:gdLst>
                  <a:gd name="T0" fmla="*/ 428 w 548"/>
                  <a:gd name="T1" fmla="*/ 324 h 494"/>
                  <a:gd name="T2" fmla="*/ 400 w 548"/>
                  <a:gd name="T3" fmla="*/ 356 h 494"/>
                  <a:gd name="T4" fmla="*/ 436 w 548"/>
                  <a:gd name="T5" fmla="*/ 366 h 494"/>
                  <a:gd name="T6" fmla="*/ 458 w 548"/>
                  <a:gd name="T7" fmla="*/ 352 h 494"/>
                  <a:gd name="T8" fmla="*/ 470 w 548"/>
                  <a:gd name="T9" fmla="*/ 376 h 494"/>
                  <a:gd name="T10" fmla="*/ 490 w 548"/>
                  <a:gd name="T11" fmla="*/ 366 h 494"/>
                  <a:gd name="T12" fmla="*/ 516 w 548"/>
                  <a:gd name="T13" fmla="*/ 356 h 494"/>
                  <a:gd name="T14" fmla="*/ 518 w 548"/>
                  <a:gd name="T15" fmla="*/ 388 h 494"/>
                  <a:gd name="T16" fmla="*/ 488 w 548"/>
                  <a:gd name="T17" fmla="*/ 422 h 494"/>
                  <a:gd name="T18" fmla="*/ 504 w 548"/>
                  <a:gd name="T19" fmla="*/ 446 h 494"/>
                  <a:gd name="T20" fmla="*/ 548 w 548"/>
                  <a:gd name="T21" fmla="*/ 472 h 494"/>
                  <a:gd name="T22" fmla="*/ 522 w 548"/>
                  <a:gd name="T23" fmla="*/ 494 h 494"/>
                  <a:gd name="T24" fmla="*/ 476 w 548"/>
                  <a:gd name="T25" fmla="*/ 456 h 494"/>
                  <a:gd name="T26" fmla="*/ 450 w 548"/>
                  <a:gd name="T27" fmla="*/ 444 h 494"/>
                  <a:gd name="T28" fmla="*/ 448 w 548"/>
                  <a:gd name="T29" fmla="*/ 456 h 494"/>
                  <a:gd name="T30" fmla="*/ 434 w 548"/>
                  <a:gd name="T31" fmla="*/ 480 h 494"/>
                  <a:gd name="T32" fmla="*/ 392 w 548"/>
                  <a:gd name="T33" fmla="*/ 482 h 494"/>
                  <a:gd name="T34" fmla="*/ 366 w 548"/>
                  <a:gd name="T35" fmla="*/ 484 h 494"/>
                  <a:gd name="T36" fmla="*/ 342 w 548"/>
                  <a:gd name="T37" fmla="*/ 474 h 494"/>
                  <a:gd name="T38" fmla="*/ 296 w 548"/>
                  <a:gd name="T39" fmla="*/ 440 h 494"/>
                  <a:gd name="T40" fmla="*/ 270 w 548"/>
                  <a:gd name="T41" fmla="*/ 424 h 494"/>
                  <a:gd name="T42" fmla="*/ 218 w 548"/>
                  <a:gd name="T43" fmla="*/ 410 h 494"/>
                  <a:gd name="T44" fmla="*/ 214 w 548"/>
                  <a:gd name="T45" fmla="*/ 428 h 494"/>
                  <a:gd name="T46" fmla="*/ 86 w 548"/>
                  <a:gd name="T47" fmla="*/ 416 h 494"/>
                  <a:gd name="T48" fmla="*/ 14 w 548"/>
                  <a:gd name="T49" fmla="*/ 412 h 494"/>
                  <a:gd name="T50" fmla="*/ 32 w 548"/>
                  <a:gd name="T51" fmla="*/ 390 h 494"/>
                  <a:gd name="T52" fmla="*/ 42 w 548"/>
                  <a:gd name="T53" fmla="*/ 370 h 494"/>
                  <a:gd name="T54" fmla="*/ 34 w 548"/>
                  <a:gd name="T55" fmla="*/ 344 h 494"/>
                  <a:gd name="T56" fmla="*/ 36 w 548"/>
                  <a:gd name="T57" fmla="*/ 318 h 494"/>
                  <a:gd name="T58" fmla="*/ 54 w 548"/>
                  <a:gd name="T59" fmla="*/ 276 h 494"/>
                  <a:gd name="T60" fmla="*/ 54 w 548"/>
                  <a:gd name="T61" fmla="*/ 262 h 494"/>
                  <a:gd name="T62" fmla="*/ 54 w 548"/>
                  <a:gd name="T63" fmla="*/ 250 h 494"/>
                  <a:gd name="T64" fmla="*/ 54 w 548"/>
                  <a:gd name="T65" fmla="*/ 238 h 494"/>
                  <a:gd name="T66" fmla="*/ 50 w 548"/>
                  <a:gd name="T67" fmla="*/ 236 h 494"/>
                  <a:gd name="T68" fmla="*/ 44 w 548"/>
                  <a:gd name="T69" fmla="*/ 214 h 494"/>
                  <a:gd name="T70" fmla="*/ 36 w 548"/>
                  <a:gd name="T71" fmla="*/ 198 h 494"/>
                  <a:gd name="T72" fmla="*/ 26 w 548"/>
                  <a:gd name="T73" fmla="*/ 174 h 494"/>
                  <a:gd name="T74" fmla="*/ 0 w 548"/>
                  <a:gd name="T75" fmla="*/ 136 h 494"/>
                  <a:gd name="T76" fmla="*/ 306 w 548"/>
                  <a:gd name="T77" fmla="*/ 0 h 494"/>
                  <a:gd name="T78" fmla="*/ 314 w 548"/>
                  <a:gd name="T79" fmla="*/ 10 h 494"/>
                  <a:gd name="T80" fmla="*/ 316 w 548"/>
                  <a:gd name="T81" fmla="*/ 40 h 494"/>
                  <a:gd name="T82" fmla="*/ 314 w 548"/>
                  <a:gd name="T83" fmla="*/ 58 h 494"/>
                  <a:gd name="T84" fmla="*/ 336 w 548"/>
                  <a:gd name="T85" fmla="*/ 86 h 494"/>
                  <a:gd name="T86" fmla="*/ 316 w 548"/>
                  <a:gd name="T87" fmla="*/ 110 h 494"/>
                  <a:gd name="T88" fmla="*/ 290 w 548"/>
                  <a:gd name="T89" fmla="*/ 152 h 494"/>
                  <a:gd name="T90" fmla="*/ 274 w 548"/>
                  <a:gd name="T91" fmla="*/ 192 h 494"/>
                  <a:gd name="T92" fmla="*/ 274 w 548"/>
                  <a:gd name="T93" fmla="*/ 218 h 494"/>
                  <a:gd name="T94" fmla="*/ 270 w 548"/>
                  <a:gd name="T95" fmla="*/ 248 h 494"/>
                  <a:gd name="T96" fmla="*/ 262 w 548"/>
                  <a:gd name="T97" fmla="*/ 256 h 494"/>
                  <a:gd name="T98" fmla="*/ 460 w 548"/>
                  <a:gd name="T99" fmla="*/ 290 h 494"/>
                  <a:gd name="T100" fmla="*/ 480 w 548"/>
                  <a:gd name="T101" fmla="*/ 314 h 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8" h="494">
                    <a:moveTo>
                      <a:pt x="490" y="340"/>
                    </a:moveTo>
                    <a:lnTo>
                      <a:pt x="428" y="324"/>
                    </a:lnTo>
                    <a:lnTo>
                      <a:pt x="404" y="334"/>
                    </a:lnTo>
                    <a:lnTo>
                      <a:pt x="400" y="356"/>
                    </a:lnTo>
                    <a:lnTo>
                      <a:pt x="416" y="368"/>
                    </a:lnTo>
                    <a:lnTo>
                      <a:pt x="436" y="366"/>
                    </a:lnTo>
                    <a:lnTo>
                      <a:pt x="450" y="354"/>
                    </a:lnTo>
                    <a:lnTo>
                      <a:pt x="458" y="352"/>
                    </a:lnTo>
                    <a:lnTo>
                      <a:pt x="464" y="354"/>
                    </a:lnTo>
                    <a:lnTo>
                      <a:pt x="470" y="376"/>
                    </a:lnTo>
                    <a:lnTo>
                      <a:pt x="478" y="378"/>
                    </a:lnTo>
                    <a:lnTo>
                      <a:pt x="490" y="366"/>
                    </a:lnTo>
                    <a:lnTo>
                      <a:pt x="512" y="354"/>
                    </a:lnTo>
                    <a:lnTo>
                      <a:pt x="516" y="356"/>
                    </a:lnTo>
                    <a:lnTo>
                      <a:pt x="522" y="360"/>
                    </a:lnTo>
                    <a:lnTo>
                      <a:pt x="518" y="388"/>
                    </a:lnTo>
                    <a:lnTo>
                      <a:pt x="496" y="406"/>
                    </a:lnTo>
                    <a:lnTo>
                      <a:pt x="488" y="422"/>
                    </a:lnTo>
                    <a:lnTo>
                      <a:pt x="488" y="428"/>
                    </a:lnTo>
                    <a:lnTo>
                      <a:pt x="504" y="446"/>
                    </a:lnTo>
                    <a:lnTo>
                      <a:pt x="538" y="460"/>
                    </a:lnTo>
                    <a:lnTo>
                      <a:pt x="548" y="472"/>
                    </a:lnTo>
                    <a:lnTo>
                      <a:pt x="544" y="482"/>
                    </a:lnTo>
                    <a:lnTo>
                      <a:pt x="522" y="494"/>
                    </a:lnTo>
                    <a:lnTo>
                      <a:pt x="500" y="466"/>
                    </a:lnTo>
                    <a:lnTo>
                      <a:pt x="476" y="456"/>
                    </a:lnTo>
                    <a:lnTo>
                      <a:pt x="460" y="444"/>
                    </a:lnTo>
                    <a:lnTo>
                      <a:pt x="450" y="444"/>
                    </a:lnTo>
                    <a:lnTo>
                      <a:pt x="448" y="448"/>
                    </a:lnTo>
                    <a:lnTo>
                      <a:pt x="448" y="456"/>
                    </a:lnTo>
                    <a:lnTo>
                      <a:pt x="446" y="462"/>
                    </a:lnTo>
                    <a:lnTo>
                      <a:pt x="434" y="480"/>
                    </a:lnTo>
                    <a:lnTo>
                      <a:pt x="402" y="476"/>
                    </a:lnTo>
                    <a:lnTo>
                      <a:pt x="392" y="482"/>
                    </a:lnTo>
                    <a:lnTo>
                      <a:pt x="382" y="474"/>
                    </a:lnTo>
                    <a:lnTo>
                      <a:pt x="366" y="484"/>
                    </a:lnTo>
                    <a:lnTo>
                      <a:pt x="348" y="480"/>
                    </a:lnTo>
                    <a:lnTo>
                      <a:pt x="342" y="474"/>
                    </a:lnTo>
                    <a:lnTo>
                      <a:pt x="320" y="474"/>
                    </a:lnTo>
                    <a:lnTo>
                      <a:pt x="296" y="440"/>
                    </a:lnTo>
                    <a:lnTo>
                      <a:pt x="284" y="438"/>
                    </a:lnTo>
                    <a:lnTo>
                      <a:pt x="270" y="424"/>
                    </a:lnTo>
                    <a:lnTo>
                      <a:pt x="238" y="410"/>
                    </a:lnTo>
                    <a:lnTo>
                      <a:pt x="218" y="410"/>
                    </a:lnTo>
                    <a:lnTo>
                      <a:pt x="212" y="416"/>
                    </a:lnTo>
                    <a:lnTo>
                      <a:pt x="214" y="428"/>
                    </a:lnTo>
                    <a:lnTo>
                      <a:pt x="200" y="440"/>
                    </a:lnTo>
                    <a:lnTo>
                      <a:pt x="86" y="416"/>
                    </a:lnTo>
                    <a:lnTo>
                      <a:pt x="26" y="426"/>
                    </a:lnTo>
                    <a:lnTo>
                      <a:pt x="14" y="412"/>
                    </a:lnTo>
                    <a:lnTo>
                      <a:pt x="26" y="402"/>
                    </a:lnTo>
                    <a:lnTo>
                      <a:pt x="32" y="390"/>
                    </a:lnTo>
                    <a:lnTo>
                      <a:pt x="38" y="380"/>
                    </a:lnTo>
                    <a:lnTo>
                      <a:pt x="42" y="370"/>
                    </a:lnTo>
                    <a:lnTo>
                      <a:pt x="40" y="352"/>
                    </a:lnTo>
                    <a:lnTo>
                      <a:pt x="34" y="344"/>
                    </a:lnTo>
                    <a:lnTo>
                      <a:pt x="40" y="332"/>
                    </a:lnTo>
                    <a:lnTo>
                      <a:pt x="36" y="318"/>
                    </a:lnTo>
                    <a:lnTo>
                      <a:pt x="54" y="284"/>
                    </a:lnTo>
                    <a:lnTo>
                      <a:pt x="54" y="276"/>
                    </a:lnTo>
                    <a:lnTo>
                      <a:pt x="58" y="270"/>
                    </a:lnTo>
                    <a:lnTo>
                      <a:pt x="54" y="262"/>
                    </a:lnTo>
                    <a:lnTo>
                      <a:pt x="60" y="258"/>
                    </a:lnTo>
                    <a:lnTo>
                      <a:pt x="54" y="250"/>
                    </a:lnTo>
                    <a:lnTo>
                      <a:pt x="56" y="238"/>
                    </a:lnTo>
                    <a:lnTo>
                      <a:pt x="54" y="238"/>
                    </a:lnTo>
                    <a:lnTo>
                      <a:pt x="50" y="236"/>
                    </a:lnTo>
                    <a:lnTo>
                      <a:pt x="42" y="222"/>
                    </a:lnTo>
                    <a:lnTo>
                      <a:pt x="44" y="214"/>
                    </a:lnTo>
                    <a:lnTo>
                      <a:pt x="34" y="202"/>
                    </a:lnTo>
                    <a:lnTo>
                      <a:pt x="36" y="198"/>
                    </a:lnTo>
                    <a:lnTo>
                      <a:pt x="24" y="188"/>
                    </a:lnTo>
                    <a:lnTo>
                      <a:pt x="26" y="174"/>
                    </a:lnTo>
                    <a:lnTo>
                      <a:pt x="24" y="162"/>
                    </a:lnTo>
                    <a:lnTo>
                      <a:pt x="0" y="136"/>
                    </a:lnTo>
                    <a:lnTo>
                      <a:pt x="0" y="8"/>
                    </a:lnTo>
                    <a:lnTo>
                      <a:pt x="306" y="0"/>
                    </a:lnTo>
                    <a:lnTo>
                      <a:pt x="304" y="6"/>
                    </a:lnTo>
                    <a:lnTo>
                      <a:pt x="314" y="10"/>
                    </a:lnTo>
                    <a:lnTo>
                      <a:pt x="306" y="32"/>
                    </a:lnTo>
                    <a:lnTo>
                      <a:pt x="316" y="40"/>
                    </a:lnTo>
                    <a:lnTo>
                      <a:pt x="306" y="46"/>
                    </a:lnTo>
                    <a:lnTo>
                      <a:pt x="314" y="58"/>
                    </a:lnTo>
                    <a:lnTo>
                      <a:pt x="314" y="70"/>
                    </a:lnTo>
                    <a:lnTo>
                      <a:pt x="336" y="86"/>
                    </a:lnTo>
                    <a:lnTo>
                      <a:pt x="324" y="110"/>
                    </a:lnTo>
                    <a:lnTo>
                      <a:pt x="316" y="110"/>
                    </a:lnTo>
                    <a:lnTo>
                      <a:pt x="318" y="126"/>
                    </a:lnTo>
                    <a:lnTo>
                      <a:pt x="290" y="152"/>
                    </a:lnTo>
                    <a:lnTo>
                      <a:pt x="284" y="182"/>
                    </a:lnTo>
                    <a:lnTo>
                      <a:pt x="274" y="192"/>
                    </a:lnTo>
                    <a:lnTo>
                      <a:pt x="278" y="206"/>
                    </a:lnTo>
                    <a:lnTo>
                      <a:pt x="274" y="218"/>
                    </a:lnTo>
                    <a:lnTo>
                      <a:pt x="260" y="224"/>
                    </a:lnTo>
                    <a:lnTo>
                      <a:pt x="270" y="248"/>
                    </a:lnTo>
                    <a:lnTo>
                      <a:pt x="262" y="258"/>
                    </a:lnTo>
                    <a:lnTo>
                      <a:pt x="262" y="256"/>
                    </a:lnTo>
                    <a:lnTo>
                      <a:pt x="470" y="248"/>
                    </a:lnTo>
                    <a:lnTo>
                      <a:pt x="460" y="290"/>
                    </a:lnTo>
                    <a:lnTo>
                      <a:pt x="466" y="302"/>
                    </a:lnTo>
                    <a:lnTo>
                      <a:pt x="480" y="314"/>
                    </a:lnTo>
                    <a:lnTo>
                      <a:pt x="490" y="340"/>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43" name="Freeform 211"/>
              <p:cNvSpPr>
                <a:spLocks/>
              </p:cNvSpPr>
              <p:nvPr/>
            </p:nvSpPr>
            <p:spPr bwMode="auto">
              <a:xfrm>
                <a:off x="4749" y="1116"/>
                <a:ext cx="168" cy="312"/>
              </a:xfrm>
              <a:custGeom>
                <a:avLst/>
                <a:gdLst>
                  <a:gd name="T0" fmla="*/ 144 w 168"/>
                  <a:gd name="T1" fmla="*/ 296 h 312"/>
                  <a:gd name="T2" fmla="*/ 132 w 168"/>
                  <a:gd name="T3" fmla="*/ 282 h 312"/>
                  <a:gd name="T4" fmla="*/ 136 w 168"/>
                  <a:gd name="T5" fmla="*/ 262 h 312"/>
                  <a:gd name="T6" fmla="*/ 126 w 168"/>
                  <a:gd name="T7" fmla="*/ 194 h 312"/>
                  <a:gd name="T8" fmla="*/ 140 w 168"/>
                  <a:gd name="T9" fmla="*/ 136 h 312"/>
                  <a:gd name="T10" fmla="*/ 136 w 168"/>
                  <a:gd name="T11" fmla="*/ 92 h 312"/>
                  <a:gd name="T12" fmla="*/ 150 w 168"/>
                  <a:gd name="T13" fmla="*/ 84 h 312"/>
                  <a:gd name="T14" fmla="*/ 168 w 168"/>
                  <a:gd name="T15" fmla="*/ 56 h 312"/>
                  <a:gd name="T16" fmla="*/ 168 w 168"/>
                  <a:gd name="T17" fmla="*/ 46 h 312"/>
                  <a:gd name="T18" fmla="*/ 156 w 168"/>
                  <a:gd name="T19" fmla="*/ 28 h 312"/>
                  <a:gd name="T20" fmla="*/ 162 w 168"/>
                  <a:gd name="T21" fmla="*/ 8 h 312"/>
                  <a:gd name="T22" fmla="*/ 158 w 168"/>
                  <a:gd name="T23" fmla="*/ 0 h 312"/>
                  <a:gd name="T24" fmla="*/ 0 w 168"/>
                  <a:gd name="T25" fmla="*/ 38 h 312"/>
                  <a:gd name="T26" fmla="*/ 4 w 168"/>
                  <a:gd name="T27" fmla="*/ 46 h 312"/>
                  <a:gd name="T28" fmla="*/ 2 w 168"/>
                  <a:gd name="T29" fmla="*/ 54 h 312"/>
                  <a:gd name="T30" fmla="*/ 6 w 168"/>
                  <a:gd name="T31" fmla="*/ 62 h 312"/>
                  <a:gd name="T32" fmla="*/ 8 w 168"/>
                  <a:gd name="T33" fmla="*/ 82 h 312"/>
                  <a:gd name="T34" fmla="*/ 20 w 168"/>
                  <a:gd name="T35" fmla="*/ 102 h 312"/>
                  <a:gd name="T36" fmla="*/ 18 w 168"/>
                  <a:gd name="T37" fmla="*/ 112 h 312"/>
                  <a:gd name="T38" fmla="*/ 24 w 168"/>
                  <a:gd name="T39" fmla="*/ 126 h 312"/>
                  <a:gd name="T40" fmla="*/ 20 w 168"/>
                  <a:gd name="T41" fmla="*/ 134 h 312"/>
                  <a:gd name="T42" fmla="*/ 18 w 168"/>
                  <a:gd name="T43" fmla="*/ 154 h 312"/>
                  <a:gd name="T44" fmla="*/ 34 w 168"/>
                  <a:gd name="T45" fmla="*/ 190 h 312"/>
                  <a:gd name="T46" fmla="*/ 32 w 168"/>
                  <a:gd name="T47" fmla="*/ 204 h 312"/>
                  <a:gd name="T48" fmla="*/ 34 w 168"/>
                  <a:gd name="T49" fmla="*/ 212 h 312"/>
                  <a:gd name="T50" fmla="*/ 42 w 168"/>
                  <a:gd name="T51" fmla="*/ 204 h 312"/>
                  <a:gd name="T52" fmla="*/ 50 w 168"/>
                  <a:gd name="T53" fmla="*/ 212 h 312"/>
                  <a:gd name="T54" fmla="*/ 68 w 168"/>
                  <a:gd name="T55" fmla="*/ 302 h 312"/>
                  <a:gd name="T56" fmla="*/ 72 w 168"/>
                  <a:gd name="T57" fmla="*/ 312 h 312"/>
                  <a:gd name="T58" fmla="*/ 144 w 168"/>
                  <a:gd name="T59" fmla="*/ 296 h 3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8" h="312">
                    <a:moveTo>
                      <a:pt x="144" y="296"/>
                    </a:moveTo>
                    <a:lnTo>
                      <a:pt x="132" y="282"/>
                    </a:lnTo>
                    <a:lnTo>
                      <a:pt x="136" y="262"/>
                    </a:lnTo>
                    <a:lnTo>
                      <a:pt x="126" y="194"/>
                    </a:lnTo>
                    <a:lnTo>
                      <a:pt x="140" y="136"/>
                    </a:lnTo>
                    <a:lnTo>
                      <a:pt x="136" y="92"/>
                    </a:lnTo>
                    <a:lnTo>
                      <a:pt x="150" y="84"/>
                    </a:lnTo>
                    <a:lnTo>
                      <a:pt x="168" y="56"/>
                    </a:lnTo>
                    <a:lnTo>
                      <a:pt x="168" y="46"/>
                    </a:lnTo>
                    <a:lnTo>
                      <a:pt x="156" y="28"/>
                    </a:lnTo>
                    <a:lnTo>
                      <a:pt x="162" y="8"/>
                    </a:lnTo>
                    <a:lnTo>
                      <a:pt x="158" y="0"/>
                    </a:lnTo>
                    <a:lnTo>
                      <a:pt x="0" y="38"/>
                    </a:lnTo>
                    <a:lnTo>
                      <a:pt x="4" y="46"/>
                    </a:lnTo>
                    <a:lnTo>
                      <a:pt x="2" y="54"/>
                    </a:lnTo>
                    <a:lnTo>
                      <a:pt x="6" y="62"/>
                    </a:lnTo>
                    <a:lnTo>
                      <a:pt x="8" y="82"/>
                    </a:lnTo>
                    <a:lnTo>
                      <a:pt x="20" y="102"/>
                    </a:lnTo>
                    <a:lnTo>
                      <a:pt x="18" y="112"/>
                    </a:lnTo>
                    <a:lnTo>
                      <a:pt x="24" y="126"/>
                    </a:lnTo>
                    <a:lnTo>
                      <a:pt x="20" y="134"/>
                    </a:lnTo>
                    <a:lnTo>
                      <a:pt x="18" y="154"/>
                    </a:lnTo>
                    <a:lnTo>
                      <a:pt x="34" y="190"/>
                    </a:lnTo>
                    <a:lnTo>
                      <a:pt x="32" y="204"/>
                    </a:lnTo>
                    <a:lnTo>
                      <a:pt x="34" y="212"/>
                    </a:lnTo>
                    <a:lnTo>
                      <a:pt x="42" y="204"/>
                    </a:lnTo>
                    <a:lnTo>
                      <a:pt x="50" y="212"/>
                    </a:lnTo>
                    <a:lnTo>
                      <a:pt x="68" y="302"/>
                    </a:lnTo>
                    <a:lnTo>
                      <a:pt x="72" y="312"/>
                    </a:lnTo>
                    <a:lnTo>
                      <a:pt x="144" y="29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44" name="Freeform 212"/>
              <p:cNvSpPr>
                <a:spLocks/>
              </p:cNvSpPr>
              <p:nvPr/>
            </p:nvSpPr>
            <p:spPr bwMode="auto">
              <a:xfrm>
                <a:off x="4693" y="1628"/>
                <a:ext cx="142" cy="300"/>
              </a:xfrm>
              <a:custGeom>
                <a:avLst/>
                <a:gdLst>
                  <a:gd name="T0" fmla="*/ 6 w 142"/>
                  <a:gd name="T1" fmla="*/ 242 h 300"/>
                  <a:gd name="T2" fmla="*/ 36 w 142"/>
                  <a:gd name="T3" fmla="*/ 264 h 300"/>
                  <a:gd name="T4" fmla="*/ 50 w 142"/>
                  <a:gd name="T5" fmla="*/ 266 h 300"/>
                  <a:gd name="T6" fmla="*/ 64 w 142"/>
                  <a:gd name="T7" fmla="*/ 274 h 300"/>
                  <a:gd name="T8" fmla="*/ 82 w 142"/>
                  <a:gd name="T9" fmla="*/ 272 h 300"/>
                  <a:gd name="T10" fmla="*/ 86 w 142"/>
                  <a:gd name="T11" fmla="*/ 294 h 300"/>
                  <a:gd name="T12" fmla="*/ 90 w 142"/>
                  <a:gd name="T13" fmla="*/ 300 h 300"/>
                  <a:gd name="T14" fmla="*/ 126 w 142"/>
                  <a:gd name="T15" fmla="*/ 220 h 300"/>
                  <a:gd name="T16" fmla="*/ 124 w 142"/>
                  <a:gd name="T17" fmla="*/ 214 h 300"/>
                  <a:gd name="T18" fmla="*/ 132 w 142"/>
                  <a:gd name="T19" fmla="*/ 208 h 300"/>
                  <a:gd name="T20" fmla="*/ 134 w 142"/>
                  <a:gd name="T21" fmla="*/ 202 h 300"/>
                  <a:gd name="T22" fmla="*/ 132 w 142"/>
                  <a:gd name="T23" fmla="*/ 166 h 300"/>
                  <a:gd name="T24" fmla="*/ 134 w 142"/>
                  <a:gd name="T25" fmla="*/ 162 h 300"/>
                  <a:gd name="T26" fmla="*/ 138 w 142"/>
                  <a:gd name="T27" fmla="*/ 162 h 300"/>
                  <a:gd name="T28" fmla="*/ 142 w 142"/>
                  <a:gd name="T29" fmla="*/ 160 h 300"/>
                  <a:gd name="T30" fmla="*/ 142 w 142"/>
                  <a:gd name="T31" fmla="*/ 124 h 300"/>
                  <a:gd name="T32" fmla="*/ 138 w 142"/>
                  <a:gd name="T33" fmla="*/ 116 h 300"/>
                  <a:gd name="T34" fmla="*/ 126 w 142"/>
                  <a:gd name="T35" fmla="*/ 106 h 300"/>
                  <a:gd name="T36" fmla="*/ 112 w 142"/>
                  <a:gd name="T37" fmla="*/ 102 h 300"/>
                  <a:gd name="T38" fmla="*/ 110 w 142"/>
                  <a:gd name="T39" fmla="*/ 100 h 300"/>
                  <a:gd name="T40" fmla="*/ 108 w 142"/>
                  <a:gd name="T41" fmla="*/ 92 h 300"/>
                  <a:gd name="T42" fmla="*/ 112 w 142"/>
                  <a:gd name="T43" fmla="*/ 76 h 300"/>
                  <a:gd name="T44" fmla="*/ 116 w 142"/>
                  <a:gd name="T45" fmla="*/ 70 h 300"/>
                  <a:gd name="T46" fmla="*/ 120 w 142"/>
                  <a:gd name="T47" fmla="*/ 30 h 300"/>
                  <a:gd name="T48" fmla="*/ 34 w 142"/>
                  <a:gd name="T49" fmla="*/ 0 h 300"/>
                  <a:gd name="T50" fmla="*/ 26 w 142"/>
                  <a:gd name="T51" fmla="*/ 14 h 300"/>
                  <a:gd name="T52" fmla="*/ 16 w 142"/>
                  <a:gd name="T53" fmla="*/ 42 h 300"/>
                  <a:gd name="T54" fmla="*/ 6 w 142"/>
                  <a:gd name="T55" fmla="*/ 56 h 300"/>
                  <a:gd name="T56" fmla="*/ 14 w 142"/>
                  <a:gd name="T57" fmla="*/ 68 h 300"/>
                  <a:gd name="T58" fmla="*/ 12 w 142"/>
                  <a:gd name="T59" fmla="*/ 80 h 300"/>
                  <a:gd name="T60" fmla="*/ 6 w 142"/>
                  <a:gd name="T61" fmla="*/ 86 h 300"/>
                  <a:gd name="T62" fmla="*/ 8 w 142"/>
                  <a:gd name="T63" fmla="*/ 96 h 300"/>
                  <a:gd name="T64" fmla="*/ 6 w 142"/>
                  <a:gd name="T65" fmla="*/ 94 h 300"/>
                  <a:gd name="T66" fmla="*/ 12 w 142"/>
                  <a:gd name="T67" fmla="*/ 110 h 300"/>
                  <a:gd name="T68" fmla="*/ 22 w 142"/>
                  <a:gd name="T69" fmla="*/ 110 h 300"/>
                  <a:gd name="T70" fmla="*/ 28 w 142"/>
                  <a:gd name="T71" fmla="*/ 124 h 300"/>
                  <a:gd name="T72" fmla="*/ 36 w 142"/>
                  <a:gd name="T73" fmla="*/ 126 h 300"/>
                  <a:gd name="T74" fmla="*/ 64 w 142"/>
                  <a:gd name="T75" fmla="*/ 150 h 300"/>
                  <a:gd name="T76" fmla="*/ 34 w 142"/>
                  <a:gd name="T77" fmla="*/ 186 h 300"/>
                  <a:gd name="T78" fmla="*/ 36 w 142"/>
                  <a:gd name="T79" fmla="*/ 190 h 300"/>
                  <a:gd name="T80" fmla="*/ 34 w 142"/>
                  <a:gd name="T81" fmla="*/ 194 h 300"/>
                  <a:gd name="T82" fmla="*/ 16 w 142"/>
                  <a:gd name="T83" fmla="*/ 204 h 300"/>
                  <a:gd name="T84" fmla="*/ 6 w 142"/>
                  <a:gd name="T85" fmla="*/ 216 h 300"/>
                  <a:gd name="T86" fmla="*/ 0 w 142"/>
                  <a:gd name="T87" fmla="*/ 234 h 300"/>
                  <a:gd name="T88" fmla="*/ 6 w 142"/>
                  <a:gd name="T89" fmla="*/ 242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2" h="300">
                    <a:moveTo>
                      <a:pt x="6" y="242"/>
                    </a:moveTo>
                    <a:lnTo>
                      <a:pt x="36" y="264"/>
                    </a:lnTo>
                    <a:lnTo>
                      <a:pt x="50" y="266"/>
                    </a:lnTo>
                    <a:lnTo>
                      <a:pt x="64" y="274"/>
                    </a:lnTo>
                    <a:lnTo>
                      <a:pt x="82" y="272"/>
                    </a:lnTo>
                    <a:lnTo>
                      <a:pt x="86" y="294"/>
                    </a:lnTo>
                    <a:lnTo>
                      <a:pt x="90" y="300"/>
                    </a:lnTo>
                    <a:lnTo>
                      <a:pt x="126" y="220"/>
                    </a:lnTo>
                    <a:lnTo>
                      <a:pt x="124" y="214"/>
                    </a:lnTo>
                    <a:lnTo>
                      <a:pt x="132" y="208"/>
                    </a:lnTo>
                    <a:lnTo>
                      <a:pt x="134" y="202"/>
                    </a:lnTo>
                    <a:lnTo>
                      <a:pt x="132" y="166"/>
                    </a:lnTo>
                    <a:lnTo>
                      <a:pt x="134" y="162"/>
                    </a:lnTo>
                    <a:lnTo>
                      <a:pt x="138" y="162"/>
                    </a:lnTo>
                    <a:lnTo>
                      <a:pt x="142" y="160"/>
                    </a:lnTo>
                    <a:lnTo>
                      <a:pt x="142" y="124"/>
                    </a:lnTo>
                    <a:lnTo>
                      <a:pt x="138" y="116"/>
                    </a:lnTo>
                    <a:lnTo>
                      <a:pt x="126" y="106"/>
                    </a:lnTo>
                    <a:lnTo>
                      <a:pt x="112" y="102"/>
                    </a:lnTo>
                    <a:lnTo>
                      <a:pt x="110" y="100"/>
                    </a:lnTo>
                    <a:lnTo>
                      <a:pt x="108" y="92"/>
                    </a:lnTo>
                    <a:lnTo>
                      <a:pt x="112" y="76"/>
                    </a:lnTo>
                    <a:lnTo>
                      <a:pt x="116" y="70"/>
                    </a:lnTo>
                    <a:lnTo>
                      <a:pt x="120" y="30"/>
                    </a:lnTo>
                    <a:lnTo>
                      <a:pt x="34" y="0"/>
                    </a:lnTo>
                    <a:lnTo>
                      <a:pt x="26" y="14"/>
                    </a:lnTo>
                    <a:lnTo>
                      <a:pt x="16" y="42"/>
                    </a:lnTo>
                    <a:lnTo>
                      <a:pt x="6" y="56"/>
                    </a:lnTo>
                    <a:lnTo>
                      <a:pt x="14" y="68"/>
                    </a:lnTo>
                    <a:lnTo>
                      <a:pt x="12" y="80"/>
                    </a:lnTo>
                    <a:lnTo>
                      <a:pt x="6" y="86"/>
                    </a:lnTo>
                    <a:lnTo>
                      <a:pt x="8" y="96"/>
                    </a:lnTo>
                    <a:lnTo>
                      <a:pt x="6" y="94"/>
                    </a:lnTo>
                    <a:lnTo>
                      <a:pt x="12" y="110"/>
                    </a:lnTo>
                    <a:lnTo>
                      <a:pt x="22" y="110"/>
                    </a:lnTo>
                    <a:lnTo>
                      <a:pt x="28" y="124"/>
                    </a:lnTo>
                    <a:lnTo>
                      <a:pt x="36" y="126"/>
                    </a:lnTo>
                    <a:lnTo>
                      <a:pt x="64" y="150"/>
                    </a:lnTo>
                    <a:lnTo>
                      <a:pt x="34" y="186"/>
                    </a:lnTo>
                    <a:lnTo>
                      <a:pt x="36" y="190"/>
                    </a:lnTo>
                    <a:lnTo>
                      <a:pt x="34" y="194"/>
                    </a:lnTo>
                    <a:lnTo>
                      <a:pt x="16" y="204"/>
                    </a:lnTo>
                    <a:lnTo>
                      <a:pt x="6" y="216"/>
                    </a:lnTo>
                    <a:lnTo>
                      <a:pt x="0" y="234"/>
                    </a:lnTo>
                    <a:lnTo>
                      <a:pt x="6" y="242"/>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45" name="Freeform 213"/>
              <p:cNvSpPr>
                <a:spLocks/>
              </p:cNvSpPr>
              <p:nvPr/>
            </p:nvSpPr>
            <p:spPr bwMode="auto">
              <a:xfrm>
                <a:off x="4975" y="1474"/>
                <a:ext cx="66" cy="98"/>
              </a:xfrm>
              <a:custGeom>
                <a:avLst/>
                <a:gdLst>
                  <a:gd name="T0" fmla="*/ 18 w 66"/>
                  <a:gd name="T1" fmla="*/ 98 h 98"/>
                  <a:gd name="T2" fmla="*/ 52 w 66"/>
                  <a:gd name="T3" fmla="*/ 78 h 98"/>
                  <a:gd name="T4" fmla="*/ 60 w 66"/>
                  <a:gd name="T5" fmla="*/ 68 h 98"/>
                  <a:gd name="T6" fmla="*/ 62 w 66"/>
                  <a:gd name="T7" fmla="*/ 40 h 98"/>
                  <a:gd name="T8" fmla="*/ 66 w 66"/>
                  <a:gd name="T9" fmla="*/ 36 h 98"/>
                  <a:gd name="T10" fmla="*/ 48 w 66"/>
                  <a:gd name="T11" fmla="*/ 28 h 98"/>
                  <a:gd name="T12" fmla="*/ 46 w 66"/>
                  <a:gd name="T13" fmla="*/ 16 h 98"/>
                  <a:gd name="T14" fmla="*/ 42 w 66"/>
                  <a:gd name="T15" fmla="*/ 16 h 98"/>
                  <a:gd name="T16" fmla="*/ 38 w 66"/>
                  <a:gd name="T17" fmla="*/ 0 h 98"/>
                  <a:gd name="T18" fmla="*/ 0 w 66"/>
                  <a:gd name="T19" fmla="*/ 10 h 98"/>
                  <a:gd name="T20" fmla="*/ 18 w 66"/>
                  <a:gd name="T21" fmla="*/ 86 h 98"/>
                  <a:gd name="T22" fmla="*/ 16 w 66"/>
                  <a:gd name="T23" fmla="*/ 88 h 98"/>
                  <a:gd name="T24" fmla="*/ 18 w 66"/>
                  <a:gd name="T25" fmla="*/ 98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98">
                    <a:moveTo>
                      <a:pt x="18" y="98"/>
                    </a:moveTo>
                    <a:lnTo>
                      <a:pt x="52" y="78"/>
                    </a:lnTo>
                    <a:lnTo>
                      <a:pt x="60" y="68"/>
                    </a:lnTo>
                    <a:lnTo>
                      <a:pt x="62" y="40"/>
                    </a:lnTo>
                    <a:lnTo>
                      <a:pt x="66" y="36"/>
                    </a:lnTo>
                    <a:lnTo>
                      <a:pt x="48" y="28"/>
                    </a:lnTo>
                    <a:lnTo>
                      <a:pt x="46" y="16"/>
                    </a:lnTo>
                    <a:lnTo>
                      <a:pt x="42" y="16"/>
                    </a:lnTo>
                    <a:lnTo>
                      <a:pt x="38" y="0"/>
                    </a:lnTo>
                    <a:lnTo>
                      <a:pt x="0" y="10"/>
                    </a:lnTo>
                    <a:lnTo>
                      <a:pt x="18" y="86"/>
                    </a:lnTo>
                    <a:lnTo>
                      <a:pt x="16" y="88"/>
                    </a:lnTo>
                    <a:lnTo>
                      <a:pt x="18" y="98"/>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46" name="Freeform 214"/>
              <p:cNvSpPr>
                <a:spLocks/>
              </p:cNvSpPr>
              <p:nvPr/>
            </p:nvSpPr>
            <p:spPr bwMode="auto">
              <a:xfrm>
                <a:off x="4025" y="2519"/>
                <a:ext cx="510" cy="388"/>
              </a:xfrm>
              <a:custGeom>
                <a:avLst/>
                <a:gdLst>
                  <a:gd name="T0" fmla="*/ 298 w 510"/>
                  <a:gd name="T1" fmla="*/ 378 h 388"/>
                  <a:gd name="T2" fmla="*/ 316 w 510"/>
                  <a:gd name="T3" fmla="*/ 362 h 388"/>
                  <a:gd name="T4" fmla="*/ 332 w 510"/>
                  <a:gd name="T5" fmla="*/ 352 h 388"/>
                  <a:gd name="T6" fmla="*/ 312 w 510"/>
                  <a:gd name="T7" fmla="*/ 324 h 388"/>
                  <a:gd name="T8" fmla="*/ 374 w 510"/>
                  <a:gd name="T9" fmla="*/ 310 h 388"/>
                  <a:gd name="T10" fmla="*/ 420 w 510"/>
                  <a:gd name="T11" fmla="*/ 262 h 388"/>
                  <a:gd name="T12" fmla="*/ 432 w 510"/>
                  <a:gd name="T13" fmla="*/ 254 h 388"/>
                  <a:gd name="T14" fmla="*/ 450 w 510"/>
                  <a:gd name="T15" fmla="*/ 232 h 388"/>
                  <a:gd name="T16" fmla="*/ 464 w 510"/>
                  <a:gd name="T17" fmla="*/ 208 h 388"/>
                  <a:gd name="T18" fmla="*/ 468 w 510"/>
                  <a:gd name="T19" fmla="*/ 186 h 388"/>
                  <a:gd name="T20" fmla="*/ 510 w 510"/>
                  <a:gd name="T21" fmla="*/ 130 h 388"/>
                  <a:gd name="T22" fmla="*/ 376 w 510"/>
                  <a:gd name="T23" fmla="*/ 20 h 388"/>
                  <a:gd name="T24" fmla="*/ 258 w 510"/>
                  <a:gd name="T25" fmla="*/ 20 h 388"/>
                  <a:gd name="T26" fmla="*/ 232 w 510"/>
                  <a:gd name="T27" fmla="*/ 10 h 388"/>
                  <a:gd name="T28" fmla="*/ 90 w 510"/>
                  <a:gd name="T29" fmla="*/ 10 h 388"/>
                  <a:gd name="T30" fmla="*/ 62 w 510"/>
                  <a:gd name="T31" fmla="*/ 24 h 388"/>
                  <a:gd name="T32" fmla="*/ 52 w 510"/>
                  <a:gd name="T33" fmla="*/ 32 h 388"/>
                  <a:gd name="T34" fmla="*/ 22 w 510"/>
                  <a:gd name="T35" fmla="*/ 44 h 388"/>
                  <a:gd name="T36" fmla="*/ 10 w 510"/>
                  <a:gd name="T37" fmla="*/ 64 h 388"/>
                  <a:gd name="T38" fmla="*/ 38 w 510"/>
                  <a:gd name="T39" fmla="*/ 112 h 388"/>
                  <a:gd name="T40" fmla="*/ 60 w 510"/>
                  <a:gd name="T41" fmla="*/ 124 h 388"/>
                  <a:gd name="T42" fmla="*/ 72 w 510"/>
                  <a:gd name="T43" fmla="*/ 146 h 388"/>
                  <a:gd name="T44" fmla="*/ 90 w 510"/>
                  <a:gd name="T45" fmla="*/ 164 h 388"/>
                  <a:gd name="T46" fmla="*/ 124 w 510"/>
                  <a:gd name="T47" fmla="*/ 186 h 388"/>
                  <a:gd name="T48" fmla="*/ 136 w 510"/>
                  <a:gd name="T49" fmla="*/ 204 h 388"/>
                  <a:gd name="T50" fmla="*/ 168 w 510"/>
                  <a:gd name="T51" fmla="*/ 238 h 388"/>
                  <a:gd name="T52" fmla="*/ 180 w 510"/>
                  <a:gd name="T53" fmla="*/ 250 h 388"/>
                  <a:gd name="T54" fmla="*/ 190 w 510"/>
                  <a:gd name="T55" fmla="*/ 260 h 388"/>
                  <a:gd name="T56" fmla="*/ 222 w 510"/>
                  <a:gd name="T57" fmla="*/ 282 h 388"/>
                  <a:gd name="T58" fmla="*/ 238 w 510"/>
                  <a:gd name="T59" fmla="*/ 324 h 388"/>
                  <a:gd name="T60" fmla="*/ 272 w 510"/>
                  <a:gd name="T61" fmla="*/ 356 h 388"/>
                  <a:gd name="T62" fmla="*/ 302 w 510"/>
                  <a:gd name="T63" fmla="*/ 388 h 3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0" h="388">
                    <a:moveTo>
                      <a:pt x="302" y="388"/>
                    </a:moveTo>
                    <a:lnTo>
                      <a:pt x="298" y="378"/>
                    </a:lnTo>
                    <a:lnTo>
                      <a:pt x="300" y="374"/>
                    </a:lnTo>
                    <a:lnTo>
                      <a:pt x="316" y="362"/>
                    </a:lnTo>
                    <a:lnTo>
                      <a:pt x="326" y="360"/>
                    </a:lnTo>
                    <a:lnTo>
                      <a:pt x="332" y="352"/>
                    </a:lnTo>
                    <a:lnTo>
                      <a:pt x="314" y="328"/>
                    </a:lnTo>
                    <a:lnTo>
                      <a:pt x="312" y="324"/>
                    </a:lnTo>
                    <a:lnTo>
                      <a:pt x="314" y="320"/>
                    </a:lnTo>
                    <a:lnTo>
                      <a:pt x="374" y="310"/>
                    </a:lnTo>
                    <a:lnTo>
                      <a:pt x="382" y="306"/>
                    </a:lnTo>
                    <a:lnTo>
                      <a:pt x="420" y="262"/>
                    </a:lnTo>
                    <a:lnTo>
                      <a:pt x="424" y="262"/>
                    </a:lnTo>
                    <a:lnTo>
                      <a:pt x="432" y="254"/>
                    </a:lnTo>
                    <a:lnTo>
                      <a:pt x="434" y="240"/>
                    </a:lnTo>
                    <a:lnTo>
                      <a:pt x="450" y="232"/>
                    </a:lnTo>
                    <a:lnTo>
                      <a:pt x="460" y="220"/>
                    </a:lnTo>
                    <a:lnTo>
                      <a:pt x="464" y="208"/>
                    </a:lnTo>
                    <a:lnTo>
                      <a:pt x="458" y="198"/>
                    </a:lnTo>
                    <a:lnTo>
                      <a:pt x="468" y="186"/>
                    </a:lnTo>
                    <a:lnTo>
                      <a:pt x="486" y="146"/>
                    </a:lnTo>
                    <a:lnTo>
                      <a:pt x="510" y="130"/>
                    </a:lnTo>
                    <a:lnTo>
                      <a:pt x="510" y="120"/>
                    </a:lnTo>
                    <a:lnTo>
                      <a:pt x="376" y="20"/>
                    </a:lnTo>
                    <a:lnTo>
                      <a:pt x="260" y="38"/>
                    </a:lnTo>
                    <a:lnTo>
                      <a:pt x="258" y="20"/>
                    </a:lnTo>
                    <a:lnTo>
                      <a:pt x="240" y="2"/>
                    </a:lnTo>
                    <a:lnTo>
                      <a:pt x="232" y="10"/>
                    </a:lnTo>
                    <a:lnTo>
                      <a:pt x="228" y="0"/>
                    </a:lnTo>
                    <a:lnTo>
                      <a:pt x="90" y="10"/>
                    </a:lnTo>
                    <a:lnTo>
                      <a:pt x="86" y="16"/>
                    </a:lnTo>
                    <a:lnTo>
                      <a:pt x="62" y="24"/>
                    </a:lnTo>
                    <a:lnTo>
                      <a:pt x="56" y="34"/>
                    </a:lnTo>
                    <a:lnTo>
                      <a:pt x="52" y="32"/>
                    </a:lnTo>
                    <a:lnTo>
                      <a:pt x="20" y="44"/>
                    </a:lnTo>
                    <a:lnTo>
                      <a:pt x="22" y="44"/>
                    </a:lnTo>
                    <a:lnTo>
                      <a:pt x="20" y="56"/>
                    </a:lnTo>
                    <a:lnTo>
                      <a:pt x="10" y="64"/>
                    </a:lnTo>
                    <a:lnTo>
                      <a:pt x="0" y="86"/>
                    </a:lnTo>
                    <a:lnTo>
                      <a:pt x="38" y="112"/>
                    </a:lnTo>
                    <a:lnTo>
                      <a:pt x="52" y="110"/>
                    </a:lnTo>
                    <a:lnTo>
                      <a:pt x="60" y="124"/>
                    </a:lnTo>
                    <a:lnTo>
                      <a:pt x="72" y="146"/>
                    </a:lnTo>
                    <a:lnTo>
                      <a:pt x="90" y="164"/>
                    </a:lnTo>
                    <a:lnTo>
                      <a:pt x="94" y="172"/>
                    </a:lnTo>
                    <a:lnTo>
                      <a:pt x="124" y="186"/>
                    </a:lnTo>
                    <a:lnTo>
                      <a:pt x="136" y="204"/>
                    </a:lnTo>
                    <a:lnTo>
                      <a:pt x="168" y="224"/>
                    </a:lnTo>
                    <a:lnTo>
                      <a:pt x="168" y="238"/>
                    </a:lnTo>
                    <a:lnTo>
                      <a:pt x="180" y="242"/>
                    </a:lnTo>
                    <a:lnTo>
                      <a:pt x="180" y="250"/>
                    </a:lnTo>
                    <a:lnTo>
                      <a:pt x="190" y="254"/>
                    </a:lnTo>
                    <a:lnTo>
                      <a:pt x="190" y="260"/>
                    </a:lnTo>
                    <a:lnTo>
                      <a:pt x="222" y="276"/>
                    </a:lnTo>
                    <a:lnTo>
                      <a:pt x="222" y="282"/>
                    </a:lnTo>
                    <a:lnTo>
                      <a:pt x="236" y="306"/>
                    </a:lnTo>
                    <a:lnTo>
                      <a:pt x="238" y="324"/>
                    </a:lnTo>
                    <a:lnTo>
                      <a:pt x="256" y="332"/>
                    </a:lnTo>
                    <a:lnTo>
                      <a:pt x="272" y="356"/>
                    </a:lnTo>
                    <a:lnTo>
                      <a:pt x="274" y="380"/>
                    </a:lnTo>
                    <a:lnTo>
                      <a:pt x="302" y="388"/>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47" name="Freeform 215"/>
              <p:cNvSpPr>
                <a:spLocks/>
              </p:cNvSpPr>
              <p:nvPr/>
            </p:nvSpPr>
            <p:spPr bwMode="auto">
              <a:xfrm>
                <a:off x="4713" y="2054"/>
                <a:ext cx="54" cy="124"/>
              </a:xfrm>
              <a:custGeom>
                <a:avLst/>
                <a:gdLst>
                  <a:gd name="T0" fmla="*/ 10 w 54"/>
                  <a:gd name="T1" fmla="*/ 18 h 124"/>
                  <a:gd name="T2" fmla="*/ 18 w 54"/>
                  <a:gd name="T3" fmla="*/ 20 h 124"/>
                  <a:gd name="T4" fmla="*/ 18 w 54"/>
                  <a:gd name="T5" fmla="*/ 30 h 124"/>
                  <a:gd name="T6" fmla="*/ 10 w 54"/>
                  <a:gd name="T7" fmla="*/ 34 h 124"/>
                  <a:gd name="T8" fmla="*/ 0 w 54"/>
                  <a:gd name="T9" fmla="*/ 88 h 124"/>
                  <a:gd name="T10" fmla="*/ 10 w 54"/>
                  <a:gd name="T11" fmla="*/ 120 h 124"/>
                  <a:gd name="T12" fmla="*/ 16 w 54"/>
                  <a:gd name="T13" fmla="*/ 124 h 124"/>
                  <a:gd name="T14" fmla="*/ 24 w 54"/>
                  <a:gd name="T15" fmla="*/ 122 h 124"/>
                  <a:gd name="T16" fmla="*/ 28 w 54"/>
                  <a:gd name="T17" fmla="*/ 116 h 124"/>
                  <a:gd name="T18" fmla="*/ 54 w 54"/>
                  <a:gd name="T19" fmla="*/ 0 h 124"/>
                  <a:gd name="T20" fmla="*/ 10 w 54"/>
                  <a:gd name="T21" fmla="*/ 18 h 1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24">
                    <a:moveTo>
                      <a:pt x="10" y="18"/>
                    </a:moveTo>
                    <a:lnTo>
                      <a:pt x="18" y="20"/>
                    </a:lnTo>
                    <a:lnTo>
                      <a:pt x="18" y="30"/>
                    </a:lnTo>
                    <a:lnTo>
                      <a:pt x="10" y="34"/>
                    </a:lnTo>
                    <a:lnTo>
                      <a:pt x="0" y="88"/>
                    </a:lnTo>
                    <a:lnTo>
                      <a:pt x="10" y="120"/>
                    </a:lnTo>
                    <a:lnTo>
                      <a:pt x="16" y="124"/>
                    </a:lnTo>
                    <a:lnTo>
                      <a:pt x="24" y="122"/>
                    </a:lnTo>
                    <a:lnTo>
                      <a:pt x="28" y="116"/>
                    </a:lnTo>
                    <a:lnTo>
                      <a:pt x="54" y="0"/>
                    </a:lnTo>
                    <a:lnTo>
                      <a:pt x="10" y="18"/>
                    </a:lnTo>
                    <a:close/>
                  </a:path>
                </a:pathLst>
              </a:custGeom>
              <a:solidFill>
                <a:schemeClr val="bg1"/>
              </a:solidFill>
              <a:ln w="3175">
                <a:solidFill>
                  <a:srgbClr val="404040"/>
                </a:solidFill>
                <a:prstDash val="solid"/>
                <a:round/>
                <a:headEnd/>
                <a:tailEnd/>
              </a:ln>
            </p:spPr>
            <p:txBody>
              <a:bodyPr/>
              <a:lstStyle/>
              <a:p>
                <a:endParaRPr lang="en-US" sz="1500" dirty="0"/>
              </a:p>
            </p:txBody>
          </p:sp>
          <p:sp>
            <p:nvSpPr>
              <p:cNvPr id="48" name="Freeform 216"/>
              <p:cNvSpPr>
                <a:spLocks/>
              </p:cNvSpPr>
              <p:nvPr/>
            </p:nvSpPr>
            <p:spPr bwMode="auto">
              <a:xfrm>
                <a:off x="320" y="532"/>
                <a:ext cx="658" cy="490"/>
              </a:xfrm>
              <a:custGeom>
                <a:avLst/>
                <a:gdLst>
                  <a:gd name="T0" fmla="*/ 658 w 658"/>
                  <a:gd name="T1" fmla="*/ 124 h 490"/>
                  <a:gd name="T2" fmla="*/ 588 w 658"/>
                  <a:gd name="T3" fmla="*/ 470 h 490"/>
                  <a:gd name="T4" fmla="*/ 584 w 658"/>
                  <a:gd name="T5" fmla="*/ 490 h 490"/>
                  <a:gd name="T6" fmla="*/ 394 w 658"/>
                  <a:gd name="T7" fmla="*/ 450 h 490"/>
                  <a:gd name="T8" fmla="*/ 342 w 658"/>
                  <a:gd name="T9" fmla="*/ 448 h 490"/>
                  <a:gd name="T10" fmla="*/ 290 w 658"/>
                  <a:gd name="T11" fmla="*/ 450 h 490"/>
                  <a:gd name="T12" fmla="*/ 258 w 658"/>
                  <a:gd name="T13" fmla="*/ 440 h 490"/>
                  <a:gd name="T14" fmla="*/ 196 w 658"/>
                  <a:gd name="T15" fmla="*/ 428 h 490"/>
                  <a:gd name="T16" fmla="*/ 136 w 658"/>
                  <a:gd name="T17" fmla="*/ 420 h 490"/>
                  <a:gd name="T18" fmla="*/ 72 w 658"/>
                  <a:gd name="T19" fmla="*/ 398 h 490"/>
                  <a:gd name="T20" fmla="*/ 76 w 658"/>
                  <a:gd name="T21" fmla="*/ 346 h 490"/>
                  <a:gd name="T22" fmla="*/ 8 w 658"/>
                  <a:gd name="T23" fmla="*/ 292 h 490"/>
                  <a:gd name="T24" fmla="*/ 8 w 658"/>
                  <a:gd name="T25" fmla="*/ 248 h 490"/>
                  <a:gd name="T26" fmla="*/ 8 w 658"/>
                  <a:gd name="T27" fmla="*/ 272 h 490"/>
                  <a:gd name="T28" fmla="*/ 16 w 658"/>
                  <a:gd name="T29" fmla="*/ 270 h 490"/>
                  <a:gd name="T30" fmla="*/ 24 w 658"/>
                  <a:gd name="T31" fmla="*/ 236 h 490"/>
                  <a:gd name="T32" fmla="*/ 14 w 658"/>
                  <a:gd name="T33" fmla="*/ 232 h 490"/>
                  <a:gd name="T34" fmla="*/ 16 w 658"/>
                  <a:gd name="T35" fmla="*/ 218 h 490"/>
                  <a:gd name="T36" fmla="*/ 28 w 658"/>
                  <a:gd name="T37" fmla="*/ 202 h 490"/>
                  <a:gd name="T38" fmla="*/ 16 w 658"/>
                  <a:gd name="T39" fmla="*/ 200 h 490"/>
                  <a:gd name="T40" fmla="*/ 18 w 658"/>
                  <a:gd name="T41" fmla="*/ 98 h 490"/>
                  <a:gd name="T42" fmla="*/ 8 w 658"/>
                  <a:gd name="T43" fmla="*/ 54 h 490"/>
                  <a:gd name="T44" fmla="*/ 22 w 658"/>
                  <a:gd name="T45" fmla="*/ 28 h 490"/>
                  <a:gd name="T46" fmla="*/ 82 w 658"/>
                  <a:gd name="T47" fmla="*/ 64 h 490"/>
                  <a:gd name="T48" fmla="*/ 152 w 658"/>
                  <a:gd name="T49" fmla="*/ 98 h 490"/>
                  <a:gd name="T50" fmla="*/ 172 w 658"/>
                  <a:gd name="T51" fmla="*/ 114 h 490"/>
                  <a:gd name="T52" fmla="*/ 162 w 658"/>
                  <a:gd name="T53" fmla="*/ 130 h 490"/>
                  <a:gd name="T54" fmla="*/ 124 w 658"/>
                  <a:gd name="T55" fmla="*/ 162 h 490"/>
                  <a:gd name="T56" fmla="*/ 132 w 658"/>
                  <a:gd name="T57" fmla="*/ 184 h 490"/>
                  <a:gd name="T58" fmla="*/ 132 w 658"/>
                  <a:gd name="T59" fmla="*/ 172 h 490"/>
                  <a:gd name="T60" fmla="*/ 156 w 658"/>
                  <a:gd name="T61" fmla="*/ 158 h 490"/>
                  <a:gd name="T62" fmla="*/ 184 w 658"/>
                  <a:gd name="T63" fmla="*/ 138 h 490"/>
                  <a:gd name="T64" fmla="*/ 188 w 658"/>
                  <a:gd name="T65" fmla="*/ 152 h 490"/>
                  <a:gd name="T66" fmla="*/ 206 w 658"/>
                  <a:gd name="T67" fmla="*/ 112 h 490"/>
                  <a:gd name="T68" fmla="*/ 192 w 658"/>
                  <a:gd name="T69" fmla="*/ 64 h 490"/>
                  <a:gd name="T70" fmla="*/ 200 w 658"/>
                  <a:gd name="T71" fmla="*/ 62 h 490"/>
                  <a:gd name="T72" fmla="*/ 214 w 658"/>
                  <a:gd name="T73" fmla="*/ 40 h 490"/>
                  <a:gd name="T74" fmla="*/ 222 w 658"/>
                  <a:gd name="T75" fmla="*/ 44 h 490"/>
                  <a:gd name="T76" fmla="*/ 222 w 658"/>
                  <a:gd name="T77" fmla="*/ 36 h 490"/>
                  <a:gd name="T78" fmla="*/ 200 w 658"/>
                  <a:gd name="T79" fmla="*/ 26 h 490"/>
                  <a:gd name="T80" fmla="*/ 194 w 658"/>
                  <a:gd name="T81" fmla="*/ 0 h 4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58" h="490">
                    <a:moveTo>
                      <a:pt x="286" y="26"/>
                    </a:moveTo>
                    <a:lnTo>
                      <a:pt x="658" y="124"/>
                    </a:lnTo>
                    <a:lnTo>
                      <a:pt x="582" y="442"/>
                    </a:lnTo>
                    <a:lnTo>
                      <a:pt x="588" y="470"/>
                    </a:lnTo>
                    <a:lnTo>
                      <a:pt x="580" y="478"/>
                    </a:lnTo>
                    <a:lnTo>
                      <a:pt x="584" y="490"/>
                    </a:lnTo>
                    <a:lnTo>
                      <a:pt x="404" y="446"/>
                    </a:lnTo>
                    <a:lnTo>
                      <a:pt x="394" y="450"/>
                    </a:lnTo>
                    <a:lnTo>
                      <a:pt x="352" y="442"/>
                    </a:lnTo>
                    <a:lnTo>
                      <a:pt x="342" y="448"/>
                    </a:lnTo>
                    <a:lnTo>
                      <a:pt x="316" y="446"/>
                    </a:lnTo>
                    <a:lnTo>
                      <a:pt x="290" y="450"/>
                    </a:lnTo>
                    <a:lnTo>
                      <a:pt x="268" y="448"/>
                    </a:lnTo>
                    <a:lnTo>
                      <a:pt x="258" y="440"/>
                    </a:lnTo>
                    <a:lnTo>
                      <a:pt x="206" y="442"/>
                    </a:lnTo>
                    <a:lnTo>
                      <a:pt x="196" y="428"/>
                    </a:lnTo>
                    <a:lnTo>
                      <a:pt x="154" y="414"/>
                    </a:lnTo>
                    <a:lnTo>
                      <a:pt x="136" y="420"/>
                    </a:lnTo>
                    <a:lnTo>
                      <a:pt x="108" y="422"/>
                    </a:lnTo>
                    <a:lnTo>
                      <a:pt x="72" y="398"/>
                    </a:lnTo>
                    <a:lnTo>
                      <a:pt x="78" y="360"/>
                    </a:lnTo>
                    <a:lnTo>
                      <a:pt x="76" y="346"/>
                    </a:lnTo>
                    <a:lnTo>
                      <a:pt x="42" y="302"/>
                    </a:lnTo>
                    <a:lnTo>
                      <a:pt x="8" y="292"/>
                    </a:lnTo>
                    <a:lnTo>
                      <a:pt x="0" y="282"/>
                    </a:lnTo>
                    <a:lnTo>
                      <a:pt x="8" y="248"/>
                    </a:lnTo>
                    <a:lnTo>
                      <a:pt x="12" y="254"/>
                    </a:lnTo>
                    <a:lnTo>
                      <a:pt x="8" y="272"/>
                    </a:lnTo>
                    <a:lnTo>
                      <a:pt x="14" y="274"/>
                    </a:lnTo>
                    <a:lnTo>
                      <a:pt x="16" y="270"/>
                    </a:lnTo>
                    <a:lnTo>
                      <a:pt x="24" y="240"/>
                    </a:lnTo>
                    <a:lnTo>
                      <a:pt x="24" y="236"/>
                    </a:lnTo>
                    <a:lnTo>
                      <a:pt x="18" y="236"/>
                    </a:lnTo>
                    <a:lnTo>
                      <a:pt x="14" y="232"/>
                    </a:lnTo>
                    <a:lnTo>
                      <a:pt x="12" y="228"/>
                    </a:lnTo>
                    <a:lnTo>
                      <a:pt x="16" y="218"/>
                    </a:lnTo>
                    <a:lnTo>
                      <a:pt x="24" y="210"/>
                    </a:lnTo>
                    <a:lnTo>
                      <a:pt x="28" y="202"/>
                    </a:lnTo>
                    <a:lnTo>
                      <a:pt x="26" y="192"/>
                    </a:lnTo>
                    <a:lnTo>
                      <a:pt x="16" y="200"/>
                    </a:lnTo>
                    <a:lnTo>
                      <a:pt x="14" y="198"/>
                    </a:lnTo>
                    <a:lnTo>
                      <a:pt x="18" y="98"/>
                    </a:lnTo>
                    <a:lnTo>
                      <a:pt x="8" y="66"/>
                    </a:lnTo>
                    <a:lnTo>
                      <a:pt x="8" y="54"/>
                    </a:lnTo>
                    <a:lnTo>
                      <a:pt x="14" y="40"/>
                    </a:lnTo>
                    <a:lnTo>
                      <a:pt x="22" y="28"/>
                    </a:lnTo>
                    <a:lnTo>
                      <a:pt x="30" y="22"/>
                    </a:lnTo>
                    <a:lnTo>
                      <a:pt x="82" y="64"/>
                    </a:lnTo>
                    <a:lnTo>
                      <a:pt x="134" y="84"/>
                    </a:lnTo>
                    <a:lnTo>
                      <a:pt x="152" y="98"/>
                    </a:lnTo>
                    <a:lnTo>
                      <a:pt x="170" y="102"/>
                    </a:lnTo>
                    <a:lnTo>
                      <a:pt x="172" y="114"/>
                    </a:lnTo>
                    <a:lnTo>
                      <a:pt x="164" y="128"/>
                    </a:lnTo>
                    <a:lnTo>
                      <a:pt x="162" y="130"/>
                    </a:lnTo>
                    <a:lnTo>
                      <a:pt x="152" y="132"/>
                    </a:lnTo>
                    <a:lnTo>
                      <a:pt x="124" y="162"/>
                    </a:lnTo>
                    <a:lnTo>
                      <a:pt x="120" y="180"/>
                    </a:lnTo>
                    <a:lnTo>
                      <a:pt x="132" y="184"/>
                    </a:lnTo>
                    <a:lnTo>
                      <a:pt x="136" y="174"/>
                    </a:lnTo>
                    <a:lnTo>
                      <a:pt x="132" y="172"/>
                    </a:lnTo>
                    <a:lnTo>
                      <a:pt x="138" y="166"/>
                    </a:lnTo>
                    <a:lnTo>
                      <a:pt x="156" y="158"/>
                    </a:lnTo>
                    <a:lnTo>
                      <a:pt x="174" y="140"/>
                    </a:lnTo>
                    <a:lnTo>
                      <a:pt x="184" y="138"/>
                    </a:lnTo>
                    <a:lnTo>
                      <a:pt x="186" y="142"/>
                    </a:lnTo>
                    <a:lnTo>
                      <a:pt x="188" y="152"/>
                    </a:lnTo>
                    <a:lnTo>
                      <a:pt x="190" y="154"/>
                    </a:lnTo>
                    <a:lnTo>
                      <a:pt x="206" y="112"/>
                    </a:lnTo>
                    <a:lnTo>
                      <a:pt x="204" y="80"/>
                    </a:lnTo>
                    <a:lnTo>
                      <a:pt x="192" y="64"/>
                    </a:lnTo>
                    <a:lnTo>
                      <a:pt x="192" y="62"/>
                    </a:lnTo>
                    <a:lnTo>
                      <a:pt x="200" y="62"/>
                    </a:lnTo>
                    <a:lnTo>
                      <a:pt x="208" y="54"/>
                    </a:lnTo>
                    <a:lnTo>
                      <a:pt x="214" y="40"/>
                    </a:lnTo>
                    <a:lnTo>
                      <a:pt x="218" y="40"/>
                    </a:lnTo>
                    <a:lnTo>
                      <a:pt x="222" y="44"/>
                    </a:lnTo>
                    <a:lnTo>
                      <a:pt x="226" y="44"/>
                    </a:lnTo>
                    <a:lnTo>
                      <a:pt x="222" y="36"/>
                    </a:lnTo>
                    <a:lnTo>
                      <a:pt x="210" y="28"/>
                    </a:lnTo>
                    <a:lnTo>
                      <a:pt x="200" y="26"/>
                    </a:lnTo>
                    <a:lnTo>
                      <a:pt x="196" y="14"/>
                    </a:lnTo>
                    <a:lnTo>
                      <a:pt x="194" y="0"/>
                    </a:lnTo>
                    <a:lnTo>
                      <a:pt x="286" y="2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49" name="Freeform 217"/>
              <p:cNvSpPr>
                <a:spLocks/>
              </p:cNvSpPr>
              <p:nvPr/>
            </p:nvSpPr>
            <p:spPr bwMode="auto">
              <a:xfrm>
                <a:off x="3961" y="1934"/>
                <a:ext cx="782" cy="427"/>
              </a:xfrm>
              <a:custGeom>
                <a:avLst/>
                <a:gdLst>
                  <a:gd name="T0" fmla="*/ 202 w 782"/>
                  <a:gd name="T1" fmla="*/ 401 h 427"/>
                  <a:gd name="T2" fmla="*/ 54 w 782"/>
                  <a:gd name="T3" fmla="*/ 411 h 427"/>
                  <a:gd name="T4" fmla="*/ 78 w 782"/>
                  <a:gd name="T5" fmla="*/ 389 h 427"/>
                  <a:gd name="T6" fmla="*/ 92 w 782"/>
                  <a:gd name="T7" fmla="*/ 369 h 427"/>
                  <a:gd name="T8" fmla="*/ 156 w 782"/>
                  <a:gd name="T9" fmla="*/ 297 h 427"/>
                  <a:gd name="T10" fmla="*/ 160 w 782"/>
                  <a:gd name="T11" fmla="*/ 299 h 427"/>
                  <a:gd name="T12" fmla="*/ 162 w 782"/>
                  <a:gd name="T13" fmla="*/ 309 h 427"/>
                  <a:gd name="T14" fmla="*/ 174 w 782"/>
                  <a:gd name="T15" fmla="*/ 325 h 427"/>
                  <a:gd name="T16" fmla="*/ 216 w 782"/>
                  <a:gd name="T17" fmla="*/ 321 h 427"/>
                  <a:gd name="T18" fmla="*/ 236 w 782"/>
                  <a:gd name="T19" fmla="*/ 323 h 427"/>
                  <a:gd name="T20" fmla="*/ 270 w 782"/>
                  <a:gd name="T21" fmla="*/ 305 h 427"/>
                  <a:gd name="T22" fmla="*/ 268 w 782"/>
                  <a:gd name="T23" fmla="*/ 295 h 427"/>
                  <a:gd name="T24" fmla="*/ 300 w 782"/>
                  <a:gd name="T25" fmla="*/ 285 h 427"/>
                  <a:gd name="T26" fmla="*/ 324 w 782"/>
                  <a:gd name="T27" fmla="*/ 273 h 427"/>
                  <a:gd name="T28" fmla="*/ 328 w 782"/>
                  <a:gd name="T29" fmla="*/ 259 h 427"/>
                  <a:gd name="T30" fmla="*/ 342 w 782"/>
                  <a:gd name="T31" fmla="*/ 208 h 427"/>
                  <a:gd name="T32" fmla="*/ 356 w 782"/>
                  <a:gd name="T33" fmla="*/ 174 h 427"/>
                  <a:gd name="T34" fmla="*/ 362 w 782"/>
                  <a:gd name="T35" fmla="*/ 152 h 427"/>
                  <a:gd name="T36" fmla="*/ 374 w 782"/>
                  <a:gd name="T37" fmla="*/ 132 h 427"/>
                  <a:gd name="T38" fmla="*/ 402 w 782"/>
                  <a:gd name="T39" fmla="*/ 146 h 427"/>
                  <a:gd name="T40" fmla="*/ 436 w 782"/>
                  <a:gd name="T41" fmla="*/ 94 h 427"/>
                  <a:gd name="T42" fmla="*/ 448 w 782"/>
                  <a:gd name="T43" fmla="*/ 74 h 427"/>
                  <a:gd name="T44" fmla="*/ 470 w 782"/>
                  <a:gd name="T45" fmla="*/ 40 h 427"/>
                  <a:gd name="T46" fmla="*/ 526 w 782"/>
                  <a:gd name="T47" fmla="*/ 30 h 427"/>
                  <a:gd name="T48" fmla="*/ 550 w 782"/>
                  <a:gd name="T49" fmla="*/ 6 h 427"/>
                  <a:gd name="T50" fmla="*/ 558 w 782"/>
                  <a:gd name="T51" fmla="*/ 26 h 427"/>
                  <a:gd name="T52" fmla="*/ 584 w 782"/>
                  <a:gd name="T53" fmla="*/ 34 h 427"/>
                  <a:gd name="T54" fmla="*/ 600 w 782"/>
                  <a:gd name="T55" fmla="*/ 44 h 427"/>
                  <a:gd name="T56" fmla="*/ 606 w 782"/>
                  <a:gd name="T57" fmla="*/ 46 h 427"/>
                  <a:gd name="T58" fmla="*/ 614 w 782"/>
                  <a:gd name="T59" fmla="*/ 68 h 427"/>
                  <a:gd name="T60" fmla="*/ 606 w 782"/>
                  <a:gd name="T61" fmla="*/ 86 h 427"/>
                  <a:gd name="T62" fmla="*/ 596 w 782"/>
                  <a:gd name="T63" fmla="*/ 104 h 427"/>
                  <a:gd name="T64" fmla="*/ 602 w 782"/>
                  <a:gd name="T65" fmla="*/ 114 h 427"/>
                  <a:gd name="T66" fmla="*/ 654 w 782"/>
                  <a:gd name="T67" fmla="*/ 136 h 427"/>
                  <a:gd name="T68" fmla="*/ 708 w 782"/>
                  <a:gd name="T69" fmla="*/ 154 h 427"/>
                  <a:gd name="T70" fmla="*/ 712 w 782"/>
                  <a:gd name="T71" fmla="*/ 188 h 427"/>
                  <a:gd name="T72" fmla="*/ 710 w 782"/>
                  <a:gd name="T73" fmla="*/ 208 h 427"/>
                  <a:gd name="T74" fmla="*/ 730 w 782"/>
                  <a:gd name="T75" fmla="*/ 226 h 427"/>
                  <a:gd name="T76" fmla="*/ 716 w 782"/>
                  <a:gd name="T77" fmla="*/ 232 h 427"/>
                  <a:gd name="T78" fmla="*/ 724 w 782"/>
                  <a:gd name="T79" fmla="*/ 248 h 427"/>
                  <a:gd name="T80" fmla="*/ 738 w 782"/>
                  <a:gd name="T81" fmla="*/ 258 h 427"/>
                  <a:gd name="T82" fmla="*/ 712 w 782"/>
                  <a:gd name="T83" fmla="*/ 267 h 427"/>
                  <a:gd name="T84" fmla="*/ 724 w 782"/>
                  <a:gd name="T85" fmla="*/ 281 h 427"/>
                  <a:gd name="T86" fmla="*/ 738 w 782"/>
                  <a:gd name="T87" fmla="*/ 277 h 427"/>
                  <a:gd name="T88" fmla="*/ 774 w 782"/>
                  <a:gd name="T89" fmla="*/ 277 h 427"/>
                  <a:gd name="T90" fmla="*/ 704 w 782"/>
                  <a:gd name="T91" fmla="*/ 317 h 4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82" h="427">
                    <a:moveTo>
                      <a:pt x="704" y="317"/>
                    </a:moveTo>
                    <a:lnTo>
                      <a:pt x="202" y="401"/>
                    </a:lnTo>
                    <a:lnTo>
                      <a:pt x="0" y="427"/>
                    </a:lnTo>
                    <a:lnTo>
                      <a:pt x="54" y="411"/>
                    </a:lnTo>
                    <a:lnTo>
                      <a:pt x="60" y="397"/>
                    </a:lnTo>
                    <a:lnTo>
                      <a:pt x="78" y="389"/>
                    </a:lnTo>
                    <a:lnTo>
                      <a:pt x="78" y="377"/>
                    </a:lnTo>
                    <a:lnTo>
                      <a:pt x="92" y="369"/>
                    </a:lnTo>
                    <a:lnTo>
                      <a:pt x="90" y="357"/>
                    </a:lnTo>
                    <a:lnTo>
                      <a:pt x="156" y="297"/>
                    </a:lnTo>
                    <a:lnTo>
                      <a:pt x="160" y="299"/>
                    </a:lnTo>
                    <a:lnTo>
                      <a:pt x="156" y="305"/>
                    </a:lnTo>
                    <a:lnTo>
                      <a:pt x="162" y="309"/>
                    </a:lnTo>
                    <a:lnTo>
                      <a:pt x="164" y="317"/>
                    </a:lnTo>
                    <a:lnTo>
                      <a:pt x="174" y="325"/>
                    </a:lnTo>
                    <a:lnTo>
                      <a:pt x="196" y="333"/>
                    </a:lnTo>
                    <a:lnTo>
                      <a:pt x="216" y="321"/>
                    </a:lnTo>
                    <a:lnTo>
                      <a:pt x="220" y="313"/>
                    </a:lnTo>
                    <a:lnTo>
                      <a:pt x="236" y="323"/>
                    </a:lnTo>
                    <a:lnTo>
                      <a:pt x="266" y="309"/>
                    </a:lnTo>
                    <a:lnTo>
                      <a:pt x="270" y="305"/>
                    </a:lnTo>
                    <a:lnTo>
                      <a:pt x="266" y="299"/>
                    </a:lnTo>
                    <a:lnTo>
                      <a:pt x="268" y="295"/>
                    </a:lnTo>
                    <a:lnTo>
                      <a:pt x="280" y="299"/>
                    </a:lnTo>
                    <a:lnTo>
                      <a:pt x="300" y="285"/>
                    </a:lnTo>
                    <a:lnTo>
                      <a:pt x="308" y="289"/>
                    </a:lnTo>
                    <a:lnTo>
                      <a:pt x="324" y="273"/>
                    </a:lnTo>
                    <a:lnTo>
                      <a:pt x="320" y="269"/>
                    </a:lnTo>
                    <a:lnTo>
                      <a:pt x="328" y="259"/>
                    </a:lnTo>
                    <a:lnTo>
                      <a:pt x="320" y="254"/>
                    </a:lnTo>
                    <a:lnTo>
                      <a:pt x="342" y="208"/>
                    </a:lnTo>
                    <a:lnTo>
                      <a:pt x="346" y="188"/>
                    </a:lnTo>
                    <a:lnTo>
                      <a:pt x="356" y="174"/>
                    </a:lnTo>
                    <a:lnTo>
                      <a:pt x="354" y="168"/>
                    </a:lnTo>
                    <a:lnTo>
                      <a:pt x="362" y="152"/>
                    </a:lnTo>
                    <a:lnTo>
                      <a:pt x="364" y="130"/>
                    </a:lnTo>
                    <a:lnTo>
                      <a:pt x="374" y="132"/>
                    </a:lnTo>
                    <a:lnTo>
                      <a:pt x="380" y="142"/>
                    </a:lnTo>
                    <a:lnTo>
                      <a:pt x="402" y="146"/>
                    </a:lnTo>
                    <a:lnTo>
                      <a:pt x="422" y="88"/>
                    </a:lnTo>
                    <a:lnTo>
                      <a:pt x="436" y="94"/>
                    </a:lnTo>
                    <a:lnTo>
                      <a:pt x="444" y="72"/>
                    </a:lnTo>
                    <a:lnTo>
                      <a:pt x="448" y="74"/>
                    </a:lnTo>
                    <a:lnTo>
                      <a:pt x="456" y="66"/>
                    </a:lnTo>
                    <a:lnTo>
                      <a:pt x="470" y="40"/>
                    </a:lnTo>
                    <a:lnTo>
                      <a:pt x="472" y="0"/>
                    </a:lnTo>
                    <a:lnTo>
                      <a:pt x="526" y="30"/>
                    </a:lnTo>
                    <a:lnTo>
                      <a:pt x="532" y="6"/>
                    </a:lnTo>
                    <a:lnTo>
                      <a:pt x="550" y="6"/>
                    </a:lnTo>
                    <a:lnTo>
                      <a:pt x="562" y="14"/>
                    </a:lnTo>
                    <a:lnTo>
                      <a:pt x="558" y="26"/>
                    </a:lnTo>
                    <a:lnTo>
                      <a:pt x="566" y="32"/>
                    </a:lnTo>
                    <a:lnTo>
                      <a:pt x="584" y="34"/>
                    </a:lnTo>
                    <a:lnTo>
                      <a:pt x="590" y="40"/>
                    </a:lnTo>
                    <a:lnTo>
                      <a:pt x="600" y="44"/>
                    </a:lnTo>
                    <a:lnTo>
                      <a:pt x="606" y="46"/>
                    </a:lnTo>
                    <a:lnTo>
                      <a:pt x="610" y="52"/>
                    </a:lnTo>
                    <a:lnTo>
                      <a:pt x="614" y="68"/>
                    </a:lnTo>
                    <a:lnTo>
                      <a:pt x="606" y="72"/>
                    </a:lnTo>
                    <a:lnTo>
                      <a:pt x="606" y="86"/>
                    </a:lnTo>
                    <a:lnTo>
                      <a:pt x="600" y="92"/>
                    </a:lnTo>
                    <a:lnTo>
                      <a:pt x="596" y="104"/>
                    </a:lnTo>
                    <a:lnTo>
                      <a:pt x="598" y="108"/>
                    </a:lnTo>
                    <a:lnTo>
                      <a:pt x="602" y="114"/>
                    </a:lnTo>
                    <a:lnTo>
                      <a:pt x="634" y="122"/>
                    </a:lnTo>
                    <a:lnTo>
                      <a:pt x="654" y="136"/>
                    </a:lnTo>
                    <a:lnTo>
                      <a:pt x="698" y="144"/>
                    </a:lnTo>
                    <a:lnTo>
                      <a:pt x="708" y="154"/>
                    </a:lnTo>
                    <a:lnTo>
                      <a:pt x="712" y="166"/>
                    </a:lnTo>
                    <a:lnTo>
                      <a:pt x="712" y="188"/>
                    </a:lnTo>
                    <a:lnTo>
                      <a:pt x="706" y="192"/>
                    </a:lnTo>
                    <a:lnTo>
                      <a:pt x="710" y="208"/>
                    </a:lnTo>
                    <a:lnTo>
                      <a:pt x="720" y="212"/>
                    </a:lnTo>
                    <a:lnTo>
                      <a:pt x="730" y="226"/>
                    </a:lnTo>
                    <a:lnTo>
                      <a:pt x="724" y="226"/>
                    </a:lnTo>
                    <a:lnTo>
                      <a:pt x="716" y="232"/>
                    </a:lnTo>
                    <a:lnTo>
                      <a:pt x="718" y="238"/>
                    </a:lnTo>
                    <a:lnTo>
                      <a:pt x="724" y="248"/>
                    </a:lnTo>
                    <a:lnTo>
                      <a:pt x="734" y="252"/>
                    </a:lnTo>
                    <a:lnTo>
                      <a:pt x="738" y="258"/>
                    </a:lnTo>
                    <a:lnTo>
                      <a:pt x="730" y="263"/>
                    </a:lnTo>
                    <a:lnTo>
                      <a:pt x="712" y="267"/>
                    </a:lnTo>
                    <a:lnTo>
                      <a:pt x="712" y="277"/>
                    </a:lnTo>
                    <a:lnTo>
                      <a:pt x="724" y="281"/>
                    </a:lnTo>
                    <a:lnTo>
                      <a:pt x="734" y="283"/>
                    </a:lnTo>
                    <a:lnTo>
                      <a:pt x="738" y="277"/>
                    </a:lnTo>
                    <a:lnTo>
                      <a:pt x="742" y="275"/>
                    </a:lnTo>
                    <a:lnTo>
                      <a:pt x="774" y="277"/>
                    </a:lnTo>
                    <a:lnTo>
                      <a:pt x="782" y="301"/>
                    </a:lnTo>
                    <a:lnTo>
                      <a:pt x="704" y="317"/>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50" name="Freeform 218"/>
              <p:cNvSpPr>
                <a:spLocks/>
              </p:cNvSpPr>
              <p:nvPr/>
            </p:nvSpPr>
            <p:spPr bwMode="auto">
              <a:xfrm>
                <a:off x="2749" y="1924"/>
                <a:ext cx="664" cy="579"/>
              </a:xfrm>
              <a:custGeom>
                <a:avLst/>
                <a:gdLst>
                  <a:gd name="T0" fmla="*/ 0 w 664"/>
                  <a:gd name="T1" fmla="*/ 6 h 579"/>
                  <a:gd name="T2" fmla="*/ 6 w 664"/>
                  <a:gd name="T3" fmla="*/ 16 h 579"/>
                  <a:gd name="T4" fmla="*/ 28 w 664"/>
                  <a:gd name="T5" fmla="*/ 52 h 579"/>
                  <a:gd name="T6" fmla="*/ 34 w 664"/>
                  <a:gd name="T7" fmla="*/ 68 h 579"/>
                  <a:gd name="T8" fmla="*/ 62 w 664"/>
                  <a:gd name="T9" fmla="*/ 100 h 579"/>
                  <a:gd name="T10" fmla="*/ 86 w 664"/>
                  <a:gd name="T11" fmla="*/ 116 h 579"/>
                  <a:gd name="T12" fmla="*/ 62 w 664"/>
                  <a:gd name="T13" fmla="*/ 140 h 579"/>
                  <a:gd name="T14" fmla="*/ 90 w 664"/>
                  <a:gd name="T15" fmla="*/ 184 h 579"/>
                  <a:gd name="T16" fmla="*/ 112 w 664"/>
                  <a:gd name="T17" fmla="*/ 527 h 579"/>
                  <a:gd name="T18" fmla="*/ 572 w 664"/>
                  <a:gd name="T19" fmla="*/ 531 h 579"/>
                  <a:gd name="T20" fmla="*/ 542 w 664"/>
                  <a:gd name="T21" fmla="*/ 579 h 579"/>
                  <a:gd name="T22" fmla="*/ 620 w 664"/>
                  <a:gd name="T23" fmla="*/ 559 h 579"/>
                  <a:gd name="T24" fmla="*/ 624 w 664"/>
                  <a:gd name="T25" fmla="*/ 543 h 579"/>
                  <a:gd name="T26" fmla="*/ 626 w 664"/>
                  <a:gd name="T27" fmla="*/ 527 h 579"/>
                  <a:gd name="T28" fmla="*/ 628 w 664"/>
                  <a:gd name="T29" fmla="*/ 505 h 579"/>
                  <a:gd name="T30" fmla="*/ 640 w 664"/>
                  <a:gd name="T31" fmla="*/ 495 h 579"/>
                  <a:gd name="T32" fmla="*/ 664 w 664"/>
                  <a:gd name="T33" fmla="*/ 475 h 579"/>
                  <a:gd name="T34" fmla="*/ 656 w 664"/>
                  <a:gd name="T35" fmla="*/ 449 h 579"/>
                  <a:gd name="T36" fmla="*/ 644 w 664"/>
                  <a:gd name="T37" fmla="*/ 437 h 579"/>
                  <a:gd name="T38" fmla="*/ 636 w 664"/>
                  <a:gd name="T39" fmla="*/ 441 h 579"/>
                  <a:gd name="T40" fmla="*/ 620 w 664"/>
                  <a:gd name="T41" fmla="*/ 415 h 579"/>
                  <a:gd name="T42" fmla="*/ 618 w 664"/>
                  <a:gd name="T43" fmla="*/ 377 h 579"/>
                  <a:gd name="T44" fmla="*/ 576 w 664"/>
                  <a:gd name="T45" fmla="*/ 329 h 579"/>
                  <a:gd name="T46" fmla="*/ 532 w 664"/>
                  <a:gd name="T47" fmla="*/ 297 h 579"/>
                  <a:gd name="T48" fmla="*/ 546 w 664"/>
                  <a:gd name="T49" fmla="*/ 246 h 579"/>
                  <a:gd name="T50" fmla="*/ 550 w 664"/>
                  <a:gd name="T51" fmla="*/ 222 h 579"/>
                  <a:gd name="T52" fmla="*/ 536 w 664"/>
                  <a:gd name="T53" fmla="*/ 208 h 579"/>
                  <a:gd name="T54" fmla="*/ 508 w 664"/>
                  <a:gd name="T55" fmla="*/ 216 h 579"/>
                  <a:gd name="T56" fmla="*/ 494 w 664"/>
                  <a:gd name="T57" fmla="*/ 204 h 579"/>
                  <a:gd name="T58" fmla="*/ 458 w 664"/>
                  <a:gd name="T59" fmla="*/ 146 h 579"/>
                  <a:gd name="T60" fmla="*/ 424 w 664"/>
                  <a:gd name="T61" fmla="*/ 112 h 579"/>
                  <a:gd name="T62" fmla="*/ 412 w 664"/>
                  <a:gd name="T63" fmla="*/ 30 h 579"/>
                  <a:gd name="T64" fmla="*/ 326 w 664"/>
                  <a:gd name="T65" fmla="*/ 2 h 5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4" h="579">
                    <a:moveTo>
                      <a:pt x="326" y="2"/>
                    </a:moveTo>
                    <a:lnTo>
                      <a:pt x="0" y="6"/>
                    </a:lnTo>
                    <a:lnTo>
                      <a:pt x="0" y="14"/>
                    </a:lnTo>
                    <a:lnTo>
                      <a:pt x="6" y="16"/>
                    </a:lnTo>
                    <a:lnTo>
                      <a:pt x="10" y="44"/>
                    </a:lnTo>
                    <a:lnTo>
                      <a:pt x="28" y="52"/>
                    </a:lnTo>
                    <a:lnTo>
                      <a:pt x="26" y="58"/>
                    </a:lnTo>
                    <a:lnTo>
                      <a:pt x="34" y="68"/>
                    </a:lnTo>
                    <a:lnTo>
                      <a:pt x="32" y="78"/>
                    </a:lnTo>
                    <a:lnTo>
                      <a:pt x="62" y="100"/>
                    </a:lnTo>
                    <a:lnTo>
                      <a:pt x="78" y="96"/>
                    </a:lnTo>
                    <a:lnTo>
                      <a:pt x="86" y="116"/>
                    </a:lnTo>
                    <a:lnTo>
                      <a:pt x="76" y="116"/>
                    </a:lnTo>
                    <a:lnTo>
                      <a:pt x="62" y="140"/>
                    </a:lnTo>
                    <a:lnTo>
                      <a:pt x="82" y="162"/>
                    </a:lnTo>
                    <a:lnTo>
                      <a:pt x="90" y="184"/>
                    </a:lnTo>
                    <a:lnTo>
                      <a:pt x="110" y="190"/>
                    </a:lnTo>
                    <a:lnTo>
                      <a:pt x="112" y="527"/>
                    </a:lnTo>
                    <a:lnTo>
                      <a:pt x="562" y="513"/>
                    </a:lnTo>
                    <a:lnTo>
                      <a:pt x="572" y="531"/>
                    </a:lnTo>
                    <a:lnTo>
                      <a:pt x="572" y="541"/>
                    </a:lnTo>
                    <a:lnTo>
                      <a:pt x="542" y="579"/>
                    </a:lnTo>
                    <a:lnTo>
                      <a:pt x="608" y="577"/>
                    </a:lnTo>
                    <a:lnTo>
                      <a:pt x="620" y="559"/>
                    </a:lnTo>
                    <a:lnTo>
                      <a:pt x="612" y="545"/>
                    </a:lnTo>
                    <a:lnTo>
                      <a:pt x="624" y="543"/>
                    </a:lnTo>
                    <a:lnTo>
                      <a:pt x="616" y="535"/>
                    </a:lnTo>
                    <a:lnTo>
                      <a:pt x="626" y="527"/>
                    </a:lnTo>
                    <a:lnTo>
                      <a:pt x="622" y="507"/>
                    </a:lnTo>
                    <a:lnTo>
                      <a:pt x="628" y="505"/>
                    </a:lnTo>
                    <a:lnTo>
                      <a:pt x="632" y="519"/>
                    </a:lnTo>
                    <a:lnTo>
                      <a:pt x="640" y="495"/>
                    </a:lnTo>
                    <a:lnTo>
                      <a:pt x="654" y="501"/>
                    </a:lnTo>
                    <a:lnTo>
                      <a:pt x="664" y="475"/>
                    </a:lnTo>
                    <a:lnTo>
                      <a:pt x="664" y="451"/>
                    </a:lnTo>
                    <a:lnTo>
                      <a:pt x="656" y="449"/>
                    </a:lnTo>
                    <a:lnTo>
                      <a:pt x="648" y="435"/>
                    </a:lnTo>
                    <a:lnTo>
                      <a:pt x="644" y="437"/>
                    </a:lnTo>
                    <a:lnTo>
                      <a:pt x="648" y="447"/>
                    </a:lnTo>
                    <a:lnTo>
                      <a:pt x="636" y="441"/>
                    </a:lnTo>
                    <a:lnTo>
                      <a:pt x="626" y="417"/>
                    </a:lnTo>
                    <a:lnTo>
                      <a:pt x="620" y="415"/>
                    </a:lnTo>
                    <a:lnTo>
                      <a:pt x="628" y="395"/>
                    </a:lnTo>
                    <a:lnTo>
                      <a:pt x="618" y="377"/>
                    </a:lnTo>
                    <a:lnTo>
                      <a:pt x="618" y="361"/>
                    </a:lnTo>
                    <a:lnTo>
                      <a:pt x="576" y="329"/>
                    </a:lnTo>
                    <a:lnTo>
                      <a:pt x="564" y="327"/>
                    </a:lnTo>
                    <a:lnTo>
                      <a:pt x="532" y="297"/>
                    </a:lnTo>
                    <a:lnTo>
                      <a:pt x="528" y="281"/>
                    </a:lnTo>
                    <a:lnTo>
                      <a:pt x="546" y="246"/>
                    </a:lnTo>
                    <a:lnTo>
                      <a:pt x="544" y="234"/>
                    </a:lnTo>
                    <a:lnTo>
                      <a:pt x="550" y="222"/>
                    </a:lnTo>
                    <a:lnTo>
                      <a:pt x="550" y="218"/>
                    </a:lnTo>
                    <a:lnTo>
                      <a:pt x="536" y="208"/>
                    </a:lnTo>
                    <a:lnTo>
                      <a:pt x="518" y="204"/>
                    </a:lnTo>
                    <a:lnTo>
                      <a:pt x="508" y="216"/>
                    </a:lnTo>
                    <a:lnTo>
                      <a:pt x="500" y="214"/>
                    </a:lnTo>
                    <a:lnTo>
                      <a:pt x="494" y="204"/>
                    </a:lnTo>
                    <a:lnTo>
                      <a:pt x="482" y="164"/>
                    </a:lnTo>
                    <a:lnTo>
                      <a:pt x="458" y="146"/>
                    </a:lnTo>
                    <a:lnTo>
                      <a:pt x="452" y="134"/>
                    </a:lnTo>
                    <a:lnTo>
                      <a:pt x="424" y="112"/>
                    </a:lnTo>
                    <a:lnTo>
                      <a:pt x="408" y="62"/>
                    </a:lnTo>
                    <a:lnTo>
                      <a:pt x="412" y="30"/>
                    </a:lnTo>
                    <a:lnTo>
                      <a:pt x="384" y="0"/>
                    </a:lnTo>
                    <a:lnTo>
                      <a:pt x="326" y="2"/>
                    </a:lnTo>
                    <a:close/>
                  </a:path>
                </a:pathLst>
              </a:custGeom>
              <a:solidFill>
                <a:schemeClr val="bg2">
                  <a:lumMod val="50000"/>
                </a:schemeClr>
              </a:solidFill>
              <a:ln w="3175">
                <a:solidFill>
                  <a:srgbClr val="404040"/>
                </a:solidFill>
                <a:prstDash val="solid"/>
                <a:round/>
                <a:headEnd/>
                <a:tailEnd/>
              </a:ln>
            </p:spPr>
            <p:txBody>
              <a:bodyPr/>
              <a:lstStyle/>
              <a:p>
                <a:endParaRPr lang="en-US" sz="1500" dirty="0"/>
              </a:p>
            </p:txBody>
          </p:sp>
          <p:sp>
            <p:nvSpPr>
              <p:cNvPr id="51" name="Freeform 219"/>
              <p:cNvSpPr>
                <a:spLocks/>
              </p:cNvSpPr>
              <p:nvPr/>
            </p:nvSpPr>
            <p:spPr bwMode="auto">
              <a:xfrm>
                <a:off x="2026" y="836"/>
                <a:ext cx="658" cy="416"/>
              </a:xfrm>
              <a:custGeom>
                <a:avLst/>
                <a:gdLst>
                  <a:gd name="T0" fmla="*/ 590 w 658"/>
                  <a:gd name="T1" fmla="*/ 34 h 416"/>
                  <a:gd name="T2" fmla="*/ 260 w 658"/>
                  <a:gd name="T3" fmla="*/ 18 h 416"/>
                  <a:gd name="T4" fmla="*/ 36 w 658"/>
                  <a:gd name="T5" fmla="*/ 0 h 416"/>
                  <a:gd name="T6" fmla="*/ 0 w 658"/>
                  <a:gd name="T7" fmla="*/ 378 h 416"/>
                  <a:gd name="T8" fmla="*/ 620 w 658"/>
                  <a:gd name="T9" fmla="*/ 414 h 416"/>
                  <a:gd name="T10" fmla="*/ 658 w 658"/>
                  <a:gd name="T11" fmla="*/ 416 h 416"/>
                  <a:gd name="T12" fmla="*/ 656 w 658"/>
                  <a:gd name="T13" fmla="*/ 368 h 416"/>
                  <a:gd name="T14" fmla="*/ 646 w 658"/>
                  <a:gd name="T15" fmla="*/ 352 h 416"/>
                  <a:gd name="T16" fmla="*/ 638 w 658"/>
                  <a:gd name="T17" fmla="*/ 326 h 416"/>
                  <a:gd name="T18" fmla="*/ 644 w 658"/>
                  <a:gd name="T19" fmla="*/ 292 h 416"/>
                  <a:gd name="T20" fmla="*/ 640 w 658"/>
                  <a:gd name="T21" fmla="*/ 290 h 416"/>
                  <a:gd name="T22" fmla="*/ 636 w 658"/>
                  <a:gd name="T23" fmla="*/ 206 h 416"/>
                  <a:gd name="T24" fmla="*/ 614 w 658"/>
                  <a:gd name="T25" fmla="*/ 136 h 416"/>
                  <a:gd name="T26" fmla="*/ 614 w 658"/>
                  <a:gd name="T27" fmla="*/ 86 h 416"/>
                  <a:gd name="T28" fmla="*/ 618 w 658"/>
                  <a:gd name="T29" fmla="*/ 72 h 416"/>
                  <a:gd name="T30" fmla="*/ 608 w 658"/>
                  <a:gd name="T31" fmla="*/ 34 h 416"/>
                  <a:gd name="T32" fmla="*/ 608 w 658"/>
                  <a:gd name="T33" fmla="*/ 34 h 416"/>
                  <a:gd name="T34" fmla="*/ 590 w 658"/>
                  <a:gd name="T35" fmla="*/ 34 h 4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8" h="416">
                    <a:moveTo>
                      <a:pt x="590" y="34"/>
                    </a:moveTo>
                    <a:lnTo>
                      <a:pt x="260" y="18"/>
                    </a:lnTo>
                    <a:lnTo>
                      <a:pt x="36" y="0"/>
                    </a:lnTo>
                    <a:lnTo>
                      <a:pt x="0" y="378"/>
                    </a:lnTo>
                    <a:lnTo>
                      <a:pt x="620" y="414"/>
                    </a:lnTo>
                    <a:lnTo>
                      <a:pt x="658" y="416"/>
                    </a:lnTo>
                    <a:lnTo>
                      <a:pt x="656" y="368"/>
                    </a:lnTo>
                    <a:lnTo>
                      <a:pt x="646" y="352"/>
                    </a:lnTo>
                    <a:lnTo>
                      <a:pt x="638" y="326"/>
                    </a:lnTo>
                    <a:lnTo>
                      <a:pt x="644" y="292"/>
                    </a:lnTo>
                    <a:lnTo>
                      <a:pt x="640" y="290"/>
                    </a:lnTo>
                    <a:lnTo>
                      <a:pt x="636" y="206"/>
                    </a:lnTo>
                    <a:lnTo>
                      <a:pt x="614" y="136"/>
                    </a:lnTo>
                    <a:lnTo>
                      <a:pt x="614" y="86"/>
                    </a:lnTo>
                    <a:lnTo>
                      <a:pt x="618" y="72"/>
                    </a:lnTo>
                    <a:lnTo>
                      <a:pt x="608" y="34"/>
                    </a:lnTo>
                    <a:lnTo>
                      <a:pt x="590" y="34"/>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52" name="Freeform 220"/>
              <p:cNvSpPr>
                <a:spLocks/>
              </p:cNvSpPr>
              <p:nvPr/>
            </p:nvSpPr>
            <p:spPr bwMode="auto">
              <a:xfrm>
                <a:off x="406" y="1444"/>
                <a:ext cx="642" cy="991"/>
              </a:xfrm>
              <a:custGeom>
                <a:avLst/>
                <a:gdLst>
                  <a:gd name="T0" fmla="*/ 330 w 642"/>
                  <a:gd name="T1" fmla="*/ 877 h 991"/>
                  <a:gd name="T2" fmla="*/ 0 w 642"/>
                  <a:gd name="T3" fmla="*/ 370 h 991"/>
                  <a:gd name="T4" fmla="*/ 100 w 642"/>
                  <a:gd name="T5" fmla="*/ 0 h 991"/>
                  <a:gd name="T6" fmla="*/ 370 w 642"/>
                  <a:gd name="T7" fmla="*/ 68 h 991"/>
                  <a:gd name="T8" fmla="*/ 642 w 642"/>
                  <a:gd name="T9" fmla="*/ 130 h 991"/>
                  <a:gd name="T10" fmla="*/ 496 w 642"/>
                  <a:gd name="T11" fmla="*/ 853 h 991"/>
                  <a:gd name="T12" fmla="*/ 484 w 642"/>
                  <a:gd name="T13" fmla="*/ 869 h 991"/>
                  <a:gd name="T14" fmla="*/ 478 w 642"/>
                  <a:gd name="T15" fmla="*/ 871 h 991"/>
                  <a:gd name="T16" fmla="*/ 470 w 642"/>
                  <a:gd name="T17" fmla="*/ 869 h 991"/>
                  <a:gd name="T18" fmla="*/ 462 w 642"/>
                  <a:gd name="T19" fmla="*/ 853 h 991"/>
                  <a:gd name="T20" fmla="*/ 454 w 642"/>
                  <a:gd name="T21" fmla="*/ 853 h 991"/>
                  <a:gd name="T22" fmla="*/ 444 w 642"/>
                  <a:gd name="T23" fmla="*/ 847 h 991"/>
                  <a:gd name="T24" fmla="*/ 428 w 642"/>
                  <a:gd name="T25" fmla="*/ 859 h 991"/>
                  <a:gd name="T26" fmla="*/ 422 w 642"/>
                  <a:gd name="T27" fmla="*/ 869 h 991"/>
                  <a:gd name="T28" fmla="*/ 426 w 642"/>
                  <a:gd name="T29" fmla="*/ 879 h 991"/>
                  <a:gd name="T30" fmla="*/ 418 w 642"/>
                  <a:gd name="T31" fmla="*/ 897 h 991"/>
                  <a:gd name="T32" fmla="*/ 416 w 642"/>
                  <a:gd name="T33" fmla="*/ 971 h 991"/>
                  <a:gd name="T34" fmla="*/ 410 w 642"/>
                  <a:gd name="T35" fmla="*/ 973 h 991"/>
                  <a:gd name="T36" fmla="*/ 406 w 642"/>
                  <a:gd name="T37" fmla="*/ 991 h 991"/>
                  <a:gd name="T38" fmla="*/ 330 w 642"/>
                  <a:gd name="T39" fmla="*/ 877 h 9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2" h="991">
                    <a:moveTo>
                      <a:pt x="330" y="877"/>
                    </a:moveTo>
                    <a:lnTo>
                      <a:pt x="0" y="370"/>
                    </a:lnTo>
                    <a:lnTo>
                      <a:pt x="100" y="0"/>
                    </a:lnTo>
                    <a:lnTo>
                      <a:pt x="370" y="68"/>
                    </a:lnTo>
                    <a:lnTo>
                      <a:pt x="642" y="130"/>
                    </a:lnTo>
                    <a:lnTo>
                      <a:pt x="496" y="853"/>
                    </a:lnTo>
                    <a:lnTo>
                      <a:pt x="484" y="869"/>
                    </a:lnTo>
                    <a:lnTo>
                      <a:pt x="478" y="871"/>
                    </a:lnTo>
                    <a:lnTo>
                      <a:pt x="470" y="869"/>
                    </a:lnTo>
                    <a:lnTo>
                      <a:pt x="462" y="853"/>
                    </a:lnTo>
                    <a:lnTo>
                      <a:pt x="454" y="853"/>
                    </a:lnTo>
                    <a:lnTo>
                      <a:pt x="444" y="847"/>
                    </a:lnTo>
                    <a:lnTo>
                      <a:pt x="428" y="859"/>
                    </a:lnTo>
                    <a:lnTo>
                      <a:pt x="422" y="869"/>
                    </a:lnTo>
                    <a:lnTo>
                      <a:pt x="426" y="879"/>
                    </a:lnTo>
                    <a:lnTo>
                      <a:pt x="418" y="897"/>
                    </a:lnTo>
                    <a:lnTo>
                      <a:pt x="416" y="971"/>
                    </a:lnTo>
                    <a:lnTo>
                      <a:pt x="410" y="973"/>
                    </a:lnTo>
                    <a:lnTo>
                      <a:pt x="406" y="991"/>
                    </a:lnTo>
                    <a:lnTo>
                      <a:pt x="330" y="877"/>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53" name="Freeform 221"/>
              <p:cNvSpPr>
                <a:spLocks/>
              </p:cNvSpPr>
              <p:nvPr/>
            </p:nvSpPr>
            <p:spPr bwMode="auto">
              <a:xfrm>
                <a:off x="1304" y="1250"/>
                <a:ext cx="710" cy="588"/>
              </a:xfrm>
              <a:custGeom>
                <a:avLst/>
                <a:gdLst>
                  <a:gd name="T0" fmla="*/ 630 w 710"/>
                  <a:gd name="T1" fmla="*/ 74 h 588"/>
                  <a:gd name="T2" fmla="*/ 86 w 710"/>
                  <a:gd name="T3" fmla="*/ 0 h 588"/>
                  <a:gd name="T4" fmla="*/ 0 w 710"/>
                  <a:gd name="T5" fmla="*/ 500 h 588"/>
                  <a:gd name="T6" fmla="*/ 188 w 710"/>
                  <a:gd name="T7" fmla="*/ 530 h 588"/>
                  <a:gd name="T8" fmla="*/ 662 w 710"/>
                  <a:gd name="T9" fmla="*/ 588 h 588"/>
                  <a:gd name="T10" fmla="*/ 710 w 710"/>
                  <a:gd name="T11" fmla="*/ 82 h 588"/>
                  <a:gd name="T12" fmla="*/ 630 w 710"/>
                  <a:gd name="T13" fmla="*/ 74 h 5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0" h="588">
                    <a:moveTo>
                      <a:pt x="630" y="74"/>
                    </a:moveTo>
                    <a:lnTo>
                      <a:pt x="86" y="0"/>
                    </a:lnTo>
                    <a:lnTo>
                      <a:pt x="0" y="500"/>
                    </a:lnTo>
                    <a:lnTo>
                      <a:pt x="188" y="530"/>
                    </a:lnTo>
                    <a:lnTo>
                      <a:pt x="662" y="588"/>
                    </a:lnTo>
                    <a:lnTo>
                      <a:pt x="710" y="82"/>
                    </a:lnTo>
                    <a:lnTo>
                      <a:pt x="630" y="74"/>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54" name="Freeform 222"/>
              <p:cNvSpPr>
                <a:spLocks/>
              </p:cNvSpPr>
              <p:nvPr/>
            </p:nvSpPr>
            <p:spPr bwMode="auto">
              <a:xfrm>
                <a:off x="4937" y="752"/>
                <a:ext cx="378" cy="578"/>
              </a:xfrm>
              <a:custGeom>
                <a:avLst/>
                <a:gdLst>
                  <a:gd name="T0" fmla="*/ 0 w 378"/>
                  <a:gd name="T1" fmla="*/ 318 h 578"/>
                  <a:gd name="T2" fmla="*/ 30 w 378"/>
                  <a:gd name="T3" fmla="*/ 312 h 578"/>
                  <a:gd name="T4" fmla="*/ 30 w 378"/>
                  <a:gd name="T5" fmla="*/ 300 h 578"/>
                  <a:gd name="T6" fmla="*/ 42 w 378"/>
                  <a:gd name="T7" fmla="*/ 298 h 578"/>
                  <a:gd name="T8" fmla="*/ 36 w 378"/>
                  <a:gd name="T9" fmla="*/ 280 h 578"/>
                  <a:gd name="T10" fmla="*/ 50 w 378"/>
                  <a:gd name="T11" fmla="*/ 256 h 578"/>
                  <a:gd name="T12" fmla="*/ 68 w 378"/>
                  <a:gd name="T13" fmla="*/ 24 h 578"/>
                  <a:gd name="T14" fmla="*/ 86 w 378"/>
                  <a:gd name="T15" fmla="*/ 14 h 578"/>
                  <a:gd name="T16" fmla="*/ 110 w 378"/>
                  <a:gd name="T17" fmla="*/ 34 h 578"/>
                  <a:gd name="T18" fmla="*/ 156 w 378"/>
                  <a:gd name="T19" fmla="*/ 22 h 578"/>
                  <a:gd name="T20" fmla="*/ 174 w 378"/>
                  <a:gd name="T21" fmla="*/ 0 h 578"/>
                  <a:gd name="T22" fmla="*/ 272 w 378"/>
                  <a:gd name="T23" fmla="*/ 190 h 578"/>
                  <a:gd name="T24" fmla="*/ 312 w 378"/>
                  <a:gd name="T25" fmla="*/ 228 h 578"/>
                  <a:gd name="T26" fmla="*/ 334 w 378"/>
                  <a:gd name="T27" fmla="*/ 238 h 578"/>
                  <a:gd name="T28" fmla="*/ 354 w 378"/>
                  <a:gd name="T29" fmla="*/ 234 h 578"/>
                  <a:gd name="T30" fmla="*/ 366 w 378"/>
                  <a:gd name="T31" fmla="*/ 252 h 578"/>
                  <a:gd name="T32" fmla="*/ 364 w 378"/>
                  <a:gd name="T33" fmla="*/ 268 h 578"/>
                  <a:gd name="T34" fmla="*/ 378 w 378"/>
                  <a:gd name="T35" fmla="*/ 274 h 578"/>
                  <a:gd name="T36" fmla="*/ 370 w 378"/>
                  <a:gd name="T37" fmla="*/ 292 h 578"/>
                  <a:gd name="T38" fmla="*/ 354 w 378"/>
                  <a:gd name="T39" fmla="*/ 302 h 578"/>
                  <a:gd name="T40" fmla="*/ 340 w 378"/>
                  <a:gd name="T41" fmla="*/ 314 h 578"/>
                  <a:gd name="T42" fmla="*/ 314 w 378"/>
                  <a:gd name="T43" fmla="*/ 338 h 578"/>
                  <a:gd name="T44" fmla="*/ 298 w 378"/>
                  <a:gd name="T45" fmla="*/ 348 h 578"/>
                  <a:gd name="T46" fmla="*/ 286 w 378"/>
                  <a:gd name="T47" fmla="*/ 370 h 578"/>
                  <a:gd name="T48" fmla="*/ 262 w 378"/>
                  <a:gd name="T49" fmla="*/ 368 h 578"/>
                  <a:gd name="T50" fmla="*/ 248 w 378"/>
                  <a:gd name="T51" fmla="*/ 372 h 578"/>
                  <a:gd name="T52" fmla="*/ 236 w 378"/>
                  <a:gd name="T53" fmla="*/ 354 h 578"/>
                  <a:gd name="T54" fmla="*/ 228 w 378"/>
                  <a:gd name="T55" fmla="*/ 358 h 578"/>
                  <a:gd name="T56" fmla="*/ 224 w 378"/>
                  <a:gd name="T57" fmla="*/ 384 h 578"/>
                  <a:gd name="T58" fmla="*/ 222 w 378"/>
                  <a:gd name="T59" fmla="*/ 408 h 578"/>
                  <a:gd name="T60" fmla="*/ 216 w 378"/>
                  <a:gd name="T61" fmla="*/ 426 h 578"/>
                  <a:gd name="T62" fmla="*/ 200 w 378"/>
                  <a:gd name="T63" fmla="*/ 434 h 578"/>
                  <a:gd name="T64" fmla="*/ 190 w 378"/>
                  <a:gd name="T65" fmla="*/ 452 h 578"/>
                  <a:gd name="T66" fmla="*/ 180 w 378"/>
                  <a:gd name="T67" fmla="*/ 446 h 578"/>
                  <a:gd name="T68" fmla="*/ 176 w 378"/>
                  <a:gd name="T69" fmla="*/ 464 h 578"/>
                  <a:gd name="T70" fmla="*/ 170 w 378"/>
                  <a:gd name="T71" fmla="*/ 472 h 578"/>
                  <a:gd name="T72" fmla="*/ 154 w 378"/>
                  <a:gd name="T73" fmla="*/ 462 h 578"/>
                  <a:gd name="T74" fmla="*/ 134 w 378"/>
                  <a:gd name="T75" fmla="*/ 488 h 578"/>
                  <a:gd name="T76" fmla="*/ 120 w 378"/>
                  <a:gd name="T77" fmla="*/ 552 h 578"/>
                  <a:gd name="T78" fmla="*/ 90 w 378"/>
                  <a:gd name="T79" fmla="*/ 570 h 578"/>
                  <a:gd name="T80" fmla="*/ 68 w 378"/>
                  <a:gd name="T81" fmla="*/ 544 h 5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78" h="578">
                    <a:moveTo>
                      <a:pt x="36" y="430"/>
                    </a:moveTo>
                    <a:lnTo>
                      <a:pt x="0" y="318"/>
                    </a:lnTo>
                    <a:lnTo>
                      <a:pt x="12" y="308"/>
                    </a:lnTo>
                    <a:lnTo>
                      <a:pt x="30" y="312"/>
                    </a:lnTo>
                    <a:lnTo>
                      <a:pt x="28" y="302"/>
                    </a:lnTo>
                    <a:lnTo>
                      <a:pt x="30" y="300"/>
                    </a:lnTo>
                    <a:lnTo>
                      <a:pt x="42" y="302"/>
                    </a:lnTo>
                    <a:lnTo>
                      <a:pt x="42" y="298"/>
                    </a:lnTo>
                    <a:lnTo>
                      <a:pt x="36" y="288"/>
                    </a:lnTo>
                    <a:lnTo>
                      <a:pt x="36" y="280"/>
                    </a:lnTo>
                    <a:lnTo>
                      <a:pt x="48" y="262"/>
                    </a:lnTo>
                    <a:lnTo>
                      <a:pt x="50" y="256"/>
                    </a:lnTo>
                    <a:lnTo>
                      <a:pt x="44" y="102"/>
                    </a:lnTo>
                    <a:lnTo>
                      <a:pt x="68" y="24"/>
                    </a:lnTo>
                    <a:lnTo>
                      <a:pt x="76" y="16"/>
                    </a:lnTo>
                    <a:lnTo>
                      <a:pt x="86" y="14"/>
                    </a:lnTo>
                    <a:lnTo>
                      <a:pt x="98" y="20"/>
                    </a:lnTo>
                    <a:lnTo>
                      <a:pt x="110" y="34"/>
                    </a:lnTo>
                    <a:lnTo>
                      <a:pt x="132" y="36"/>
                    </a:lnTo>
                    <a:lnTo>
                      <a:pt x="156" y="22"/>
                    </a:lnTo>
                    <a:lnTo>
                      <a:pt x="162" y="2"/>
                    </a:lnTo>
                    <a:lnTo>
                      <a:pt x="174" y="0"/>
                    </a:lnTo>
                    <a:lnTo>
                      <a:pt x="224" y="26"/>
                    </a:lnTo>
                    <a:lnTo>
                      <a:pt x="272" y="190"/>
                    </a:lnTo>
                    <a:lnTo>
                      <a:pt x="300" y="196"/>
                    </a:lnTo>
                    <a:lnTo>
                      <a:pt x="312" y="228"/>
                    </a:lnTo>
                    <a:lnTo>
                      <a:pt x="318" y="234"/>
                    </a:lnTo>
                    <a:lnTo>
                      <a:pt x="334" y="238"/>
                    </a:lnTo>
                    <a:lnTo>
                      <a:pt x="348" y="236"/>
                    </a:lnTo>
                    <a:lnTo>
                      <a:pt x="354" y="234"/>
                    </a:lnTo>
                    <a:lnTo>
                      <a:pt x="354" y="228"/>
                    </a:lnTo>
                    <a:lnTo>
                      <a:pt x="366" y="252"/>
                    </a:lnTo>
                    <a:lnTo>
                      <a:pt x="362" y="264"/>
                    </a:lnTo>
                    <a:lnTo>
                      <a:pt x="364" y="268"/>
                    </a:lnTo>
                    <a:lnTo>
                      <a:pt x="374" y="266"/>
                    </a:lnTo>
                    <a:lnTo>
                      <a:pt x="378" y="274"/>
                    </a:lnTo>
                    <a:lnTo>
                      <a:pt x="378" y="282"/>
                    </a:lnTo>
                    <a:lnTo>
                      <a:pt x="370" y="292"/>
                    </a:lnTo>
                    <a:lnTo>
                      <a:pt x="358" y="296"/>
                    </a:lnTo>
                    <a:lnTo>
                      <a:pt x="354" y="302"/>
                    </a:lnTo>
                    <a:lnTo>
                      <a:pt x="344" y="306"/>
                    </a:lnTo>
                    <a:lnTo>
                      <a:pt x="340" y="314"/>
                    </a:lnTo>
                    <a:lnTo>
                      <a:pt x="316" y="326"/>
                    </a:lnTo>
                    <a:lnTo>
                      <a:pt x="314" y="338"/>
                    </a:lnTo>
                    <a:lnTo>
                      <a:pt x="306" y="346"/>
                    </a:lnTo>
                    <a:lnTo>
                      <a:pt x="298" y="348"/>
                    </a:lnTo>
                    <a:lnTo>
                      <a:pt x="290" y="360"/>
                    </a:lnTo>
                    <a:lnTo>
                      <a:pt x="286" y="370"/>
                    </a:lnTo>
                    <a:lnTo>
                      <a:pt x="280" y="374"/>
                    </a:lnTo>
                    <a:lnTo>
                      <a:pt x="262" y="368"/>
                    </a:lnTo>
                    <a:lnTo>
                      <a:pt x="256" y="374"/>
                    </a:lnTo>
                    <a:lnTo>
                      <a:pt x="248" y="372"/>
                    </a:lnTo>
                    <a:lnTo>
                      <a:pt x="242" y="366"/>
                    </a:lnTo>
                    <a:lnTo>
                      <a:pt x="236" y="354"/>
                    </a:lnTo>
                    <a:lnTo>
                      <a:pt x="234" y="354"/>
                    </a:lnTo>
                    <a:lnTo>
                      <a:pt x="228" y="358"/>
                    </a:lnTo>
                    <a:lnTo>
                      <a:pt x="222" y="366"/>
                    </a:lnTo>
                    <a:lnTo>
                      <a:pt x="224" y="384"/>
                    </a:lnTo>
                    <a:lnTo>
                      <a:pt x="220" y="396"/>
                    </a:lnTo>
                    <a:lnTo>
                      <a:pt x="222" y="408"/>
                    </a:lnTo>
                    <a:lnTo>
                      <a:pt x="218" y="424"/>
                    </a:lnTo>
                    <a:lnTo>
                      <a:pt x="216" y="426"/>
                    </a:lnTo>
                    <a:lnTo>
                      <a:pt x="204" y="426"/>
                    </a:lnTo>
                    <a:lnTo>
                      <a:pt x="200" y="434"/>
                    </a:lnTo>
                    <a:lnTo>
                      <a:pt x="198" y="446"/>
                    </a:lnTo>
                    <a:lnTo>
                      <a:pt x="190" y="452"/>
                    </a:lnTo>
                    <a:lnTo>
                      <a:pt x="186" y="452"/>
                    </a:lnTo>
                    <a:lnTo>
                      <a:pt x="180" y="446"/>
                    </a:lnTo>
                    <a:lnTo>
                      <a:pt x="176" y="448"/>
                    </a:lnTo>
                    <a:lnTo>
                      <a:pt x="176" y="464"/>
                    </a:lnTo>
                    <a:lnTo>
                      <a:pt x="172" y="474"/>
                    </a:lnTo>
                    <a:lnTo>
                      <a:pt x="170" y="472"/>
                    </a:lnTo>
                    <a:lnTo>
                      <a:pt x="160" y="462"/>
                    </a:lnTo>
                    <a:lnTo>
                      <a:pt x="154" y="462"/>
                    </a:lnTo>
                    <a:lnTo>
                      <a:pt x="142" y="472"/>
                    </a:lnTo>
                    <a:lnTo>
                      <a:pt x="134" y="488"/>
                    </a:lnTo>
                    <a:lnTo>
                      <a:pt x="136" y="508"/>
                    </a:lnTo>
                    <a:lnTo>
                      <a:pt x="120" y="552"/>
                    </a:lnTo>
                    <a:lnTo>
                      <a:pt x="100" y="578"/>
                    </a:lnTo>
                    <a:lnTo>
                      <a:pt x="90" y="570"/>
                    </a:lnTo>
                    <a:lnTo>
                      <a:pt x="88" y="560"/>
                    </a:lnTo>
                    <a:lnTo>
                      <a:pt x="68" y="544"/>
                    </a:lnTo>
                    <a:lnTo>
                      <a:pt x="36" y="430"/>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55" name="Freeform 223"/>
              <p:cNvSpPr>
                <a:spLocks/>
              </p:cNvSpPr>
              <p:nvPr/>
            </p:nvSpPr>
            <p:spPr bwMode="auto">
              <a:xfrm>
                <a:off x="3505" y="1730"/>
                <a:ext cx="316" cy="533"/>
              </a:xfrm>
              <a:custGeom>
                <a:avLst/>
                <a:gdLst>
                  <a:gd name="T0" fmla="*/ 40 w 316"/>
                  <a:gd name="T1" fmla="*/ 36 h 533"/>
                  <a:gd name="T2" fmla="*/ 44 w 316"/>
                  <a:gd name="T3" fmla="*/ 328 h 533"/>
                  <a:gd name="T4" fmla="*/ 38 w 316"/>
                  <a:gd name="T5" fmla="*/ 350 h 533"/>
                  <a:gd name="T6" fmla="*/ 46 w 316"/>
                  <a:gd name="T7" fmla="*/ 382 h 533"/>
                  <a:gd name="T8" fmla="*/ 50 w 316"/>
                  <a:gd name="T9" fmla="*/ 408 h 533"/>
                  <a:gd name="T10" fmla="*/ 40 w 316"/>
                  <a:gd name="T11" fmla="*/ 440 h 533"/>
                  <a:gd name="T12" fmla="*/ 22 w 316"/>
                  <a:gd name="T13" fmla="*/ 467 h 533"/>
                  <a:gd name="T14" fmla="*/ 8 w 316"/>
                  <a:gd name="T15" fmla="*/ 475 h 533"/>
                  <a:gd name="T16" fmla="*/ 6 w 316"/>
                  <a:gd name="T17" fmla="*/ 493 h 533"/>
                  <a:gd name="T18" fmla="*/ 4 w 316"/>
                  <a:gd name="T19" fmla="*/ 499 h 533"/>
                  <a:gd name="T20" fmla="*/ 0 w 316"/>
                  <a:gd name="T21" fmla="*/ 519 h 533"/>
                  <a:gd name="T22" fmla="*/ 2 w 316"/>
                  <a:gd name="T23" fmla="*/ 529 h 533"/>
                  <a:gd name="T24" fmla="*/ 8 w 316"/>
                  <a:gd name="T25" fmla="*/ 529 h 533"/>
                  <a:gd name="T26" fmla="*/ 22 w 316"/>
                  <a:gd name="T27" fmla="*/ 527 h 533"/>
                  <a:gd name="T28" fmla="*/ 22 w 316"/>
                  <a:gd name="T29" fmla="*/ 513 h 533"/>
                  <a:gd name="T30" fmla="*/ 42 w 316"/>
                  <a:gd name="T31" fmla="*/ 515 h 533"/>
                  <a:gd name="T32" fmla="*/ 52 w 316"/>
                  <a:gd name="T33" fmla="*/ 521 h 533"/>
                  <a:gd name="T34" fmla="*/ 54 w 316"/>
                  <a:gd name="T35" fmla="*/ 513 h 533"/>
                  <a:gd name="T36" fmla="*/ 100 w 316"/>
                  <a:gd name="T37" fmla="*/ 525 h 533"/>
                  <a:gd name="T38" fmla="*/ 126 w 316"/>
                  <a:gd name="T39" fmla="*/ 497 h 533"/>
                  <a:gd name="T40" fmla="*/ 144 w 316"/>
                  <a:gd name="T41" fmla="*/ 507 h 533"/>
                  <a:gd name="T42" fmla="*/ 150 w 316"/>
                  <a:gd name="T43" fmla="*/ 505 h 533"/>
                  <a:gd name="T44" fmla="*/ 156 w 316"/>
                  <a:gd name="T45" fmla="*/ 489 h 533"/>
                  <a:gd name="T46" fmla="*/ 160 w 316"/>
                  <a:gd name="T47" fmla="*/ 477 h 533"/>
                  <a:gd name="T48" fmla="*/ 168 w 316"/>
                  <a:gd name="T49" fmla="*/ 467 h 533"/>
                  <a:gd name="T50" fmla="*/ 180 w 316"/>
                  <a:gd name="T51" fmla="*/ 483 h 533"/>
                  <a:gd name="T52" fmla="*/ 214 w 316"/>
                  <a:gd name="T53" fmla="*/ 483 h 533"/>
                  <a:gd name="T54" fmla="*/ 220 w 316"/>
                  <a:gd name="T55" fmla="*/ 452 h 533"/>
                  <a:gd name="T56" fmla="*/ 240 w 316"/>
                  <a:gd name="T57" fmla="*/ 428 h 533"/>
                  <a:gd name="T58" fmla="*/ 254 w 316"/>
                  <a:gd name="T59" fmla="*/ 392 h 533"/>
                  <a:gd name="T60" fmla="*/ 280 w 316"/>
                  <a:gd name="T61" fmla="*/ 394 h 533"/>
                  <a:gd name="T62" fmla="*/ 314 w 316"/>
                  <a:gd name="T63" fmla="*/ 378 h 533"/>
                  <a:gd name="T64" fmla="*/ 306 w 316"/>
                  <a:gd name="T65" fmla="*/ 364 h 533"/>
                  <a:gd name="T66" fmla="*/ 304 w 316"/>
                  <a:gd name="T67" fmla="*/ 344 h 533"/>
                  <a:gd name="T68" fmla="*/ 274 w 316"/>
                  <a:gd name="T69" fmla="*/ 0 h 533"/>
                  <a:gd name="T70" fmla="*/ 54 w 316"/>
                  <a:gd name="T71" fmla="*/ 36 h 5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6" h="533">
                    <a:moveTo>
                      <a:pt x="54" y="36"/>
                    </a:moveTo>
                    <a:lnTo>
                      <a:pt x="40" y="36"/>
                    </a:lnTo>
                    <a:lnTo>
                      <a:pt x="20" y="30"/>
                    </a:lnTo>
                    <a:lnTo>
                      <a:pt x="44" y="328"/>
                    </a:lnTo>
                    <a:lnTo>
                      <a:pt x="34" y="338"/>
                    </a:lnTo>
                    <a:lnTo>
                      <a:pt x="38" y="350"/>
                    </a:lnTo>
                    <a:lnTo>
                      <a:pt x="32" y="362"/>
                    </a:lnTo>
                    <a:lnTo>
                      <a:pt x="46" y="382"/>
                    </a:lnTo>
                    <a:lnTo>
                      <a:pt x="44" y="392"/>
                    </a:lnTo>
                    <a:lnTo>
                      <a:pt x="50" y="408"/>
                    </a:lnTo>
                    <a:lnTo>
                      <a:pt x="38" y="432"/>
                    </a:lnTo>
                    <a:lnTo>
                      <a:pt x="40" y="440"/>
                    </a:lnTo>
                    <a:lnTo>
                      <a:pt x="30" y="446"/>
                    </a:lnTo>
                    <a:lnTo>
                      <a:pt x="22" y="467"/>
                    </a:lnTo>
                    <a:lnTo>
                      <a:pt x="12" y="467"/>
                    </a:lnTo>
                    <a:lnTo>
                      <a:pt x="8" y="475"/>
                    </a:lnTo>
                    <a:lnTo>
                      <a:pt x="16" y="487"/>
                    </a:lnTo>
                    <a:lnTo>
                      <a:pt x="6" y="493"/>
                    </a:lnTo>
                    <a:lnTo>
                      <a:pt x="12" y="495"/>
                    </a:lnTo>
                    <a:lnTo>
                      <a:pt x="4" y="499"/>
                    </a:lnTo>
                    <a:lnTo>
                      <a:pt x="8" y="519"/>
                    </a:lnTo>
                    <a:lnTo>
                      <a:pt x="0" y="519"/>
                    </a:lnTo>
                    <a:lnTo>
                      <a:pt x="8" y="525"/>
                    </a:lnTo>
                    <a:lnTo>
                      <a:pt x="2" y="529"/>
                    </a:lnTo>
                    <a:lnTo>
                      <a:pt x="6" y="529"/>
                    </a:lnTo>
                    <a:lnTo>
                      <a:pt x="8" y="529"/>
                    </a:lnTo>
                    <a:lnTo>
                      <a:pt x="16" y="533"/>
                    </a:lnTo>
                    <a:lnTo>
                      <a:pt x="22" y="527"/>
                    </a:lnTo>
                    <a:lnTo>
                      <a:pt x="18" y="517"/>
                    </a:lnTo>
                    <a:lnTo>
                      <a:pt x="22" y="513"/>
                    </a:lnTo>
                    <a:lnTo>
                      <a:pt x="30" y="519"/>
                    </a:lnTo>
                    <a:lnTo>
                      <a:pt x="42" y="515"/>
                    </a:lnTo>
                    <a:lnTo>
                      <a:pt x="46" y="525"/>
                    </a:lnTo>
                    <a:lnTo>
                      <a:pt x="52" y="521"/>
                    </a:lnTo>
                    <a:lnTo>
                      <a:pt x="50" y="505"/>
                    </a:lnTo>
                    <a:lnTo>
                      <a:pt x="54" y="513"/>
                    </a:lnTo>
                    <a:lnTo>
                      <a:pt x="70" y="509"/>
                    </a:lnTo>
                    <a:lnTo>
                      <a:pt x="100" y="525"/>
                    </a:lnTo>
                    <a:lnTo>
                      <a:pt x="108" y="509"/>
                    </a:lnTo>
                    <a:lnTo>
                      <a:pt x="126" y="497"/>
                    </a:lnTo>
                    <a:lnTo>
                      <a:pt x="134" y="507"/>
                    </a:lnTo>
                    <a:lnTo>
                      <a:pt x="144" y="507"/>
                    </a:lnTo>
                    <a:lnTo>
                      <a:pt x="146" y="513"/>
                    </a:lnTo>
                    <a:lnTo>
                      <a:pt x="150" y="505"/>
                    </a:lnTo>
                    <a:lnTo>
                      <a:pt x="158" y="501"/>
                    </a:lnTo>
                    <a:lnTo>
                      <a:pt x="156" y="489"/>
                    </a:lnTo>
                    <a:lnTo>
                      <a:pt x="164" y="483"/>
                    </a:lnTo>
                    <a:lnTo>
                      <a:pt x="160" y="477"/>
                    </a:lnTo>
                    <a:lnTo>
                      <a:pt x="174" y="475"/>
                    </a:lnTo>
                    <a:lnTo>
                      <a:pt x="168" y="467"/>
                    </a:lnTo>
                    <a:lnTo>
                      <a:pt x="178" y="473"/>
                    </a:lnTo>
                    <a:lnTo>
                      <a:pt x="180" y="483"/>
                    </a:lnTo>
                    <a:lnTo>
                      <a:pt x="204" y="493"/>
                    </a:lnTo>
                    <a:lnTo>
                      <a:pt x="214" y="483"/>
                    </a:lnTo>
                    <a:lnTo>
                      <a:pt x="216" y="465"/>
                    </a:lnTo>
                    <a:lnTo>
                      <a:pt x="220" y="452"/>
                    </a:lnTo>
                    <a:lnTo>
                      <a:pt x="236" y="448"/>
                    </a:lnTo>
                    <a:lnTo>
                      <a:pt x="240" y="428"/>
                    </a:lnTo>
                    <a:lnTo>
                      <a:pt x="258" y="416"/>
                    </a:lnTo>
                    <a:lnTo>
                      <a:pt x="254" y="392"/>
                    </a:lnTo>
                    <a:lnTo>
                      <a:pt x="270" y="388"/>
                    </a:lnTo>
                    <a:lnTo>
                      <a:pt x="280" y="394"/>
                    </a:lnTo>
                    <a:lnTo>
                      <a:pt x="298" y="380"/>
                    </a:lnTo>
                    <a:lnTo>
                      <a:pt x="314" y="378"/>
                    </a:lnTo>
                    <a:lnTo>
                      <a:pt x="316" y="366"/>
                    </a:lnTo>
                    <a:lnTo>
                      <a:pt x="306" y="364"/>
                    </a:lnTo>
                    <a:lnTo>
                      <a:pt x="310" y="354"/>
                    </a:lnTo>
                    <a:lnTo>
                      <a:pt x="304" y="344"/>
                    </a:lnTo>
                    <a:lnTo>
                      <a:pt x="310" y="338"/>
                    </a:lnTo>
                    <a:lnTo>
                      <a:pt x="274" y="0"/>
                    </a:lnTo>
                    <a:lnTo>
                      <a:pt x="76" y="18"/>
                    </a:lnTo>
                    <a:lnTo>
                      <a:pt x="54" y="36"/>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56" name="Freeform 224"/>
              <p:cNvSpPr>
                <a:spLocks/>
              </p:cNvSpPr>
              <p:nvPr/>
            </p:nvSpPr>
            <p:spPr bwMode="auto">
              <a:xfrm>
                <a:off x="3009" y="1120"/>
                <a:ext cx="524" cy="564"/>
              </a:xfrm>
              <a:custGeom>
                <a:avLst/>
                <a:gdLst>
                  <a:gd name="T0" fmla="*/ 492 w 524"/>
                  <a:gd name="T1" fmla="*/ 284 h 564"/>
                  <a:gd name="T2" fmla="*/ 518 w 524"/>
                  <a:gd name="T3" fmla="*/ 190 h 564"/>
                  <a:gd name="T4" fmla="*/ 494 w 524"/>
                  <a:gd name="T5" fmla="*/ 246 h 564"/>
                  <a:gd name="T6" fmla="*/ 448 w 524"/>
                  <a:gd name="T7" fmla="*/ 286 h 564"/>
                  <a:gd name="T8" fmla="*/ 460 w 524"/>
                  <a:gd name="T9" fmla="*/ 244 h 564"/>
                  <a:gd name="T10" fmla="*/ 480 w 524"/>
                  <a:gd name="T11" fmla="*/ 212 h 564"/>
                  <a:gd name="T12" fmla="*/ 476 w 524"/>
                  <a:gd name="T13" fmla="*/ 212 h 564"/>
                  <a:gd name="T14" fmla="*/ 468 w 524"/>
                  <a:gd name="T15" fmla="*/ 182 h 564"/>
                  <a:gd name="T16" fmla="*/ 448 w 524"/>
                  <a:gd name="T17" fmla="*/ 180 h 564"/>
                  <a:gd name="T18" fmla="*/ 454 w 524"/>
                  <a:gd name="T19" fmla="*/ 164 h 564"/>
                  <a:gd name="T20" fmla="*/ 454 w 524"/>
                  <a:gd name="T21" fmla="*/ 152 h 564"/>
                  <a:gd name="T22" fmla="*/ 452 w 524"/>
                  <a:gd name="T23" fmla="*/ 140 h 564"/>
                  <a:gd name="T24" fmla="*/ 422 w 524"/>
                  <a:gd name="T25" fmla="*/ 128 h 564"/>
                  <a:gd name="T26" fmla="*/ 422 w 524"/>
                  <a:gd name="T27" fmla="*/ 112 h 564"/>
                  <a:gd name="T28" fmla="*/ 374 w 524"/>
                  <a:gd name="T29" fmla="*/ 106 h 564"/>
                  <a:gd name="T30" fmla="*/ 232 w 524"/>
                  <a:gd name="T31" fmla="*/ 50 h 564"/>
                  <a:gd name="T32" fmla="*/ 216 w 524"/>
                  <a:gd name="T33" fmla="*/ 46 h 564"/>
                  <a:gd name="T34" fmla="*/ 182 w 524"/>
                  <a:gd name="T35" fmla="*/ 40 h 564"/>
                  <a:gd name="T36" fmla="*/ 174 w 524"/>
                  <a:gd name="T37" fmla="*/ 42 h 564"/>
                  <a:gd name="T38" fmla="*/ 176 w 524"/>
                  <a:gd name="T39" fmla="*/ 10 h 564"/>
                  <a:gd name="T40" fmla="*/ 110 w 524"/>
                  <a:gd name="T41" fmla="*/ 40 h 564"/>
                  <a:gd name="T42" fmla="*/ 76 w 524"/>
                  <a:gd name="T43" fmla="*/ 44 h 564"/>
                  <a:gd name="T44" fmla="*/ 60 w 524"/>
                  <a:gd name="T45" fmla="*/ 28 h 564"/>
                  <a:gd name="T46" fmla="*/ 50 w 524"/>
                  <a:gd name="T47" fmla="*/ 38 h 564"/>
                  <a:gd name="T48" fmla="*/ 46 w 524"/>
                  <a:gd name="T49" fmla="*/ 118 h 564"/>
                  <a:gd name="T50" fmla="*/ 8 w 524"/>
                  <a:gd name="T51" fmla="*/ 152 h 564"/>
                  <a:gd name="T52" fmla="*/ 0 w 524"/>
                  <a:gd name="T53" fmla="*/ 176 h 564"/>
                  <a:gd name="T54" fmla="*/ 22 w 524"/>
                  <a:gd name="T55" fmla="*/ 196 h 564"/>
                  <a:gd name="T56" fmla="*/ 14 w 524"/>
                  <a:gd name="T57" fmla="*/ 234 h 564"/>
                  <a:gd name="T58" fmla="*/ 14 w 524"/>
                  <a:gd name="T59" fmla="*/ 258 h 564"/>
                  <a:gd name="T60" fmla="*/ 18 w 524"/>
                  <a:gd name="T61" fmla="*/ 292 h 564"/>
                  <a:gd name="T62" fmla="*/ 48 w 524"/>
                  <a:gd name="T63" fmla="*/ 312 h 564"/>
                  <a:gd name="T64" fmla="*/ 78 w 524"/>
                  <a:gd name="T65" fmla="*/ 318 h 564"/>
                  <a:gd name="T66" fmla="*/ 102 w 524"/>
                  <a:gd name="T67" fmla="*/ 354 h 564"/>
                  <a:gd name="T68" fmla="*/ 154 w 524"/>
                  <a:gd name="T69" fmla="*/ 398 h 564"/>
                  <a:gd name="T70" fmla="*/ 180 w 524"/>
                  <a:gd name="T71" fmla="*/ 530 h 564"/>
                  <a:gd name="T72" fmla="*/ 218 w 524"/>
                  <a:gd name="T73" fmla="*/ 552 h 564"/>
                  <a:gd name="T74" fmla="*/ 482 w 524"/>
                  <a:gd name="T75" fmla="*/ 546 h 564"/>
                  <a:gd name="T76" fmla="*/ 490 w 524"/>
                  <a:gd name="T77" fmla="*/ 348 h 5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24" h="564">
                    <a:moveTo>
                      <a:pt x="490" y="348"/>
                    </a:moveTo>
                    <a:lnTo>
                      <a:pt x="492" y="284"/>
                    </a:lnTo>
                    <a:lnTo>
                      <a:pt x="524" y="204"/>
                    </a:lnTo>
                    <a:lnTo>
                      <a:pt x="518" y="190"/>
                    </a:lnTo>
                    <a:lnTo>
                      <a:pt x="498" y="218"/>
                    </a:lnTo>
                    <a:lnTo>
                      <a:pt x="494" y="246"/>
                    </a:lnTo>
                    <a:lnTo>
                      <a:pt x="484" y="248"/>
                    </a:lnTo>
                    <a:lnTo>
                      <a:pt x="448" y="286"/>
                    </a:lnTo>
                    <a:lnTo>
                      <a:pt x="448" y="278"/>
                    </a:lnTo>
                    <a:lnTo>
                      <a:pt x="460" y="244"/>
                    </a:lnTo>
                    <a:lnTo>
                      <a:pt x="470" y="232"/>
                    </a:lnTo>
                    <a:lnTo>
                      <a:pt x="480" y="212"/>
                    </a:lnTo>
                    <a:lnTo>
                      <a:pt x="474" y="212"/>
                    </a:lnTo>
                    <a:lnTo>
                      <a:pt x="476" y="212"/>
                    </a:lnTo>
                    <a:lnTo>
                      <a:pt x="462" y="202"/>
                    </a:lnTo>
                    <a:lnTo>
                      <a:pt x="468" y="182"/>
                    </a:lnTo>
                    <a:lnTo>
                      <a:pt x="466" y="178"/>
                    </a:lnTo>
                    <a:lnTo>
                      <a:pt x="448" y="180"/>
                    </a:lnTo>
                    <a:lnTo>
                      <a:pt x="448" y="172"/>
                    </a:lnTo>
                    <a:lnTo>
                      <a:pt x="454" y="164"/>
                    </a:lnTo>
                    <a:lnTo>
                      <a:pt x="450" y="156"/>
                    </a:lnTo>
                    <a:lnTo>
                      <a:pt x="454" y="152"/>
                    </a:lnTo>
                    <a:lnTo>
                      <a:pt x="450" y="144"/>
                    </a:lnTo>
                    <a:lnTo>
                      <a:pt x="452" y="140"/>
                    </a:lnTo>
                    <a:lnTo>
                      <a:pt x="442" y="132"/>
                    </a:lnTo>
                    <a:lnTo>
                      <a:pt x="422" y="128"/>
                    </a:lnTo>
                    <a:lnTo>
                      <a:pt x="424" y="118"/>
                    </a:lnTo>
                    <a:lnTo>
                      <a:pt x="422" y="112"/>
                    </a:lnTo>
                    <a:lnTo>
                      <a:pt x="384" y="102"/>
                    </a:lnTo>
                    <a:lnTo>
                      <a:pt x="374" y="106"/>
                    </a:lnTo>
                    <a:lnTo>
                      <a:pt x="242" y="72"/>
                    </a:lnTo>
                    <a:lnTo>
                      <a:pt x="232" y="50"/>
                    </a:lnTo>
                    <a:lnTo>
                      <a:pt x="222" y="44"/>
                    </a:lnTo>
                    <a:lnTo>
                      <a:pt x="216" y="46"/>
                    </a:lnTo>
                    <a:lnTo>
                      <a:pt x="214" y="42"/>
                    </a:lnTo>
                    <a:lnTo>
                      <a:pt x="182" y="40"/>
                    </a:lnTo>
                    <a:lnTo>
                      <a:pt x="176" y="46"/>
                    </a:lnTo>
                    <a:lnTo>
                      <a:pt x="174" y="42"/>
                    </a:lnTo>
                    <a:lnTo>
                      <a:pt x="178" y="24"/>
                    </a:lnTo>
                    <a:lnTo>
                      <a:pt x="176" y="10"/>
                    </a:lnTo>
                    <a:lnTo>
                      <a:pt x="166" y="0"/>
                    </a:lnTo>
                    <a:lnTo>
                      <a:pt x="110" y="40"/>
                    </a:lnTo>
                    <a:lnTo>
                      <a:pt x="90" y="44"/>
                    </a:lnTo>
                    <a:lnTo>
                      <a:pt x="76" y="44"/>
                    </a:lnTo>
                    <a:lnTo>
                      <a:pt x="68" y="34"/>
                    </a:lnTo>
                    <a:lnTo>
                      <a:pt x="60" y="28"/>
                    </a:lnTo>
                    <a:lnTo>
                      <a:pt x="56" y="38"/>
                    </a:lnTo>
                    <a:lnTo>
                      <a:pt x="50" y="38"/>
                    </a:lnTo>
                    <a:lnTo>
                      <a:pt x="52" y="110"/>
                    </a:lnTo>
                    <a:lnTo>
                      <a:pt x="46" y="118"/>
                    </a:lnTo>
                    <a:lnTo>
                      <a:pt x="16" y="134"/>
                    </a:lnTo>
                    <a:lnTo>
                      <a:pt x="8" y="152"/>
                    </a:lnTo>
                    <a:lnTo>
                      <a:pt x="0" y="160"/>
                    </a:lnTo>
                    <a:lnTo>
                      <a:pt x="0" y="176"/>
                    </a:lnTo>
                    <a:lnTo>
                      <a:pt x="12" y="178"/>
                    </a:lnTo>
                    <a:lnTo>
                      <a:pt x="22" y="196"/>
                    </a:lnTo>
                    <a:lnTo>
                      <a:pt x="12" y="212"/>
                    </a:lnTo>
                    <a:lnTo>
                      <a:pt x="14" y="234"/>
                    </a:lnTo>
                    <a:lnTo>
                      <a:pt x="10" y="240"/>
                    </a:lnTo>
                    <a:lnTo>
                      <a:pt x="14" y="258"/>
                    </a:lnTo>
                    <a:lnTo>
                      <a:pt x="10" y="280"/>
                    </a:lnTo>
                    <a:lnTo>
                      <a:pt x="18" y="292"/>
                    </a:lnTo>
                    <a:lnTo>
                      <a:pt x="38" y="298"/>
                    </a:lnTo>
                    <a:lnTo>
                      <a:pt x="48" y="312"/>
                    </a:lnTo>
                    <a:lnTo>
                      <a:pt x="62" y="310"/>
                    </a:lnTo>
                    <a:lnTo>
                      <a:pt x="78" y="318"/>
                    </a:lnTo>
                    <a:lnTo>
                      <a:pt x="96" y="338"/>
                    </a:lnTo>
                    <a:lnTo>
                      <a:pt x="102" y="354"/>
                    </a:lnTo>
                    <a:lnTo>
                      <a:pt x="146" y="382"/>
                    </a:lnTo>
                    <a:lnTo>
                      <a:pt x="154" y="398"/>
                    </a:lnTo>
                    <a:lnTo>
                      <a:pt x="160" y="434"/>
                    </a:lnTo>
                    <a:lnTo>
                      <a:pt x="180" y="530"/>
                    </a:lnTo>
                    <a:lnTo>
                      <a:pt x="212" y="540"/>
                    </a:lnTo>
                    <a:lnTo>
                      <a:pt x="218" y="552"/>
                    </a:lnTo>
                    <a:lnTo>
                      <a:pt x="218" y="564"/>
                    </a:lnTo>
                    <a:lnTo>
                      <a:pt x="482" y="546"/>
                    </a:lnTo>
                    <a:lnTo>
                      <a:pt x="468" y="452"/>
                    </a:lnTo>
                    <a:lnTo>
                      <a:pt x="490" y="348"/>
                    </a:lnTo>
                    <a:close/>
                  </a:path>
                </a:pathLst>
              </a:custGeom>
              <a:solidFill>
                <a:schemeClr val="bg1">
                  <a:lumMod val="95000"/>
                </a:schemeClr>
              </a:solidFill>
              <a:ln w="3175">
                <a:solidFill>
                  <a:srgbClr val="404040"/>
                </a:solidFill>
                <a:prstDash val="solid"/>
                <a:round/>
                <a:headEnd/>
                <a:tailEnd/>
              </a:ln>
            </p:spPr>
            <p:txBody>
              <a:bodyPr/>
              <a:lstStyle/>
              <a:p>
                <a:pPr>
                  <a:defRPr/>
                </a:pPr>
                <a:endParaRPr lang="en-US" sz="1500" dirty="0"/>
              </a:p>
            </p:txBody>
          </p:sp>
          <p:sp>
            <p:nvSpPr>
              <p:cNvPr id="57" name="Freeform 225"/>
              <p:cNvSpPr>
                <a:spLocks/>
              </p:cNvSpPr>
              <p:nvPr/>
            </p:nvSpPr>
            <p:spPr bwMode="auto">
              <a:xfrm>
                <a:off x="4821" y="1596"/>
                <a:ext cx="174" cy="112"/>
              </a:xfrm>
              <a:custGeom>
                <a:avLst/>
                <a:gdLst>
                  <a:gd name="T0" fmla="*/ 146 w 174"/>
                  <a:gd name="T1" fmla="*/ 0 h 112"/>
                  <a:gd name="T2" fmla="*/ 118 w 174"/>
                  <a:gd name="T3" fmla="*/ 34 h 112"/>
                  <a:gd name="T4" fmla="*/ 36 w 174"/>
                  <a:gd name="T5" fmla="*/ 64 h 112"/>
                  <a:gd name="T6" fmla="*/ 12 w 174"/>
                  <a:gd name="T7" fmla="*/ 82 h 112"/>
                  <a:gd name="T8" fmla="*/ 8 w 174"/>
                  <a:gd name="T9" fmla="*/ 92 h 112"/>
                  <a:gd name="T10" fmla="*/ 0 w 174"/>
                  <a:gd name="T11" fmla="*/ 96 h 112"/>
                  <a:gd name="T12" fmla="*/ 0 w 174"/>
                  <a:gd name="T13" fmla="*/ 110 h 112"/>
                  <a:gd name="T14" fmla="*/ 2 w 174"/>
                  <a:gd name="T15" fmla="*/ 112 h 112"/>
                  <a:gd name="T16" fmla="*/ 2 w 174"/>
                  <a:gd name="T17" fmla="*/ 106 h 112"/>
                  <a:gd name="T18" fmla="*/ 10 w 174"/>
                  <a:gd name="T19" fmla="*/ 102 h 112"/>
                  <a:gd name="T20" fmla="*/ 12 w 174"/>
                  <a:gd name="T21" fmla="*/ 108 h 112"/>
                  <a:gd name="T22" fmla="*/ 20 w 174"/>
                  <a:gd name="T23" fmla="*/ 110 h 112"/>
                  <a:gd name="T24" fmla="*/ 174 w 174"/>
                  <a:gd name="T25" fmla="*/ 14 h 112"/>
                  <a:gd name="T26" fmla="*/ 154 w 174"/>
                  <a:gd name="T27" fmla="*/ 16 h 112"/>
                  <a:gd name="T28" fmla="*/ 142 w 174"/>
                  <a:gd name="T29" fmla="*/ 26 h 112"/>
                  <a:gd name="T30" fmla="*/ 136 w 174"/>
                  <a:gd name="T31" fmla="*/ 34 h 112"/>
                  <a:gd name="T32" fmla="*/ 124 w 174"/>
                  <a:gd name="T33" fmla="*/ 40 h 112"/>
                  <a:gd name="T34" fmla="*/ 126 w 174"/>
                  <a:gd name="T35" fmla="*/ 34 h 112"/>
                  <a:gd name="T36" fmla="*/ 142 w 174"/>
                  <a:gd name="T37" fmla="*/ 10 h 112"/>
                  <a:gd name="T38" fmla="*/ 146 w 174"/>
                  <a:gd name="T39" fmla="*/ 0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4" h="112">
                    <a:moveTo>
                      <a:pt x="146" y="0"/>
                    </a:moveTo>
                    <a:lnTo>
                      <a:pt x="118" y="34"/>
                    </a:lnTo>
                    <a:lnTo>
                      <a:pt x="36" y="64"/>
                    </a:lnTo>
                    <a:lnTo>
                      <a:pt x="12" y="82"/>
                    </a:lnTo>
                    <a:lnTo>
                      <a:pt x="8" y="92"/>
                    </a:lnTo>
                    <a:lnTo>
                      <a:pt x="0" y="96"/>
                    </a:lnTo>
                    <a:lnTo>
                      <a:pt x="0" y="110"/>
                    </a:lnTo>
                    <a:lnTo>
                      <a:pt x="2" y="112"/>
                    </a:lnTo>
                    <a:lnTo>
                      <a:pt x="2" y="106"/>
                    </a:lnTo>
                    <a:lnTo>
                      <a:pt x="10" y="102"/>
                    </a:lnTo>
                    <a:lnTo>
                      <a:pt x="12" y="108"/>
                    </a:lnTo>
                    <a:lnTo>
                      <a:pt x="20" y="110"/>
                    </a:lnTo>
                    <a:lnTo>
                      <a:pt x="174" y="14"/>
                    </a:lnTo>
                    <a:lnTo>
                      <a:pt x="154" y="16"/>
                    </a:lnTo>
                    <a:lnTo>
                      <a:pt x="142" y="26"/>
                    </a:lnTo>
                    <a:lnTo>
                      <a:pt x="136" y="34"/>
                    </a:lnTo>
                    <a:lnTo>
                      <a:pt x="124" y="40"/>
                    </a:lnTo>
                    <a:lnTo>
                      <a:pt x="126" y="34"/>
                    </a:lnTo>
                    <a:lnTo>
                      <a:pt x="142" y="10"/>
                    </a:lnTo>
                    <a:lnTo>
                      <a:pt x="146" y="0"/>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58" name="Freeform 226"/>
              <p:cNvSpPr>
                <a:spLocks/>
              </p:cNvSpPr>
              <p:nvPr/>
            </p:nvSpPr>
            <p:spPr bwMode="auto">
              <a:xfrm>
                <a:off x="4493" y="3749"/>
                <a:ext cx="22" cy="36"/>
              </a:xfrm>
              <a:custGeom>
                <a:avLst/>
                <a:gdLst>
                  <a:gd name="T0" fmla="*/ 22 w 22"/>
                  <a:gd name="T1" fmla="*/ 2 h 36"/>
                  <a:gd name="T2" fmla="*/ 16 w 22"/>
                  <a:gd name="T3" fmla="*/ 0 h 36"/>
                  <a:gd name="T4" fmla="*/ 0 w 22"/>
                  <a:gd name="T5" fmla="*/ 32 h 36"/>
                  <a:gd name="T6" fmla="*/ 2 w 22"/>
                  <a:gd name="T7" fmla="*/ 36 h 36"/>
                  <a:gd name="T8" fmla="*/ 22 w 22"/>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36">
                    <a:moveTo>
                      <a:pt x="22" y="2"/>
                    </a:moveTo>
                    <a:lnTo>
                      <a:pt x="16" y="0"/>
                    </a:lnTo>
                    <a:lnTo>
                      <a:pt x="0" y="32"/>
                    </a:lnTo>
                    <a:lnTo>
                      <a:pt x="2" y="36"/>
                    </a:lnTo>
                    <a:lnTo>
                      <a:pt x="22" y="2"/>
                    </a:lnTo>
                    <a:close/>
                  </a:path>
                </a:pathLst>
              </a:custGeom>
              <a:solidFill>
                <a:srgbClr val="0070C0"/>
              </a:solidFill>
              <a:ln w="3175">
                <a:solidFill>
                  <a:srgbClr val="404040"/>
                </a:solidFill>
                <a:prstDash val="solid"/>
                <a:round/>
                <a:headEnd/>
                <a:tailEnd/>
              </a:ln>
            </p:spPr>
            <p:txBody>
              <a:bodyPr/>
              <a:lstStyle/>
              <a:p>
                <a:endParaRPr lang="en-US" sz="1500" dirty="0"/>
              </a:p>
            </p:txBody>
          </p:sp>
          <p:sp>
            <p:nvSpPr>
              <p:cNvPr id="59" name="Freeform 227"/>
              <p:cNvSpPr>
                <a:spLocks/>
              </p:cNvSpPr>
              <p:nvPr/>
            </p:nvSpPr>
            <p:spPr bwMode="auto">
              <a:xfrm>
                <a:off x="4463" y="3793"/>
                <a:ext cx="20" cy="16"/>
              </a:xfrm>
              <a:custGeom>
                <a:avLst/>
                <a:gdLst>
                  <a:gd name="T0" fmla="*/ 20 w 20"/>
                  <a:gd name="T1" fmla="*/ 0 h 16"/>
                  <a:gd name="T2" fmla="*/ 0 w 20"/>
                  <a:gd name="T3" fmla="*/ 12 h 16"/>
                  <a:gd name="T4" fmla="*/ 2 w 20"/>
                  <a:gd name="T5" fmla="*/ 16 h 16"/>
                  <a:gd name="T6" fmla="*/ 20 w 20"/>
                  <a:gd name="T7" fmla="*/ 6 h 16"/>
                  <a:gd name="T8" fmla="*/ 20 w 2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20" y="0"/>
                    </a:moveTo>
                    <a:lnTo>
                      <a:pt x="0" y="12"/>
                    </a:lnTo>
                    <a:lnTo>
                      <a:pt x="2" y="16"/>
                    </a:lnTo>
                    <a:lnTo>
                      <a:pt x="20" y="6"/>
                    </a:lnTo>
                    <a:lnTo>
                      <a:pt x="20" y="0"/>
                    </a:lnTo>
                    <a:close/>
                  </a:path>
                </a:pathLst>
              </a:custGeom>
              <a:solidFill>
                <a:srgbClr val="0070C0"/>
              </a:solidFill>
              <a:ln w="3175">
                <a:solidFill>
                  <a:srgbClr val="404040"/>
                </a:solidFill>
                <a:prstDash val="solid"/>
                <a:round/>
                <a:headEnd/>
                <a:tailEnd/>
              </a:ln>
            </p:spPr>
            <p:txBody>
              <a:bodyPr/>
              <a:lstStyle/>
              <a:p>
                <a:endParaRPr lang="en-US" sz="1500" dirty="0"/>
              </a:p>
            </p:txBody>
          </p:sp>
          <p:sp>
            <p:nvSpPr>
              <p:cNvPr id="60" name="Freeform 228"/>
              <p:cNvSpPr>
                <a:spLocks/>
              </p:cNvSpPr>
              <p:nvPr/>
            </p:nvSpPr>
            <p:spPr bwMode="auto">
              <a:xfrm>
                <a:off x="4359" y="3819"/>
                <a:ext cx="56" cy="32"/>
              </a:xfrm>
              <a:custGeom>
                <a:avLst/>
                <a:gdLst>
                  <a:gd name="T0" fmla="*/ 56 w 56"/>
                  <a:gd name="T1" fmla="*/ 14 h 32"/>
                  <a:gd name="T2" fmla="*/ 40 w 56"/>
                  <a:gd name="T3" fmla="*/ 14 h 32"/>
                  <a:gd name="T4" fmla="*/ 16 w 56"/>
                  <a:gd name="T5" fmla="*/ 28 h 32"/>
                  <a:gd name="T6" fmla="*/ 0 w 56"/>
                  <a:gd name="T7" fmla="*/ 32 h 32"/>
                  <a:gd name="T8" fmla="*/ 4 w 56"/>
                  <a:gd name="T9" fmla="*/ 24 h 32"/>
                  <a:gd name="T10" fmla="*/ 20 w 56"/>
                  <a:gd name="T11" fmla="*/ 18 h 32"/>
                  <a:gd name="T12" fmla="*/ 40 w 56"/>
                  <a:gd name="T13" fmla="*/ 0 h 32"/>
                  <a:gd name="T14" fmla="*/ 56 w 56"/>
                  <a:gd name="T15" fmla="*/ 2 h 32"/>
                  <a:gd name="T16" fmla="*/ 56 w 56"/>
                  <a:gd name="T17" fmla="*/ 14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 h="32">
                    <a:moveTo>
                      <a:pt x="56" y="14"/>
                    </a:moveTo>
                    <a:lnTo>
                      <a:pt x="40" y="14"/>
                    </a:lnTo>
                    <a:lnTo>
                      <a:pt x="16" y="28"/>
                    </a:lnTo>
                    <a:lnTo>
                      <a:pt x="0" y="32"/>
                    </a:lnTo>
                    <a:lnTo>
                      <a:pt x="4" y="24"/>
                    </a:lnTo>
                    <a:lnTo>
                      <a:pt x="20" y="18"/>
                    </a:lnTo>
                    <a:lnTo>
                      <a:pt x="40" y="0"/>
                    </a:lnTo>
                    <a:lnTo>
                      <a:pt x="56" y="2"/>
                    </a:lnTo>
                    <a:lnTo>
                      <a:pt x="56" y="14"/>
                    </a:lnTo>
                    <a:close/>
                  </a:path>
                </a:pathLst>
              </a:custGeom>
              <a:solidFill>
                <a:srgbClr val="0070C0"/>
              </a:solidFill>
              <a:ln w="3175">
                <a:solidFill>
                  <a:srgbClr val="404040"/>
                </a:solidFill>
                <a:prstDash val="solid"/>
                <a:round/>
                <a:headEnd/>
                <a:tailEnd/>
              </a:ln>
            </p:spPr>
            <p:txBody>
              <a:bodyPr/>
              <a:lstStyle/>
              <a:p>
                <a:endParaRPr lang="en-US" sz="1500" dirty="0"/>
              </a:p>
            </p:txBody>
          </p:sp>
          <p:sp>
            <p:nvSpPr>
              <p:cNvPr id="61" name="Freeform 229"/>
              <p:cNvSpPr>
                <a:spLocks/>
              </p:cNvSpPr>
              <p:nvPr/>
            </p:nvSpPr>
            <p:spPr bwMode="auto">
              <a:xfrm>
                <a:off x="5163" y="1144"/>
                <a:ext cx="16" cy="22"/>
              </a:xfrm>
              <a:custGeom>
                <a:avLst/>
                <a:gdLst>
                  <a:gd name="T0" fmla="*/ 0 w 16"/>
                  <a:gd name="T1" fmla="*/ 14 h 22"/>
                  <a:gd name="T2" fmla="*/ 6 w 16"/>
                  <a:gd name="T3" fmla="*/ 22 h 22"/>
                  <a:gd name="T4" fmla="*/ 14 w 16"/>
                  <a:gd name="T5" fmla="*/ 22 h 22"/>
                  <a:gd name="T6" fmla="*/ 16 w 16"/>
                  <a:gd name="T7" fmla="*/ 14 h 22"/>
                  <a:gd name="T8" fmla="*/ 10 w 16"/>
                  <a:gd name="T9" fmla="*/ 12 h 22"/>
                  <a:gd name="T10" fmla="*/ 6 w 16"/>
                  <a:gd name="T11" fmla="*/ 0 h 22"/>
                  <a:gd name="T12" fmla="*/ 0 w 16"/>
                  <a:gd name="T13" fmla="*/ 2 h 22"/>
                  <a:gd name="T14" fmla="*/ 0 w 16"/>
                  <a:gd name="T15" fmla="*/ 14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2">
                    <a:moveTo>
                      <a:pt x="0" y="14"/>
                    </a:moveTo>
                    <a:lnTo>
                      <a:pt x="6" y="22"/>
                    </a:lnTo>
                    <a:lnTo>
                      <a:pt x="14" y="22"/>
                    </a:lnTo>
                    <a:lnTo>
                      <a:pt x="16" y="14"/>
                    </a:lnTo>
                    <a:lnTo>
                      <a:pt x="10" y="12"/>
                    </a:lnTo>
                    <a:lnTo>
                      <a:pt x="6" y="0"/>
                    </a:lnTo>
                    <a:lnTo>
                      <a:pt x="0" y="2"/>
                    </a:lnTo>
                    <a:lnTo>
                      <a:pt x="0" y="14"/>
                    </a:lnTo>
                    <a:close/>
                  </a:path>
                </a:pathLst>
              </a:custGeom>
              <a:solidFill>
                <a:srgbClr val="F2F2F2"/>
              </a:solidFill>
              <a:ln w="3175">
                <a:solidFill>
                  <a:srgbClr val="404040"/>
                </a:solidFill>
                <a:prstDash val="solid"/>
                <a:round/>
                <a:headEnd/>
                <a:tailEnd/>
              </a:ln>
            </p:spPr>
            <p:txBody>
              <a:bodyPr/>
              <a:lstStyle/>
              <a:p>
                <a:endParaRPr lang="en-US" sz="1500" dirty="0"/>
              </a:p>
            </p:txBody>
          </p:sp>
          <p:sp>
            <p:nvSpPr>
              <p:cNvPr id="62" name="Freeform 230"/>
              <p:cNvSpPr>
                <a:spLocks/>
              </p:cNvSpPr>
              <p:nvPr/>
            </p:nvSpPr>
            <p:spPr bwMode="auto">
              <a:xfrm>
                <a:off x="5175" y="1132"/>
                <a:ext cx="12" cy="14"/>
              </a:xfrm>
              <a:custGeom>
                <a:avLst/>
                <a:gdLst>
                  <a:gd name="T0" fmla="*/ 4 w 12"/>
                  <a:gd name="T1" fmla="*/ 14 h 14"/>
                  <a:gd name="T2" fmla="*/ 10 w 12"/>
                  <a:gd name="T3" fmla="*/ 14 h 14"/>
                  <a:gd name="T4" fmla="*/ 12 w 12"/>
                  <a:gd name="T5" fmla="*/ 8 h 14"/>
                  <a:gd name="T6" fmla="*/ 8 w 12"/>
                  <a:gd name="T7" fmla="*/ 0 h 14"/>
                  <a:gd name="T8" fmla="*/ 4 w 12"/>
                  <a:gd name="T9" fmla="*/ 0 h 14"/>
                  <a:gd name="T10" fmla="*/ 0 w 12"/>
                  <a:gd name="T11" fmla="*/ 8 h 14"/>
                  <a:gd name="T12" fmla="*/ 4 w 12"/>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4" y="14"/>
                    </a:moveTo>
                    <a:lnTo>
                      <a:pt x="10" y="14"/>
                    </a:lnTo>
                    <a:lnTo>
                      <a:pt x="12" y="8"/>
                    </a:lnTo>
                    <a:lnTo>
                      <a:pt x="8" y="0"/>
                    </a:lnTo>
                    <a:lnTo>
                      <a:pt x="4" y="0"/>
                    </a:lnTo>
                    <a:lnTo>
                      <a:pt x="0" y="8"/>
                    </a:lnTo>
                    <a:lnTo>
                      <a:pt x="4" y="14"/>
                    </a:lnTo>
                    <a:close/>
                  </a:path>
                </a:pathLst>
              </a:custGeom>
              <a:solidFill>
                <a:srgbClr val="F2F2F2"/>
              </a:solidFill>
              <a:ln w="3175">
                <a:solidFill>
                  <a:srgbClr val="404040"/>
                </a:solidFill>
                <a:prstDash val="solid"/>
                <a:round/>
                <a:headEnd/>
                <a:tailEnd/>
              </a:ln>
            </p:spPr>
            <p:txBody>
              <a:bodyPr/>
              <a:lstStyle/>
              <a:p>
                <a:endParaRPr lang="en-US" sz="1500" dirty="0"/>
              </a:p>
            </p:txBody>
          </p:sp>
          <p:sp>
            <p:nvSpPr>
              <p:cNvPr id="63" name="Freeform 231"/>
              <p:cNvSpPr>
                <a:spLocks/>
              </p:cNvSpPr>
              <p:nvPr/>
            </p:nvSpPr>
            <p:spPr bwMode="auto">
              <a:xfrm>
                <a:off x="5187" y="1150"/>
                <a:ext cx="8" cy="16"/>
              </a:xfrm>
              <a:custGeom>
                <a:avLst/>
                <a:gdLst>
                  <a:gd name="T0" fmla="*/ 0 w 8"/>
                  <a:gd name="T1" fmla="*/ 8 h 16"/>
                  <a:gd name="T2" fmla="*/ 2 w 8"/>
                  <a:gd name="T3" fmla="*/ 14 h 16"/>
                  <a:gd name="T4" fmla="*/ 8 w 8"/>
                  <a:gd name="T5" fmla="*/ 16 h 16"/>
                  <a:gd name="T6" fmla="*/ 8 w 8"/>
                  <a:gd name="T7" fmla="*/ 6 h 16"/>
                  <a:gd name="T8" fmla="*/ 4 w 8"/>
                  <a:gd name="T9" fmla="*/ 0 h 16"/>
                  <a:gd name="T10" fmla="*/ 0 w 8"/>
                  <a:gd name="T11" fmla="*/ 8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6">
                    <a:moveTo>
                      <a:pt x="0" y="8"/>
                    </a:moveTo>
                    <a:lnTo>
                      <a:pt x="2" y="14"/>
                    </a:lnTo>
                    <a:lnTo>
                      <a:pt x="8" y="16"/>
                    </a:lnTo>
                    <a:lnTo>
                      <a:pt x="8" y="6"/>
                    </a:lnTo>
                    <a:lnTo>
                      <a:pt x="4" y="0"/>
                    </a:lnTo>
                    <a:lnTo>
                      <a:pt x="0" y="8"/>
                    </a:lnTo>
                    <a:close/>
                  </a:path>
                </a:pathLst>
              </a:custGeom>
              <a:solidFill>
                <a:srgbClr val="F2F2F2"/>
              </a:solidFill>
              <a:ln w="3175">
                <a:solidFill>
                  <a:srgbClr val="404040"/>
                </a:solidFill>
                <a:prstDash val="solid"/>
                <a:round/>
                <a:headEnd/>
                <a:tailEnd/>
              </a:ln>
            </p:spPr>
            <p:txBody>
              <a:bodyPr/>
              <a:lstStyle/>
              <a:p>
                <a:endParaRPr lang="en-US" sz="1500" dirty="0"/>
              </a:p>
            </p:txBody>
          </p:sp>
          <p:sp>
            <p:nvSpPr>
              <p:cNvPr id="64" name="Freeform 232"/>
              <p:cNvSpPr>
                <a:spLocks/>
              </p:cNvSpPr>
              <p:nvPr/>
            </p:nvSpPr>
            <p:spPr bwMode="auto">
              <a:xfrm>
                <a:off x="4041" y="1820"/>
                <a:ext cx="452" cy="447"/>
              </a:xfrm>
              <a:custGeom>
                <a:avLst/>
                <a:gdLst>
                  <a:gd name="T0" fmla="*/ 26 w 452"/>
                  <a:gd name="T1" fmla="*/ 302 h 447"/>
                  <a:gd name="T2" fmla="*/ 38 w 452"/>
                  <a:gd name="T3" fmla="*/ 278 h 447"/>
                  <a:gd name="T4" fmla="*/ 44 w 452"/>
                  <a:gd name="T5" fmla="*/ 228 h 447"/>
                  <a:gd name="T6" fmla="*/ 58 w 452"/>
                  <a:gd name="T7" fmla="*/ 242 h 447"/>
                  <a:gd name="T8" fmla="*/ 72 w 452"/>
                  <a:gd name="T9" fmla="*/ 234 h 447"/>
                  <a:gd name="T10" fmla="*/ 70 w 452"/>
                  <a:gd name="T11" fmla="*/ 212 h 447"/>
                  <a:gd name="T12" fmla="*/ 74 w 452"/>
                  <a:gd name="T13" fmla="*/ 190 h 447"/>
                  <a:gd name="T14" fmla="*/ 94 w 452"/>
                  <a:gd name="T15" fmla="*/ 168 h 447"/>
                  <a:gd name="T16" fmla="*/ 116 w 452"/>
                  <a:gd name="T17" fmla="*/ 166 h 447"/>
                  <a:gd name="T18" fmla="*/ 148 w 452"/>
                  <a:gd name="T19" fmla="*/ 120 h 447"/>
                  <a:gd name="T20" fmla="*/ 148 w 452"/>
                  <a:gd name="T21" fmla="*/ 102 h 447"/>
                  <a:gd name="T22" fmla="*/ 150 w 452"/>
                  <a:gd name="T23" fmla="*/ 94 h 447"/>
                  <a:gd name="T24" fmla="*/ 158 w 452"/>
                  <a:gd name="T25" fmla="*/ 42 h 447"/>
                  <a:gd name="T26" fmla="*/ 156 w 452"/>
                  <a:gd name="T27" fmla="*/ 24 h 447"/>
                  <a:gd name="T28" fmla="*/ 148 w 452"/>
                  <a:gd name="T29" fmla="*/ 4 h 447"/>
                  <a:gd name="T30" fmla="*/ 160 w 452"/>
                  <a:gd name="T31" fmla="*/ 0 h 447"/>
                  <a:gd name="T32" fmla="*/ 278 w 452"/>
                  <a:gd name="T33" fmla="*/ 100 h 447"/>
                  <a:gd name="T34" fmla="*/ 304 w 452"/>
                  <a:gd name="T35" fmla="*/ 150 h 447"/>
                  <a:gd name="T36" fmla="*/ 324 w 452"/>
                  <a:gd name="T37" fmla="*/ 122 h 447"/>
                  <a:gd name="T38" fmla="*/ 344 w 452"/>
                  <a:gd name="T39" fmla="*/ 108 h 447"/>
                  <a:gd name="T40" fmla="*/ 350 w 452"/>
                  <a:gd name="T41" fmla="*/ 102 h 447"/>
                  <a:gd name="T42" fmla="*/ 368 w 452"/>
                  <a:gd name="T43" fmla="*/ 110 h 447"/>
                  <a:gd name="T44" fmla="*/ 382 w 452"/>
                  <a:gd name="T45" fmla="*/ 104 h 447"/>
                  <a:gd name="T46" fmla="*/ 382 w 452"/>
                  <a:gd name="T47" fmla="*/ 98 h 447"/>
                  <a:gd name="T48" fmla="*/ 394 w 452"/>
                  <a:gd name="T49" fmla="*/ 92 h 447"/>
                  <a:gd name="T50" fmla="*/ 422 w 452"/>
                  <a:gd name="T51" fmla="*/ 90 h 447"/>
                  <a:gd name="T52" fmla="*/ 438 w 452"/>
                  <a:gd name="T53" fmla="*/ 90 h 447"/>
                  <a:gd name="T54" fmla="*/ 436 w 452"/>
                  <a:gd name="T55" fmla="*/ 98 h 447"/>
                  <a:gd name="T56" fmla="*/ 440 w 452"/>
                  <a:gd name="T57" fmla="*/ 100 h 447"/>
                  <a:gd name="T58" fmla="*/ 442 w 452"/>
                  <a:gd name="T59" fmla="*/ 106 h 447"/>
                  <a:gd name="T60" fmla="*/ 452 w 452"/>
                  <a:gd name="T61" fmla="*/ 120 h 447"/>
                  <a:gd name="T62" fmla="*/ 392 w 452"/>
                  <a:gd name="T63" fmla="*/ 114 h 447"/>
                  <a:gd name="T64" fmla="*/ 376 w 452"/>
                  <a:gd name="T65" fmla="*/ 180 h 447"/>
                  <a:gd name="T66" fmla="*/ 364 w 452"/>
                  <a:gd name="T67" fmla="*/ 186 h 447"/>
                  <a:gd name="T68" fmla="*/ 342 w 452"/>
                  <a:gd name="T69" fmla="*/ 202 h 447"/>
                  <a:gd name="T70" fmla="*/ 300 w 452"/>
                  <a:gd name="T71" fmla="*/ 256 h 447"/>
                  <a:gd name="T72" fmla="*/ 284 w 452"/>
                  <a:gd name="T73" fmla="*/ 244 h 447"/>
                  <a:gd name="T74" fmla="*/ 274 w 452"/>
                  <a:gd name="T75" fmla="*/ 282 h 447"/>
                  <a:gd name="T76" fmla="*/ 266 w 452"/>
                  <a:gd name="T77" fmla="*/ 302 h 447"/>
                  <a:gd name="T78" fmla="*/ 240 w 452"/>
                  <a:gd name="T79" fmla="*/ 368 h 447"/>
                  <a:gd name="T80" fmla="*/ 240 w 452"/>
                  <a:gd name="T81" fmla="*/ 383 h 447"/>
                  <a:gd name="T82" fmla="*/ 228 w 452"/>
                  <a:gd name="T83" fmla="*/ 403 h 447"/>
                  <a:gd name="T84" fmla="*/ 200 w 452"/>
                  <a:gd name="T85" fmla="*/ 413 h 447"/>
                  <a:gd name="T86" fmla="*/ 186 w 452"/>
                  <a:gd name="T87" fmla="*/ 413 h 447"/>
                  <a:gd name="T88" fmla="*/ 186 w 452"/>
                  <a:gd name="T89" fmla="*/ 423 h 447"/>
                  <a:gd name="T90" fmla="*/ 140 w 452"/>
                  <a:gd name="T91" fmla="*/ 427 h 447"/>
                  <a:gd name="T92" fmla="*/ 116 w 452"/>
                  <a:gd name="T93" fmla="*/ 447 h 447"/>
                  <a:gd name="T94" fmla="*/ 84 w 452"/>
                  <a:gd name="T95" fmla="*/ 431 h 447"/>
                  <a:gd name="T96" fmla="*/ 76 w 452"/>
                  <a:gd name="T97" fmla="*/ 419 h 447"/>
                  <a:gd name="T98" fmla="*/ 76 w 452"/>
                  <a:gd name="T99" fmla="*/ 411 h 447"/>
                  <a:gd name="T100" fmla="*/ 54 w 452"/>
                  <a:gd name="T101" fmla="*/ 401 h 447"/>
                  <a:gd name="T102" fmla="*/ 38 w 452"/>
                  <a:gd name="T103" fmla="*/ 385 h 447"/>
                  <a:gd name="T104" fmla="*/ 20 w 452"/>
                  <a:gd name="T105" fmla="*/ 362 h 447"/>
                  <a:gd name="T106" fmla="*/ 6 w 452"/>
                  <a:gd name="T107" fmla="*/ 330 h 447"/>
                  <a:gd name="T108" fmla="*/ 2 w 452"/>
                  <a:gd name="T109" fmla="*/ 310 h 4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52" h="447">
                    <a:moveTo>
                      <a:pt x="2" y="310"/>
                    </a:moveTo>
                    <a:lnTo>
                      <a:pt x="26" y="302"/>
                    </a:lnTo>
                    <a:lnTo>
                      <a:pt x="28" y="284"/>
                    </a:lnTo>
                    <a:lnTo>
                      <a:pt x="38" y="278"/>
                    </a:lnTo>
                    <a:lnTo>
                      <a:pt x="30" y="258"/>
                    </a:lnTo>
                    <a:lnTo>
                      <a:pt x="44" y="228"/>
                    </a:lnTo>
                    <a:lnTo>
                      <a:pt x="54" y="228"/>
                    </a:lnTo>
                    <a:lnTo>
                      <a:pt x="58" y="242"/>
                    </a:lnTo>
                    <a:lnTo>
                      <a:pt x="66" y="232"/>
                    </a:lnTo>
                    <a:lnTo>
                      <a:pt x="72" y="234"/>
                    </a:lnTo>
                    <a:lnTo>
                      <a:pt x="64" y="216"/>
                    </a:lnTo>
                    <a:lnTo>
                      <a:pt x="70" y="212"/>
                    </a:lnTo>
                    <a:lnTo>
                      <a:pt x="68" y="202"/>
                    </a:lnTo>
                    <a:lnTo>
                      <a:pt x="74" y="190"/>
                    </a:lnTo>
                    <a:lnTo>
                      <a:pt x="84" y="186"/>
                    </a:lnTo>
                    <a:lnTo>
                      <a:pt x="94" y="168"/>
                    </a:lnTo>
                    <a:lnTo>
                      <a:pt x="104" y="176"/>
                    </a:lnTo>
                    <a:lnTo>
                      <a:pt x="116" y="166"/>
                    </a:lnTo>
                    <a:lnTo>
                      <a:pt x="146" y="134"/>
                    </a:lnTo>
                    <a:lnTo>
                      <a:pt x="148" y="120"/>
                    </a:lnTo>
                    <a:lnTo>
                      <a:pt x="142" y="114"/>
                    </a:lnTo>
                    <a:lnTo>
                      <a:pt x="148" y="102"/>
                    </a:lnTo>
                    <a:lnTo>
                      <a:pt x="146" y="96"/>
                    </a:lnTo>
                    <a:lnTo>
                      <a:pt x="150" y="94"/>
                    </a:lnTo>
                    <a:lnTo>
                      <a:pt x="150" y="72"/>
                    </a:lnTo>
                    <a:lnTo>
                      <a:pt x="158" y="42"/>
                    </a:lnTo>
                    <a:lnTo>
                      <a:pt x="154" y="32"/>
                    </a:lnTo>
                    <a:lnTo>
                      <a:pt x="156" y="24"/>
                    </a:lnTo>
                    <a:lnTo>
                      <a:pt x="146" y="8"/>
                    </a:lnTo>
                    <a:lnTo>
                      <a:pt x="148" y="4"/>
                    </a:lnTo>
                    <a:lnTo>
                      <a:pt x="160" y="0"/>
                    </a:lnTo>
                    <a:lnTo>
                      <a:pt x="178" y="116"/>
                    </a:lnTo>
                    <a:lnTo>
                      <a:pt x="278" y="100"/>
                    </a:lnTo>
                    <a:lnTo>
                      <a:pt x="286" y="166"/>
                    </a:lnTo>
                    <a:lnTo>
                      <a:pt x="304" y="150"/>
                    </a:lnTo>
                    <a:lnTo>
                      <a:pt x="318" y="126"/>
                    </a:lnTo>
                    <a:lnTo>
                      <a:pt x="324" y="122"/>
                    </a:lnTo>
                    <a:lnTo>
                      <a:pt x="332" y="126"/>
                    </a:lnTo>
                    <a:lnTo>
                      <a:pt x="344" y="108"/>
                    </a:lnTo>
                    <a:lnTo>
                      <a:pt x="346" y="98"/>
                    </a:lnTo>
                    <a:lnTo>
                      <a:pt x="350" y="102"/>
                    </a:lnTo>
                    <a:lnTo>
                      <a:pt x="350" y="106"/>
                    </a:lnTo>
                    <a:lnTo>
                      <a:pt x="368" y="110"/>
                    </a:lnTo>
                    <a:lnTo>
                      <a:pt x="378" y="108"/>
                    </a:lnTo>
                    <a:lnTo>
                      <a:pt x="382" y="104"/>
                    </a:lnTo>
                    <a:lnTo>
                      <a:pt x="378" y="100"/>
                    </a:lnTo>
                    <a:lnTo>
                      <a:pt x="382" y="98"/>
                    </a:lnTo>
                    <a:lnTo>
                      <a:pt x="380" y="96"/>
                    </a:lnTo>
                    <a:lnTo>
                      <a:pt x="394" y="92"/>
                    </a:lnTo>
                    <a:lnTo>
                      <a:pt x="402" y="82"/>
                    </a:lnTo>
                    <a:lnTo>
                      <a:pt x="422" y="90"/>
                    </a:lnTo>
                    <a:lnTo>
                      <a:pt x="436" y="86"/>
                    </a:lnTo>
                    <a:lnTo>
                      <a:pt x="438" y="90"/>
                    </a:lnTo>
                    <a:lnTo>
                      <a:pt x="434" y="94"/>
                    </a:lnTo>
                    <a:lnTo>
                      <a:pt x="436" y="98"/>
                    </a:lnTo>
                    <a:lnTo>
                      <a:pt x="440" y="96"/>
                    </a:lnTo>
                    <a:lnTo>
                      <a:pt x="440" y="100"/>
                    </a:lnTo>
                    <a:lnTo>
                      <a:pt x="446" y="100"/>
                    </a:lnTo>
                    <a:lnTo>
                      <a:pt x="442" y="106"/>
                    </a:lnTo>
                    <a:lnTo>
                      <a:pt x="450" y="110"/>
                    </a:lnTo>
                    <a:lnTo>
                      <a:pt x="452" y="120"/>
                    </a:lnTo>
                    <a:lnTo>
                      <a:pt x="446" y="144"/>
                    </a:lnTo>
                    <a:lnTo>
                      <a:pt x="392" y="114"/>
                    </a:lnTo>
                    <a:lnTo>
                      <a:pt x="390" y="154"/>
                    </a:lnTo>
                    <a:lnTo>
                      <a:pt x="376" y="180"/>
                    </a:lnTo>
                    <a:lnTo>
                      <a:pt x="368" y="188"/>
                    </a:lnTo>
                    <a:lnTo>
                      <a:pt x="364" y="186"/>
                    </a:lnTo>
                    <a:lnTo>
                      <a:pt x="356" y="208"/>
                    </a:lnTo>
                    <a:lnTo>
                      <a:pt x="342" y="202"/>
                    </a:lnTo>
                    <a:lnTo>
                      <a:pt x="322" y="260"/>
                    </a:lnTo>
                    <a:lnTo>
                      <a:pt x="300" y="256"/>
                    </a:lnTo>
                    <a:lnTo>
                      <a:pt x="294" y="246"/>
                    </a:lnTo>
                    <a:lnTo>
                      <a:pt x="284" y="244"/>
                    </a:lnTo>
                    <a:lnTo>
                      <a:pt x="282" y="266"/>
                    </a:lnTo>
                    <a:lnTo>
                      <a:pt x="274" y="282"/>
                    </a:lnTo>
                    <a:lnTo>
                      <a:pt x="276" y="288"/>
                    </a:lnTo>
                    <a:lnTo>
                      <a:pt x="266" y="302"/>
                    </a:lnTo>
                    <a:lnTo>
                      <a:pt x="262" y="322"/>
                    </a:lnTo>
                    <a:lnTo>
                      <a:pt x="240" y="368"/>
                    </a:lnTo>
                    <a:lnTo>
                      <a:pt x="248" y="373"/>
                    </a:lnTo>
                    <a:lnTo>
                      <a:pt x="240" y="383"/>
                    </a:lnTo>
                    <a:lnTo>
                      <a:pt x="244" y="387"/>
                    </a:lnTo>
                    <a:lnTo>
                      <a:pt x="228" y="403"/>
                    </a:lnTo>
                    <a:lnTo>
                      <a:pt x="220" y="399"/>
                    </a:lnTo>
                    <a:lnTo>
                      <a:pt x="200" y="413"/>
                    </a:lnTo>
                    <a:lnTo>
                      <a:pt x="188" y="409"/>
                    </a:lnTo>
                    <a:lnTo>
                      <a:pt x="186" y="413"/>
                    </a:lnTo>
                    <a:lnTo>
                      <a:pt x="190" y="419"/>
                    </a:lnTo>
                    <a:lnTo>
                      <a:pt x="186" y="423"/>
                    </a:lnTo>
                    <a:lnTo>
                      <a:pt x="156" y="437"/>
                    </a:lnTo>
                    <a:lnTo>
                      <a:pt x="140" y="427"/>
                    </a:lnTo>
                    <a:lnTo>
                      <a:pt x="136" y="435"/>
                    </a:lnTo>
                    <a:lnTo>
                      <a:pt x="116" y="447"/>
                    </a:lnTo>
                    <a:lnTo>
                      <a:pt x="94" y="439"/>
                    </a:lnTo>
                    <a:lnTo>
                      <a:pt x="84" y="431"/>
                    </a:lnTo>
                    <a:lnTo>
                      <a:pt x="82" y="423"/>
                    </a:lnTo>
                    <a:lnTo>
                      <a:pt x="76" y="419"/>
                    </a:lnTo>
                    <a:lnTo>
                      <a:pt x="80" y="413"/>
                    </a:lnTo>
                    <a:lnTo>
                      <a:pt x="76" y="411"/>
                    </a:lnTo>
                    <a:lnTo>
                      <a:pt x="60" y="409"/>
                    </a:lnTo>
                    <a:lnTo>
                      <a:pt x="54" y="401"/>
                    </a:lnTo>
                    <a:lnTo>
                      <a:pt x="42" y="397"/>
                    </a:lnTo>
                    <a:lnTo>
                      <a:pt x="38" y="385"/>
                    </a:lnTo>
                    <a:lnTo>
                      <a:pt x="20" y="368"/>
                    </a:lnTo>
                    <a:lnTo>
                      <a:pt x="20" y="362"/>
                    </a:lnTo>
                    <a:lnTo>
                      <a:pt x="0" y="342"/>
                    </a:lnTo>
                    <a:lnTo>
                      <a:pt x="6" y="330"/>
                    </a:lnTo>
                    <a:lnTo>
                      <a:pt x="2" y="31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65" name="Freeform 233"/>
              <p:cNvSpPr>
                <a:spLocks/>
              </p:cNvSpPr>
              <p:nvPr/>
            </p:nvSpPr>
            <p:spPr bwMode="auto">
              <a:xfrm>
                <a:off x="3305" y="2335"/>
                <a:ext cx="860" cy="294"/>
              </a:xfrm>
              <a:custGeom>
                <a:avLst/>
                <a:gdLst>
                  <a:gd name="T0" fmla="*/ 858 w 860"/>
                  <a:gd name="T1" fmla="*/ 0 h 294"/>
                  <a:gd name="T2" fmla="*/ 656 w 860"/>
                  <a:gd name="T3" fmla="*/ 26 h 294"/>
                  <a:gd name="T4" fmla="*/ 370 w 860"/>
                  <a:gd name="T5" fmla="*/ 56 h 294"/>
                  <a:gd name="T6" fmla="*/ 366 w 860"/>
                  <a:gd name="T7" fmla="*/ 62 h 294"/>
                  <a:gd name="T8" fmla="*/ 238 w 860"/>
                  <a:gd name="T9" fmla="*/ 72 h 294"/>
                  <a:gd name="T10" fmla="*/ 236 w 860"/>
                  <a:gd name="T11" fmla="*/ 68 h 294"/>
                  <a:gd name="T12" fmla="*/ 214 w 860"/>
                  <a:gd name="T13" fmla="*/ 68 h 294"/>
                  <a:gd name="T14" fmla="*/ 220 w 860"/>
                  <a:gd name="T15" fmla="*/ 92 h 294"/>
                  <a:gd name="T16" fmla="*/ 78 w 860"/>
                  <a:gd name="T17" fmla="*/ 100 h 294"/>
                  <a:gd name="T18" fmla="*/ 76 w 860"/>
                  <a:gd name="T19" fmla="*/ 108 h 294"/>
                  <a:gd name="T20" fmla="*/ 72 w 860"/>
                  <a:gd name="T21" fmla="*/ 94 h 294"/>
                  <a:gd name="T22" fmla="*/ 66 w 860"/>
                  <a:gd name="T23" fmla="*/ 96 h 294"/>
                  <a:gd name="T24" fmla="*/ 70 w 860"/>
                  <a:gd name="T25" fmla="*/ 116 h 294"/>
                  <a:gd name="T26" fmla="*/ 60 w 860"/>
                  <a:gd name="T27" fmla="*/ 124 h 294"/>
                  <a:gd name="T28" fmla="*/ 68 w 860"/>
                  <a:gd name="T29" fmla="*/ 132 h 294"/>
                  <a:gd name="T30" fmla="*/ 56 w 860"/>
                  <a:gd name="T31" fmla="*/ 134 h 294"/>
                  <a:gd name="T32" fmla="*/ 64 w 860"/>
                  <a:gd name="T33" fmla="*/ 148 h 294"/>
                  <a:gd name="T34" fmla="*/ 52 w 860"/>
                  <a:gd name="T35" fmla="*/ 166 h 294"/>
                  <a:gd name="T36" fmla="*/ 60 w 860"/>
                  <a:gd name="T37" fmla="*/ 178 h 294"/>
                  <a:gd name="T38" fmla="*/ 48 w 860"/>
                  <a:gd name="T39" fmla="*/ 180 h 294"/>
                  <a:gd name="T40" fmla="*/ 54 w 860"/>
                  <a:gd name="T41" fmla="*/ 186 h 294"/>
                  <a:gd name="T42" fmla="*/ 52 w 860"/>
                  <a:gd name="T43" fmla="*/ 190 h 294"/>
                  <a:gd name="T44" fmla="*/ 32 w 860"/>
                  <a:gd name="T45" fmla="*/ 202 h 294"/>
                  <a:gd name="T46" fmla="*/ 38 w 860"/>
                  <a:gd name="T47" fmla="*/ 212 h 294"/>
                  <a:gd name="T48" fmla="*/ 32 w 860"/>
                  <a:gd name="T49" fmla="*/ 218 h 294"/>
                  <a:gd name="T50" fmla="*/ 36 w 860"/>
                  <a:gd name="T51" fmla="*/ 226 h 294"/>
                  <a:gd name="T52" fmla="*/ 28 w 860"/>
                  <a:gd name="T53" fmla="*/ 228 h 294"/>
                  <a:gd name="T54" fmla="*/ 18 w 860"/>
                  <a:gd name="T55" fmla="*/ 250 h 294"/>
                  <a:gd name="T56" fmla="*/ 22 w 860"/>
                  <a:gd name="T57" fmla="*/ 278 h 294"/>
                  <a:gd name="T58" fmla="*/ 12 w 860"/>
                  <a:gd name="T59" fmla="*/ 280 h 294"/>
                  <a:gd name="T60" fmla="*/ 10 w 860"/>
                  <a:gd name="T61" fmla="*/ 288 h 294"/>
                  <a:gd name="T62" fmla="*/ 0 w 860"/>
                  <a:gd name="T63" fmla="*/ 294 h 294"/>
                  <a:gd name="T64" fmla="*/ 218 w 860"/>
                  <a:gd name="T65" fmla="*/ 280 h 294"/>
                  <a:gd name="T66" fmla="*/ 482 w 860"/>
                  <a:gd name="T67" fmla="*/ 258 h 294"/>
                  <a:gd name="T68" fmla="*/ 616 w 860"/>
                  <a:gd name="T69" fmla="*/ 244 h 294"/>
                  <a:gd name="T70" fmla="*/ 616 w 860"/>
                  <a:gd name="T71" fmla="*/ 216 h 294"/>
                  <a:gd name="T72" fmla="*/ 620 w 860"/>
                  <a:gd name="T73" fmla="*/ 210 h 294"/>
                  <a:gd name="T74" fmla="*/ 636 w 860"/>
                  <a:gd name="T75" fmla="*/ 210 h 294"/>
                  <a:gd name="T76" fmla="*/ 642 w 860"/>
                  <a:gd name="T77" fmla="*/ 188 h 294"/>
                  <a:gd name="T78" fmla="*/ 654 w 860"/>
                  <a:gd name="T79" fmla="*/ 176 h 294"/>
                  <a:gd name="T80" fmla="*/ 666 w 860"/>
                  <a:gd name="T81" fmla="*/ 168 h 294"/>
                  <a:gd name="T82" fmla="*/ 692 w 860"/>
                  <a:gd name="T83" fmla="*/ 164 h 294"/>
                  <a:gd name="T84" fmla="*/ 722 w 860"/>
                  <a:gd name="T85" fmla="*/ 136 h 294"/>
                  <a:gd name="T86" fmla="*/ 740 w 860"/>
                  <a:gd name="T87" fmla="*/ 130 h 294"/>
                  <a:gd name="T88" fmla="*/ 746 w 860"/>
                  <a:gd name="T89" fmla="*/ 116 h 294"/>
                  <a:gd name="T90" fmla="*/ 746 w 860"/>
                  <a:gd name="T91" fmla="*/ 108 h 294"/>
                  <a:gd name="T92" fmla="*/ 756 w 860"/>
                  <a:gd name="T93" fmla="*/ 110 h 294"/>
                  <a:gd name="T94" fmla="*/ 758 w 860"/>
                  <a:gd name="T95" fmla="*/ 100 h 294"/>
                  <a:gd name="T96" fmla="*/ 772 w 860"/>
                  <a:gd name="T97" fmla="*/ 90 h 294"/>
                  <a:gd name="T98" fmla="*/ 780 w 860"/>
                  <a:gd name="T99" fmla="*/ 102 h 294"/>
                  <a:gd name="T100" fmla="*/ 804 w 860"/>
                  <a:gd name="T101" fmla="*/ 76 h 294"/>
                  <a:gd name="T102" fmla="*/ 812 w 860"/>
                  <a:gd name="T103" fmla="*/ 72 h 294"/>
                  <a:gd name="T104" fmla="*/ 828 w 860"/>
                  <a:gd name="T105" fmla="*/ 78 h 294"/>
                  <a:gd name="T106" fmla="*/ 840 w 860"/>
                  <a:gd name="T107" fmla="*/ 50 h 294"/>
                  <a:gd name="T108" fmla="*/ 850 w 860"/>
                  <a:gd name="T109" fmla="*/ 42 h 294"/>
                  <a:gd name="T110" fmla="*/ 860 w 860"/>
                  <a:gd name="T111" fmla="*/ 42 h 294"/>
                  <a:gd name="T112" fmla="*/ 854 w 860"/>
                  <a:gd name="T113" fmla="*/ 36 h 294"/>
                  <a:gd name="T114" fmla="*/ 858 w 860"/>
                  <a:gd name="T115" fmla="*/ 24 h 294"/>
                  <a:gd name="T116" fmla="*/ 856 w 860"/>
                  <a:gd name="T117" fmla="*/ 18 h 294"/>
                  <a:gd name="T118" fmla="*/ 858 w 860"/>
                  <a:gd name="T119" fmla="*/ 0 h 2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0" h="294">
                    <a:moveTo>
                      <a:pt x="858" y="0"/>
                    </a:moveTo>
                    <a:lnTo>
                      <a:pt x="656" y="26"/>
                    </a:lnTo>
                    <a:lnTo>
                      <a:pt x="370" y="56"/>
                    </a:lnTo>
                    <a:lnTo>
                      <a:pt x="366" y="62"/>
                    </a:lnTo>
                    <a:lnTo>
                      <a:pt x="238" y="72"/>
                    </a:lnTo>
                    <a:lnTo>
                      <a:pt x="236" y="68"/>
                    </a:lnTo>
                    <a:lnTo>
                      <a:pt x="214" y="68"/>
                    </a:lnTo>
                    <a:lnTo>
                      <a:pt x="220" y="92"/>
                    </a:lnTo>
                    <a:lnTo>
                      <a:pt x="78" y="100"/>
                    </a:lnTo>
                    <a:lnTo>
                      <a:pt x="76" y="108"/>
                    </a:lnTo>
                    <a:lnTo>
                      <a:pt x="72" y="94"/>
                    </a:lnTo>
                    <a:lnTo>
                      <a:pt x="66" y="96"/>
                    </a:lnTo>
                    <a:lnTo>
                      <a:pt x="70" y="116"/>
                    </a:lnTo>
                    <a:lnTo>
                      <a:pt x="60" y="124"/>
                    </a:lnTo>
                    <a:lnTo>
                      <a:pt x="68" y="132"/>
                    </a:lnTo>
                    <a:lnTo>
                      <a:pt x="56" y="134"/>
                    </a:lnTo>
                    <a:lnTo>
                      <a:pt x="64" y="148"/>
                    </a:lnTo>
                    <a:lnTo>
                      <a:pt x="52" y="166"/>
                    </a:lnTo>
                    <a:lnTo>
                      <a:pt x="60" y="178"/>
                    </a:lnTo>
                    <a:lnTo>
                      <a:pt x="48" y="180"/>
                    </a:lnTo>
                    <a:lnTo>
                      <a:pt x="54" y="186"/>
                    </a:lnTo>
                    <a:lnTo>
                      <a:pt x="52" y="190"/>
                    </a:lnTo>
                    <a:lnTo>
                      <a:pt x="32" y="202"/>
                    </a:lnTo>
                    <a:lnTo>
                      <a:pt x="38" y="212"/>
                    </a:lnTo>
                    <a:lnTo>
                      <a:pt x="32" y="218"/>
                    </a:lnTo>
                    <a:lnTo>
                      <a:pt x="36" y="226"/>
                    </a:lnTo>
                    <a:lnTo>
                      <a:pt x="28" y="228"/>
                    </a:lnTo>
                    <a:lnTo>
                      <a:pt x="18" y="250"/>
                    </a:lnTo>
                    <a:lnTo>
                      <a:pt x="22" y="278"/>
                    </a:lnTo>
                    <a:lnTo>
                      <a:pt x="12" y="280"/>
                    </a:lnTo>
                    <a:lnTo>
                      <a:pt x="10" y="288"/>
                    </a:lnTo>
                    <a:lnTo>
                      <a:pt x="0" y="294"/>
                    </a:lnTo>
                    <a:lnTo>
                      <a:pt x="218" y="280"/>
                    </a:lnTo>
                    <a:lnTo>
                      <a:pt x="482" y="258"/>
                    </a:lnTo>
                    <a:lnTo>
                      <a:pt x="616" y="244"/>
                    </a:lnTo>
                    <a:lnTo>
                      <a:pt x="616" y="216"/>
                    </a:lnTo>
                    <a:lnTo>
                      <a:pt x="620" y="210"/>
                    </a:lnTo>
                    <a:lnTo>
                      <a:pt x="636" y="210"/>
                    </a:lnTo>
                    <a:lnTo>
                      <a:pt x="642" y="188"/>
                    </a:lnTo>
                    <a:lnTo>
                      <a:pt x="654" y="176"/>
                    </a:lnTo>
                    <a:lnTo>
                      <a:pt x="666" y="168"/>
                    </a:lnTo>
                    <a:lnTo>
                      <a:pt x="692" y="164"/>
                    </a:lnTo>
                    <a:lnTo>
                      <a:pt x="722" y="136"/>
                    </a:lnTo>
                    <a:lnTo>
                      <a:pt x="740" y="130"/>
                    </a:lnTo>
                    <a:lnTo>
                      <a:pt x="746" y="116"/>
                    </a:lnTo>
                    <a:lnTo>
                      <a:pt x="746" y="108"/>
                    </a:lnTo>
                    <a:lnTo>
                      <a:pt x="756" y="110"/>
                    </a:lnTo>
                    <a:lnTo>
                      <a:pt x="758" y="100"/>
                    </a:lnTo>
                    <a:lnTo>
                      <a:pt x="772" y="90"/>
                    </a:lnTo>
                    <a:lnTo>
                      <a:pt x="780" y="102"/>
                    </a:lnTo>
                    <a:lnTo>
                      <a:pt x="804" y="76"/>
                    </a:lnTo>
                    <a:lnTo>
                      <a:pt x="812" y="72"/>
                    </a:lnTo>
                    <a:lnTo>
                      <a:pt x="828" y="78"/>
                    </a:lnTo>
                    <a:lnTo>
                      <a:pt x="840" y="50"/>
                    </a:lnTo>
                    <a:lnTo>
                      <a:pt x="850" y="42"/>
                    </a:lnTo>
                    <a:lnTo>
                      <a:pt x="860" y="42"/>
                    </a:lnTo>
                    <a:lnTo>
                      <a:pt x="854" y="36"/>
                    </a:lnTo>
                    <a:lnTo>
                      <a:pt x="858" y="24"/>
                    </a:lnTo>
                    <a:lnTo>
                      <a:pt x="856" y="18"/>
                    </a:lnTo>
                    <a:lnTo>
                      <a:pt x="858" y="0"/>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66" name="Freeform 234"/>
              <p:cNvSpPr>
                <a:spLocks/>
              </p:cNvSpPr>
              <p:nvPr/>
            </p:nvSpPr>
            <p:spPr bwMode="auto">
              <a:xfrm>
                <a:off x="3623" y="3077"/>
                <a:ext cx="902" cy="692"/>
              </a:xfrm>
              <a:custGeom>
                <a:avLst/>
                <a:gdLst>
                  <a:gd name="T0" fmla="*/ 42 w 902"/>
                  <a:gd name="T1" fmla="*/ 102 h 692"/>
                  <a:gd name="T2" fmla="*/ 62 w 902"/>
                  <a:gd name="T3" fmla="*/ 90 h 692"/>
                  <a:gd name="T4" fmla="*/ 66 w 902"/>
                  <a:gd name="T5" fmla="*/ 96 h 692"/>
                  <a:gd name="T6" fmla="*/ 140 w 902"/>
                  <a:gd name="T7" fmla="*/ 94 h 692"/>
                  <a:gd name="T8" fmla="*/ 148 w 902"/>
                  <a:gd name="T9" fmla="*/ 102 h 692"/>
                  <a:gd name="T10" fmla="*/ 144 w 902"/>
                  <a:gd name="T11" fmla="*/ 108 h 692"/>
                  <a:gd name="T12" fmla="*/ 256 w 902"/>
                  <a:gd name="T13" fmla="*/ 172 h 692"/>
                  <a:gd name="T14" fmla="*/ 322 w 902"/>
                  <a:gd name="T15" fmla="*/ 162 h 692"/>
                  <a:gd name="T16" fmla="*/ 360 w 902"/>
                  <a:gd name="T17" fmla="*/ 142 h 692"/>
                  <a:gd name="T18" fmla="*/ 362 w 902"/>
                  <a:gd name="T19" fmla="*/ 130 h 692"/>
                  <a:gd name="T20" fmla="*/ 400 w 902"/>
                  <a:gd name="T21" fmla="*/ 118 h 692"/>
                  <a:gd name="T22" fmla="*/ 458 w 902"/>
                  <a:gd name="T23" fmla="*/ 156 h 692"/>
                  <a:gd name="T24" fmla="*/ 472 w 902"/>
                  <a:gd name="T25" fmla="*/ 180 h 692"/>
                  <a:gd name="T26" fmla="*/ 506 w 902"/>
                  <a:gd name="T27" fmla="*/ 206 h 692"/>
                  <a:gd name="T28" fmla="*/ 552 w 902"/>
                  <a:gd name="T29" fmla="*/ 226 h 692"/>
                  <a:gd name="T30" fmla="*/ 572 w 902"/>
                  <a:gd name="T31" fmla="*/ 384 h 692"/>
                  <a:gd name="T32" fmla="*/ 580 w 902"/>
                  <a:gd name="T33" fmla="*/ 364 h 692"/>
                  <a:gd name="T34" fmla="*/ 600 w 902"/>
                  <a:gd name="T35" fmla="*/ 372 h 692"/>
                  <a:gd name="T36" fmla="*/ 598 w 902"/>
                  <a:gd name="T37" fmla="*/ 438 h 692"/>
                  <a:gd name="T38" fmla="*/ 650 w 902"/>
                  <a:gd name="T39" fmla="*/ 496 h 692"/>
                  <a:gd name="T40" fmla="*/ 674 w 902"/>
                  <a:gd name="T41" fmla="*/ 522 h 692"/>
                  <a:gd name="T42" fmla="*/ 686 w 902"/>
                  <a:gd name="T43" fmla="*/ 518 h 692"/>
                  <a:gd name="T44" fmla="*/ 680 w 902"/>
                  <a:gd name="T45" fmla="*/ 536 h 692"/>
                  <a:gd name="T46" fmla="*/ 720 w 902"/>
                  <a:gd name="T47" fmla="*/ 598 h 692"/>
                  <a:gd name="T48" fmla="*/ 750 w 902"/>
                  <a:gd name="T49" fmla="*/ 606 h 692"/>
                  <a:gd name="T50" fmla="*/ 792 w 902"/>
                  <a:gd name="T51" fmla="*/ 658 h 692"/>
                  <a:gd name="T52" fmla="*/ 796 w 902"/>
                  <a:gd name="T53" fmla="*/ 688 h 692"/>
                  <a:gd name="T54" fmla="*/ 852 w 902"/>
                  <a:gd name="T55" fmla="*/ 680 h 692"/>
                  <a:gd name="T56" fmla="*/ 894 w 902"/>
                  <a:gd name="T57" fmla="*/ 670 h 692"/>
                  <a:gd name="T58" fmla="*/ 890 w 902"/>
                  <a:gd name="T59" fmla="*/ 646 h 692"/>
                  <a:gd name="T60" fmla="*/ 886 w 902"/>
                  <a:gd name="T61" fmla="*/ 452 h 692"/>
                  <a:gd name="T62" fmla="*/ 796 w 902"/>
                  <a:gd name="T63" fmla="*/ 260 h 692"/>
                  <a:gd name="T64" fmla="*/ 660 w 902"/>
                  <a:gd name="T65" fmla="*/ 18 h 692"/>
                  <a:gd name="T66" fmla="*/ 612 w 902"/>
                  <a:gd name="T67" fmla="*/ 0 h 692"/>
                  <a:gd name="T68" fmla="*/ 612 w 902"/>
                  <a:gd name="T69" fmla="*/ 32 h 692"/>
                  <a:gd name="T70" fmla="*/ 598 w 902"/>
                  <a:gd name="T71" fmla="*/ 58 h 692"/>
                  <a:gd name="T72" fmla="*/ 588 w 902"/>
                  <a:gd name="T73" fmla="*/ 34 h 692"/>
                  <a:gd name="T74" fmla="*/ 288 w 902"/>
                  <a:gd name="T75" fmla="*/ 38 h 692"/>
                  <a:gd name="T76" fmla="*/ 0 w 902"/>
                  <a:gd name="T77" fmla="*/ 42 h 692"/>
                  <a:gd name="T78" fmla="*/ 26 w 902"/>
                  <a:gd name="T79" fmla="*/ 84 h 692"/>
                  <a:gd name="T80" fmla="*/ 26 w 902"/>
                  <a:gd name="T81" fmla="*/ 120 h 6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02" h="692">
                    <a:moveTo>
                      <a:pt x="26" y="120"/>
                    </a:moveTo>
                    <a:lnTo>
                      <a:pt x="42" y="102"/>
                    </a:lnTo>
                    <a:lnTo>
                      <a:pt x="52" y="100"/>
                    </a:lnTo>
                    <a:lnTo>
                      <a:pt x="62" y="90"/>
                    </a:lnTo>
                    <a:lnTo>
                      <a:pt x="64" y="90"/>
                    </a:lnTo>
                    <a:lnTo>
                      <a:pt x="66" y="96"/>
                    </a:lnTo>
                    <a:lnTo>
                      <a:pt x="60" y="110"/>
                    </a:lnTo>
                    <a:lnTo>
                      <a:pt x="140" y="94"/>
                    </a:lnTo>
                    <a:lnTo>
                      <a:pt x="150" y="96"/>
                    </a:lnTo>
                    <a:lnTo>
                      <a:pt x="148" y="102"/>
                    </a:lnTo>
                    <a:lnTo>
                      <a:pt x="142" y="106"/>
                    </a:lnTo>
                    <a:lnTo>
                      <a:pt x="144" y="108"/>
                    </a:lnTo>
                    <a:lnTo>
                      <a:pt x="234" y="146"/>
                    </a:lnTo>
                    <a:lnTo>
                      <a:pt x="256" y="172"/>
                    </a:lnTo>
                    <a:lnTo>
                      <a:pt x="266" y="178"/>
                    </a:lnTo>
                    <a:lnTo>
                      <a:pt x="322" y="162"/>
                    </a:lnTo>
                    <a:lnTo>
                      <a:pt x="348" y="144"/>
                    </a:lnTo>
                    <a:lnTo>
                      <a:pt x="360" y="142"/>
                    </a:lnTo>
                    <a:lnTo>
                      <a:pt x="362" y="140"/>
                    </a:lnTo>
                    <a:lnTo>
                      <a:pt x="362" y="130"/>
                    </a:lnTo>
                    <a:lnTo>
                      <a:pt x="372" y="122"/>
                    </a:lnTo>
                    <a:lnTo>
                      <a:pt x="400" y="118"/>
                    </a:lnTo>
                    <a:lnTo>
                      <a:pt x="420" y="124"/>
                    </a:lnTo>
                    <a:lnTo>
                      <a:pt x="458" y="156"/>
                    </a:lnTo>
                    <a:lnTo>
                      <a:pt x="468" y="160"/>
                    </a:lnTo>
                    <a:lnTo>
                      <a:pt x="472" y="180"/>
                    </a:lnTo>
                    <a:lnTo>
                      <a:pt x="482" y="184"/>
                    </a:lnTo>
                    <a:lnTo>
                      <a:pt x="506" y="206"/>
                    </a:lnTo>
                    <a:lnTo>
                      <a:pt x="546" y="220"/>
                    </a:lnTo>
                    <a:lnTo>
                      <a:pt x="552" y="226"/>
                    </a:lnTo>
                    <a:lnTo>
                      <a:pt x="570" y="382"/>
                    </a:lnTo>
                    <a:lnTo>
                      <a:pt x="572" y="384"/>
                    </a:lnTo>
                    <a:lnTo>
                      <a:pt x="582" y="382"/>
                    </a:lnTo>
                    <a:lnTo>
                      <a:pt x="580" y="364"/>
                    </a:lnTo>
                    <a:lnTo>
                      <a:pt x="590" y="366"/>
                    </a:lnTo>
                    <a:lnTo>
                      <a:pt x="600" y="372"/>
                    </a:lnTo>
                    <a:lnTo>
                      <a:pt x="592" y="418"/>
                    </a:lnTo>
                    <a:lnTo>
                      <a:pt x="598" y="438"/>
                    </a:lnTo>
                    <a:lnTo>
                      <a:pt x="646" y="494"/>
                    </a:lnTo>
                    <a:lnTo>
                      <a:pt x="650" y="496"/>
                    </a:lnTo>
                    <a:lnTo>
                      <a:pt x="664" y="488"/>
                    </a:lnTo>
                    <a:lnTo>
                      <a:pt x="674" y="522"/>
                    </a:lnTo>
                    <a:lnTo>
                      <a:pt x="684" y="518"/>
                    </a:lnTo>
                    <a:lnTo>
                      <a:pt x="686" y="518"/>
                    </a:lnTo>
                    <a:lnTo>
                      <a:pt x="682" y="530"/>
                    </a:lnTo>
                    <a:lnTo>
                      <a:pt x="680" y="536"/>
                    </a:lnTo>
                    <a:lnTo>
                      <a:pt x="702" y="560"/>
                    </a:lnTo>
                    <a:lnTo>
                      <a:pt x="720" y="598"/>
                    </a:lnTo>
                    <a:lnTo>
                      <a:pt x="732" y="608"/>
                    </a:lnTo>
                    <a:lnTo>
                      <a:pt x="750" y="606"/>
                    </a:lnTo>
                    <a:lnTo>
                      <a:pt x="764" y="616"/>
                    </a:lnTo>
                    <a:lnTo>
                      <a:pt x="792" y="658"/>
                    </a:lnTo>
                    <a:lnTo>
                      <a:pt x="794" y="684"/>
                    </a:lnTo>
                    <a:lnTo>
                      <a:pt x="796" y="688"/>
                    </a:lnTo>
                    <a:lnTo>
                      <a:pt x="806" y="692"/>
                    </a:lnTo>
                    <a:lnTo>
                      <a:pt x="852" y="680"/>
                    </a:lnTo>
                    <a:lnTo>
                      <a:pt x="876" y="664"/>
                    </a:lnTo>
                    <a:lnTo>
                      <a:pt x="894" y="670"/>
                    </a:lnTo>
                    <a:lnTo>
                      <a:pt x="902" y="652"/>
                    </a:lnTo>
                    <a:lnTo>
                      <a:pt x="890" y="646"/>
                    </a:lnTo>
                    <a:lnTo>
                      <a:pt x="902" y="560"/>
                    </a:lnTo>
                    <a:lnTo>
                      <a:pt x="886" y="452"/>
                    </a:lnTo>
                    <a:lnTo>
                      <a:pt x="804" y="312"/>
                    </a:lnTo>
                    <a:lnTo>
                      <a:pt x="796" y="260"/>
                    </a:lnTo>
                    <a:lnTo>
                      <a:pt x="732" y="182"/>
                    </a:lnTo>
                    <a:lnTo>
                      <a:pt x="660" y="18"/>
                    </a:lnTo>
                    <a:lnTo>
                      <a:pt x="662" y="4"/>
                    </a:lnTo>
                    <a:lnTo>
                      <a:pt x="612" y="0"/>
                    </a:lnTo>
                    <a:lnTo>
                      <a:pt x="604" y="10"/>
                    </a:lnTo>
                    <a:lnTo>
                      <a:pt x="612" y="32"/>
                    </a:lnTo>
                    <a:lnTo>
                      <a:pt x="610" y="56"/>
                    </a:lnTo>
                    <a:lnTo>
                      <a:pt x="598" y="58"/>
                    </a:lnTo>
                    <a:lnTo>
                      <a:pt x="592" y="52"/>
                    </a:lnTo>
                    <a:lnTo>
                      <a:pt x="588" y="34"/>
                    </a:lnTo>
                    <a:lnTo>
                      <a:pt x="300" y="50"/>
                    </a:lnTo>
                    <a:lnTo>
                      <a:pt x="288" y="38"/>
                    </a:lnTo>
                    <a:lnTo>
                      <a:pt x="280" y="16"/>
                    </a:lnTo>
                    <a:lnTo>
                      <a:pt x="0" y="42"/>
                    </a:lnTo>
                    <a:lnTo>
                      <a:pt x="0" y="60"/>
                    </a:lnTo>
                    <a:lnTo>
                      <a:pt x="26" y="84"/>
                    </a:lnTo>
                    <a:lnTo>
                      <a:pt x="22" y="100"/>
                    </a:lnTo>
                    <a:lnTo>
                      <a:pt x="26" y="120"/>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67" name="Freeform 235"/>
              <p:cNvSpPr>
                <a:spLocks/>
              </p:cNvSpPr>
              <p:nvPr/>
            </p:nvSpPr>
            <p:spPr bwMode="auto">
              <a:xfrm>
                <a:off x="4669" y="1834"/>
                <a:ext cx="108" cy="178"/>
              </a:xfrm>
              <a:custGeom>
                <a:avLst/>
                <a:gdLst>
                  <a:gd name="T0" fmla="*/ 0 w 108"/>
                  <a:gd name="T1" fmla="*/ 20 h 178"/>
                  <a:gd name="T2" fmla="*/ 10 w 108"/>
                  <a:gd name="T3" fmla="*/ 2 h 178"/>
                  <a:gd name="T4" fmla="*/ 22 w 108"/>
                  <a:gd name="T5" fmla="*/ 0 h 178"/>
                  <a:gd name="T6" fmla="*/ 36 w 108"/>
                  <a:gd name="T7" fmla="*/ 4 h 178"/>
                  <a:gd name="T8" fmla="*/ 30 w 108"/>
                  <a:gd name="T9" fmla="*/ 10 h 178"/>
                  <a:gd name="T10" fmla="*/ 24 w 108"/>
                  <a:gd name="T11" fmla="*/ 28 h 178"/>
                  <a:gd name="T12" fmla="*/ 30 w 108"/>
                  <a:gd name="T13" fmla="*/ 36 h 178"/>
                  <a:gd name="T14" fmla="*/ 30 w 108"/>
                  <a:gd name="T15" fmla="*/ 48 h 178"/>
                  <a:gd name="T16" fmla="*/ 108 w 108"/>
                  <a:gd name="T17" fmla="*/ 152 h 178"/>
                  <a:gd name="T18" fmla="*/ 104 w 108"/>
                  <a:gd name="T19" fmla="*/ 164 h 178"/>
                  <a:gd name="T20" fmla="*/ 40 w 108"/>
                  <a:gd name="T21" fmla="*/ 178 h 178"/>
                  <a:gd name="T22" fmla="*/ 0 w 108"/>
                  <a:gd name="T23" fmla="*/ 20 h 1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8" h="178">
                    <a:moveTo>
                      <a:pt x="0" y="20"/>
                    </a:moveTo>
                    <a:lnTo>
                      <a:pt x="10" y="2"/>
                    </a:lnTo>
                    <a:lnTo>
                      <a:pt x="22" y="0"/>
                    </a:lnTo>
                    <a:lnTo>
                      <a:pt x="36" y="4"/>
                    </a:lnTo>
                    <a:lnTo>
                      <a:pt x="30" y="10"/>
                    </a:lnTo>
                    <a:lnTo>
                      <a:pt x="24" y="28"/>
                    </a:lnTo>
                    <a:lnTo>
                      <a:pt x="30" y="36"/>
                    </a:lnTo>
                    <a:lnTo>
                      <a:pt x="30" y="48"/>
                    </a:lnTo>
                    <a:lnTo>
                      <a:pt x="108" y="152"/>
                    </a:lnTo>
                    <a:lnTo>
                      <a:pt x="104" y="164"/>
                    </a:lnTo>
                    <a:lnTo>
                      <a:pt x="40" y="178"/>
                    </a:lnTo>
                    <a:lnTo>
                      <a:pt x="0" y="2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68" name="Freeform 236"/>
              <p:cNvSpPr>
                <a:spLocks/>
              </p:cNvSpPr>
              <p:nvPr/>
            </p:nvSpPr>
            <p:spPr bwMode="auto">
              <a:xfrm>
                <a:off x="136" y="840"/>
                <a:ext cx="794" cy="674"/>
              </a:xfrm>
              <a:custGeom>
                <a:avLst/>
                <a:gdLst>
                  <a:gd name="T0" fmla="*/ 370 w 794"/>
                  <a:gd name="T1" fmla="*/ 604 h 674"/>
                  <a:gd name="T2" fmla="*/ 0 w 794"/>
                  <a:gd name="T3" fmla="*/ 496 h 674"/>
                  <a:gd name="T4" fmla="*/ 12 w 794"/>
                  <a:gd name="T5" fmla="*/ 382 h 674"/>
                  <a:gd name="T6" fmla="*/ 34 w 794"/>
                  <a:gd name="T7" fmla="*/ 342 h 674"/>
                  <a:gd name="T8" fmla="*/ 48 w 794"/>
                  <a:gd name="T9" fmla="*/ 328 h 674"/>
                  <a:gd name="T10" fmla="*/ 60 w 794"/>
                  <a:gd name="T11" fmla="*/ 326 h 674"/>
                  <a:gd name="T12" fmla="*/ 62 w 794"/>
                  <a:gd name="T13" fmla="*/ 312 h 674"/>
                  <a:gd name="T14" fmla="*/ 58 w 794"/>
                  <a:gd name="T15" fmla="*/ 312 h 674"/>
                  <a:gd name="T16" fmla="*/ 152 w 794"/>
                  <a:gd name="T17" fmla="*/ 88 h 674"/>
                  <a:gd name="T18" fmla="*/ 162 w 794"/>
                  <a:gd name="T19" fmla="*/ 76 h 674"/>
                  <a:gd name="T20" fmla="*/ 166 w 794"/>
                  <a:gd name="T21" fmla="*/ 58 h 674"/>
                  <a:gd name="T22" fmla="*/ 172 w 794"/>
                  <a:gd name="T23" fmla="*/ 50 h 674"/>
                  <a:gd name="T24" fmla="*/ 168 w 794"/>
                  <a:gd name="T25" fmla="*/ 44 h 674"/>
                  <a:gd name="T26" fmla="*/ 184 w 794"/>
                  <a:gd name="T27" fmla="*/ 4 h 674"/>
                  <a:gd name="T28" fmla="*/ 190 w 794"/>
                  <a:gd name="T29" fmla="*/ 0 h 674"/>
                  <a:gd name="T30" fmla="*/ 222 w 794"/>
                  <a:gd name="T31" fmla="*/ 8 h 674"/>
                  <a:gd name="T32" fmla="*/ 236 w 794"/>
                  <a:gd name="T33" fmla="*/ 18 h 674"/>
                  <a:gd name="T34" fmla="*/ 240 w 794"/>
                  <a:gd name="T35" fmla="*/ 14 h 674"/>
                  <a:gd name="T36" fmla="*/ 260 w 794"/>
                  <a:gd name="T37" fmla="*/ 38 h 674"/>
                  <a:gd name="T38" fmla="*/ 262 w 794"/>
                  <a:gd name="T39" fmla="*/ 52 h 674"/>
                  <a:gd name="T40" fmla="*/ 256 w 794"/>
                  <a:gd name="T41" fmla="*/ 90 h 674"/>
                  <a:gd name="T42" fmla="*/ 292 w 794"/>
                  <a:gd name="T43" fmla="*/ 114 h 674"/>
                  <a:gd name="T44" fmla="*/ 320 w 794"/>
                  <a:gd name="T45" fmla="*/ 112 h 674"/>
                  <a:gd name="T46" fmla="*/ 338 w 794"/>
                  <a:gd name="T47" fmla="*/ 106 h 674"/>
                  <a:gd name="T48" fmla="*/ 380 w 794"/>
                  <a:gd name="T49" fmla="*/ 120 h 674"/>
                  <a:gd name="T50" fmla="*/ 390 w 794"/>
                  <a:gd name="T51" fmla="*/ 134 h 674"/>
                  <a:gd name="T52" fmla="*/ 442 w 794"/>
                  <a:gd name="T53" fmla="*/ 132 h 674"/>
                  <a:gd name="T54" fmla="*/ 452 w 794"/>
                  <a:gd name="T55" fmla="*/ 140 h 674"/>
                  <a:gd name="T56" fmla="*/ 474 w 794"/>
                  <a:gd name="T57" fmla="*/ 142 h 674"/>
                  <a:gd name="T58" fmla="*/ 500 w 794"/>
                  <a:gd name="T59" fmla="*/ 138 h 674"/>
                  <a:gd name="T60" fmla="*/ 526 w 794"/>
                  <a:gd name="T61" fmla="*/ 140 h 674"/>
                  <a:gd name="T62" fmla="*/ 536 w 794"/>
                  <a:gd name="T63" fmla="*/ 134 h 674"/>
                  <a:gd name="T64" fmla="*/ 578 w 794"/>
                  <a:gd name="T65" fmla="*/ 142 h 674"/>
                  <a:gd name="T66" fmla="*/ 588 w 794"/>
                  <a:gd name="T67" fmla="*/ 138 h 674"/>
                  <a:gd name="T68" fmla="*/ 768 w 794"/>
                  <a:gd name="T69" fmla="*/ 182 h 674"/>
                  <a:gd name="T70" fmla="*/ 774 w 794"/>
                  <a:gd name="T71" fmla="*/ 206 h 674"/>
                  <a:gd name="T72" fmla="*/ 792 w 794"/>
                  <a:gd name="T73" fmla="*/ 218 h 674"/>
                  <a:gd name="T74" fmla="*/ 794 w 794"/>
                  <a:gd name="T75" fmla="*/ 240 h 674"/>
                  <a:gd name="T76" fmla="*/ 770 w 794"/>
                  <a:gd name="T77" fmla="*/ 266 h 674"/>
                  <a:gd name="T78" fmla="*/ 760 w 794"/>
                  <a:gd name="T79" fmla="*/ 288 h 674"/>
                  <a:gd name="T80" fmla="*/ 744 w 794"/>
                  <a:gd name="T81" fmla="*/ 304 h 674"/>
                  <a:gd name="T82" fmla="*/ 742 w 794"/>
                  <a:gd name="T83" fmla="*/ 316 h 674"/>
                  <a:gd name="T84" fmla="*/ 734 w 794"/>
                  <a:gd name="T85" fmla="*/ 326 h 674"/>
                  <a:gd name="T86" fmla="*/ 720 w 794"/>
                  <a:gd name="T87" fmla="*/ 334 h 674"/>
                  <a:gd name="T88" fmla="*/ 696 w 794"/>
                  <a:gd name="T89" fmla="*/ 362 h 674"/>
                  <a:gd name="T90" fmla="*/ 692 w 794"/>
                  <a:gd name="T91" fmla="*/ 386 h 674"/>
                  <a:gd name="T92" fmla="*/ 710 w 794"/>
                  <a:gd name="T93" fmla="*/ 394 h 674"/>
                  <a:gd name="T94" fmla="*/ 716 w 794"/>
                  <a:gd name="T95" fmla="*/ 408 h 674"/>
                  <a:gd name="T96" fmla="*/ 706 w 794"/>
                  <a:gd name="T97" fmla="*/ 416 h 674"/>
                  <a:gd name="T98" fmla="*/ 708 w 794"/>
                  <a:gd name="T99" fmla="*/ 426 h 674"/>
                  <a:gd name="T100" fmla="*/ 694 w 794"/>
                  <a:gd name="T101" fmla="*/ 448 h 674"/>
                  <a:gd name="T102" fmla="*/ 640 w 794"/>
                  <a:gd name="T103" fmla="*/ 674 h 674"/>
                  <a:gd name="T104" fmla="*/ 370 w 794"/>
                  <a:gd name="T105" fmla="*/ 604 h 6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94" h="674">
                    <a:moveTo>
                      <a:pt x="370" y="604"/>
                    </a:moveTo>
                    <a:lnTo>
                      <a:pt x="0" y="496"/>
                    </a:lnTo>
                    <a:lnTo>
                      <a:pt x="12" y="382"/>
                    </a:lnTo>
                    <a:lnTo>
                      <a:pt x="34" y="342"/>
                    </a:lnTo>
                    <a:lnTo>
                      <a:pt x="48" y="328"/>
                    </a:lnTo>
                    <a:lnTo>
                      <a:pt x="60" y="326"/>
                    </a:lnTo>
                    <a:lnTo>
                      <a:pt x="62" y="312"/>
                    </a:lnTo>
                    <a:lnTo>
                      <a:pt x="58" y="312"/>
                    </a:lnTo>
                    <a:lnTo>
                      <a:pt x="152" y="88"/>
                    </a:lnTo>
                    <a:lnTo>
                      <a:pt x="162" y="76"/>
                    </a:lnTo>
                    <a:lnTo>
                      <a:pt x="166" y="58"/>
                    </a:lnTo>
                    <a:lnTo>
                      <a:pt x="172" y="50"/>
                    </a:lnTo>
                    <a:lnTo>
                      <a:pt x="168" y="44"/>
                    </a:lnTo>
                    <a:lnTo>
                      <a:pt x="184" y="4"/>
                    </a:lnTo>
                    <a:lnTo>
                      <a:pt x="190" y="0"/>
                    </a:lnTo>
                    <a:lnTo>
                      <a:pt x="222" y="8"/>
                    </a:lnTo>
                    <a:lnTo>
                      <a:pt x="236" y="18"/>
                    </a:lnTo>
                    <a:lnTo>
                      <a:pt x="240" y="14"/>
                    </a:lnTo>
                    <a:lnTo>
                      <a:pt x="260" y="38"/>
                    </a:lnTo>
                    <a:lnTo>
                      <a:pt x="262" y="52"/>
                    </a:lnTo>
                    <a:lnTo>
                      <a:pt x="256" y="90"/>
                    </a:lnTo>
                    <a:lnTo>
                      <a:pt x="292" y="114"/>
                    </a:lnTo>
                    <a:lnTo>
                      <a:pt x="320" y="112"/>
                    </a:lnTo>
                    <a:lnTo>
                      <a:pt x="338" y="106"/>
                    </a:lnTo>
                    <a:lnTo>
                      <a:pt x="380" y="120"/>
                    </a:lnTo>
                    <a:lnTo>
                      <a:pt x="390" y="134"/>
                    </a:lnTo>
                    <a:lnTo>
                      <a:pt x="442" y="132"/>
                    </a:lnTo>
                    <a:lnTo>
                      <a:pt x="452" y="140"/>
                    </a:lnTo>
                    <a:lnTo>
                      <a:pt x="474" y="142"/>
                    </a:lnTo>
                    <a:lnTo>
                      <a:pt x="500" y="138"/>
                    </a:lnTo>
                    <a:lnTo>
                      <a:pt x="526" y="140"/>
                    </a:lnTo>
                    <a:lnTo>
                      <a:pt x="536" y="134"/>
                    </a:lnTo>
                    <a:lnTo>
                      <a:pt x="578" y="142"/>
                    </a:lnTo>
                    <a:lnTo>
                      <a:pt x="588" y="138"/>
                    </a:lnTo>
                    <a:lnTo>
                      <a:pt x="768" y="182"/>
                    </a:lnTo>
                    <a:lnTo>
                      <a:pt x="774" y="206"/>
                    </a:lnTo>
                    <a:lnTo>
                      <a:pt x="792" y="218"/>
                    </a:lnTo>
                    <a:lnTo>
                      <a:pt x="794" y="240"/>
                    </a:lnTo>
                    <a:lnTo>
                      <a:pt x="770" y="266"/>
                    </a:lnTo>
                    <a:lnTo>
                      <a:pt x="760" y="288"/>
                    </a:lnTo>
                    <a:lnTo>
                      <a:pt x="744" y="304"/>
                    </a:lnTo>
                    <a:lnTo>
                      <a:pt x="742" y="316"/>
                    </a:lnTo>
                    <a:lnTo>
                      <a:pt x="734" y="326"/>
                    </a:lnTo>
                    <a:lnTo>
                      <a:pt x="720" y="334"/>
                    </a:lnTo>
                    <a:lnTo>
                      <a:pt x="696" y="362"/>
                    </a:lnTo>
                    <a:lnTo>
                      <a:pt x="692" y="386"/>
                    </a:lnTo>
                    <a:lnTo>
                      <a:pt x="710" y="394"/>
                    </a:lnTo>
                    <a:lnTo>
                      <a:pt x="716" y="408"/>
                    </a:lnTo>
                    <a:lnTo>
                      <a:pt x="706" y="416"/>
                    </a:lnTo>
                    <a:lnTo>
                      <a:pt x="708" y="426"/>
                    </a:lnTo>
                    <a:lnTo>
                      <a:pt x="694" y="448"/>
                    </a:lnTo>
                    <a:lnTo>
                      <a:pt x="640" y="674"/>
                    </a:lnTo>
                    <a:lnTo>
                      <a:pt x="370" y="604"/>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69" name="Freeform 237"/>
              <p:cNvSpPr>
                <a:spLocks/>
              </p:cNvSpPr>
              <p:nvPr/>
            </p:nvSpPr>
            <p:spPr bwMode="auto">
              <a:xfrm>
                <a:off x="922" y="1574"/>
                <a:ext cx="570" cy="709"/>
              </a:xfrm>
              <a:custGeom>
                <a:avLst/>
                <a:gdLst>
                  <a:gd name="T0" fmla="*/ 186 w 570"/>
                  <a:gd name="T1" fmla="*/ 10 h 709"/>
                  <a:gd name="T2" fmla="*/ 402 w 570"/>
                  <a:gd name="T3" fmla="*/ 50 h 709"/>
                  <a:gd name="T4" fmla="*/ 382 w 570"/>
                  <a:gd name="T5" fmla="*/ 176 h 709"/>
                  <a:gd name="T6" fmla="*/ 570 w 570"/>
                  <a:gd name="T7" fmla="*/ 206 h 709"/>
                  <a:gd name="T8" fmla="*/ 494 w 570"/>
                  <a:gd name="T9" fmla="*/ 709 h 709"/>
                  <a:gd name="T10" fmla="*/ 74 w 570"/>
                  <a:gd name="T11" fmla="*/ 637 h 709"/>
                  <a:gd name="T12" fmla="*/ 0 w 570"/>
                  <a:gd name="T13" fmla="*/ 621 h 709"/>
                  <a:gd name="T14" fmla="*/ 126 w 570"/>
                  <a:gd name="T15" fmla="*/ 0 h 709"/>
                  <a:gd name="T16" fmla="*/ 186 w 570"/>
                  <a:gd name="T17" fmla="*/ 10 h 7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0" h="709">
                    <a:moveTo>
                      <a:pt x="186" y="10"/>
                    </a:moveTo>
                    <a:lnTo>
                      <a:pt x="402" y="50"/>
                    </a:lnTo>
                    <a:lnTo>
                      <a:pt x="382" y="176"/>
                    </a:lnTo>
                    <a:lnTo>
                      <a:pt x="570" y="206"/>
                    </a:lnTo>
                    <a:lnTo>
                      <a:pt x="494" y="709"/>
                    </a:lnTo>
                    <a:lnTo>
                      <a:pt x="74" y="637"/>
                    </a:lnTo>
                    <a:lnTo>
                      <a:pt x="0" y="621"/>
                    </a:lnTo>
                    <a:lnTo>
                      <a:pt x="126" y="0"/>
                    </a:lnTo>
                    <a:lnTo>
                      <a:pt x="186" y="1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70" name="Freeform 238"/>
              <p:cNvSpPr>
                <a:spLocks/>
              </p:cNvSpPr>
              <p:nvPr/>
            </p:nvSpPr>
            <p:spPr bwMode="auto">
              <a:xfrm>
                <a:off x="1966" y="1584"/>
                <a:ext cx="817" cy="418"/>
              </a:xfrm>
              <a:custGeom>
                <a:avLst/>
                <a:gdLst>
                  <a:gd name="T0" fmla="*/ 500 w 817"/>
                  <a:gd name="T1" fmla="*/ 32 h 418"/>
                  <a:gd name="T2" fmla="*/ 24 w 817"/>
                  <a:gd name="T3" fmla="*/ 0 h 418"/>
                  <a:gd name="T4" fmla="*/ 0 w 817"/>
                  <a:gd name="T5" fmla="*/ 254 h 418"/>
                  <a:gd name="T6" fmla="*/ 190 w 817"/>
                  <a:gd name="T7" fmla="*/ 270 h 418"/>
                  <a:gd name="T8" fmla="*/ 180 w 817"/>
                  <a:gd name="T9" fmla="*/ 394 h 418"/>
                  <a:gd name="T10" fmla="*/ 815 w 817"/>
                  <a:gd name="T11" fmla="*/ 418 h 418"/>
                  <a:gd name="T12" fmla="*/ 817 w 817"/>
                  <a:gd name="T13" fmla="*/ 408 h 418"/>
                  <a:gd name="T14" fmla="*/ 809 w 817"/>
                  <a:gd name="T15" fmla="*/ 398 h 418"/>
                  <a:gd name="T16" fmla="*/ 811 w 817"/>
                  <a:gd name="T17" fmla="*/ 392 h 418"/>
                  <a:gd name="T18" fmla="*/ 793 w 817"/>
                  <a:gd name="T19" fmla="*/ 384 h 418"/>
                  <a:gd name="T20" fmla="*/ 789 w 817"/>
                  <a:gd name="T21" fmla="*/ 356 h 418"/>
                  <a:gd name="T22" fmla="*/ 783 w 817"/>
                  <a:gd name="T23" fmla="*/ 354 h 418"/>
                  <a:gd name="T24" fmla="*/ 781 w 817"/>
                  <a:gd name="T25" fmla="*/ 338 h 418"/>
                  <a:gd name="T26" fmla="*/ 773 w 817"/>
                  <a:gd name="T27" fmla="*/ 330 h 418"/>
                  <a:gd name="T28" fmla="*/ 777 w 817"/>
                  <a:gd name="T29" fmla="*/ 310 h 418"/>
                  <a:gd name="T30" fmla="*/ 773 w 817"/>
                  <a:gd name="T31" fmla="*/ 288 h 418"/>
                  <a:gd name="T32" fmla="*/ 775 w 817"/>
                  <a:gd name="T33" fmla="*/ 272 h 418"/>
                  <a:gd name="T34" fmla="*/ 767 w 817"/>
                  <a:gd name="T35" fmla="*/ 268 h 418"/>
                  <a:gd name="T36" fmla="*/ 773 w 817"/>
                  <a:gd name="T37" fmla="*/ 256 h 418"/>
                  <a:gd name="T38" fmla="*/ 765 w 817"/>
                  <a:gd name="T39" fmla="*/ 252 h 418"/>
                  <a:gd name="T40" fmla="*/ 769 w 817"/>
                  <a:gd name="T41" fmla="*/ 236 h 418"/>
                  <a:gd name="T42" fmla="*/ 761 w 817"/>
                  <a:gd name="T43" fmla="*/ 234 h 418"/>
                  <a:gd name="T44" fmla="*/ 761 w 817"/>
                  <a:gd name="T45" fmla="*/ 224 h 418"/>
                  <a:gd name="T46" fmla="*/ 753 w 817"/>
                  <a:gd name="T47" fmla="*/ 226 h 418"/>
                  <a:gd name="T48" fmla="*/ 751 w 817"/>
                  <a:gd name="T49" fmla="*/ 208 h 418"/>
                  <a:gd name="T50" fmla="*/ 755 w 817"/>
                  <a:gd name="T51" fmla="*/ 194 h 418"/>
                  <a:gd name="T52" fmla="*/ 747 w 817"/>
                  <a:gd name="T53" fmla="*/ 180 h 418"/>
                  <a:gd name="T54" fmla="*/ 749 w 817"/>
                  <a:gd name="T55" fmla="*/ 170 h 418"/>
                  <a:gd name="T56" fmla="*/ 739 w 817"/>
                  <a:gd name="T57" fmla="*/ 162 h 418"/>
                  <a:gd name="T58" fmla="*/ 737 w 817"/>
                  <a:gd name="T59" fmla="*/ 154 h 418"/>
                  <a:gd name="T60" fmla="*/ 731 w 817"/>
                  <a:gd name="T61" fmla="*/ 144 h 418"/>
                  <a:gd name="T62" fmla="*/ 731 w 817"/>
                  <a:gd name="T63" fmla="*/ 132 h 418"/>
                  <a:gd name="T64" fmla="*/ 725 w 817"/>
                  <a:gd name="T65" fmla="*/ 120 h 418"/>
                  <a:gd name="T66" fmla="*/ 725 w 817"/>
                  <a:gd name="T67" fmla="*/ 104 h 418"/>
                  <a:gd name="T68" fmla="*/ 706 w 817"/>
                  <a:gd name="T69" fmla="*/ 100 h 418"/>
                  <a:gd name="T70" fmla="*/ 698 w 817"/>
                  <a:gd name="T71" fmla="*/ 80 h 418"/>
                  <a:gd name="T72" fmla="*/ 660 w 817"/>
                  <a:gd name="T73" fmla="*/ 66 h 418"/>
                  <a:gd name="T74" fmla="*/ 648 w 817"/>
                  <a:gd name="T75" fmla="*/ 54 h 418"/>
                  <a:gd name="T76" fmla="*/ 592 w 817"/>
                  <a:gd name="T77" fmla="*/ 54 h 418"/>
                  <a:gd name="T78" fmla="*/ 586 w 817"/>
                  <a:gd name="T79" fmla="*/ 64 h 418"/>
                  <a:gd name="T80" fmla="*/ 578 w 817"/>
                  <a:gd name="T81" fmla="*/ 64 h 418"/>
                  <a:gd name="T82" fmla="*/ 544 w 817"/>
                  <a:gd name="T83" fmla="*/ 46 h 418"/>
                  <a:gd name="T84" fmla="*/ 534 w 817"/>
                  <a:gd name="T85" fmla="*/ 34 h 418"/>
                  <a:gd name="T86" fmla="*/ 534 w 817"/>
                  <a:gd name="T87" fmla="*/ 34 h 418"/>
                  <a:gd name="T88" fmla="*/ 500 w 817"/>
                  <a:gd name="T89" fmla="*/ 32 h 4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17" h="418">
                    <a:moveTo>
                      <a:pt x="500" y="32"/>
                    </a:moveTo>
                    <a:lnTo>
                      <a:pt x="24" y="0"/>
                    </a:lnTo>
                    <a:lnTo>
                      <a:pt x="0" y="254"/>
                    </a:lnTo>
                    <a:lnTo>
                      <a:pt x="190" y="270"/>
                    </a:lnTo>
                    <a:lnTo>
                      <a:pt x="180" y="394"/>
                    </a:lnTo>
                    <a:lnTo>
                      <a:pt x="815" y="418"/>
                    </a:lnTo>
                    <a:lnTo>
                      <a:pt x="817" y="408"/>
                    </a:lnTo>
                    <a:lnTo>
                      <a:pt x="809" y="398"/>
                    </a:lnTo>
                    <a:lnTo>
                      <a:pt x="811" y="392"/>
                    </a:lnTo>
                    <a:lnTo>
                      <a:pt x="793" y="384"/>
                    </a:lnTo>
                    <a:lnTo>
                      <a:pt x="789" y="356"/>
                    </a:lnTo>
                    <a:lnTo>
                      <a:pt x="783" y="354"/>
                    </a:lnTo>
                    <a:lnTo>
                      <a:pt x="781" y="338"/>
                    </a:lnTo>
                    <a:lnTo>
                      <a:pt x="773" y="330"/>
                    </a:lnTo>
                    <a:lnTo>
                      <a:pt x="777" y="310"/>
                    </a:lnTo>
                    <a:lnTo>
                      <a:pt x="773" y="288"/>
                    </a:lnTo>
                    <a:lnTo>
                      <a:pt x="775" y="272"/>
                    </a:lnTo>
                    <a:lnTo>
                      <a:pt x="767" y="268"/>
                    </a:lnTo>
                    <a:lnTo>
                      <a:pt x="773" y="256"/>
                    </a:lnTo>
                    <a:lnTo>
                      <a:pt x="765" y="252"/>
                    </a:lnTo>
                    <a:lnTo>
                      <a:pt x="769" y="236"/>
                    </a:lnTo>
                    <a:lnTo>
                      <a:pt x="761" y="234"/>
                    </a:lnTo>
                    <a:lnTo>
                      <a:pt x="761" y="224"/>
                    </a:lnTo>
                    <a:lnTo>
                      <a:pt x="753" y="226"/>
                    </a:lnTo>
                    <a:lnTo>
                      <a:pt x="751" y="208"/>
                    </a:lnTo>
                    <a:lnTo>
                      <a:pt x="755" y="194"/>
                    </a:lnTo>
                    <a:lnTo>
                      <a:pt x="747" y="180"/>
                    </a:lnTo>
                    <a:lnTo>
                      <a:pt x="749" y="170"/>
                    </a:lnTo>
                    <a:lnTo>
                      <a:pt x="739" y="162"/>
                    </a:lnTo>
                    <a:lnTo>
                      <a:pt x="737" y="154"/>
                    </a:lnTo>
                    <a:lnTo>
                      <a:pt x="731" y="144"/>
                    </a:lnTo>
                    <a:lnTo>
                      <a:pt x="731" y="132"/>
                    </a:lnTo>
                    <a:lnTo>
                      <a:pt x="725" y="120"/>
                    </a:lnTo>
                    <a:lnTo>
                      <a:pt x="725" y="104"/>
                    </a:lnTo>
                    <a:lnTo>
                      <a:pt x="706" y="100"/>
                    </a:lnTo>
                    <a:lnTo>
                      <a:pt x="698" y="80"/>
                    </a:lnTo>
                    <a:lnTo>
                      <a:pt x="660" y="66"/>
                    </a:lnTo>
                    <a:lnTo>
                      <a:pt x="648" y="54"/>
                    </a:lnTo>
                    <a:lnTo>
                      <a:pt x="592" y="54"/>
                    </a:lnTo>
                    <a:lnTo>
                      <a:pt x="586" y="64"/>
                    </a:lnTo>
                    <a:lnTo>
                      <a:pt x="578" y="64"/>
                    </a:lnTo>
                    <a:lnTo>
                      <a:pt x="544" y="46"/>
                    </a:lnTo>
                    <a:lnTo>
                      <a:pt x="534" y="34"/>
                    </a:lnTo>
                    <a:lnTo>
                      <a:pt x="500" y="32"/>
                    </a:lnTo>
                    <a:close/>
                  </a:path>
                </a:pathLst>
              </a:custGeom>
              <a:solidFill>
                <a:schemeClr val="bg2">
                  <a:lumMod val="50000"/>
                </a:schemeClr>
              </a:solidFill>
              <a:ln w="3175">
                <a:solidFill>
                  <a:srgbClr val="404040"/>
                </a:solidFill>
                <a:prstDash val="solid"/>
                <a:round/>
                <a:headEnd/>
                <a:tailEnd/>
              </a:ln>
            </p:spPr>
            <p:txBody>
              <a:bodyPr/>
              <a:lstStyle/>
              <a:p>
                <a:endParaRPr lang="en-US" sz="1500" dirty="0"/>
              </a:p>
            </p:txBody>
          </p:sp>
          <p:sp>
            <p:nvSpPr>
              <p:cNvPr id="71" name="Freeform 239"/>
              <p:cNvSpPr>
                <a:spLocks/>
              </p:cNvSpPr>
              <p:nvPr/>
            </p:nvSpPr>
            <p:spPr bwMode="auto">
              <a:xfrm>
                <a:off x="4875" y="1070"/>
                <a:ext cx="162" cy="342"/>
              </a:xfrm>
              <a:custGeom>
                <a:avLst/>
                <a:gdLst>
                  <a:gd name="T0" fmla="*/ 162 w 162"/>
                  <a:gd name="T1" fmla="*/ 260 h 342"/>
                  <a:gd name="T2" fmla="*/ 152 w 162"/>
                  <a:gd name="T3" fmla="*/ 252 h 342"/>
                  <a:gd name="T4" fmla="*/ 150 w 162"/>
                  <a:gd name="T5" fmla="*/ 242 h 342"/>
                  <a:gd name="T6" fmla="*/ 130 w 162"/>
                  <a:gd name="T7" fmla="*/ 226 h 342"/>
                  <a:gd name="T8" fmla="*/ 98 w 162"/>
                  <a:gd name="T9" fmla="*/ 112 h 342"/>
                  <a:gd name="T10" fmla="*/ 62 w 162"/>
                  <a:gd name="T11" fmla="*/ 0 h 342"/>
                  <a:gd name="T12" fmla="*/ 58 w 162"/>
                  <a:gd name="T13" fmla="*/ 4 h 342"/>
                  <a:gd name="T14" fmla="*/ 40 w 162"/>
                  <a:gd name="T15" fmla="*/ 10 h 342"/>
                  <a:gd name="T16" fmla="*/ 36 w 162"/>
                  <a:gd name="T17" fmla="*/ 18 h 342"/>
                  <a:gd name="T18" fmla="*/ 32 w 162"/>
                  <a:gd name="T19" fmla="*/ 46 h 342"/>
                  <a:gd name="T20" fmla="*/ 36 w 162"/>
                  <a:gd name="T21" fmla="*/ 54 h 342"/>
                  <a:gd name="T22" fmla="*/ 30 w 162"/>
                  <a:gd name="T23" fmla="*/ 74 h 342"/>
                  <a:gd name="T24" fmla="*/ 42 w 162"/>
                  <a:gd name="T25" fmla="*/ 92 h 342"/>
                  <a:gd name="T26" fmla="*/ 42 w 162"/>
                  <a:gd name="T27" fmla="*/ 102 h 342"/>
                  <a:gd name="T28" fmla="*/ 24 w 162"/>
                  <a:gd name="T29" fmla="*/ 130 h 342"/>
                  <a:gd name="T30" fmla="*/ 10 w 162"/>
                  <a:gd name="T31" fmla="*/ 138 h 342"/>
                  <a:gd name="T32" fmla="*/ 14 w 162"/>
                  <a:gd name="T33" fmla="*/ 182 h 342"/>
                  <a:gd name="T34" fmla="*/ 0 w 162"/>
                  <a:gd name="T35" fmla="*/ 240 h 342"/>
                  <a:gd name="T36" fmla="*/ 10 w 162"/>
                  <a:gd name="T37" fmla="*/ 308 h 342"/>
                  <a:gd name="T38" fmla="*/ 6 w 162"/>
                  <a:gd name="T39" fmla="*/ 328 h 342"/>
                  <a:gd name="T40" fmla="*/ 18 w 162"/>
                  <a:gd name="T41" fmla="*/ 342 h 342"/>
                  <a:gd name="T42" fmla="*/ 124 w 162"/>
                  <a:gd name="T43" fmla="*/ 316 h 342"/>
                  <a:gd name="T44" fmla="*/ 152 w 162"/>
                  <a:gd name="T45" fmla="*/ 288 h 342"/>
                  <a:gd name="T46" fmla="*/ 162 w 162"/>
                  <a:gd name="T47" fmla="*/ 286 h 342"/>
                  <a:gd name="T48" fmla="*/ 162 w 162"/>
                  <a:gd name="T49" fmla="*/ 260 h 3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342">
                    <a:moveTo>
                      <a:pt x="162" y="260"/>
                    </a:moveTo>
                    <a:lnTo>
                      <a:pt x="152" y="252"/>
                    </a:lnTo>
                    <a:lnTo>
                      <a:pt x="150" y="242"/>
                    </a:lnTo>
                    <a:lnTo>
                      <a:pt x="130" y="226"/>
                    </a:lnTo>
                    <a:lnTo>
                      <a:pt x="98" y="112"/>
                    </a:lnTo>
                    <a:lnTo>
                      <a:pt x="62" y="0"/>
                    </a:lnTo>
                    <a:lnTo>
                      <a:pt x="58" y="4"/>
                    </a:lnTo>
                    <a:lnTo>
                      <a:pt x="40" y="10"/>
                    </a:lnTo>
                    <a:lnTo>
                      <a:pt x="36" y="18"/>
                    </a:lnTo>
                    <a:lnTo>
                      <a:pt x="32" y="46"/>
                    </a:lnTo>
                    <a:lnTo>
                      <a:pt x="36" y="54"/>
                    </a:lnTo>
                    <a:lnTo>
                      <a:pt x="30" y="74"/>
                    </a:lnTo>
                    <a:lnTo>
                      <a:pt x="42" y="92"/>
                    </a:lnTo>
                    <a:lnTo>
                      <a:pt x="42" y="102"/>
                    </a:lnTo>
                    <a:lnTo>
                      <a:pt x="24" y="130"/>
                    </a:lnTo>
                    <a:lnTo>
                      <a:pt x="10" y="138"/>
                    </a:lnTo>
                    <a:lnTo>
                      <a:pt x="14" y="182"/>
                    </a:lnTo>
                    <a:lnTo>
                      <a:pt x="0" y="240"/>
                    </a:lnTo>
                    <a:lnTo>
                      <a:pt x="10" y="308"/>
                    </a:lnTo>
                    <a:lnTo>
                      <a:pt x="6" y="328"/>
                    </a:lnTo>
                    <a:lnTo>
                      <a:pt x="18" y="342"/>
                    </a:lnTo>
                    <a:lnTo>
                      <a:pt x="124" y="316"/>
                    </a:lnTo>
                    <a:lnTo>
                      <a:pt x="152" y="288"/>
                    </a:lnTo>
                    <a:lnTo>
                      <a:pt x="162" y="286"/>
                    </a:lnTo>
                    <a:lnTo>
                      <a:pt x="162" y="26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72" name="Freeform 240"/>
              <p:cNvSpPr>
                <a:spLocks/>
              </p:cNvSpPr>
              <p:nvPr/>
            </p:nvSpPr>
            <p:spPr bwMode="auto">
              <a:xfrm>
                <a:off x="2014" y="2353"/>
                <a:ext cx="863" cy="462"/>
              </a:xfrm>
              <a:custGeom>
                <a:avLst/>
                <a:gdLst>
                  <a:gd name="T0" fmla="*/ 56 w 863"/>
                  <a:gd name="T1" fmla="*/ 70 h 462"/>
                  <a:gd name="T2" fmla="*/ 302 w 863"/>
                  <a:gd name="T3" fmla="*/ 86 h 462"/>
                  <a:gd name="T4" fmla="*/ 290 w 863"/>
                  <a:gd name="T5" fmla="*/ 332 h 462"/>
                  <a:gd name="T6" fmla="*/ 302 w 863"/>
                  <a:gd name="T7" fmla="*/ 332 h 462"/>
                  <a:gd name="T8" fmla="*/ 326 w 863"/>
                  <a:gd name="T9" fmla="*/ 356 h 462"/>
                  <a:gd name="T10" fmla="*/ 336 w 863"/>
                  <a:gd name="T11" fmla="*/ 354 h 462"/>
                  <a:gd name="T12" fmla="*/ 350 w 863"/>
                  <a:gd name="T13" fmla="*/ 358 h 462"/>
                  <a:gd name="T14" fmla="*/ 356 w 863"/>
                  <a:gd name="T15" fmla="*/ 348 h 462"/>
                  <a:gd name="T16" fmla="*/ 372 w 863"/>
                  <a:gd name="T17" fmla="*/ 364 h 462"/>
                  <a:gd name="T18" fmla="*/ 374 w 863"/>
                  <a:gd name="T19" fmla="*/ 380 h 462"/>
                  <a:gd name="T20" fmla="*/ 394 w 863"/>
                  <a:gd name="T21" fmla="*/ 380 h 462"/>
                  <a:gd name="T22" fmla="*/ 418 w 863"/>
                  <a:gd name="T23" fmla="*/ 392 h 462"/>
                  <a:gd name="T24" fmla="*/ 434 w 863"/>
                  <a:gd name="T25" fmla="*/ 390 h 462"/>
                  <a:gd name="T26" fmla="*/ 448 w 863"/>
                  <a:gd name="T27" fmla="*/ 402 h 462"/>
                  <a:gd name="T28" fmla="*/ 458 w 863"/>
                  <a:gd name="T29" fmla="*/ 392 h 462"/>
                  <a:gd name="T30" fmla="*/ 486 w 863"/>
                  <a:gd name="T31" fmla="*/ 394 h 462"/>
                  <a:gd name="T32" fmla="*/ 486 w 863"/>
                  <a:gd name="T33" fmla="*/ 408 h 462"/>
                  <a:gd name="T34" fmla="*/ 500 w 863"/>
                  <a:gd name="T35" fmla="*/ 414 h 462"/>
                  <a:gd name="T36" fmla="*/ 498 w 863"/>
                  <a:gd name="T37" fmla="*/ 426 h 462"/>
                  <a:gd name="T38" fmla="*/ 508 w 863"/>
                  <a:gd name="T39" fmla="*/ 430 h 462"/>
                  <a:gd name="T40" fmla="*/ 532 w 863"/>
                  <a:gd name="T41" fmla="*/ 414 h 462"/>
                  <a:gd name="T42" fmla="*/ 538 w 863"/>
                  <a:gd name="T43" fmla="*/ 418 h 462"/>
                  <a:gd name="T44" fmla="*/ 538 w 863"/>
                  <a:gd name="T45" fmla="*/ 426 h 462"/>
                  <a:gd name="T46" fmla="*/ 550 w 863"/>
                  <a:gd name="T47" fmla="*/ 426 h 462"/>
                  <a:gd name="T48" fmla="*/ 554 w 863"/>
                  <a:gd name="T49" fmla="*/ 436 h 462"/>
                  <a:gd name="T50" fmla="*/ 578 w 863"/>
                  <a:gd name="T51" fmla="*/ 428 h 462"/>
                  <a:gd name="T52" fmla="*/ 578 w 863"/>
                  <a:gd name="T53" fmla="*/ 440 h 462"/>
                  <a:gd name="T54" fmla="*/ 586 w 863"/>
                  <a:gd name="T55" fmla="*/ 450 h 462"/>
                  <a:gd name="T56" fmla="*/ 594 w 863"/>
                  <a:gd name="T57" fmla="*/ 438 h 462"/>
                  <a:gd name="T58" fmla="*/ 592 w 863"/>
                  <a:gd name="T59" fmla="*/ 434 h 462"/>
                  <a:gd name="T60" fmla="*/ 622 w 863"/>
                  <a:gd name="T61" fmla="*/ 424 h 462"/>
                  <a:gd name="T62" fmla="*/ 632 w 863"/>
                  <a:gd name="T63" fmla="*/ 434 h 462"/>
                  <a:gd name="T64" fmla="*/ 662 w 863"/>
                  <a:gd name="T65" fmla="*/ 444 h 462"/>
                  <a:gd name="T66" fmla="*/ 670 w 863"/>
                  <a:gd name="T67" fmla="*/ 454 h 462"/>
                  <a:gd name="T68" fmla="*/ 674 w 863"/>
                  <a:gd name="T69" fmla="*/ 446 h 462"/>
                  <a:gd name="T70" fmla="*/ 681 w 863"/>
                  <a:gd name="T71" fmla="*/ 446 h 462"/>
                  <a:gd name="T72" fmla="*/ 687 w 863"/>
                  <a:gd name="T73" fmla="*/ 438 h 462"/>
                  <a:gd name="T74" fmla="*/ 709 w 863"/>
                  <a:gd name="T75" fmla="*/ 430 h 462"/>
                  <a:gd name="T76" fmla="*/ 727 w 863"/>
                  <a:gd name="T77" fmla="*/ 436 h 462"/>
                  <a:gd name="T78" fmla="*/ 727 w 863"/>
                  <a:gd name="T79" fmla="*/ 430 h 462"/>
                  <a:gd name="T80" fmla="*/ 745 w 863"/>
                  <a:gd name="T81" fmla="*/ 424 h 462"/>
                  <a:gd name="T82" fmla="*/ 751 w 863"/>
                  <a:gd name="T83" fmla="*/ 432 h 462"/>
                  <a:gd name="T84" fmla="*/ 773 w 863"/>
                  <a:gd name="T85" fmla="*/ 434 h 462"/>
                  <a:gd name="T86" fmla="*/ 785 w 863"/>
                  <a:gd name="T87" fmla="*/ 422 h 462"/>
                  <a:gd name="T88" fmla="*/ 811 w 863"/>
                  <a:gd name="T89" fmla="*/ 434 h 462"/>
                  <a:gd name="T90" fmla="*/ 821 w 863"/>
                  <a:gd name="T91" fmla="*/ 448 h 462"/>
                  <a:gd name="T92" fmla="*/ 863 w 863"/>
                  <a:gd name="T93" fmla="*/ 462 h 462"/>
                  <a:gd name="T94" fmla="*/ 847 w 863"/>
                  <a:gd name="T95" fmla="*/ 34 h 462"/>
                  <a:gd name="T96" fmla="*/ 104 w 863"/>
                  <a:gd name="T97" fmla="*/ 8 h 462"/>
                  <a:gd name="T98" fmla="*/ 6 w 863"/>
                  <a:gd name="T99" fmla="*/ 0 h 462"/>
                  <a:gd name="T100" fmla="*/ 0 w 863"/>
                  <a:gd name="T101" fmla="*/ 64 h 462"/>
                  <a:gd name="T102" fmla="*/ 56 w 863"/>
                  <a:gd name="T103" fmla="*/ 70 h 4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63" h="462">
                    <a:moveTo>
                      <a:pt x="56" y="70"/>
                    </a:moveTo>
                    <a:lnTo>
                      <a:pt x="302" y="86"/>
                    </a:lnTo>
                    <a:lnTo>
                      <a:pt x="290" y="332"/>
                    </a:lnTo>
                    <a:lnTo>
                      <a:pt x="302" y="332"/>
                    </a:lnTo>
                    <a:lnTo>
                      <a:pt x="326" y="356"/>
                    </a:lnTo>
                    <a:lnTo>
                      <a:pt x="336" y="354"/>
                    </a:lnTo>
                    <a:lnTo>
                      <a:pt x="350" y="358"/>
                    </a:lnTo>
                    <a:lnTo>
                      <a:pt x="356" y="348"/>
                    </a:lnTo>
                    <a:lnTo>
                      <a:pt x="372" y="364"/>
                    </a:lnTo>
                    <a:lnTo>
                      <a:pt x="374" y="380"/>
                    </a:lnTo>
                    <a:lnTo>
                      <a:pt x="394" y="380"/>
                    </a:lnTo>
                    <a:lnTo>
                      <a:pt x="418" y="392"/>
                    </a:lnTo>
                    <a:lnTo>
                      <a:pt x="434" y="390"/>
                    </a:lnTo>
                    <a:lnTo>
                      <a:pt x="448" y="402"/>
                    </a:lnTo>
                    <a:lnTo>
                      <a:pt x="458" y="392"/>
                    </a:lnTo>
                    <a:lnTo>
                      <a:pt x="486" y="394"/>
                    </a:lnTo>
                    <a:lnTo>
                      <a:pt x="486" y="408"/>
                    </a:lnTo>
                    <a:lnTo>
                      <a:pt x="500" y="414"/>
                    </a:lnTo>
                    <a:lnTo>
                      <a:pt x="498" y="426"/>
                    </a:lnTo>
                    <a:lnTo>
                      <a:pt x="508" y="430"/>
                    </a:lnTo>
                    <a:lnTo>
                      <a:pt x="532" y="414"/>
                    </a:lnTo>
                    <a:lnTo>
                      <a:pt x="538" y="418"/>
                    </a:lnTo>
                    <a:lnTo>
                      <a:pt x="538" y="426"/>
                    </a:lnTo>
                    <a:lnTo>
                      <a:pt x="550" y="426"/>
                    </a:lnTo>
                    <a:lnTo>
                      <a:pt x="554" y="436"/>
                    </a:lnTo>
                    <a:lnTo>
                      <a:pt x="578" y="428"/>
                    </a:lnTo>
                    <a:lnTo>
                      <a:pt x="578" y="440"/>
                    </a:lnTo>
                    <a:lnTo>
                      <a:pt x="586" y="450"/>
                    </a:lnTo>
                    <a:lnTo>
                      <a:pt x="594" y="438"/>
                    </a:lnTo>
                    <a:lnTo>
                      <a:pt x="592" y="434"/>
                    </a:lnTo>
                    <a:lnTo>
                      <a:pt x="622" y="424"/>
                    </a:lnTo>
                    <a:lnTo>
                      <a:pt x="632" y="434"/>
                    </a:lnTo>
                    <a:lnTo>
                      <a:pt x="662" y="444"/>
                    </a:lnTo>
                    <a:lnTo>
                      <a:pt x="670" y="454"/>
                    </a:lnTo>
                    <a:lnTo>
                      <a:pt x="674" y="446"/>
                    </a:lnTo>
                    <a:lnTo>
                      <a:pt x="681" y="446"/>
                    </a:lnTo>
                    <a:lnTo>
                      <a:pt x="687" y="438"/>
                    </a:lnTo>
                    <a:lnTo>
                      <a:pt x="709" y="430"/>
                    </a:lnTo>
                    <a:lnTo>
                      <a:pt x="727" y="436"/>
                    </a:lnTo>
                    <a:lnTo>
                      <a:pt x="727" y="430"/>
                    </a:lnTo>
                    <a:lnTo>
                      <a:pt x="745" y="424"/>
                    </a:lnTo>
                    <a:lnTo>
                      <a:pt x="751" y="432"/>
                    </a:lnTo>
                    <a:lnTo>
                      <a:pt x="773" y="434"/>
                    </a:lnTo>
                    <a:lnTo>
                      <a:pt x="785" y="422"/>
                    </a:lnTo>
                    <a:lnTo>
                      <a:pt x="811" y="434"/>
                    </a:lnTo>
                    <a:lnTo>
                      <a:pt x="821" y="448"/>
                    </a:lnTo>
                    <a:lnTo>
                      <a:pt x="863" y="462"/>
                    </a:lnTo>
                    <a:lnTo>
                      <a:pt x="847" y="34"/>
                    </a:lnTo>
                    <a:lnTo>
                      <a:pt x="104" y="8"/>
                    </a:lnTo>
                    <a:lnTo>
                      <a:pt x="6" y="0"/>
                    </a:lnTo>
                    <a:lnTo>
                      <a:pt x="0" y="64"/>
                    </a:lnTo>
                    <a:lnTo>
                      <a:pt x="56" y="7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73" name="Freeform 241"/>
              <p:cNvSpPr>
                <a:spLocks/>
              </p:cNvSpPr>
              <p:nvPr/>
            </p:nvSpPr>
            <p:spPr bwMode="auto">
              <a:xfrm>
                <a:off x="4239" y="1154"/>
                <a:ext cx="606" cy="542"/>
              </a:xfrm>
              <a:custGeom>
                <a:avLst/>
                <a:gdLst>
                  <a:gd name="T0" fmla="*/ 590 w 606"/>
                  <a:gd name="T1" fmla="*/ 516 h 542"/>
                  <a:gd name="T2" fmla="*/ 586 w 606"/>
                  <a:gd name="T3" fmla="*/ 486 h 542"/>
                  <a:gd name="T4" fmla="*/ 596 w 606"/>
                  <a:gd name="T5" fmla="*/ 458 h 542"/>
                  <a:gd name="T6" fmla="*/ 580 w 606"/>
                  <a:gd name="T7" fmla="*/ 366 h 542"/>
                  <a:gd name="T8" fmla="*/ 578 w 606"/>
                  <a:gd name="T9" fmla="*/ 264 h 542"/>
                  <a:gd name="T10" fmla="*/ 552 w 606"/>
                  <a:gd name="T11" fmla="*/ 166 h 542"/>
                  <a:gd name="T12" fmla="*/ 542 w 606"/>
                  <a:gd name="T13" fmla="*/ 166 h 542"/>
                  <a:gd name="T14" fmla="*/ 528 w 606"/>
                  <a:gd name="T15" fmla="*/ 116 h 542"/>
                  <a:gd name="T16" fmla="*/ 534 w 606"/>
                  <a:gd name="T17" fmla="*/ 88 h 542"/>
                  <a:gd name="T18" fmla="*/ 530 w 606"/>
                  <a:gd name="T19" fmla="*/ 64 h 542"/>
                  <a:gd name="T20" fmla="*/ 516 w 606"/>
                  <a:gd name="T21" fmla="*/ 24 h 542"/>
                  <a:gd name="T22" fmla="*/ 514 w 606"/>
                  <a:gd name="T23" fmla="*/ 8 h 542"/>
                  <a:gd name="T24" fmla="*/ 366 w 606"/>
                  <a:gd name="T25" fmla="*/ 32 h 542"/>
                  <a:gd name="T26" fmla="*/ 308 w 606"/>
                  <a:gd name="T27" fmla="*/ 126 h 542"/>
                  <a:gd name="T28" fmla="*/ 274 w 606"/>
                  <a:gd name="T29" fmla="*/ 162 h 542"/>
                  <a:gd name="T30" fmla="*/ 290 w 606"/>
                  <a:gd name="T31" fmla="*/ 168 h 542"/>
                  <a:gd name="T32" fmla="*/ 296 w 606"/>
                  <a:gd name="T33" fmla="*/ 180 h 542"/>
                  <a:gd name="T34" fmla="*/ 284 w 606"/>
                  <a:gd name="T35" fmla="*/ 186 h 542"/>
                  <a:gd name="T36" fmla="*/ 286 w 606"/>
                  <a:gd name="T37" fmla="*/ 196 h 542"/>
                  <a:gd name="T38" fmla="*/ 302 w 606"/>
                  <a:gd name="T39" fmla="*/ 218 h 542"/>
                  <a:gd name="T40" fmla="*/ 274 w 606"/>
                  <a:gd name="T41" fmla="*/ 240 h 542"/>
                  <a:gd name="T42" fmla="*/ 238 w 606"/>
                  <a:gd name="T43" fmla="*/ 274 h 542"/>
                  <a:gd name="T44" fmla="*/ 198 w 606"/>
                  <a:gd name="T45" fmla="*/ 282 h 542"/>
                  <a:gd name="T46" fmla="*/ 166 w 606"/>
                  <a:gd name="T47" fmla="*/ 282 h 542"/>
                  <a:gd name="T48" fmla="*/ 50 w 606"/>
                  <a:gd name="T49" fmla="*/ 316 h 542"/>
                  <a:gd name="T50" fmla="*/ 56 w 606"/>
                  <a:gd name="T51" fmla="*/ 388 h 542"/>
                  <a:gd name="T52" fmla="*/ 46 w 606"/>
                  <a:gd name="T53" fmla="*/ 404 h 542"/>
                  <a:gd name="T54" fmla="*/ 0 w 606"/>
                  <a:gd name="T55" fmla="*/ 450 h 542"/>
                  <a:gd name="T56" fmla="*/ 408 w 606"/>
                  <a:gd name="T57" fmla="*/ 408 h 542"/>
                  <a:gd name="T58" fmla="*/ 424 w 606"/>
                  <a:gd name="T59" fmla="*/ 422 h 542"/>
                  <a:gd name="T60" fmla="*/ 440 w 606"/>
                  <a:gd name="T61" fmla="*/ 428 h 542"/>
                  <a:gd name="T62" fmla="*/ 448 w 606"/>
                  <a:gd name="T63" fmla="*/ 450 h 542"/>
                  <a:gd name="T64" fmla="*/ 484 w 606"/>
                  <a:gd name="T65" fmla="*/ 468 h 542"/>
                  <a:gd name="T66" fmla="*/ 574 w 606"/>
                  <a:gd name="T67" fmla="*/ 504 h 542"/>
                  <a:gd name="T68" fmla="*/ 580 w 606"/>
                  <a:gd name="T69" fmla="*/ 518 h 5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6" h="542">
                    <a:moveTo>
                      <a:pt x="580" y="518"/>
                    </a:moveTo>
                    <a:lnTo>
                      <a:pt x="590" y="516"/>
                    </a:lnTo>
                    <a:lnTo>
                      <a:pt x="596" y="496"/>
                    </a:lnTo>
                    <a:lnTo>
                      <a:pt x="586" y="486"/>
                    </a:lnTo>
                    <a:lnTo>
                      <a:pt x="606" y="468"/>
                    </a:lnTo>
                    <a:lnTo>
                      <a:pt x="596" y="458"/>
                    </a:lnTo>
                    <a:lnTo>
                      <a:pt x="582" y="366"/>
                    </a:lnTo>
                    <a:lnTo>
                      <a:pt x="580" y="366"/>
                    </a:lnTo>
                    <a:lnTo>
                      <a:pt x="582" y="274"/>
                    </a:lnTo>
                    <a:lnTo>
                      <a:pt x="578" y="264"/>
                    </a:lnTo>
                    <a:lnTo>
                      <a:pt x="560" y="174"/>
                    </a:lnTo>
                    <a:lnTo>
                      <a:pt x="552" y="166"/>
                    </a:lnTo>
                    <a:lnTo>
                      <a:pt x="544" y="174"/>
                    </a:lnTo>
                    <a:lnTo>
                      <a:pt x="542" y="166"/>
                    </a:lnTo>
                    <a:lnTo>
                      <a:pt x="544" y="152"/>
                    </a:lnTo>
                    <a:lnTo>
                      <a:pt x="528" y="116"/>
                    </a:lnTo>
                    <a:lnTo>
                      <a:pt x="530" y="96"/>
                    </a:lnTo>
                    <a:lnTo>
                      <a:pt x="534" y="88"/>
                    </a:lnTo>
                    <a:lnTo>
                      <a:pt x="528" y="74"/>
                    </a:lnTo>
                    <a:lnTo>
                      <a:pt x="530" y="64"/>
                    </a:lnTo>
                    <a:lnTo>
                      <a:pt x="518" y="44"/>
                    </a:lnTo>
                    <a:lnTo>
                      <a:pt x="516" y="24"/>
                    </a:lnTo>
                    <a:lnTo>
                      <a:pt x="512" y="16"/>
                    </a:lnTo>
                    <a:lnTo>
                      <a:pt x="514" y="8"/>
                    </a:lnTo>
                    <a:lnTo>
                      <a:pt x="510" y="0"/>
                    </a:lnTo>
                    <a:lnTo>
                      <a:pt x="366" y="32"/>
                    </a:lnTo>
                    <a:lnTo>
                      <a:pt x="318" y="84"/>
                    </a:lnTo>
                    <a:lnTo>
                      <a:pt x="308" y="126"/>
                    </a:lnTo>
                    <a:lnTo>
                      <a:pt x="278" y="154"/>
                    </a:lnTo>
                    <a:lnTo>
                      <a:pt x="274" y="162"/>
                    </a:lnTo>
                    <a:lnTo>
                      <a:pt x="278" y="170"/>
                    </a:lnTo>
                    <a:lnTo>
                      <a:pt x="290" y="168"/>
                    </a:lnTo>
                    <a:lnTo>
                      <a:pt x="296" y="174"/>
                    </a:lnTo>
                    <a:lnTo>
                      <a:pt x="296" y="180"/>
                    </a:lnTo>
                    <a:lnTo>
                      <a:pt x="292" y="186"/>
                    </a:lnTo>
                    <a:lnTo>
                      <a:pt x="284" y="186"/>
                    </a:lnTo>
                    <a:lnTo>
                      <a:pt x="284" y="190"/>
                    </a:lnTo>
                    <a:lnTo>
                      <a:pt x="286" y="196"/>
                    </a:lnTo>
                    <a:lnTo>
                      <a:pt x="296" y="204"/>
                    </a:lnTo>
                    <a:lnTo>
                      <a:pt x="302" y="218"/>
                    </a:lnTo>
                    <a:lnTo>
                      <a:pt x="300" y="230"/>
                    </a:lnTo>
                    <a:lnTo>
                      <a:pt x="274" y="240"/>
                    </a:lnTo>
                    <a:lnTo>
                      <a:pt x="252" y="268"/>
                    </a:lnTo>
                    <a:lnTo>
                      <a:pt x="238" y="274"/>
                    </a:lnTo>
                    <a:lnTo>
                      <a:pt x="206" y="282"/>
                    </a:lnTo>
                    <a:lnTo>
                      <a:pt x="198" y="282"/>
                    </a:lnTo>
                    <a:lnTo>
                      <a:pt x="182" y="290"/>
                    </a:lnTo>
                    <a:lnTo>
                      <a:pt x="166" y="282"/>
                    </a:lnTo>
                    <a:lnTo>
                      <a:pt x="130" y="282"/>
                    </a:lnTo>
                    <a:lnTo>
                      <a:pt x="50" y="316"/>
                    </a:lnTo>
                    <a:lnTo>
                      <a:pt x="74" y="366"/>
                    </a:lnTo>
                    <a:lnTo>
                      <a:pt x="56" y="388"/>
                    </a:lnTo>
                    <a:lnTo>
                      <a:pt x="52" y="400"/>
                    </a:lnTo>
                    <a:lnTo>
                      <a:pt x="46" y="404"/>
                    </a:lnTo>
                    <a:lnTo>
                      <a:pt x="40" y="406"/>
                    </a:lnTo>
                    <a:lnTo>
                      <a:pt x="0" y="450"/>
                    </a:lnTo>
                    <a:lnTo>
                      <a:pt x="6" y="484"/>
                    </a:lnTo>
                    <a:lnTo>
                      <a:pt x="408" y="408"/>
                    </a:lnTo>
                    <a:lnTo>
                      <a:pt x="420" y="412"/>
                    </a:lnTo>
                    <a:lnTo>
                      <a:pt x="424" y="422"/>
                    </a:lnTo>
                    <a:lnTo>
                      <a:pt x="442" y="424"/>
                    </a:lnTo>
                    <a:lnTo>
                      <a:pt x="440" y="428"/>
                    </a:lnTo>
                    <a:lnTo>
                      <a:pt x="446" y="430"/>
                    </a:lnTo>
                    <a:lnTo>
                      <a:pt x="448" y="450"/>
                    </a:lnTo>
                    <a:lnTo>
                      <a:pt x="460" y="464"/>
                    </a:lnTo>
                    <a:lnTo>
                      <a:pt x="484" y="468"/>
                    </a:lnTo>
                    <a:lnTo>
                      <a:pt x="488" y="474"/>
                    </a:lnTo>
                    <a:lnTo>
                      <a:pt x="574" y="504"/>
                    </a:lnTo>
                    <a:lnTo>
                      <a:pt x="570" y="542"/>
                    </a:lnTo>
                    <a:lnTo>
                      <a:pt x="580" y="518"/>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74" name="Freeform 242"/>
              <p:cNvSpPr>
                <a:spLocks/>
              </p:cNvSpPr>
              <p:nvPr/>
            </p:nvSpPr>
            <p:spPr bwMode="auto">
              <a:xfrm>
                <a:off x="2634" y="818"/>
                <a:ext cx="641" cy="742"/>
              </a:xfrm>
              <a:custGeom>
                <a:avLst/>
                <a:gdLst>
                  <a:gd name="T0" fmla="*/ 641 w 641"/>
                  <a:gd name="T1" fmla="*/ 166 h 742"/>
                  <a:gd name="T2" fmla="*/ 633 w 641"/>
                  <a:gd name="T3" fmla="*/ 166 h 742"/>
                  <a:gd name="T4" fmla="*/ 577 w 641"/>
                  <a:gd name="T5" fmla="*/ 158 h 742"/>
                  <a:gd name="T6" fmla="*/ 571 w 641"/>
                  <a:gd name="T7" fmla="*/ 158 h 742"/>
                  <a:gd name="T8" fmla="*/ 543 w 641"/>
                  <a:gd name="T9" fmla="*/ 150 h 742"/>
                  <a:gd name="T10" fmla="*/ 509 w 641"/>
                  <a:gd name="T11" fmla="*/ 162 h 742"/>
                  <a:gd name="T12" fmla="*/ 499 w 641"/>
                  <a:gd name="T13" fmla="*/ 164 h 742"/>
                  <a:gd name="T14" fmla="*/ 479 w 641"/>
                  <a:gd name="T15" fmla="*/ 154 h 742"/>
                  <a:gd name="T16" fmla="*/ 447 w 641"/>
                  <a:gd name="T17" fmla="*/ 136 h 742"/>
                  <a:gd name="T18" fmla="*/ 415 w 641"/>
                  <a:gd name="T19" fmla="*/ 118 h 742"/>
                  <a:gd name="T20" fmla="*/ 375 w 641"/>
                  <a:gd name="T21" fmla="*/ 96 h 742"/>
                  <a:gd name="T22" fmla="*/ 323 w 641"/>
                  <a:gd name="T23" fmla="*/ 100 h 742"/>
                  <a:gd name="T24" fmla="*/ 307 w 641"/>
                  <a:gd name="T25" fmla="*/ 102 h 742"/>
                  <a:gd name="T26" fmla="*/ 295 w 641"/>
                  <a:gd name="T27" fmla="*/ 98 h 742"/>
                  <a:gd name="T28" fmla="*/ 291 w 641"/>
                  <a:gd name="T29" fmla="*/ 94 h 742"/>
                  <a:gd name="T30" fmla="*/ 255 w 641"/>
                  <a:gd name="T31" fmla="*/ 84 h 742"/>
                  <a:gd name="T32" fmla="*/ 243 w 641"/>
                  <a:gd name="T33" fmla="*/ 86 h 742"/>
                  <a:gd name="T34" fmla="*/ 241 w 641"/>
                  <a:gd name="T35" fmla="*/ 84 h 742"/>
                  <a:gd name="T36" fmla="*/ 227 w 641"/>
                  <a:gd name="T37" fmla="*/ 86 h 742"/>
                  <a:gd name="T38" fmla="*/ 213 w 641"/>
                  <a:gd name="T39" fmla="*/ 52 h 742"/>
                  <a:gd name="T40" fmla="*/ 193 w 641"/>
                  <a:gd name="T41" fmla="*/ 2 h 742"/>
                  <a:gd name="T42" fmla="*/ 175 w 641"/>
                  <a:gd name="T43" fmla="*/ 54 h 742"/>
                  <a:gd name="T44" fmla="*/ 10 w 641"/>
                  <a:gd name="T45" fmla="*/ 90 h 742"/>
                  <a:gd name="T46" fmla="*/ 6 w 641"/>
                  <a:gd name="T47" fmla="*/ 154 h 742"/>
                  <a:gd name="T48" fmla="*/ 32 w 641"/>
                  <a:gd name="T49" fmla="*/ 308 h 742"/>
                  <a:gd name="T50" fmla="*/ 30 w 641"/>
                  <a:gd name="T51" fmla="*/ 344 h 742"/>
                  <a:gd name="T52" fmla="*/ 48 w 641"/>
                  <a:gd name="T53" fmla="*/ 386 h 742"/>
                  <a:gd name="T54" fmla="*/ 48 w 641"/>
                  <a:gd name="T55" fmla="*/ 446 h 742"/>
                  <a:gd name="T56" fmla="*/ 26 w 641"/>
                  <a:gd name="T57" fmla="*/ 470 h 742"/>
                  <a:gd name="T58" fmla="*/ 38 w 641"/>
                  <a:gd name="T59" fmla="*/ 500 h 742"/>
                  <a:gd name="T60" fmla="*/ 57 w 641"/>
                  <a:gd name="T61" fmla="*/ 514 h 742"/>
                  <a:gd name="T62" fmla="*/ 535 w 641"/>
                  <a:gd name="T63" fmla="*/ 736 h 742"/>
                  <a:gd name="T64" fmla="*/ 521 w 641"/>
                  <a:gd name="T65" fmla="*/ 684 h 742"/>
                  <a:gd name="T66" fmla="*/ 471 w 641"/>
                  <a:gd name="T67" fmla="*/ 640 h 742"/>
                  <a:gd name="T68" fmla="*/ 437 w 641"/>
                  <a:gd name="T69" fmla="*/ 612 h 742"/>
                  <a:gd name="T70" fmla="*/ 413 w 641"/>
                  <a:gd name="T71" fmla="*/ 600 h 742"/>
                  <a:gd name="T72" fmla="*/ 385 w 641"/>
                  <a:gd name="T73" fmla="*/ 582 h 742"/>
                  <a:gd name="T74" fmla="*/ 385 w 641"/>
                  <a:gd name="T75" fmla="*/ 542 h 742"/>
                  <a:gd name="T76" fmla="*/ 387 w 641"/>
                  <a:gd name="T77" fmla="*/ 514 h 742"/>
                  <a:gd name="T78" fmla="*/ 387 w 641"/>
                  <a:gd name="T79" fmla="*/ 480 h 742"/>
                  <a:gd name="T80" fmla="*/ 375 w 641"/>
                  <a:gd name="T81" fmla="*/ 462 h 742"/>
                  <a:gd name="T82" fmla="*/ 391 w 641"/>
                  <a:gd name="T83" fmla="*/ 436 h 742"/>
                  <a:gd name="T84" fmla="*/ 427 w 641"/>
                  <a:gd name="T85" fmla="*/ 412 h 742"/>
                  <a:gd name="T86" fmla="*/ 431 w 641"/>
                  <a:gd name="T87" fmla="*/ 340 h 742"/>
                  <a:gd name="T88" fmla="*/ 443 w 641"/>
                  <a:gd name="T89" fmla="*/ 336 h 742"/>
                  <a:gd name="T90" fmla="*/ 607 w 641"/>
                  <a:gd name="T91" fmla="*/ 200 h 7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1" h="742">
                    <a:moveTo>
                      <a:pt x="607" y="200"/>
                    </a:moveTo>
                    <a:lnTo>
                      <a:pt x="641" y="166"/>
                    </a:lnTo>
                    <a:lnTo>
                      <a:pt x="633" y="166"/>
                    </a:lnTo>
                    <a:lnTo>
                      <a:pt x="611" y="158"/>
                    </a:lnTo>
                    <a:lnTo>
                      <a:pt x="577" y="158"/>
                    </a:lnTo>
                    <a:lnTo>
                      <a:pt x="571" y="158"/>
                    </a:lnTo>
                    <a:lnTo>
                      <a:pt x="543" y="150"/>
                    </a:lnTo>
                    <a:lnTo>
                      <a:pt x="529" y="150"/>
                    </a:lnTo>
                    <a:lnTo>
                      <a:pt x="509" y="162"/>
                    </a:lnTo>
                    <a:lnTo>
                      <a:pt x="499" y="164"/>
                    </a:lnTo>
                    <a:lnTo>
                      <a:pt x="479" y="154"/>
                    </a:lnTo>
                    <a:lnTo>
                      <a:pt x="467" y="140"/>
                    </a:lnTo>
                    <a:lnTo>
                      <a:pt x="447" y="136"/>
                    </a:lnTo>
                    <a:lnTo>
                      <a:pt x="437" y="126"/>
                    </a:lnTo>
                    <a:lnTo>
                      <a:pt x="415" y="118"/>
                    </a:lnTo>
                    <a:lnTo>
                      <a:pt x="405" y="108"/>
                    </a:lnTo>
                    <a:lnTo>
                      <a:pt x="375" y="96"/>
                    </a:lnTo>
                    <a:lnTo>
                      <a:pt x="335" y="92"/>
                    </a:lnTo>
                    <a:lnTo>
                      <a:pt x="323" y="100"/>
                    </a:lnTo>
                    <a:lnTo>
                      <a:pt x="307" y="102"/>
                    </a:lnTo>
                    <a:lnTo>
                      <a:pt x="295" y="98"/>
                    </a:lnTo>
                    <a:lnTo>
                      <a:pt x="295" y="96"/>
                    </a:lnTo>
                    <a:lnTo>
                      <a:pt x="291" y="94"/>
                    </a:lnTo>
                    <a:lnTo>
                      <a:pt x="265" y="84"/>
                    </a:lnTo>
                    <a:lnTo>
                      <a:pt x="255" y="84"/>
                    </a:lnTo>
                    <a:lnTo>
                      <a:pt x="243" y="86"/>
                    </a:lnTo>
                    <a:lnTo>
                      <a:pt x="241" y="84"/>
                    </a:lnTo>
                    <a:lnTo>
                      <a:pt x="229" y="86"/>
                    </a:lnTo>
                    <a:lnTo>
                      <a:pt x="227" y="86"/>
                    </a:lnTo>
                    <a:lnTo>
                      <a:pt x="213" y="52"/>
                    </a:lnTo>
                    <a:lnTo>
                      <a:pt x="211" y="50"/>
                    </a:lnTo>
                    <a:lnTo>
                      <a:pt x="193" y="2"/>
                    </a:lnTo>
                    <a:lnTo>
                      <a:pt x="175" y="0"/>
                    </a:lnTo>
                    <a:lnTo>
                      <a:pt x="175" y="54"/>
                    </a:lnTo>
                    <a:lnTo>
                      <a:pt x="0" y="52"/>
                    </a:lnTo>
                    <a:lnTo>
                      <a:pt x="10" y="90"/>
                    </a:lnTo>
                    <a:lnTo>
                      <a:pt x="6" y="104"/>
                    </a:lnTo>
                    <a:lnTo>
                      <a:pt x="6" y="154"/>
                    </a:lnTo>
                    <a:lnTo>
                      <a:pt x="28" y="224"/>
                    </a:lnTo>
                    <a:lnTo>
                      <a:pt x="32" y="308"/>
                    </a:lnTo>
                    <a:lnTo>
                      <a:pt x="36" y="310"/>
                    </a:lnTo>
                    <a:lnTo>
                      <a:pt x="30" y="344"/>
                    </a:lnTo>
                    <a:lnTo>
                      <a:pt x="38" y="370"/>
                    </a:lnTo>
                    <a:lnTo>
                      <a:pt x="48" y="386"/>
                    </a:lnTo>
                    <a:lnTo>
                      <a:pt x="50" y="434"/>
                    </a:lnTo>
                    <a:lnTo>
                      <a:pt x="48" y="446"/>
                    </a:lnTo>
                    <a:lnTo>
                      <a:pt x="42" y="458"/>
                    </a:lnTo>
                    <a:lnTo>
                      <a:pt x="26" y="470"/>
                    </a:lnTo>
                    <a:lnTo>
                      <a:pt x="24" y="476"/>
                    </a:lnTo>
                    <a:lnTo>
                      <a:pt x="38" y="500"/>
                    </a:lnTo>
                    <a:lnTo>
                      <a:pt x="52" y="504"/>
                    </a:lnTo>
                    <a:lnTo>
                      <a:pt x="57" y="514"/>
                    </a:lnTo>
                    <a:lnTo>
                      <a:pt x="56" y="742"/>
                    </a:lnTo>
                    <a:lnTo>
                      <a:pt x="535" y="736"/>
                    </a:lnTo>
                    <a:lnTo>
                      <a:pt x="529" y="700"/>
                    </a:lnTo>
                    <a:lnTo>
                      <a:pt x="521" y="684"/>
                    </a:lnTo>
                    <a:lnTo>
                      <a:pt x="477" y="656"/>
                    </a:lnTo>
                    <a:lnTo>
                      <a:pt x="471" y="640"/>
                    </a:lnTo>
                    <a:lnTo>
                      <a:pt x="453" y="620"/>
                    </a:lnTo>
                    <a:lnTo>
                      <a:pt x="437" y="612"/>
                    </a:lnTo>
                    <a:lnTo>
                      <a:pt x="423" y="614"/>
                    </a:lnTo>
                    <a:lnTo>
                      <a:pt x="413" y="600"/>
                    </a:lnTo>
                    <a:lnTo>
                      <a:pt x="393" y="594"/>
                    </a:lnTo>
                    <a:lnTo>
                      <a:pt x="385" y="582"/>
                    </a:lnTo>
                    <a:lnTo>
                      <a:pt x="389" y="560"/>
                    </a:lnTo>
                    <a:lnTo>
                      <a:pt x="385" y="542"/>
                    </a:lnTo>
                    <a:lnTo>
                      <a:pt x="389" y="536"/>
                    </a:lnTo>
                    <a:lnTo>
                      <a:pt x="387" y="514"/>
                    </a:lnTo>
                    <a:lnTo>
                      <a:pt x="397" y="498"/>
                    </a:lnTo>
                    <a:lnTo>
                      <a:pt x="387" y="480"/>
                    </a:lnTo>
                    <a:lnTo>
                      <a:pt x="375" y="478"/>
                    </a:lnTo>
                    <a:lnTo>
                      <a:pt x="375" y="462"/>
                    </a:lnTo>
                    <a:lnTo>
                      <a:pt x="383" y="454"/>
                    </a:lnTo>
                    <a:lnTo>
                      <a:pt x="391" y="436"/>
                    </a:lnTo>
                    <a:lnTo>
                      <a:pt x="421" y="420"/>
                    </a:lnTo>
                    <a:lnTo>
                      <a:pt x="427" y="412"/>
                    </a:lnTo>
                    <a:lnTo>
                      <a:pt x="425" y="340"/>
                    </a:lnTo>
                    <a:lnTo>
                      <a:pt x="431" y="340"/>
                    </a:lnTo>
                    <a:lnTo>
                      <a:pt x="435" y="330"/>
                    </a:lnTo>
                    <a:lnTo>
                      <a:pt x="443" y="336"/>
                    </a:lnTo>
                    <a:lnTo>
                      <a:pt x="577" y="212"/>
                    </a:lnTo>
                    <a:lnTo>
                      <a:pt x="607" y="20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75" name="Freeform 243"/>
              <p:cNvSpPr>
                <a:spLocks/>
              </p:cNvSpPr>
              <p:nvPr/>
            </p:nvSpPr>
            <p:spPr bwMode="auto">
              <a:xfrm>
                <a:off x="3223" y="1036"/>
                <a:ext cx="574" cy="296"/>
              </a:xfrm>
              <a:custGeom>
                <a:avLst/>
                <a:gdLst>
                  <a:gd name="T0" fmla="*/ 330 w 574"/>
                  <a:gd name="T1" fmla="*/ 206 h 296"/>
                  <a:gd name="T2" fmla="*/ 342 w 574"/>
                  <a:gd name="T3" fmla="*/ 226 h 296"/>
                  <a:gd name="T4" fmla="*/ 376 w 574"/>
                  <a:gd name="T5" fmla="*/ 192 h 296"/>
                  <a:gd name="T6" fmla="*/ 432 w 574"/>
                  <a:gd name="T7" fmla="*/ 162 h 296"/>
                  <a:gd name="T8" fmla="*/ 494 w 574"/>
                  <a:gd name="T9" fmla="*/ 168 h 296"/>
                  <a:gd name="T10" fmla="*/ 514 w 574"/>
                  <a:gd name="T11" fmla="*/ 176 h 296"/>
                  <a:gd name="T12" fmla="*/ 518 w 574"/>
                  <a:gd name="T13" fmla="*/ 156 h 296"/>
                  <a:gd name="T14" fmla="*/ 534 w 574"/>
                  <a:gd name="T15" fmla="*/ 168 h 296"/>
                  <a:gd name="T16" fmla="*/ 574 w 574"/>
                  <a:gd name="T17" fmla="*/ 156 h 296"/>
                  <a:gd name="T18" fmla="*/ 562 w 574"/>
                  <a:gd name="T19" fmla="*/ 146 h 296"/>
                  <a:gd name="T20" fmla="*/ 546 w 574"/>
                  <a:gd name="T21" fmla="*/ 134 h 296"/>
                  <a:gd name="T22" fmla="*/ 538 w 574"/>
                  <a:gd name="T23" fmla="*/ 108 h 296"/>
                  <a:gd name="T24" fmla="*/ 532 w 574"/>
                  <a:gd name="T25" fmla="*/ 96 h 296"/>
                  <a:gd name="T26" fmla="*/ 496 w 574"/>
                  <a:gd name="T27" fmla="*/ 102 h 296"/>
                  <a:gd name="T28" fmla="*/ 468 w 574"/>
                  <a:gd name="T29" fmla="*/ 78 h 296"/>
                  <a:gd name="T30" fmla="*/ 450 w 574"/>
                  <a:gd name="T31" fmla="*/ 70 h 296"/>
                  <a:gd name="T32" fmla="*/ 372 w 574"/>
                  <a:gd name="T33" fmla="*/ 88 h 296"/>
                  <a:gd name="T34" fmla="*/ 334 w 574"/>
                  <a:gd name="T35" fmla="*/ 118 h 296"/>
                  <a:gd name="T36" fmla="*/ 288 w 574"/>
                  <a:gd name="T37" fmla="*/ 118 h 296"/>
                  <a:gd name="T38" fmla="*/ 242 w 574"/>
                  <a:gd name="T39" fmla="*/ 90 h 296"/>
                  <a:gd name="T40" fmla="*/ 188 w 574"/>
                  <a:gd name="T41" fmla="*/ 84 h 296"/>
                  <a:gd name="T42" fmla="*/ 168 w 574"/>
                  <a:gd name="T43" fmla="*/ 94 h 296"/>
                  <a:gd name="T44" fmla="*/ 174 w 574"/>
                  <a:gd name="T45" fmla="*/ 58 h 296"/>
                  <a:gd name="T46" fmla="*/ 222 w 574"/>
                  <a:gd name="T47" fmla="*/ 8 h 296"/>
                  <a:gd name="T48" fmla="*/ 202 w 574"/>
                  <a:gd name="T49" fmla="*/ 2 h 296"/>
                  <a:gd name="T50" fmla="*/ 50 w 574"/>
                  <a:gd name="T51" fmla="*/ 100 h 296"/>
                  <a:gd name="T52" fmla="*/ 0 w 574"/>
                  <a:gd name="T53" fmla="*/ 126 h 296"/>
                  <a:gd name="T54" fmla="*/ 8 w 574"/>
                  <a:gd name="T55" fmla="*/ 128 h 296"/>
                  <a:gd name="T56" fmla="*/ 28 w 574"/>
                  <a:gd name="T57" fmla="*/ 156 h 296"/>
                  <a:gd name="T58" fmla="*/ 170 w 574"/>
                  <a:gd name="T59" fmla="*/ 186 h 296"/>
                  <a:gd name="T60" fmla="*/ 210 w 574"/>
                  <a:gd name="T61" fmla="*/ 202 h 296"/>
                  <a:gd name="T62" fmla="*/ 228 w 574"/>
                  <a:gd name="T63" fmla="*/ 216 h 296"/>
                  <a:gd name="T64" fmla="*/ 236 w 574"/>
                  <a:gd name="T65" fmla="*/ 228 h 296"/>
                  <a:gd name="T66" fmla="*/ 236 w 574"/>
                  <a:gd name="T67" fmla="*/ 240 h 296"/>
                  <a:gd name="T68" fmla="*/ 234 w 574"/>
                  <a:gd name="T69" fmla="*/ 256 h 296"/>
                  <a:gd name="T70" fmla="*/ 252 w 574"/>
                  <a:gd name="T71" fmla="*/ 262 h 296"/>
                  <a:gd name="T72" fmla="*/ 248 w 574"/>
                  <a:gd name="T73" fmla="*/ 286 h 296"/>
                  <a:gd name="T74" fmla="*/ 260 w 574"/>
                  <a:gd name="T75" fmla="*/ 296 h 296"/>
                  <a:gd name="T76" fmla="*/ 312 w 574"/>
                  <a:gd name="T77" fmla="*/ 212 h 2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74" h="296">
                    <a:moveTo>
                      <a:pt x="318" y="212"/>
                    </a:moveTo>
                    <a:lnTo>
                      <a:pt x="330" y="206"/>
                    </a:lnTo>
                    <a:lnTo>
                      <a:pt x="340" y="194"/>
                    </a:lnTo>
                    <a:lnTo>
                      <a:pt x="342" y="226"/>
                    </a:lnTo>
                    <a:lnTo>
                      <a:pt x="350" y="224"/>
                    </a:lnTo>
                    <a:lnTo>
                      <a:pt x="376" y="192"/>
                    </a:lnTo>
                    <a:lnTo>
                      <a:pt x="422" y="176"/>
                    </a:lnTo>
                    <a:lnTo>
                      <a:pt x="432" y="162"/>
                    </a:lnTo>
                    <a:lnTo>
                      <a:pt x="452" y="156"/>
                    </a:lnTo>
                    <a:lnTo>
                      <a:pt x="494" y="168"/>
                    </a:lnTo>
                    <a:lnTo>
                      <a:pt x="502" y="176"/>
                    </a:lnTo>
                    <a:lnTo>
                      <a:pt x="514" y="176"/>
                    </a:lnTo>
                    <a:lnTo>
                      <a:pt x="514" y="164"/>
                    </a:lnTo>
                    <a:lnTo>
                      <a:pt x="518" y="156"/>
                    </a:lnTo>
                    <a:lnTo>
                      <a:pt x="526" y="160"/>
                    </a:lnTo>
                    <a:lnTo>
                      <a:pt x="534" y="168"/>
                    </a:lnTo>
                    <a:lnTo>
                      <a:pt x="574" y="156"/>
                    </a:lnTo>
                    <a:lnTo>
                      <a:pt x="572" y="150"/>
                    </a:lnTo>
                    <a:lnTo>
                      <a:pt x="562" y="146"/>
                    </a:lnTo>
                    <a:lnTo>
                      <a:pt x="556" y="138"/>
                    </a:lnTo>
                    <a:lnTo>
                      <a:pt x="546" y="134"/>
                    </a:lnTo>
                    <a:lnTo>
                      <a:pt x="542" y="116"/>
                    </a:lnTo>
                    <a:lnTo>
                      <a:pt x="538" y="108"/>
                    </a:lnTo>
                    <a:lnTo>
                      <a:pt x="536" y="100"/>
                    </a:lnTo>
                    <a:lnTo>
                      <a:pt x="532" y="96"/>
                    </a:lnTo>
                    <a:lnTo>
                      <a:pt x="530" y="96"/>
                    </a:lnTo>
                    <a:lnTo>
                      <a:pt x="496" y="102"/>
                    </a:lnTo>
                    <a:lnTo>
                      <a:pt x="470" y="96"/>
                    </a:lnTo>
                    <a:lnTo>
                      <a:pt x="468" y="78"/>
                    </a:lnTo>
                    <a:lnTo>
                      <a:pt x="462" y="70"/>
                    </a:lnTo>
                    <a:lnTo>
                      <a:pt x="450" y="70"/>
                    </a:lnTo>
                    <a:lnTo>
                      <a:pt x="434" y="80"/>
                    </a:lnTo>
                    <a:lnTo>
                      <a:pt x="372" y="88"/>
                    </a:lnTo>
                    <a:lnTo>
                      <a:pt x="344" y="106"/>
                    </a:lnTo>
                    <a:lnTo>
                      <a:pt x="334" y="118"/>
                    </a:lnTo>
                    <a:lnTo>
                      <a:pt x="326" y="122"/>
                    </a:lnTo>
                    <a:lnTo>
                      <a:pt x="288" y="118"/>
                    </a:lnTo>
                    <a:lnTo>
                      <a:pt x="272" y="122"/>
                    </a:lnTo>
                    <a:lnTo>
                      <a:pt x="242" y="90"/>
                    </a:lnTo>
                    <a:lnTo>
                      <a:pt x="212" y="76"/>
                    </a:lnTo>
                    <a:lnTo>
                      <a:pt x="188" y="84"/>
                    </a:lnTo>
                    <a:lnTo>
                      <a:pt x="180" y="82"/>
                    </a:lnTo>
                    <a:lnTo>
                      <a:pt x="168" y="94"/>
                    </a:lnTo>
                    <a:lnTo>
                      <a:pt x="168" y="70"/>
                    </a:lnTo>
                    <a:lnTo>
                      <a:pt x="174" y="58"/>
                    </a:lnTo>
                    <a:lnTo>
                      <a:pt x="184" y="52"/>
                    </a:lnTo>
                    <a:lnTo>
                      <a:pt x="222" y="8"/>
                    </a:lnTo>
                    <a:lnTo>
                      <a:pt x="222" y="0"/>
                    </a:lnTo>
                    <a:lnTo>
                      <a:pt x="202" y="2"/>
                    </a:lnTo>
                    <a:lnTo>
                      <a:pt x="94" y="86"/>
                    </a:lnTo>
                    <a:lnTo>
                      <a:pt x="50" y="100"/>
                    </a:lnTo>
                    <a:lnTo>
                      <a:pt x="22" y="122"/>
                    </a:lnTo>
                    <a:lnTo>
                      <a:pt x="0" y="126"/>
                    </a:lnTo>
                    <a:lnTo>
                      <a:pt x="2" y="130"/>
                    </a:lnTo>
                    <a:lnTo>
                      <a:pt x="8" y="128"/>
                    </a:lnTo>
                    <a:lnTo>
                      <a:pt x="18" y="134"/>
                    </a:lnTo>
                    <a:lnTo>
                      <a:pt x="28" y="156"/>
                    </a:lnTo>
                    <a:lnTo>
                      <a:pt x="160" y="190"/>
                    </a:lnTo>
                    <a:lnTo>
                      <a:pt x="170" y="186"/>
                    </a:lnTo>
                    <a:lnTo>
                      <a:pt x="208" y="196"/>
                    </a:lnTo>
                    <a:lnTo>
                      <a:pt x="210" y="202"/>
                    </a:lnTo>
                    <a:lnTo>
                      <a:pt x="208" y="212"/>
                    </a:lnTo>
                    <a:lnTo>
                      <a:pt x="228" y="216"/>
                    </a:lnTo>
                    <a:lnTo>
                      <a:pt x="238" y="224"/>
                    </a:lnTo>
                    <a:lnTo>
                      <a:pt x="236" y="228"/>
                    </a:lnTo>
                    <a:lnTo>
                      <a:pt x="240" y="236"/>
                    </a:lnTo>
                    <a:lnTo>
                      <a:pt x="236" y="240"/>
                    </a:lnTo>
                    <a:lnTo>
                      <a:pt x="240" y="248"/>
                    </a:lnTo>
                    <a:lnTo>
                      <a:pt x="234" y="256"/>
                    </a:lnTo>
                    <a:lnTo>
                      <a:pt x="234" y="264"/>
                    </a:lnTo>
                    <a:lnTo>
                      <a:pt x="252" y="262"/>
                    </a:lnTo>
                    <a:lnTo>
                      <a:pt x="254" y="266"/>
                    </a:lnTo>
                    <a:lnTo>
                      <a:pt x="248" y="286"/>
                    </a:lnTo>
                    <a:lnTo>
                      <a:pt x="262" y="296"/>
                    </a:lnTo>
                    <a:lnTo>
                      <a:pt x="260" y="296"/>
                    </a:lnTo>
                    <a:lnTo>
                      <a:pt x="266" y="296"/>
                    </a:lnTo>
                    <a:lnTo>
                      <a:pt x="312" y="212"/>
                    </a:lnTo>
                    <a:lnTo>
                      <a:pt x="318" y="212"/>
                    </a:lnTo>
                    <a:close/>
                  </a:path>
                </a:pathLst>
              </a:custGeom>
              <a:pattFill prst="ltUpDiag">
                <a:fgClr>
                  <a:schemeClr val="bg1">
                    <a:lumMod val="95000"/>
                  </a:schemeClr>
                </a:fgClr>
                <a:bgClr>
                  <a:schemeClr val="accent1"/>
                </a:bgClr>
              </a:pattFill>
              <a:ln w="3175">
                <a:solidFill>
                  <a:srgbClr val="404040"/>
                </a:solidFill>
                <a:prstDash val="solid"/>
                <a:round/>
                <a:headEnd/>
                <a:tailEnd/>
              </a:ln>
            </p:spPr>
            <p:txBody>
              <a:bodyPr/>
              <a:lstStyle/>
              <a:p>
                <a:endParaRPr lang="en-US" sz="1500" dirty="0"/>
              </a:p>
            </p:txBody>
          </p:sp>
          <p:sp>
            <p:nvSpPr>
              <p:cNvPr id="76" name="Freeform 244"/>
              <p:cNvSpPr>
                <a:spLocks/>
              </p:cNvSpPr>
              <p:nvPr/>
            </p:nvSpPr>
            <p:spPr bwMode="auto">
              <a:xfrm>
                <a:off x="3581" y="1234"/>
                <a:ext cx="396" cy="514"/>
              </a:xfrm>
              <a:custGeom>
                <a:avLst/>
                <a:gdLst>
                  <a:gd name="T0" fmla="*/ 354 w 396"/>
                  <a:gd name="T1" fmla="*/ 450 h 514"/>
                  <a:gd name="T2" fmla="*/ 358 w 396"/>
                  <a:gd name="T3" fmla="*/ 410 h 514"/>
                  <a:gd name="T4" fmla="*/ 364 w 396"/>
                  <a:gd name="T5" fmla="*/ 388 h 514"/>
                  <a:gd name="T6" fmla="*/ 376 w 396"/>
                  <a:gd name="T7" fmla="*/ 366 h 514"/>
                  <a:gd name="T8" fmla="*/ 396 w 396"/>
                  <a:gd name="T9" fmla="*/ 302 h 514"/>
                  <a:gd name="T10" fmla="*/ 386 w 396"/>
                  <a:gd name="T11" fmla="*/ 286 h 514"/>
                  <a:gd name="T12" fmla="*/ 338 w 396"/>
                  <a:gd name="T13" fmla="*/ 184 h 514"/>
                  <a:gd name="T14" fmla="*/ 296 w 396"/>
                  <a:gd name="T15" fmla="*/ 206 h 514"/>
                  <a:gd name="T16" fmla="*/ 268 w 396"/>
                  <a:gd name="T17" fmla="*/ 248 h 514"/>
                  <a:gd name="T18" fmla="*/ 252 w 396"/>
                  <a:gd name="T19" fmla="*/ 240 h 514"/>
                  <a:gd name="T20" fmla="*/ 282 w 396"/>
                  <a:gd name="T21" fmla="*/ 184 h 514"/>
                  <a:gd name="T22" fmla="*/ 294 w 396"/>
                  <a:gd name="T23" fmla="*/ 156 h 514"/>
                  <a:gd name="T24" fmla="*/ 284 w 396"/>
                  <a:gd name="T25" fmla="*/ 96 h 514"/>
                  <a:gd name="T26" fmla="*/ 276 w 396"/>
                  <a:gd name="T27" fmla="*/ 72 h 514"/>
                  <a:gd name="T28" fmla="*/ 282 w 396"/>
                  <a:gd name="T29" fmla="*/ 64 h 514"/>
                  <a:gd name="T30" fmla="*/ 256 w 396"/>
                  <a:gd name="T31" fmla="*/ 34 h 514"/>
                  <a:gd name="T32" fmla="*/ 220 w 396"/>
                  <a:gd name="T33" fmla="*/ 22 h 514"/>
                  <a:gd name="T34" fmla="*/ 190 w 396"/>
                  <a:gd name="T35" fmla="*/ 4 h 514"/>
                  <a:gd name="T36" fmla="*/ 170 w 396"/>
                  <a:gd name="T37" fmla="*/ 6 h 514"/>
                  <a:gd name="T38" fmla="*/ 148 w 396"/>
                  <a:gd name="T39" fmla="*/ 0 h 514"/>
                  <a:gd name="T40" fmla="*/ 122 w 396"/>
                  <a:gd name="T41" fmla="*/ 14 h 514"/>
                  <a:gd name="T42" fmla="*/ 134 w 396"/>
                  <a:gd name="T43" fmla="*/ 42 h 514"/>
                  <a:gd name="T44" fmla="*/ 98 w 396"/>
                  <a:gd name="T45" fmla="*/ 62 h 514"/>
                  <a:gd name="T46" fmla="*/ 90 w 396"/>
                  <a:gd name="T47" fmla="*/ 106 h 514"/>
                  <a:gd name="T48" fmla="*/ 82 w 396"/>
                  <a:gd name="T49" fmla="*/ 112 h 514"/>
                  <a:gd name="T50" fmla="*/ 74 w 396"/>
                  <a:gd name="T51" fmla="*/ 82 h 514"/>
                  <a:gd name="T52" fmla="*/ 58 w 396"/>
                  <a:gd name="T53" fmla="*/ 98 h 514"/>
                  <a:gd name="T54" fmla="*/ 36 w 396"/>
                  <a:gd name="T55" fmla="*/ 130 h 514"/>
                  <a:gd name="T56" fmla="*/ 28 w 396"/>
                  <a:gd name="T57" fmla="*/ 190 h 514"/>
                  <a:gd name="T58" fmla="*/ 22 w 396"/>
                  <a:gd name="T59" fmla="*/ 204 h 514"/>
                  <a:gd name="T60" fmla="*/ 48 w 396"/>
                  <a:gd name="T61" fmla="*/ 342 h 514"/>
                  <a:gd name="T62" fmla="*/ 22 w 396"/>
                  <a:gd name="T63" fmla="*/ 498 h 514"/>
                  <a:gd name="T64" fmla="*/ 198 w 396"/>
                  <a:gd name="T65" fmla="*/ 496 h 514"/>
                  <a:gd name="T66" fmla="*/ 328 w 396"/>
                  <a:gd name="T67" fmla="*/ 488 h 514"/>
                  <a:gd name="T68" fmla="*/ 354 w 396"/>
                  <a:gd name="T69" fmla="*/ 450 h 5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6" h="514">
                    <a:moveTo>
                      <a:pt x="354" y="450"/>
                    </a:moveTo>
                    <a:lnTo>
                      <a:pt x="354" y="450"/>
                    </a:lnTo>
                    <a:lnTo>
                      <a:pt x="352" y="430"/>
                    </a:lnTo>
                    <a:lnTo>
                      <a:pt x="358" y="410"/>
                    </a:lnTo>
                    <a:lnTo>
                      <a:pt x="366" y="398"/>
                    </a:lnTo>
                    <a:lnTo>
                      <a:pt x="364" y="388"/>
                    </a:lnTo>
                    <a:lnTo>
                      <a:pt x="366" y="378"/>
                    </a:lnTo>
                    <a:lnTo>
                      <a:pt x="376" y="366"/>
                    </a:lnTo>
                    <a:lnTo>
                      <a:pt x="396" y="364"/>
                    </a:lnTo>
                    <a:lnTo>
                      <a:pt x="396" y="302"/>
                    </a:lnTo>
                    <a:lnTo>
                      <a:pt x="392" y="296"/>
                    </a:lnTo>
                    <a:lnTo>
                      <a:pt x="386" y="286"/>
                    </a:lnTo>
                    <a:lnTo>
                      <a:pt x="372" y="232"/>
                    </a:lnTo>
                    <a:lnTo>
                      <a:pt x="338" y="184"/>
                    </a:lnTo>
                    <a:lnTo>
                      <a:pt x="298" y="202"/>
                    </a:lnTo>
                    <a:lnTo>
                      <a:pt x="296" y="206"/>
                    </a:lnTo>
                    <a:lnTo>
                      <a:pt x="288" y="234"/>
                    </a:lnTo>
                    <a:lnTo>
                      <a:pt x="268" y="248"/>
                    </a:lnTo>
                    <a:lnTo>
                      <a:pt x="256" y="246"/>
                    </a:lnTo>
                    <a:lnTo>
                      <a:pt x="252" y="240"/>
                    </a:lnTo>
                    <a:lnTo>
                      <a:pt x="260" y="206"/>
                    </a:lnTo>
                    <a:lnTo>
                      <a:pt x="282" y="184"/>
                    </a:lnTo>
                    <a:lnTo>
                      <a:pt x="286" y="168"/>
                    </a:lnTo>
                    <a:lnTo>
                      <a:pt x="294" y="156"/>
                    </a:lnTo>
                    <a:lnTo>
                      <a:pt x="298" y="146"/>
                    </a:lnTo>
                    <a:lnTo>
                      <a:pt x="284" y="96"/>
                    </a:lnTo>
                    <a:lnTo>
                      <a:pt x="278" y="84"/>
                    </a:lnTo>
                    <a:lnTo>
                      <a:pt x="276" y="72"/>
                    </a:lnTo>
                    <a:lnTo>
                      <a:pt x="280" y="64"/>
                    </a:lnTo>
                    <a:lnTo>
                      <a:pt x="282" y="64"/>
                    </a:lnTo>
                    <a:lnTo>
                      <a:pt x="268" y="44"/>
                    </a:lnTo>
                    <a:lnTo>
                      <a:pt x="256" y="34"/>
                    </a:lnTo>
                    <a:lnTo>
                      <a:pt x="230" y="28"/>
                    </a:lnTo>
                    <a:lnTo>
                      <a:pt x="220" y="22"/>
                    </a:lnTo>
                    <a:lnTo>
                      <a:pt x="212" y="20"/>
                    </a:lnTo>
                    <a:lnTo>
                      <a:pt x="190" y="4"/>
                    </a:lnTo>
                    <a:lnTo>
                      <a:pt x="180" y="2"/>
                    </a:lnTo>
                    <a:lnTo>
                      <a:pt x="170" y="6"/>
                    </a:lnTo>
                    <a:lnTo>
                      <a:pt x="166" y="2"/>
                    </a:lnTo>
                    <a:lnTo>
                      <a:pt x="148" y="0"/>
                    </a:lnTo>
                    <a:lnTo>
                      <a:pt x="130" y="2"/>
                    </a:lnTo>
                    <a:lnTo>
                      <a:pt x="122" y="14"/>
                    </a:lnTo>
                    <a:lnTo>
                      <a:pt x="126" y="32"/>
                    </a:lnTo>
                    <a:lnTo>
                      <a:pt x="134" y="42"/>
                    </a:lnTo>
                    <a:lnTo>
                      <a:pt x="132" y="46"/>
                    </a:lnTo>
                    <a:lnTo>
                      <a:pt x="98" y="62"/>
                    </a:lnTo>
                    <a:lnTo>
                      <a:pt x="98" y="104"/>
                    </a:lnTo>
                    <a:lnTo>
                      <a:pt x="90" y="106"/>
                    </a:lnTo>
                    <a:lnTo>
                      <a:pt x="84" y="118"/>
                    </a:lnTo>
                    <a:lnTo>
                      <a:pt x="82" y="112"/>
                    </a:lnTo>
                    <a:lnTo>
                      <a:pt x="78" y="90"/>
                    </a:lnTo>
                    <a:lnTo>
                      <a:pt x="74" y="82"/>
                    </a:lnTo>
                    <a:lnTo>
                      <a:pt x="66" y="88"/>
                    </a:lnTo>
                    <a:lnTo>
                      <a:pt x="58" y="98"/>
                    </a:lnTo>
                    <a:lnTo>
                      <a:pt x="38" y="114"/>
                    </a:lnTo>
                    <a:lnTo>
                      <a:pt x="36" y="130"/>
                    </a:lnTo>
                    <a:lnTo>
                      <a:pt x="28" y="142"/>
                    </a:lnTo>
                    <a:lnTo>
                      <a:pt x="28" y="190"/>
                    </a:lnTo>
                    <a:lnTo>
                      <a:pt x="30" y="196"/>
                    </a:lnTo>
                    <a:lnTo>
                      <a:pt x="22" y="204"/>
                    </a:lnTo>
                    <a:lnTo>
                      <a:pt x="14" y="272"/>
                    </a:lnTo>
                    <a:lnTo>
                      <a:pt x="48" y="342"/>
                    </a:lnTo>
                    <a:lnTo>
                      <a:pt x="50" y="400"/>
                    </a:lnTo>
                    <a:lnTo>
                      <a:pt x="22" y="498"/>
                    </a:lnTo>
                    <a:lnTo>
                      <a:pt x="0" y="514"/>
                    </a:lnTo>
                    <a:lnTo>
                      <a:pt x="198" y="496"/>
                    </a:lnTo>
                    <a:lnTo>
                      <a:pt x="198" y="504"/>
                    </a:lnTo>
                    <a:lnTo>
                      <a:pt x="328" y="488"/>
                    </a:lnTo>
                    <a:lnTo>
                      <a:pt x="354" y="450"/>
                    </a:lnTo>
                    <a:close/>
                  </a:path>
                </a:pathLst>
              </a:custGeom>
              <a:pattFill prst="ltUpDiag">
                <a:fgClr>
                  <a:schemeClr val="bg1">
                    <a:lumMod val="95000"/>
                  </a:schemeClr>
                </a:fgClr>
                <a:bgClr>
                  <a:schemeClr val="accent1"/>
                </a:bgClr>
              </a:pattFill>
              <a:ln w="3175">
                <a:solidFill>
                  <a:srgbClr val="404040"/>
                </a:solidFill>
                <a:prstDash val="solid"/>
                <a:round/>
                <a:headEnd/>
                <a:tailEnd/>
              </a:ln>
            </p:spPr>
            <p:txBody>
              <a:bodyPr/>
              <a:lstStyle/>
              <a:p>
                <a:endParaRPr lang="en-US" sz="1500" dirty="0"/>
              </a:p>
            </p:txBody>
          </p:sp>
          <p:sp>
            <p:nvSpPr>
              <p:cNvPr id="77" name="Freeform 245"/>
              <p:cNvSpPr>
                <a:spLocks/>
              </p:cNvSpPr>
              <p:nvPr/>
            </p:nvSpPr>
            <p:spPr bwMode="auto">
              <a:xfrm>
                <a:off x="4821" y="1484"/>
                <a:ext cx="172" cy="166"/>
              </a:xfrm>
              <a:custGeom>
                <a:avLst/>
                <a:gdLst>
                  <a:gd name="T0" fmla="*/ 14 w 172"/>
                  <a:gd name="T1" fmla="*/ 166 h 166"/>
                  <a:gd name="T2" fmla="*/ 68 w 172"/>
                  <a:gd name="T3" fmla="*/ 134 h 166"/>
                  <a:gd name="T4" fmla="*/ 72 w 172"/>
                  <a:gd name="T5" fmla="*/ 122 h 166"/>
                  <a:gd name="T6" fmla="*/ 84 w 172"/>
                  <a:gd name="T7" fmla="*/ 112 h 166"/>
                  <a:gd name="T8" fmla="*/ 108 w 172"/>
                  <a:gd name="T9" fmla="*/ 112 h 166"/>
                  <a:gd name="T10" fmla="*/ 172 w 172"/>
                  <a:gd name="T11" fmla="*/ 88 h 166"/>
                  <a:gd name="T12" fmla="*/ 170 w 172"/>
                  <a:gd name="T13" fmla="*/ 78 h 166"/>
                  <a:gd name="T14" fmla="*/ 172 w 172"/>
                  <a:gd name="T15" fmla="*/ 76 h 166"/>
                  <a:gd name="T16" fmla="*/ 154 w 172"/>
                  <a:gd name="T17" fmla="*/ 0 h 166"/>
                  <a:gd name="T18" fmla="*/ 68 w 172"/>
                  <a:gd name="T19" fmla="*/ 20 h 166"/>
                  <a:gd name="T20" fmla="*/ 66 w 172"/>
                  <a:gd name="T21" fmla="*/ 26 h 166"/>
                  <a:gd name="T22" fmla="*/ 62 w 172"/>
                  <a:gd name="T23" fmla="*/ 22 h 166"/>
                  <a:gd name="T24" fmla="*/ 0 w 172"/>
                  <a:gd name="T25" fmla="*/ 36 h 166"/>
                  <a:gd name="T26" fmla="*/ 14 w 172"/>
                  <a:gd name="T27" fmla="*/ 128 h 166"/>
                  <a:gd name="T28" fmla="*/ 24 w 172"/>
                  <a:gd name="T29" fmla="*/ 138 h 166"/>
                  <a:gd name="T30" fmla="*/ 4 w 172"/>
                  <a:gd name="T31" fmla="*/ 156 h 166"/>
                  <a:gd name="T32" fmla="*/ 14 w 172"/>
                  <a:gd name="T33" fmla="*/ 166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166">
                    <a:moveTo>
                      <a:pt x="14" y="166"/>
                    </a:moveTo>
                    <a:lnTo>
                      <a:pt x="68" y="134"/>
                    </a:lnTo>
                    <a:lnTo>
                      <a:pt x="72" y="122"/>
                    </a:lnTo>
                    <a:lnTo>
                      <a:pt x="84" y="112"/>
                    </a:lnTo>
                    <a:lnTo>
                      <a:pt x="108" y="112"/>
                    </a:lnTo>
                    <a:lnTo>
                      <a:pt x="172" y="88"/>
                    </a:lnTo>
                    <a:lnTo>
                      <a:pt x="170" y="78"/>
                    </a:lnTo>
                    <a:lnTo>
                      <a:pt x="172" y="76"/>
                    </a:lnTo>
                    <a:lnTo>
                      <a:pt x="154" y="0"/>
                    </a:lnTo>
                    <a:lnTo>
                      <a:pt x="68" y="20"/>
                    </a:lnTo>
                    <a:lnTo>
                      <a:pt x="66" y="26"/>
                    </a:lnTo>
                    <a:lnTo>
                      <a:pt x="62" y="22"/>
                    </a:lnTo>
                    <a:lnTo>
                      <a:pt x="0" y="36"/>
                    </a:lnTo>
                    <a:lnTo>
                      <a:pt x="14" y="128"/>
                    </a:lnTo>
                    <a:lnTo>
                      <a:pt x="24" y="138"/>
                    </a:lnTo>
                    <a:lnTo>
                      <a:pt x="4" y="156"/>
                    </a:lnTo>
                    <a:lnTo>
                      <a:pt x="14" y="166"/>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78" name="Freeform 246"/>
              <p:cNvSpPr>
                <a:spLocks/>
              </p:cNvSpPr>
              <p:nvPr/>
            </p:nvSpPr>
            <p:spPr bwMode="auto">
              <a:xfrm>
                <a:off x="4317" y="1854"/>
                <a:ext cx="456" cy="218"/>
              </a:xfrm>
              <a:custGeom>
                <a:avLst/>
                <a:gdLst>
                  <a:gd name="T0" fmla="*/ 0 w 456"/>
                  <a:gd name="T1" fmla="*/ 66 h 218"/>
                  <a:gd name="T2" fmla="*/ 10 w 456"/>
                  <a:gd name="T3" fmla="*/ 132 h 218"/>
                  <a:gd name="T4" fmla="*/ 42 w 456"/>
                  <a:gd name="T5" fmla="*/ 92 h 218"/>
                  <a:gd name="T6" fmla="*/ 56 w 456"/>
                  <a:gd name="T7" fmla="*/ 92 h 218"/>
                  <a:gd name="T8" fmla="*/ 70 w 456"/>
                  <a:gd name="T9" fmla="*/ 64 h 218"/>
                  <a:gd name="T10" fmla="*/ 74 w 456"/>
                  <a:gd name="T11" fmla="*/ 72 h 218"/>
                  <a:gd name="T12" fmla="*/ 102 w 456"/>
                  <a:gd name="T13" fmla="*/ 74 h 218"/>
                  <a:gd name="T14" fmla="*/ 102 w 456"/>
                  <a:gd name="T15" fmla="*/ 66 h 218"/>
                  <a:gd name="T16" fmla="*/ 104 w 456"/>
                  <a:gd name="T17" fmla="*/ 62 h 218"/>
                  <a:gd name="T18" fmla="*/ 126 w 456"/>
                  <a:gd name="T19" fmla="*/ 48 h 218"/>
                  <a:gd name="T20" fmla="*/ 160 w 456"/>
                  <a:gd name="T21" fmla="*/ 52 h 218"/>
                  <a:gd name="T22" fmla="*/ 158 w 456"/>
                  <a:gd name="T23" fmla="*/ 60 h 218"/>
                  <a:gd name="T24" fmla="*/ 164 w 456"/>
                  <a:gd name="T25" fmla="*/ 62 h 218"/>
                  <a:gd name="T26" fmla="*/ 170 w 456"/>
                  <a:gd name="T27" fmla="*/ 66 h 218"/>
                  <a:gd name="T28" fmla="*/ 174 w 456"/>
                  <a:gd name="T29" fmla="*/ 76 h 218"/>
                  <a:gd name="T30" fmla="*/ 194 w 456"/>
                  <a:gd name="T31" fmla="*/ 86 h 218"/>
                  <a:gd name="T32" fmla="*/ 202 w 456"/>
                  <a:gd name="T33" fmla="*/ 106 h 218"/>
                  <a:gd name="T34" fmla="*/ 228 w 456"/>
                  <a:gd name="T35" fmla="*/ 114 h 218"/>
                  <a:gd name="T36" fmla="*/ 244 w 456"/>
                  <a:gd name="T37" fmla="*/ 124 h 218"/>
                  <a:gd name="T38" fmla="*/ 254 w 456"/>
                  <a:gd name="T39" fmla="*/ 132 h 218"/>
                  <a:gd name="T40" fmla="*/ 258 w 456"/>
                  <a:gd name="T41" fmla="*/ 148 h 218"/>
                  <a:gd name="T42" fmla="*/ 250 w 456"/>
                  <a:gd name="T43" fmla="*/ 166 h 218"/>
                  <a:gd name="T44" fmla="*/ 248 w 456"/>
                  <a:gd name="T45" fmla="*/ 184 h 218"/>
                  <a:gd name="T46" fmla="*/ 266 w 456"/>
                  <a:gd name="T47" fmla="*/ 188 h 218"/>
                  <a:gd name="T48" fmla="*/ 298 w 456"/>
                  <a:gd name="T49" fmla="*/ 192 h 218"/>
                  <a:gd name="T50" fmla="*/ 320 w 456"/>
                  <a:gd name="T51" fmla="*/ 200 h 218"/>
                  <a:gd name="T52" fmla="*/ 344 w 456"/>
                  <a:gd name="T53" fmla="*/ 212 h 218"/>
                  <a:gd name="T54" fmla="*/ 316 w 456"/>
                  <a:gd name="T55" fmla="*/ 174 h 218"/>
                  <a:gd name="T56" fmla="*/ 324 w 456"/>
                  <a:gd name="T57" fmla="*/ 170 h 218"/>
                  <a:gd name="T58" fmla="*/ 308 w 456"/>
                  <a:gd name="T59" fmla="*/ 92 h 218"/>
                  <a:gd name="T60" fmla="*/ 332 w 456"/>
                  <a:gd name="T61" fmla="*/ 46 h 218"/>
                  <a:gd name="T62" fmla="*/ 344 w 456"/>
                  <a:gd name="T63" fmla="*/ 22 h 218"/>
                  <a:gd name="T64" fmla="*/ 350 w 456"/>
                  <a:gd name="T65" fmla="*/ 30 h 218"/>
                  <a:gd name="T66" fmla="*/ 346 w 456"/>
                  <a:gd name="T67" fmla="*/ 48 h 218"/>
                  <a:gd name="T68" fmla="*/ 334 w 456"/>
                  <a:gd name="T69" fmla="*/ 66 h 218"/>
                  <a:gd name="T70" fmla="*/ 340 w 456"/>
                  <a:gd name="T71" fmla="*/ 84 h 218"/>
                  <a:gd name="T72" fmla="*/ 330 w 456"/>
                  <a:gd name="T73" fmla="*/ 108 h 218"/>
                  <a:gd name="T74" fmla="*/ 344 w 456"/>
                  <a:gd name="T75" fmla="*/ 110 h 218"/>
                  <a:gd name="T76" fmla="*/ 354 w 456"/>
                  <a:gd name="T77" fmla="*/ 140 h 218"/>
                  <a:gd name="T78" fmla="*/ 344 w 456"/>
                  <a:gd name="T79" fmla="*/ 154 h 218"/>
                  <a:gd name="T80" fmla="*/ 350 w 456"/>
                  <a:gd name="T81" fmla="*/ 174 h 218"/>
                  <a:gd name="T82" fmla="*/ 378 w 456"/>
                  <a:gd name="T83" fmla="*/ 182 h 218"/>
                  <a:gd name="T84" fmla="*/ 398 w 456"/>
                  <a:gd name="T85" fmla="*/ 202 h 218"/>
                  <a:gd name="T86" fmla="*/ 406 w 456"/>
                  <a:gd name="T87" fmla="*/ 218 h 218"/>
                  <a:gd name="T88" fmla="*/ 446 w 456"/>
                  <a:gd name="T89" fmla="*/ 184 h 218"/>
                  <a:gd name="T90" fmla="*/ 456 w 456"/>
                  <a:gd name="T91" fmla="*/ 144 h 218"/>
                  <a:gd name="T92" fmla="*/ 352 w 456"/>
                  <a:gd name="T93" fmla="*/ 0 h 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6" h="218">
                    <a:moveTo>
                      <a:pt x="352" y="0"/>
                    </a:moveTo>
                    <a:lnTo>
                      <a:pt x="0" y="66"/>
                    </a:lnTo>
                    <a:lnTo>
                      <a:pt x="2" y="66"/>
                    </a:lnTo>
                    <a:lnTo>
                      <a:pt x="10" y="132"/>
                    </a:lnTo>
                    <a:lnTo>
                      <a:pt x="28" y="116"/>
                    </a:lnTo>
                    <a:lnTo>
                      <a:pt x="42" y="92"/>
                    </a:lnTo>
                    <a:lnTo>
                      <a:pt x="48" y="88"/>
                    </a:lnTo>
                    <a:lnTo>
                      <a:pt x="56" y="92"/>
                    </a:lnTo>
                    <a:lnTo>
                      <a:pt x="68" y="74"/>
                    </a:lnTo>
                    <a:lnTo>
                      <a:pt x="70" y="64"/>
                    </a:lnTo>
                    <a:lnTo>
                      <a:pt x="74" y="68"/>
                    </a:lnTo>
                    <a:lnTo>
                      <a:pt x="74" y="72"/>
                    </a:lnTo>
                    <a:lnTo>
                      <a:pt x="92" y="76"/>
                    </a:lnTo>
                    <a:lnTo>
                      <a:pt x="102" y="74"/>
                    </a:lnTo>
                    <a:lnTo>
                      <a:pt x="106" y="70"/>
                    </a:lnTo>
                    <a:lnTo>
                      <a:pt x="102" y="66"/>
                    </a:lnTo>
                    <a:lnTo>
                      <a:pt x="106" y="64"/>
                    </a:lnTo>
                    <a:lnTo>
                      <a:pt x="104" y="62"/>
                    </a:lnTo>
                    <a:lnTo>
                      <a:pt x="118" y="58"/>
                    </a:lnTo>
                    <a:lnTo>
                      <a:pt x="126" y="48"/>
                    </a:lnTo>
                    <a:lnTo>
                      <a:pt x="146" y="56"/>
                    </a:lnTo>
                    <a:lnTo>
                      <a:pt x="160" y="52"/>
                    </a:lnTo>
                    <a:lnTo>
                      <a:pt x="162" y="56"/>
                    </a:lnTo>
                    <a:lnTo>
                      <a:pt x="158" y="60"/>
                    </a:lnTo>
                    <a:lnTo>
                      <a:pt x="160" y="64"/>
                    </a:lnTo>
                    <a:lnTo>
                      <a:pt x="164" y="62"/>
                    </a:lnTo>
                    <a:lnTo>
                      <a:pt x="164" y="66"/>
                    </a:lnTo>
                    <a:lnTo>
                      <a:pt x="170" y="66"/>
                    </a:lnTo>
                    <a:lnTo>
                      <a:pt x="166" y="72"/>
                    </a:lnTo>
                    <a:lnTo>
                      <a:pt x="174" y="76"/>
                    </a:lnTo>
                    <a:lnTo>
                      <a:pt x="176" y="86"/>
                    </a:lnTo>
                    <a:lnTo>
                      <a:pt x="194" y="86"/>
                    </a:lnTo>
                    <a:lnTo>
                      <a:pt x="206" y="94"/>
                    </a:lnTo>
                    <a:lnTo>
                      <a:pt x="202" y="106"/>
                    </a:lnTo>
                    <a:lnTo>
                      <a:pt x="210" y="112"/>
                    </a:lnTo>
                    <a:lnTo>
                      <a:pt x="228" y="114"/>
                    </a:lnTo>
                    <a:lnTo>
                      <a:pt x="234" y="120"/>
                    </a:lnTo>
                    <a:lnTo>
                      <a:pt x="244" y="124"/>
                    </a:lnTo>
                    <a:lnTo>
                      <a:pt x="250" y="126"/>
                    </a:lnTo>
                    <a:lnTo>
                      <a:pt x="254" y="132"/>
                    </a:lnTo>
                    <a:lnTo>
                      <a:pt x="256" y="140"/>
                    </a:lnTo>
                    <a:lnTo>
                      <a:pt x="258" y="148"/>
                    </a:lnTo>
                    <a:lnTo>
                      <a:pt x="250" y="152"/>
                    </a:lnTo>
                    <a:lnTo>
                      <a:pt x="250" y="166"/>
                    </a:lnTo>
                    <a:lnTo>
                      <a:pt x="250" y="172"/>
                    </a:lnTo>
                    <a:lnTo>
                      <a:pt x="248" y="184"/>
                    </a:lnTo>
                    <a:lnTo>
                      <a:pt x="252" y="188"/>
                    </a:lnTo>
                    <a:lnTo>
                      <a:pt x="266" y="188"/>
                    </a:lnTo>
                    <a:lnTo>
                      <a:pt x="288" y="196"/>
                    </a:lnTo>
                    <a:lnTo>
                      <a:pt x="298" y="192"/>
                    </a:lnTo>
                    <a:lnTo>
                      <a:pt x="306" y="198"/>
                    </a:lnTo>
                    <a:lnTo>
                      <a:pt x="320" y="200"/>
                    </a:lnTo>
                    <a:lnTo>
                      <a:pt x="330" y="208"/>
                    </a:lnTo>
                    <a:lnTo>
                      <a:pt x="344" y="212"/>
                    </a:lnTo>
                    <a:lnTo>
                      <a:pt x="332" y="184"/>
                    </a:lnTo>
                    <a:lnTo>
                      <a:pt x="316" y="174"/>
                    </a:lnTo>
                    <a:lnTo>
                      <a:pt x="324" y="172"/>
                    </a:lnTo>
                    <a:lnTo>
                      <a:pt x="324" y="170"/>
                    </a:lnTo>
                    <a:lnTo>
                      <a:pt x="312" y="140"/>
                    </a:lnTo>
                    <a:lnTo>
                      <a:pt x="308" y="92"/>
                    </a:lnTo>
                    <a:lnTo>
                      <a:pt x="300" y="78"/>
                    </a:lnTo>
                    <a:lnTo>
                      <a:pt x="332" y="46"/>
                    </a:lnTo>
                    <a:lnTo>
                      <a:pt x="340" y="24"/>
                    </a:lnTo>
                    <a:lnTo>
                      <a:pt x="344" y="22"/>
                    </a:lnTo>
                    <a:lnTo>
                      <a:pt x="348" y="26"/>
                    </a:lnTo>
                    <a:lnTo>
                      <a:pt x="350" y="30"/>
                    </a:lnTo>
                    <a:lnTo>
                      <a:pt x="350" y="40"/>
                    </a:lnTo>
                    <a:lnTo>
                      <a:pt x="346" y="48"/>
                    </a:lnTo>
                    <a:lnTo>
                      <a:pt x="338" y="54"/>
                    </a:lnTo>
                    <a:lnTo>
                      <a:pt x="334" y="66"/>
                    </a:lnTo>
                    <a:lnTo>
                      <a:pt x="334" y="74"/>
                    </a:lnTo>
                    <a:lnTo>
                      <a:pt x="340" y="84"/>
                    </a:lnTo>
                    <a:lnTo>
                      <a:pt x="340" y="90"/>
                    </a:lnTo>
                    <a:lnTo>
                      <a:pt x="330" y="108"/>
                    </a:lnTo>
                    <a:lnTo>
                      <a:pt x="334" y="112"/>
                    </a:lnTo>
                    <a:lnTo>
                      <a:pt x="344" y="110"/>
                    </a:lnTo>
                    <a:lnTo>
                      <a:pt x="348" y="114"/>
                    </a:lnTo>
                    <a:lnTo>
                      <a:pt x="354" y="140"/>
                    </a:lnTo>
                    <a:lnTo>
                      <a:pt x="348" y="148"/>
                    </a:lnTo>
                    <a:lnTo>
                      <a:pt x="344" y="154"/>
                    </a:lnTo>
                    <a:lnTo>
                      <a:pt x="344" y="164"/>
                    </a:lnTo>
                    <a:lnTo>
                      <a:pt x="350" y="174"/>
                    </a:lnTo>
                    <a:lnTo>
                      <a:pt x="364" y="186"/>
                    </a:lnTo>
                    <a:lnTo>
                      <a:pt x="378" y="182"/>
                    </a:lnTo>
                    <a:lnTo>
                      <a:pt x="386" y="184"/>
                    </a:lnTo>
                    <a:lnTo>
                      <a:pt x="398" y="202"/>
                    </a:lnTo>
                    <a:lnTo>
                      <a:pt x="402" y="214"/>
                    </a:lnTo>
                    <a:lnTo>
                      <a:pt x="406" y="218"/>
                    </a:lnTo>
                    <a:lnTo>
                      <a:pt x="450" y="200"/>
                    </a:lnTo>
                    <a:lnTo>
                      <a:pt x="446" y="184"/>
                    </a:lnTo>
                    <a:lnTo>
                      <a:pt x="456" y="160"/>
                    </a:lnTo>
                    <a:lnTo>
                      <a:pt x="456" y="144"/>
                    </a:lnTo>
                    <a:lnTo>
                      <a:pt x="392" y="158"/>
                    </a:lnTo>
                    <a:lnTo>
                      <a:pt x="352" y="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79" name="Freeform 247"/>
              <p:cNvSpPr>
                <a:spLocks/>
              </p:cNvSpPr>
              <p:nvPr/>
            </p:nvSpPr>
            <p:spPr bwMode="auto">
              <a:xfrm>
                <a:off x="3787" y="2563"/>
                <a:ext cx="540" cy="572"/>
              </a:xfrm>
              <a:custGeom>
                <a:avLst/>
                <a:gdLst>
                  <a:gd name="T0" fmla="*/ 498 w 540"/>
                  <a:gd name="T1" fmla="*/ 518 h 572"/>
                  <a:gd name="T2" fmla="*/ 494 w 540"/>
                  <a:gd name="T3" fmla="*/ 488 h 572"/>
                  <a:gd name="T4" fmla="*/ 534 w 540"/>
                  <a:gd name="T5" fmla="*/ 346 h 572"/>
                  <a:gd name="T6" fmla="*/ 540 w 540"/>
                  <a:gd name="T7" fmla="*/ 344 h 572"/>
                  <a:gd name="T8" fmla="*/ 512 w 540"/>
                  <a:gd name="T9" fmla="*/ 336 h 572"/>
                  <a:gd name="T10" fmla="*/ 510 w 540"/>
                  <a:gd name="T11" fmla="*/ 312 h 572"/>
                  <a:gd name="T12" fmla="*/ 494 w 540"/>
                  <a:gd name="T13" fmla="*/ 288 h 572"/>
                  <a:gd name="T14" fmla="*/ 476 w 540"/>
                  <a:gd name="T15" fmla="*/ 280 h 572"/>
                  <a:gd name="T16" fmla="*/ 474 w 540"/>
                  <a:gd name="T17" fmla="*/ 262 h 572"/>
                  <a:gd name="T18" fmla="*/ 460 w 540"/>
                  <a:gd name="T19" fmla="*/ 238 h 572"/>
                  <a:gd name="T20" fmla="*/ 460 w 540"/>
                  <a:gd name="T21" fmla="*/ 232 h 572"/>
                  <a:gd name="T22" fmla="*/ 428 w 540"/>
                  <a:gd name="T23" fmla="*/ 216 h 572"/>
                  <a:gd name="T24" fmla="*/ 428 w 540"/>
                  <a:gd name="T25" fmla="*/ 210 h 572"/>
                  <a:gd name="T26" fmla="*/ 418 w 540"/>
                  <a:gd name="T27" fmla="*/ 206 h 572"/>
                  <a:gd name="T28" fmla="*/ 418 w 540"/>
                  <a:gd name="T29" fmla="*/ 198 h 572"/>
                  <a:gd name="T30" fmla="*/ 406 w 540"/>
                  <a:gd name="T31" fmla="*/ 194 h 572"/>
                  <a:gd name="T32" fmla="*/ 406 w 540"/>
                  <a:gd name="T33" fmla="*/ 180 h 572"/>
                  <a:gd name="T34" fmla="*/ 374 w 540"/>
                  <a:gd name="T35" fmla="*/ 160 h 572"/>
                  <a:gd name="T36" fmla="*/ 374 w 540"/>
                  <a:gd name="T37" fmla="*/ 160 h 572"/>
                  <a:gd name="T38" fmla="*/ 362 w 540"/>
                  <a:gd name="T39" fmla="*/ 142 h 572"/>
                  <a:gd name="T40" fmla="*/ 332 w 540"/>
                  <a:gd name="T41" fmla="*/ 128 h 572"/>
                  <a:gd name="T42" fmla="*/ 328 w 540"/>
                  <a:gd name="T43" fmla="*/ 120 h 572"/>
                  <a:gd name="T44" fmla="*/ 328 w 540"/>
                  <a:gd name="T45" fmla="*/ 120 h 572"/>
                  <a:gd name="T46" fmla="*/ 310 w 540"/>
                  <a:gd name="T47" fmla="*/ 102 h 572"/>
                  <a:gd name="T48" fmla="*/ 298 w 540"/>
                  <a:gd name="T49" fmla="*/ 80 h 572"/>
                  <a:gd name="T50" fmla="*/ 298 w 540"/>
                  <a:gd name="T51" fmla="*/ 80 h 572"/>
                  <a:gd name="T52" fmla="*/ 290 w 540"/>
                  <a:gd name="T53" fmla="*/ 66 h 572"/>
                  <a:gd name="T54" fmla="*/ 276 w 540"/>
                  <a:gd name="T55" fmla="*/ 68 h 572"/>
                  <a:gd name="T56" fmla="*/ 238 w 540"/>
                  <a:gd name="T57" fmla="*/ 42 h 572"/>
                  <a:gd name="T58" fmla="*/ 248 w 540"/>
                  <a:gd name="T59" fmla="*/ 20 h 572"/>
                  <a:gd name="T60" fmla="*/ 258 w 540"/>
                  <a:gd name="T61" fmla="*/ 12 h 572"/>
                  <a:gd name="T62" fmla="*/ 260 w 540"/>
                  <a:gd name="T63" fmla="*/ 0 h 572"/>
                  <a:gd name="T64" fmla="*/ 0 w 540"/>
                  <a:gd name="T65" fmla="*/ 30 h 572"/>
                  <a:gd name="T66" fmla="*/ 84 w 540"/>
                  <a:gd name="T67" fmla="*/ 324 h 572"/>
                  <a:gd name="T68" fmla="*/ 102 w 540"/>
                  <a:gd name="T69" fmla="*/ 350 h 572"/>
                  <a:gd name="T70" fmla="*/ 100 w 540"/>
                  <a:gd name="T71" fmla="*/ 362 h 572"/>
                  <a:gd name="T72" fmla="*/ 112 w 540"/>
                  <a:gd name="T73" fmla="*/ 368 h 572"/>
                  <a:gd name="T74" fmla="*/ 96 w 540"/>
                  <a:gd name="T75" fmla="*/ 388 h 572"/>
                  <a:gd name="T76" fmla="*/ 96 w 540"/>
                  <a:gd name="T77" fmla="*/ 418 h 572"/>
                  <a:gd name="T78" fmla="*/ 104 w 540"/>
                  <a:gd name="T79" fmla="*/ 440 h 572"/>
                  <a:gd name="T80" fmla="*/ 104 w 540"/>
                  <a:gd name="T81" fmla="*/ 510 h 572"/>
                  <a:gd name="T82" fmla="*/ 124 w 540"/>
                  <a:gd name="T83" fmla="*/ 552 h 572"/>
                  <a:gd name="T84" fmla="*/ 136 w 540"/>
                  <a:gd name="T85" fmla="*/ 564 h 572"/>
                  <a:gd name="T86" fmla="*/ 424 w 540"/>
                  <a:gd name="T87" fmla="*/ 548 h 572"/>
                  <a:gd name="T88" fmla="*/ 428 w 540"/>
                  <a:gd name="T89" fmla="*/ 566 h 572"/>
                  <a:gd name="T90" fmla="*/ 434 w 540"/>
                  <a:gd name="T91" fmla="*/ 572 h 572"/>
                  <a:gd name="T92" fmla="*/ 446 w 540"/>
                  <a:gd name="T93" fmla="*/ 570 h 572"/>
                  <a:gd name="T94" fmla="*/ 448 w 540"/>
                  <a:gd name="T95" fmla="*/ 546 h 572"/>
                  <a:gd name="T96" fmla="*/ 440 w 540"/>
                  <a:gd name="T97" fmla="*/ 524 h 572"/>
                  <a:gd name="T98" fmla="*/ 448 w 540"/>
                  <a:gd name="T99" fmla="*/ 514 h 572"/>
                  <a:gd name="T100" fmla="*/ 498 w 540"/>
                  <a:gd name="T101" fmla="*/ 518 h 5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0" h="572">
                    <a:moveTo>
                      <a:pt x="498" y="518"/>
                    </a:moveTo>
                    <a:lnTo>
                      <a:pt x="494" y="488"/>
                    </a:lnTo>
                    <a:lnTo>
                      <a:pt x="534" y="346"/>
                    </a:lnTo>
                    <a:lnTo>
                      <a:pt x="540" y="344"/>
                    </a:lnTo>
                    <a:lnTo>
                      <a:pt x="512" y="336"/>
                    </a:lnTo>
                    <a:lnTo>
                      <a:pt x="510" y="312"/>
                    </a:lnTo>
                    <a:lnTo>
                      <a:pt x="494" y="288"/>
                    </a:lnTo>
                    <a:lnTo>
                      <a:pt x="476" y="280"/>
                    </a:lnTo>
                    <a:lnTo>
                      <a:pt x="474" y="262"/>
                    </a:lnTo>
                    <a:lnTo>
                      <a:pt x="460" y="238"/>
                    </a:lnTo>
                    <a:lnTo>
                      <a:pt x="460" y="232"/>
                    </a:lnTo>
                    <a:lnTo>
                      <a:pt x="428" y="216"/>
                    </a:lnTo>
                    <a:lnTo>
                      <a:pt x="428" y="210"/>
                    </a:lnTo>
                    <a:lnTo>
                      <a:pt x="418" y="206"/>
                    </a:lnTo>
                    <a:lnTo>
                      <a:pt x="418" y="198"/>
                    </a:lnTo>
                    <a:lnTo>
                      <a:pt x="406" y="194"/>
                    </a:lnTo>
                    <a:lnTo>
                      <a:pt x="406" y="180"/>
                    </a:lnTo>
                    <a:lnTo>
                      <a:pt x="374" y="160"/>
                    </a:lnTo>
                    <a:lnTo>
                      <a:pt x="362" y="142"/>
                    </a:lnTo>
                    <a:lnTo>
                      <a:pt x="332" y="128"/>
                    </a:lnTo>
                    <a:lnTo>
                      <a:pt x="328" y="120"/>
                    </a:lnTo>
                    <a:lnTo>
                      <a:pt x="310" y="102"/>
                    </a:lnTo>
                    <a:lnTo>
                      <a:pt x="298" y="80"/>
                    </a:lnTo>
                    <a:lnTo>
                      <a:pt x="290" y="66"/>
                    </a:lnTo>
                    <a:lnTo>
                      <a:pt x="276" y="68"/>
                    </a:lnTo>
                    <a:lnTo>
                      <a:pt x="238" y="42"/>
                    </a:lnTo>
                    <a:lnTo>
                      <a:pt x="248" y="20"/>
                    </a:lnTo>
                    <a:lnTo>
                      <a:pt x="258" y="12"/>
                    </a:lnTo>
                    <a:lnTo>
                      <a:pt x="260" y="0"/>
                    </a:lnTo>
                    <a:lnTo>
                      <a:pt x="0" y="30"/>
                    </a:lnTo>
                    <a:lnTo>
                      <a:pt x="84" y="324"/>
                    </a:lnTo>
                    <a:lnTo>
                      <a:pt x="102" y="350"/>
                    </a:lnTo>
                    <a:lnTo>
                      <a:pt x="100" y="362"/>
                    </a:lnTo>
                    <a:lnTo>
                      <a:pt x="112" y="368"/>
                    </a:lnTo>
                    <a:lnTo>
                      <a:pt x="96" y="388"/>
                    </a:lnTo>
                    <a:lnTo>
                      <a:pt x="96" y="418"/>
                    </a:lnTo>
                    <a:lnTo>
                      <a:pt x="104" y="440"/>
                    </a:lnTo>
                    <a:lnTo>
                      <a:pt x="104" y="510"/>
                    </a:lnTo>
                    <a:lnTo>
                      <a:pt x="124" y="552"/>
                    </a:lnTo>
                    <a:lnTo>
                      <a:pt x="136" y="564"/>
                    </a:lnTo>
                    <a:lnTo>
                      <a:pt x="424" y="548"/>
                    </a:lnTo>
                    <a:lnTo>
                      <a:pt x="428" y="566"/>
                    </a:lnTo>
                    <a:lnTo>
                      <a:pt x="434" y="572"/>
                    </a:lnTo>
                    <a:lnTo>
                      <a:pt x="446" y="570"/>
                    </a:lnTo>
                    <a:lnTo>
                      <a:pt x="448" y="546"/>
                    </a:lnTo>
                    <a:lnTo>
                      <a:pt x="440" y="524"/>
                    </a:lnTo>
                    <a:lnTo>
                      <a:pt x="448" y="514"/>
                    </a:lnTo>
                    <a:lnTo>
                      <a:pt x="498" y="518"/>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80" name="Freeform 248"/>
              <p:cNvSpPr>
                <a:spLocks/>
              </p:cNvSpPr>
              <p:nvPr/>
            </p:nvSpPr>
            <p:spPr bwMode="auto">
              <a:xfrm>
                <a:off x="736" y="2195"/>
                <a:ext cx="680" cy="800"/>
              </a:xfrm>
              <a:custGeom>
                <a:avLst/>
                <a:gdLst>
                  <a:gd name="T0" fmla="*/ 260 w 680"/>
                  <a:gd name="T1" fmla="*/ 16 h 800"/>
                  <a:gd name="T2" fmla="*/ 680 w 680"/>
                  <a:gd name="T3" fmla="*/ 88 h 800"/>
                  <a:gd name="T4" fmla="*/ 574 w 680"/>
                  <a:gd name="T5" fmla="*/ 800 h 800"/>
                  <a:gd name="T6" fmla="*/ 372 w 680"/>
                  <a:gd name="T7" fmla="*/ 766 h 800"/>
                  <a:gd name="T8" fmla="*/ 0 w 680"/>
                  <a:gd name="T9" fmla="*/ 540 h 800"/>
                  <a:gd name="T10" fmla="*/ 0 w 680"/>
                  <a:gd name="T11" fmla="*/ 528 h 800"/>
                  <a:gd name="T12" fmla="*/ 12 w 680"/>
                  <a:gd name="T13" fmla="*/ 518 h 800"/>
                  <a:gd name="T14" fmla="*/ 26 w 680"/>
                  <a:gd name="T15" fmla="*/ 524 h 800"/>
                  <a:gd name="T16" fmla="*/ 38 w 680"/>
                  <a:gd name="T17" fmla="*/ 508 h 800"/>
                  <a:gd name="T18" fmla="*/ 40 w 680"/>
                  <a:gd name="T19" fmla="*/ 494 h 800"/>
                  <a:gd name="T20" fmla="*/ 20 w 680"/>
                  <a:gd name="T21" fmla="*/ 476 h 800"/>
                  <a:gd name="T22" fmla="*/ 26 w 680"/>
                  <a:gd name="T23" fmla="*/ 460 h 800"/>
                  <a:gd name="T24" fmla="*/ 22 w 680"/>
                  <a:gd name="T25" fmla="*/ 448 h 800"/>
                  <a:gd name="T26" fmla="*/ 24 w 680"/>
                  <a:gd name="T27" fmla="*/ 436 h 800"/>
                  <a:gd name="T28" fmla="*/ 34 w 680"/>
                  <a:gd name="T29" fmla="*/ 436 h 800"/>
                  <a:gd name="T30" fmla="*/ 50 w 680"/>
                  <a:gd name="T31" fmla="*/ 420 h 800"/>
                  <a:gd name="T32" fmla="*/ 52 w 680"/>
                  <a:gd name="T33" fmla="*/ 404 h 800"/>
                  <a:gd name="T34" fmla="*/ 58 w 680"/>
                  <a:gd name="T35" fmla="*/ 400 h 800"/>
                  <a:gd name="T36" fmla="*/ 60 w 680"/>
                  <a:gd name="T37" fmla="*/ 370 h 800"/>
                  <a:gd name="T38" fmla="*/ 72 w 680"/>
                  <a:gd name="T39" fmla="*/ 364 h 800"/>
                  <a:gd name="T40" fmla="*/ 78 w 680"/>
                  <a:gd name="T41" fmla="*/ 354 h 800"/>
                  <a:gd name="T42" fmla="*/ 110 w 680"/>
                  <a:gd name="T43" fmla="*/ 340 h 800"/>
                  <a:gd name="T44" fmla="*/ 102 w 680"/>
                  <a:gd name="T45" fmla="*/ 314 h 800"/>
                  <a:gd name="T46" fmla="*/ 90 w 680"/>
                  <a:gd name="T47" fmla="*/ 302 h 800"/>
                  <a:gd name="T48" fmla="*/ 74 w 680"/>
                  <a:gd name="T49" fmla="*/ 254 h 800"/>
                  <a:gd name="T50" fmla="*/ 80 w 680"/>
                  <a:gd name="T51" fmla="*/ 222 h 800"/>
                  <a:gd name="T52" fmla="*/ 86 w 680"/>
                  <a:gd name="T53" fmla="*/ 220 h 800"/>
                  <a:gd name="T54" fmla="*/ 88 w 680"/>
                  <a:gd name="T55" fmla="*/ 146 h 800"/>
                  <a:gd name="T56" fmla="*/ 96 w 680"/>
                  <a:gd name="T57" fmla="*/ 128 h 800"/>
                  <a:gd name="T58" fmla="*/ 92 w 680"/>
                  <a:gd name="T59" fmla="*/ 118 h 800"/>
                  <a:gd name="T60" fmla="*/ 98 w 680"/>
                  <a:gd name="T61" fmla="*/ 108 h 800"/>
                  <a:gd name="T62" fmla="*/ 114 w 680"/>
                  <a:gd name="T63" fmla="*/ 96 h 800"/>
                  <a:gd name="T64" fmla="*/ 124 w 680"/>
                  <a:gd name="T65" fmla="*/ 102 h 800"/>
                  <a:gd name="T66" fmla="*/ 132 w 680"/>
                  <a:gd name="T67" fmla="*/ 102 h 800"/>
                  <a:gd name="T68" fmla="*/ 140 w 680"/>
                  <a:gd name="T69" fmla="*/ 118 h 800"/>
                  <a:gd name="T70" fmla="*/ 148 w 680"/>
                  <a:gd name="T71" fmla="*/ 120 h 800"/>
                  <a:gd name="T72" fmla="*/ 154 w 680"/>
                  <a:gd name="T73" fmla="*/ 118 h 800"/>
                  <a:gd name="T74" fmla="*/ 166 w 680"/>
                  <a:gd name="T75" fmla="*/ 102 h 800"/>
                  <a:gd name="T76" fmla="*/ 186 w 680"/>
                  <a:gd name="T77" fmla="*/ 0 h 800"/>
                  <a:gd name="T78" fmla="*/ 260 w 680"/>
                  <a:gd name="T79" fmla="*/ 16 h 8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0" h="800">
                    <a:moveTo>
                      <a:pt x="260" y="16"/>
                    </a:moveTo>
                    <a:lnTo>
                      <a:pt x="680" y="88"/>
                    </a:lnTo>
                    <a:lnTo>
                      <a:pt x="574" y="800"/>
                    </a:lnTo>
                    <a:lnTo>
                      <a:pt x="372" y="766"/>
                    </a:lnTo>
                    <a:lnTo>
                      <a:pt x="0" y="540"/>
                    </a:lnTo>
                    <a:lnTo>
                      <a:pt x="0" y="528"/>
                    </a:lnTo>
                    <a:lnTo>
                      <a:pt x="12" y="518"/>
                    </a:lnTo>
                    <a:lnTo>
                      <a:pt x="26" y="524"/>
                    </a:lnTo>
                    <a:lnTo>
                      <a:pt x="38" y="508"/>
                    </a:lnTo>
                    <a:lnTo>
                      <a:pt x="40" y="494"/>
                    </a:lnTo>
                    <a:lnTo>
                      <a:pt x="20" y="476"/>
                    </a:lnTo>
                    <a:lnTo>
                      <a:pt x="26" y="460"/>
                    </a:lnTo>
                    <a:lnTo>
                      <a:pt x="22" y="448"/>
                    </a:lnTo>
                    <a:lnTo>
                      <a:pt x="24" y="436"/>
                    </a:lnTo>
                    <a:lnTo>
                      <a:pt x="34" y="436"/>
                    </a:lnTo>
                    <a:lnTo>
                      <a:pt x="50" y="420"/>
                    </a:lnTo>
                    <a:lnTo>
                      <a:pt x="52" y="404"/>
                    </a:lnTo>
                    <a:lnTo>
                      <a:pt x="58" y="400"/>
                    </a:lnTo>
                    <a:lnTo>
                      <a:pt x="60" y="370"/>
                    </a:lnTo>
                    <a:lnTo>
                      <a:pt x="72" y="364"/>
                    </a:lnTo>
                    <a:lnTo>
                      <a:pt x="78" y="354"/>
                    </a:lnTo>
                    <a:lnTo>
                      <a:pt x="110" y="340"/>
                    </a:lnTo>
                    <a:lnTo>
                      <a:pt x="102" y="314"/>
                    </a:lnTo>
                    <a:lnTo>
                      <a:pt x="90" y="302"/>
                    </a:lnTo>
                    <a:lnTo>
                      <a:pt x="74" y="254"/>
                    </a:lnTo>
                    <a:lnTo>
                      <a:pt x="80" y="222"/>
                    </a:lnTo>
                    <a:lnTo>
                      <a:pt x="86" y="220"/>
                    </a:lnTo>
                    <a:lnTo>
                      <a:pt x="88" y="146"/>
                    </a:lnTo>
                    <a:lnTo>
                      <a:pt x="96" y="128"/>
                    </a:lnTo>
                    <a:lnTo>
                      <a:pt x="92" y="118"/>
                    </a:lnTo>
                    <a:lnTo>
                      <a:pt x="98" y="108"/>
                    </a:lnTo>
                    <a:lnTo>
                      <a:pt x="114" y="96"/>
                    </a:lnTo>
                    <a:lnTo>
                      <a:pt x="124" y="102"/>
                    </a:lnTo>
                    <a:lnTo>
                      <a:pt x="132" y="102"/>
                    </a:lnTo>
                    <a:lnTo>
                      <a:pt x="140" y="118"/>
                    </a:lnTo>
                    <a:lnTo>
                      <a:pt x="148" y="120"/>
                    </a:lnTo>
                    <a:lnTo>
                      <a:pt x="154" y="118"/>
                    </a:lnTo>
                    <a:lnTo>
                      <a:pt x="166" y="102"/>
                    </a:lnTo>
                    <a:lnTo>
                      <a:pt x="186" y="0"/>
                    </a:lnTo>
                    <a:lnTo>
                      <a:pt x="260" y="16"/>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81" name="Freeform 249"/>
              <p:cNvSpPr>
                <a:spLocks/>
              </p:cNvSpPr>
              <p:nvPr/>
            </p:nvSpPr>
            <p:spPr bwMode="auto">
              <a:xfrm>
                <a:off x="3183" y="2615"/>
                <a:ext cx="360" cy="612"/>
              </a:xfrm>
              <a:custGeom>
                <a:avLst/>
                <a:gdLst>
                  <a:gd name="T0" fmla="*/ 360 w 360"/>
                  <a:gd name="T1" fmla="*/ 588 h 612"/>
                  <a:gd name="T2" fmla="*/ 294 w 360"/>
                  <a:gd name="T3" fmla="*/ 588 h 612"/>
                  <a:gd name="T4" fmla="*/ 270 w 360"/>
                  <a:gd name="T5" fmla="*/ 602 h 612"/>
                  <a:gd name="T6" fmla="*/ 254 w 360"/>
                  <a:gd name="T7" fmla="*/ 598 h 612"/>
                  <a:gd name="T8" fmla="*/ 230 w 360"/>
                  <a:gd name="T9" fmla="*/ 612 h 612"/>
                  <a:gd name="T10" fmla="*/ 220 w 360"/>
                  <a:gd name="T11" fmla="*/ 586 h 612"/>
                  <a:gd name="T12" fmla="*/ 206 w 360"/>
                  <a:gd name="T13" fmla="*/ 574 h 612"/>
                  <a:gd name="T14" fmla="*/ 200 w 360"/>
                  <a:gd name="T15" fmla="*/ 562 h 612"/>
                  <a:gd name="T16" fmla="*/ 210 w 360"/>
                  <a:gd name="T17" fmla="*/ 520 h 612"/>
                  <a:gd name="T18" fmla="*/ 2 w 360"/>
                  <a:gd name="T19" fmla="*/ 528 h 612"/>
                  <a:gd name="T20" fmla="*/ 2 w 360"/>
                  <a:gd name="T21" fmla="*/ 530 h 612"/>
                  <a:gd name="T22" fmla="*/ 10 w 360"/>
                  <a:gd name="T23" fmla="*/ 520 h 612"/>
                  <a:gd name="T24" fmla="*/ 0 w 360"/>
                  <a:gd name="T25" fmla="*/ 496 h 612"/>
                  <a:gd name="T26" fmla="*/ 14 w 360"/>
                  <a:gd name="T27" fmla="*/ 490 h 612"/>
                  <a:gd name="T28" fmla="*/ 18 w 360"/>
                  <a:gd name="T29" fmla="*/ 478 h 612"/>
                  <a:gd name="T30" fmla="*/ 14 w 360"/>
                  <a:gd name="T31" fmla="*/ 464 h 612"/>
                  <a:gd name="T32" fmla="*/ 24 w 360"/>
                  <a:gd name="T33" fmla="*/ 454 h 612"/>
                  <a:gd name="T34" fmla="*/ 30 w 360"/>
                  <a:gd name="T35" fmla="*/ 424 h 612"/>
                  <a:gd name="T36" fmla="*/ 58 w 360"/>
                  <a:gd name="T37" fmla="*/ 398 h 612"/>
                  <a:gd name="T38" fmla="*/ 56 w 360"/>
                  <a:gd name="T39" fmla="*/ 382 h 612"/>
                  <a:gd name="T40" fmla="*/ 64 w 360"/>
                  <a:gd name="T41" fmla="*/ 382 h 612"/>
                  <a:gd name="T42" fmla="*/ 76 w 360"/>
                  <a:gd name="T43" fmla="*/ 358 h 612"/>
                  <a:gd name="T44" fmla="*/ 54 w 360"/>
                  <a:gd name="T45" fmla="*/ 342 h 612"/>
                  <a:gd name="T46" fmla="*/ 54 w 360"/>
                  <a:gd name="T47" fmla="*/ 330 h 612"/>
                  <a:gd name="T48" fmla="*/ 46 w 360"/>
                  <a:gd name="T49" fmla="*/ 318 h 612"/>
                  <a:gd name="T50" fmla="*/ 56 w 360"/>
                  <a:gd name="T51" fmla="*/ 312 h 612"/>
                  <a:gd name="T52" fmla="*/ 46 w 360"/>
                  <a:gd name="T53" fmla="*/ 304 h 612"/>
                  <a:gd name="T54" fmla="*/ 54 w 360"/>
                  <a:gd name="T55" fmla="*/ 282 h 612"/>
                  <a:gd name="T56" fmla="*/ 44 w 360"/>
                  <a:gd name="T57" fmla="*/ 278 h 612"/>
                  <a:gd name="T58" fmla="*/ 46 w 360"/>
                  <a:gd name="T59" fmla="*/ 272 h 612"/>
                  <a:gd name="T60" fmla="*/ 44 w 360"/>
                  <a:gd name="T61" fmla="*/ 258 h 612"/>
                  <a:gd name="T62" fmla="*/ 50 w 360"/>
                  <a:gd name="T63" fmla="*/ 252 h 612"/>
                  <a:gd name="T64" fmla="*/ 50 w 360"/>
                  <a:gd name="T65" fmla="*/ 240 h 612"/>
                  <a:gd name="T66" fmla="*/ 42 w 360"/>
                  <a:gd name="T67" fmla="*/ 234 h 612"/>
                  <a:gd name="T68" fmla="*/ 46 w 360"/>
                  <a:gd name="T69" fmla="*/ 214 h 612"/>
                  <a:gd name="T70" fmla="*/ 34 w 360"/>
                  <a:gd name="T71" fmla="*/ 204 h 612"/>
                  <a:gd name="T72" fmla="*/ 42 w 360"/>
                  <a:gd name="T73" fmla="*/ 200 h 612"/>
                  <a:gd name="T74" fmla="*/ 42 w 360"/>
                  <a:gd name="T75" fmla="*/ 194 h 612"/>
                  <a:gd name="T76" fmla="*/ 34 w 360"/>
                  <a:gd name="T77" fmla="*/ 188 h 612"/>
                  <a:gd name="T78" fmla="*/ 50 w 360"/>
                  <a:gd name="T79" fmla="*/ 172 h 612"/>
                  <a:gd name="T80" fmla="*/ 54 w 360"/>
                  <a:gd name="T81" fmla="*/ 154 h 612"/>
                  <a:gd name="T82" fmla="*/ 48 w 360"/>
                  <a:gd name="T83" fmla="*/ 148 h 612"/>
                  <a:gd name="T84" fmla="*/ 68 w 360"/>
                  <a:gd name="T85" fmla="*/ 140 h 612"/>
                  <a:gd name="T86" fmla="*/ 68 w 360"/>
                  <a:gd name="T87" fmla="*/ 132 h 612"/>
                  <a:gd name="T88" fmla="*/ 60 w 360"/>
                  <a:gd name="T89" fmla="*/ 126 h 612"/>
                  <a:gd name="T90" fmla="*/ 70 w 360"/>
                  <a:gd name="T91" fmla="*/ 120 h 612"/>
                  <a:gd name="T92" fmla="*/ 72 w 360"/>
                  <a:gd name="T93" fmla="*/ 110 h 612"/>
                  <a:gd name="T94" fmla="*/ 78 w 360"/>
                  <a:gd name="T95" fmla="*/ 110 h 612"/>
                  <a:gd name="T96" fmla="*/ 78 w 360"/>
                  <a:gd name="T97" fmla="*/ 98 h 612"/>
                  <a:gd name="T98" fmla="*/ 98 w 360"/>
                  <a:gd name="T99" fmla="*/ 90 h 612"/>
                  <a:gd name="T100" fmla="*/ 94 w 360"/>
                  <a:gd name="T101" fmla="*/ 64 h 612"/>
                  <a:gd name="T102" fmla="*/ 98 w 360"/>
                  <a:gd name="T103" fmla="*/ 50 h 612"/>
                  <a:gd name="T104" fmla="*/ 108 w 360"/>
                  <a:gd name="T105" fmla="*/ 50 h 612"/>
                  <a:gd name="T106" fmla="*/ 108 w 360"/>
                  <a:gd name="T107" fmla="*/ 40 h 612"/>
                  <a:gd name="T108" fmla="*/ 126 w 360"/>
                  <a:gd name="T109" fmla="*/ 26 h 612"/>
                  <a:gd name="T110" fmla="*/ 122 w 360"/>
                  <a:gd name="T111" fmla="*/ 14 h 612"/>
                  <a:gd name="T112" fmla="*/ 340 w 360"/>
                  <a:gd name="T113" fmla="*/ 0 h 612"/>
                  <a:gd name="T114" fmla="*/ 352 w 360"/>
                  <a:gd name="T115" fmla="*/ 14 h 612"/>
                  <a:gd name="T116" fmla="*/ 360 w 360"/>
                  <a:gd name="T117" fmla="*/ 588 h 6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0" h="612">
                    <a:moveTo>
                      <a:pt x="360" y="588"/>
                    </a:moveTo>
                    <a:lnTo>
                      <a:pt x="294" y="588"/>
                    </a:lnTo>
                    <a:lnTo>
                      <a:pt x="270" y="602"/>
                    </a:lnTo>
                    <a:lnTo>
                      <a:pt x="254" y="598"/>
                    </a:lnTo>
                    <a:lnTo>
                      <a:pt x="230" y="612"/>
                    </a:lnTo>
                    <a:lnTo>
                      <a:pt x="220" y="586"/>
                    </a:lnTo>
                    <a:lnTo>
                      <a:pt x="206" y="574"/>
                    </a:lnTo>
                    <a:lnTo>
                      <a:pt x="200" y="562"/>
                    </a:lnTo>
                    <a:lnTo>
                      <a:pt x="210" y="520"/>
                    </a:lnTo>
                    <a:lnTo>
                      <a:pt x="2" y="528"/>
                    </a:lnTo>
                    <a:lnTo>
                      <a:pt x="2" y="530"/>
                    </a:lnTo>
                    <a:lnTo>
                      <a:pt x="10" y="520"/>
                    </a:lnTo>
                    <a:lnTo>
                      <a:pt x="0" y="496"/>
                    </a:lnTo>
                    <a:lnTo>
                      <a:pt x="14" y="490"/>
                    </a:lnTo>
                    <a:lnTo>
                      <a:pt x="18" y="478"/>
                    </a:lnTo>
                    <a:lnTo>
                      <a:pt x="14" y="464"/>
                    </a:lnTo>
                    <a:lnTo>
                      <a:pt x="24" y="454"/>
                    </a:lnTo>
                    <a:lnTo>
                      <a:pt x="30" y="424"/>
                    </a:lnTo>
                    <a:lnTo>
                      <a:pt x="58" y="398"/>
                    </a:lnTo>
                    <a:lnTo>
                      <a:pt x="56" y="382"/>
                    </a:lnTo>
                    <a:lnTo>
                      <a:pt x="64" y="382"/>
                    </a:lnTo>
                    <a:lnTo>
                      <a:pt x="76" y="358"/>
                    </a:lnTo>
                    <a:lnTo>
                      <a:pt x="54" y="342"/>
                    </a:lnTo>
                    <a:lnTo>
                      <a:pt x="54" y="330"/>
                    </a:lnTo>
                    <a:lnTo>
                      <a:pt x="46" y="318"/>
                    </a:lnTo>
                    <a:lnTo>
                      <a:pt x="56" y="312"/>
                    </a:lnTo>
                    <a:lnTo>
                      <a:pt x="46" y="304"/>
                    </a:lnTo>
                    <a:lnTo>
                      <a:pt x="54" y="282"/>
                    </a:lnTo>
                    <a:lnTo>
                      <a:pt x="44" y="278"/>
                    </a:lnTo>
                    <a:lnTo>
                      <a:pt x="46" y="272"/>
                    </a:lnTo>
                    <a:lnTo>
                      <a:pt x="44" y="258"/>
                    </a:lnTo>
                    <a:lnTo>
                      <a:pt x="50" y="252"/>
                    </a:lnTo>
                    <a:lnTo>
                      <a:pt x="50" y="240"/>
                    </a:lnTo>
                    <a:lnTo>
                      <a:pt x="42" y="234"/>
                    </a:lnTo>
                    <a:lnTo>
                      <a:pt x="46" y="214"/>
                    </a:lnTo>
                    <a:lnTo>
                      <a:pt x="34" y="204"/>
                    </a:lnTo>
                    <a:lnTo>
                      <a:pt x="42" y="200"/>
                    </a:lnTo>
                    <a:lnTo>
                      <a:pt x="42" y="194"/>
                    </a:lnTo>
                    <a:lnTo>
                      <a:pt x="34" y="188"/>
                    </a:lnTo>
                    <a:lnTo>
                      <a:pt x="50" y="172"/>
                    </a:lnTo>
                    <a:lnTo>
                      <a:pt x="54" y="154"/>
                    </a:lnTo>
                    <a:lnTo>
                      <a:pt x="48" y="148"/>
                    </a:lnTo>
                    <a:lnTo>
                      <a:pt x="68" y="140"/>
                    </a:lnTo>
                    <a:lnTo>
                      <a:pt x="68" y="132"/>
                    </a:lnTo>
                    <a:lnTo>
                      <a:pt x="60" y="126"/>
                    </a:lnTo>
                    <a:lnTo>
                      <a:pt x="70" y="120"/>
                    </a:lnTo>
                    <a:lnTo>
                      <a:pt x="72" y="110"/>
                    </a:lnTo>
                    <a:lnTo>
                      <a:pt x="78" y="110"/>
                    </a:lnTo>
                    <a:lnTo>
                      <a:pt x="78" y="98"/>
                    </a:lnTo>
                    <a:lnTo>
                      <a:pt x="98" y="90"/>
                    </a:lnTo>
                    <a:lnTo>
                      <a:pt x="94" y="64"/>
                    </a:lnTo>
                    <a:lnTo>
                      <a:pt x="98" y="50"/>
                    </a:lnTo>
                    <a:lnTo>
                      <a:pt x="108" y="50"/>
                    </a:lnTo>
                    <a:lnTo>
                      <a:pt x="108" y="40"/>
                    </a:lnTo>
                    <a:lnTo>
                      <a:pt x="126" y="26"/>
                    </a:lnTo>
                    <a:lnTo>
                      <a:pt x="122" y="14"/>
                    </a:lnTo>
                    <a:lnTo>
                      <a:pt x="340" y="0"/>
                    </a:lnTo>
                    <a:lnTo>
                      <a:pt x="352" y="14"/>
                    </a:lnTo>
                    <a:lnTo>
                      <a:pt x="360" y="588"/>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82" name="Freeform 250"/>
              <p:cNvSpPr>
                <a:spLocks/>
              </p:cNvSpPr>
              <p:nvPr/>
            </p:nvSpPr>
            <p:spPr bwMode="auto">
              <a:xfrm>
                <a:off x="1990" y="1214"/>
                <a:ext cx="701" cy="472"/>
              </a:xfrm>
              <a:custGeom>
                <a:avLst/>
                <a:gdLst>
                  <a:gd name="T0" fmla="*/ 658 w 701"/>
                  <a:gd name="T1" fmla="*/ 36 h 472"/>
                  <a:gd name="T2" fmla="*/ 36 w 701"/>
                  <a:gd name="T3" fmla="*/ 0 h 472"/>
                  <a:gd name="T4" fmla="*/ 0 w 701"/>
                  <a:gd name="T5" fmla="*/ 370 h 472"/>
                  <a:gd name="T6" fmla="*/ 510 w 701"/>
                  <a:gd name="T7" fmla="*/ 404 h 472"/>
                  <a:gd name="T8" fmla="*/ 510 w 701"/>
                  <a:gd name="T9" fmla="*/ 404 h 472"/>
                  <a:gd name="T10" fmla="*/ 520 w 701"/>
                  <a:gd name="T11" fmla="*/ 416 h 472"/>
                  <a:gd name="T12" fmla="*/ 554 w 701"/>
                  <a:gd name="T13" fmla="*/ 434 h 472"/>
                  <a:gd name="T14" fmla="*/ 562 w 701"/>
                  <a:gd name="T15" fmla="*/ 434 h 472"/>
                  <a:gd name="T16" fmla="*/ 568 w 701"/>
                  <a:gd name="T17" fmla="*/ 424 h 472"/>
                  <a:gd name="T18" fmla="*/ 624 w 701"/>
                  <a:gd name="T19" fmla="*/ 424 h 472"/>
                  <a:gd name="T20" fmla="*/ 636 w 701"/>
                  <a:gd name="T21" fmla="*/ 436 h 472"/>
                  <a:gd name="T22" fmla="*/ 674 w 701"/>
                  <a:gd name="T23" fmla="*/ 450 h 472"/>
                  <a:gd name="T24" fmla="*/ 682 w 701"/>
                  <a:gd name="T25" fmla="*/ 470 h 472"/>
                  <a:gd name="T26" fmla="*/ 694 w 701"/>
                  <a:gd name="T27" fmla="*/ 472 h 472"/>
                  <a:gd name="T28" fmla="*/ 694 w 701"/>
                  <a:gd name="T29" fmla="*/ 466 h 472"/>
                  <a:gd name="T30" fmla="*/ 690 w 701"/>
                  <a:gd name="T31" fmla="*/ 458 h 472"/>
                  <a:gd name="T32" fmla="*/ 692 w 701"/>
                  <a:gd name="T33" fmla="*/ 454 h 472"/>
                  <a:gd name="T34" fmla="*/ 680 w 701"/>
                  <a:gd name="T35" fmla="*/ 442 h 472"/>
                  <a:gd name="T36" fmla="*/ 694 w 701"/>
                  <a:gd name="T37" fmla="*/ 410 h 472"/>
                  <a:gd name="T38" fmla="*/ 694 w 701"/>
                  <a:gd name="T39" fmla="*/ 410 h 472"/>
                  <a:gd name="T40" fmla="*/ 698 w 701"/>
                  <a:gd name="T41" fmla="*/ 394 h 472"/>
                  <a:gd name="T42" fmla="*/ 696 w 701"/>
                  <a:gd name="T43" fmla="*/ 382 h 472"/>
                  <a:gd name="T44" fmla="*/ 688 w 701"/>
                  <a:gd name="T45" fmla="*/ 380 h 472"/>
                  <a:gd name="T46" fmla="*/ 690 w 701"/>
                  <a:gd name="T47" fmla="*/ 378 h 472"/>
                  <a:gd name="T48" fmla="*/ 686 w 701"/>
                  <a:gd name="T49" fmla="*/ 374 h 472"/>
                  <a:gd name="T50" fmla="*/ 692 w 701"/>
                  <a:gd name="T51" fmla="*/ 372 h 472"/>
                  <a:gd name="T52" fmla="*/ 692 w 701"/>
                  <a:gd name="T53" fmla="*/ 362 h 472"/>
                  <a:gd name="T54" fmla="*/ 686 w 701"/>
                  <a:gd name="T55" fmla="*/ 354 h 472"/>
                  <a:gd name="T56" fmla="*/ 686 w 701"/>
                  <a:gd name="T57" fmla="*/ 346 h 472"/>
                  <a:gd name="T58" fmla="*/ 700 w 701"/>
                  <a:gd name="T59" fmla="*/ 346 h 472"/>
                  <a:gd name="T60" fmla="*/ 701 w 701"/>
                  <a:gd name="T61" fmla="*/ 118 h 472"/>
                  <a:gd name="T62" fmla="*/ 696 w 701"/>
                  <a:gd name="T63" fmla="*/ 108 h 472"/>
                  <a:gd name="T64" fmla="*/ 682 w 701"/>
                  <a:gd name="T65" fmla="*/ 104 h 472"/>
                  <a:gd name="T66" fmla="*/ 668 w 701"/>
                  <a:gd name="T67" fmla="*/ 80 h 472"/>
                  <a:gd name="T68" fmla="*/ 670 w 701"/>
                  <a:gd name="T69" fmla="*/ 74 h 472"/>
                  <a:gd name="T70" fmla="*/ 686 w 701"/>
                  <a:gd name="T71" fmla="*/ 62 h 472"/>
                  <a:gd name="T72" fmla="*/ 692 w 701"/>
                  <a:gd name="T73" fmla="*/ 50 h 472"/>
                  <a:gd name="T74" fmla="*/ 694 w 701"/>
                  <a:gd name="T75" fmla="*/ 38 h 472"/>
                  <a:gd name="T76" fmla="*/ 658 w 701"/>
                  <a:gd name="T77" fmla="*/ 36 h 4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01" h="472">
                    <a:moveTo>
                      <a:pt x="658" y="36"/>
                    </a:moveTo>
                    <a:lnTo>
                      <a:pt x="36" y="0"/>
                    </a:lnTo>
                    <a:lnTo>
                      <a:pt x="0" y="370"/>
                    </a:lnTo>
                    <a:lnTo>
                      <a:pt x="510" y="404"/>
                    </a:lnTo>
                    <a:lnTo>
                      <a:pt x="520" y="416"/>
                    </a:lnTo>
                    <a:lnTo>
                      <a:pt x="554" y="434"/>
                    </a:lnTo>
                    <a:lnTo>
                      <a:pt x="562" y="434"/>
                    </a:lnTo>
                    <a:lnTo>
                      <a:pt x="568" y="424"/>
                    </a:lnTo>
                    <a:lnTo>
                      <a:pt x="624" y="424"/>
                    </a:lnTo>
                    <a:lnTo>
                      <a:pt x="636" y="436"/>
                    </a:lnTo>
                    <a:lnTo>
                      <a:pt x="674" y="450"/>
                    </a:lnTo>
                    <a:lnTo>
                      <a:pt x="682" y="470"/>
                    </a:lnTo>
                    <a:lnTo>
                      <a:pt x="694" y="472"/>
                    </a:lnTo>
                    <a:lnTo>
                      <a:pt x="694" y="466"/>
                    </a:lnTo>
                    <a:lnTo>
                      <a:pt x="690" y="458"/>
                    </a:lnTo>
                    <a:lnTo>
                      <a:pt x="692" y="454"/>
                    </a:lnTo>
                    <a:lnTo>
                      <a:pt x="680" y="442"/>
                    </a:lnTo>
                    <a:lnTo>
                      <a:pt x="694" y="410"/>
                    </a:lnTo>
                    <a:lnTo>
                      <a:pt x="698" y="394"/>
                    </a:lnTo>
                    <a:lnTo>
                      <a:pt x="696" y="382"/>
                    </a:lnTo>
                    <a:lnTo>
                      <a:pt x="688" y="380"/>
                    </a:lnTo>
                    <a:lnTo>
                      <a:pt x="690" y="378"/>
                    </a:lnTo>
                    <a:lnTo>
                      <a:pt x="686" y="374"/>
                    </a:lnTo>
                    <a:lnTo>
                      <a:pt x="692" y="372"/>
                    </a:lnTo>
                    <a:lnTo>
                      <a:pt x="692" y="362"/>
                    </a:lnTo>
                    <a:lnTo>
                      <a:pt x="686" y="354"/>
                    </a:lnTo>
                    <a:lnTo>
                      <a:pt x="686" y="346"/>
                    </a:lnTo>
                    <a:lnTo>
                      <a:pt x="700" y="346"/>
                    </a:lnTo>
                    <a:lnTo>
                      <a:pt x="701" y="118"/>
                    </a:lnTo>
                    <a:lnTo>
                      <a:pt x="696" y="108"/>
                    </a:lnTo>
                    <a:lnTo>
                      <a:pt x="682" y="104"/>
                    </a:lnTo>
                    <a:lnTo>
                      <a:pt x="668" y="80"/>
                    </a:lnTo>
                    <a:lnTo>
                      <a:pt x="670" y="74"/>
                    </a:lnTo>
                    <a:lnTo>
                      <a:pt x="686" y="62"/>
                    </a:lnTo>
                    <a:lnTo>
                      <a:pt x="692" y="50"/>
                    </a:lnTo>
                    <a:lnTo>
                      <a:pt x="694" y="38"/>
                    </a:lnTo>
                    <a:lnTo>
                      <a:pt x="658" y="3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83" name="Freeform 251"/>
              <p:cNvSpPr>
                <a:spLocks/>
              </p:cNvSpPr>
              <p:nvPr/>
            </p:nvSpPr>
            <p:spPr bwMode="auto">
              <a:xfrm>
                <a:off x="776" y="656"/>
                <a:ext cx="602" cy="968"/>
              </a:xfrm>
              <a:custGeom>
                <a:avLst/>
                <a:gdLst>
                  <a:gd name="T0" fmla="*/ 272 w 602"/>
                  <a:gd name="T1" fmla="*/ 918 h 968"/>
                  <a:gd name="T2" fmla="*/ 602 w 602"/>
                  <a:gd name="T3" fmla="*/ 656 h 968"/>
                  <a:gd name="T4" fmla="*/ 584 w 602"/>
                  <a:gd name="T5" fmla="*/ 624 h 968"/>
                  <a:gd name="T6" fmla="*/ 570 w 602"/>
                  <a:gd name="T7" fmla="*/ 624 h 968"/>
                  <a:gd name="T8" fmla="*/ 564 w 602"/>
                  <a:gd name="T9" fmla="*/ 636 h 968"/>
                  <a:gd name="T10" fmla="*/ 548 w 602"/>
                  <a:gd name="T11" fmla="*/ 638 h 968"/>
                  <a:gd name="T12" fmla="*/ 530 w 602"/>
                  <a:gd name="T13" fmla="*/ 636 h 968"/>
                  <a:gd name="T14" fmla="*/ 498 w 602"/>
                  <a:gd name="T15" fmla="*/ 628 h 968"/>
                  <a:gd name="T16" fmla="*/ 482 w 602"/>
                  <a:gd name="T17" fmla="*/ 640 h 968"/>
                  <a:gd name="T18" fmla="*/ 450 w 602"/>
                  <a:gd name="T19" fmla="*/ 630 h 968"/>
                  <a:gd name="T20" fmla="*/ 444 w 602"/>
                  <a:gd name="T21" fmla="*/ 642 h 968"/>
                  <a:gd name="T22" fmla="*/ 428 w 602"/>
                  <a:gd name="T23" fmla="*/ 630 h 968"/>
                  <a:gd name="T24" fmla="*/ 424 w 602"/>
                  <a:gd name="T25" fmla="*/ 610 h 968"/>
                  <a:gd name="T26" fmla="*/ 424 w 602"/>
                  <a:gd name="T27" fmla="*/ 588 h 968"/>
                  <a:gd name="T28" fmla="*/ 406 w 602"/>
                  <a:gd name="T29" fmla="*/ 582 h 968"/>
                  <a:gd name="T30" fmla="*/ 396 w 602"/>
                  <a:gd name="T31" fmla="*/ 562 h 968"/>
                  <a:gd name="T32" fmla="*/ 402 w 602"/>
                  <a:gd name="T33" fmla="*/ 552 h 968"/>
                  <a:gd name="T34" fmla="*/ 394 w 602"/>
                  <a:gd name="T35" fmla="*/ 538 h 968"/>
                  <a:gd name="T36" fmla="*/ 386 w 602"/>
                  <a:gd name="T37" fmla="*/ 512 h 968"/>
                  <a:gd name="T38" fmla="*/ 384 w 602"/>
                  <a:gd name="T39" fmla="*/ 496 h 968"/>
                  <a:gd name="T40" fmla="*/ 382 w 602"/>
                  <a:gd name="T41" fmla="*/ 482 h 968"/>
                  <a:gd name="T42" fmla="*/ 372 w 602"/>
                  <a:gd name="T43" fmla="*/ 458 h 968"/>
                  <a:gd name="T44" fmla="*/ 358 w 602"/>
                  <a:gd name="T45" fmla="*/ 472 h 968"/>
                  <a:gd name="T46" fmla="*/ 338 w 602"/>
                  <a:gd name="T47" fmla="*/ 480 h 968"/>
                  <a:gd name="T48" fmla="*/ 320 w 602"/>
                  <a:gd name="T49" fmla="*/ 464 h 968"/>
                  <a:gd name="T50" fmla="*/ 324 w 602"/>
                  <a:gd name="T51" fmla="*/ 438 h 968"/>
                  <a:gd name="T52" fmla="*/ 340 w 602"/>
                  <a:gd name="T53" fmla="*/ 422 h 968"/>
                  <a:gd name="T54" fmla="*/ 336 w 602"/>
                  <a:gd name="T55" fmla="*/ 412 h 968"/>
                  <a:gd name="T56" fmla="*/ 338 w 602"/>
                  <a:gd name="T57" fmla="*/ 392 h 968"/>
                  <a:gd name="T58" fmla="*/ 346 w 602"/>
                  <a:gd name="T59" fmla="*/ 380 h 968"/>
                  <a:gd name="T60" fmla="*/ 356 w 602"/>
                  <a:gd name="T61" fmla="*/ 352 h 968"/>
                  <a:gd name="T62" fmla="*/ 366 w 602"/>
                  <a:gd name="T63" fmla="*/ 334 h 968"/>
                  <a:gd name="T64" fmla="*/ 340 w 602"/>
                  <a:gd name="T65" fmla="*/ 326 h 968"/>
                  <a:gd name="T66" fmla="*/ 340 w 602"/>
                  <a:gd name="T67" fmla="*/ 316 h 968"/>
                  <a:gd name="T68" fmla="*/ 332 w 602"/>
                  <a:gd name="T69" fmla="*/ 312 h 968"/>
                  <a:gd name="T70" fmla="*/ 322 w 602"/>
                  <a:gd name="T71" fmla="*/ 290 h 968"/>
                  <a:gd name="T72" fmla="*/ 298 w 602"/>
                  <a:gd name="T73" fmla="*/ 242 h 968"/>
                  <a:gd name="T74" fmla="*/ 278 w 602"/>
                  <a:gd name="T75" fmla="*/ 222 h 968"/>
                  <a:gd name="T76" fmla="*/ 276 w 602"/>
                  <a:gd name="T77" fmla="*/ 208 h 968"/>
                  <a:gd name="T78" fmla="*/ 276 w 602"/>
                  <a:gd name="T79" fmla="*/ 192 h 968"/>
                  <a:gd name="T80" fmla="*/ 256 w 602"/>
                  <a:gd name="T81" fmla="*/ 138 h 968"/>
                  <a:gd name="T82" fmla="*/ 202 w 602"/>
                  <a:gd name="T83" fmla="*/ 0 h 968"/>
                  <a:gd name="T84" fmla="*/ 132 w 602"/>
                  <a:gd name="T85" fmla="*/ 346 h 968"/>
                  <a:gd name="T86" fmla="*/ 134 w 602"/>
                  <a:gd name="T87" fmla="*/ 390 h 968"/>
                  <a:gd name="T88" fmla="*/ 154 w 602"/>
                  <a:gd name="T89" fmla="*/ 424 h 968"/>
                  <a:gd name="T90" fmla="*/ 120 w 602"/>
                  <a:gd name="T91" fmla="*/ 472 h 968"/>
                  <a:gd name="T92" fmla="*/ 102 w 602"/>
                  <a:gd name="T93" fmla="*/ 500 h 968"/>
                  <a:gd name="T94" fmla="*/ 80 w 602"/>
                  <a:gd name="T95" fmla="*/ 518 h 968"/>
                  <a:gd name="T96" fmla="*/ 52 w 602"/>
                  <a:gd name="T97" fmla="*/ 570 h 968"/>
                  <a:gd name="T98" fmla="*/ 76 w 602"/>
                  <a:gd name="T99" fmla="*/ 592 h 968"/>
                  <a:gd name="T100" fmla="*/ 68 w 602"/>
                  <a:gd name="T101" fmla="*/ 610 h 968"/>
                  <a:gd name="T102" fmla="*/ 0 w 602"/>
                  <a:gd name="T103" fmla="*/ 858 h 9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2" h="968">
                    <a:moveTo>
                      <a:pt x="58" y="870"/>
                    </a:moveTo>
                    <a:lnTo>
                      <a:pt x="272" y="918"/>
                    </a:lnTo>
                    <a:lnTo>
                      <a:pt x="548" y="968"/>
                    </a:lnTo>
                    <a:lnTo>
                      <a:pt x="602" y="656"/>
                    </a:lnTo>
                    <a:lnTo>
                      <a:pt x="590" y="642"/>
                    </a:lnTo>
                    <a:lnTo>
                      <a:pt x="584" y="624"/>
                    </a:lnTo>
                    <a:lnTo>
                      <a:pt x="580" y="620"/>
                    </a:lnTo>
                    <a:lnTo>
                      <a:pt x="570" y="624"/>
                    </a:lnTo>
                    <a:lnTo>
                      <a:pt x="570" y="630"/>
                    </a:lnTo>
                    <a:lnTo>
                      <a:pt x="564" y="636"/>
                    </a:lnTo>
                    <a:lnTo>
                      <a:pt x="566" y="644"/>
                    </a:lnTo>
                    <a:lnTo>
                      <a:pt x="548" y="638"/>
                    </a:lnTo>
                    <a:lnTo>
                      <a:pt x="536" y="642"/>
                    </a:lnTo>
                    <a:lnTo>
                      <a:pt x="530" y="636"/>
                    </a:lnTo>
                    <a:lnTo>
                      <a:pt x="512" y="636"/>
                    </a:lnTo>
                    <a:lnTo>
                      <a:pt x="498" y="628"/>
                    </a:lnTo>
                    <a:lnTo>
                      <a:pt x="490" y="632"/>
                    </a:lnTo>
                    <a:lnTo>
                      <a:pt x="482" y="640"/>
                    </a:lnTo>
                    <a:lnTo>
                      <a:pt x="458" y="630"/>
                    </a:lnTo>
                    <a:lnTo>
                      <a:pt x="450" y="630"/>
                    </a:lnTo>
                    <a:lnTo>
                      <a:pt x="442" y="636"/>
                    </a:lnTo>
                    <a:lnTo>
                      <a:pt x="444" y="642"/>
                    </a:lnTo>
                    <a:lnTo>
                      <a:pt x="440" y="644"/>
                    </a:lnTo>
                    <a:lnTo>
                      <a:pt x="428" y="630"/>
                    </a:lnTo>
                    <a:lnTo>
                      <a:pt x="430" y="620"/>
                    </a:lnTo>
                    <a:lnTo>
                      <a:pt x="424" y="610"/>
                    </a:lnTo>
                    <a:lnTo>
                      <a:pt x="428" y="604"/>
                    </a:lnTo>
                    <a:lnTo>
                      <a:pt x="424" y="588"/>
                    </a:lnTo>
                    <a:lnTo>
                      <a:pt x="416" y="580"/>
                    </a:lnTo>
                    <a:lnTo>
                      <a:pt x="406" y="582"/>
                    </a:lnTo>
                    <a:lnTo>
                      <a:pt x="400" y="572"/>
                    </a:lnTo>
                    <a:lnTo>
                      <a:pt x="396" y="562"/>
                    </a:lnTo>
                    <a:lnTo>
                      <a:pt x="402" y="558"/>
                    </a:lnTo>
                    <a:lnTo>
                      <a:pt x="402" y="552"/>
                    </a:lnTo>
                    <a:lnTo>
                      <a:pt x="400" y="538"/>
                    </a:lnTo>
                    <a:lnTo>
                      <a:pt x="394" y="538"/>
                    </a:lnTo>
                    <a:lnTo>
                      <a:pt x="394" y="526"/>
                    </a:lnTo>
                    <a:lnTo>
                      <a:pt x="386" y="512"/>
                    </a:lnTo>
                    <a:lnTo>
                      <a:pt x="388" y="502"/>
                    </a:lnTo>
                    <a:lnTo>
                      <a:pt x="384" y="496"/>
                    </a:lnTo>
                    <a:lnTo>
                      <a:pt x="388" y="486"/>
                    </a:lnTo>
                    <a:lnTo>
                      <a:pt x="382" y="482"/>
                    </a:lnTo>
                    <a:lnTo>
                      <a:pt x="386" y="474"/>
                    </a:lnTo>
                    <a:lnTo>
                      <a:pt x="372" y="458"/>
                    </a:lnTo>
                    <a:lnTo>
                      <a:pt x="370" y="464"/>
                    </a:lnTo>
                    <a:lnTo>
                      <a:pt x="358" y="472"/>
                    </a:lnTo>
                    <a:lnTo>
                      <a:pt x="346" y="474"/>
                    </a:lnTo>
                    <a:lnTo>
                      <a:pt x="338" y="480"/>
                    </a:lnTo>
                    <a:lnTo>
                      <a:pt x="328" y="468"/>
                    </a:lnTo>
                    <a:lnTo>
                      <a:pt x="320" y="464"/>
                    </a:lnTo>
                    <a:lnTo>
                      <a:pt x="328" y="448"/>
                    </a:lnTo>
                    <a:lnTo>
                      <a:pt x="324" y="438"/>
                    </a:lnTo>
                    <a:lnTo>
                      <a:pt x="342" y="428"/>
                    </a:lnTo>
                    <a:lnTo>
                      <a:pt x="340" y="422"/>
                    </a:lnTo>
                    <a:lnTo>
                      <a:pt x="342" y="416"/>
                    </a:lnTo>
                    <a:lnTo>
                      <a:pt x="336" y="412"/>
                    </a:lnTo>
                    <a:lnTo>
                      <a:pt x="342" y="400"/>
                    </a:lnTo>
                    <a:lnTo>
                      <a:pt x="338" y="392"/>
                    </a:lnTo>
                    <a:lnTo>
                      <a:pt x="346" y="390"/>
                    </a:lnTo>
                    <a:lnTo>
                      <a:pt x="346" y="380"/>
                    </a:lnTo>
                    <a:lnTo>
                      <a:pt x="358" y="358"/>
                    </a:lnTo>
                    <a:lnTo>
                      <a:pt x="356" y="352"/>
                    </a:lnTo>
                    <a:lnTo>
                      <a:pt x="362" y="350"/>
                    </a:lnTo>
                    <a:lnTo>
                      <a:pt x="366" y="334"/>
                    </a:lnTo>
                    <a:lnTo>
                      <a:pt x="344" y="332"/>
                    </a:lnTo>
                    <a:lnTo>
                      <a:pt x="340" y="326"/>
                    </a:lnTo>
                    <a:lnTo>
                      <a:pt x="342" y="322"/>
                    </a:lnTo>
                    <a:lnTo>
                      <a:pt x="340" y="316"/>
                    </a:lnTo>
                    <a:lnTo>
                      <a:pt x="330" y="320"/>
                    </a:lnTo>
                    <a:lnTo>
                      <a:pt x="332" y="312"/>
                    </a:lnTo>
                    <a:lnTo>
                      <a:pt x="322" y="302"/>
                    </a:lnTo>
                    <a:lnTo>
                      <a:pt x="322" y="290"/>
                    </a:lnTo>
                    <a:lnTo>
                      <a:pt x="314" y="280"/>
                    </a:lnTo>
                    <a:lnTo>
                      <a:pt x="298" y="242"/>
                    </a:lnTo>
                    <a:lnTo>
                      <a:pt x="284" y="234"/>
                    </a:lnTo>
                    <a:lnTo>
                      <a:pt x="278" y="222"/>
                    </a:lnTo>
                    <a:lnTo>
                      <a:pt x="268" y="214"/>
                    </a:lnTo>
                    <a:lnTo>
                      <a:pt x="276" y="208"/>
                    </a:lnTo>
                    <a:lnTo>
                      <a:pt x="270" y="198"/>
                    </a:lnTo>
                    <a:lnTo>
                      <a:pt x="276" y="192"/>
                    </a:lnTo>
                    <a:lnTo>
                      <a:pt x="276" y="180"/>
                    </a:lnTo>
                    <a:lnTo>
                      <a:pt x="256" y="138"/>
                    </a:lnTo>
                    <a:lnTo>
                      <a:pt x="282" y="18"/>
                    </a:lnTo>
                    <a:lnTo>
                      <a:pt x="202" y="0"/>
                    </a:lnTo>
                    <a:lnTo>
                      <a:pt x="126" y="318"/>
                    </a:lnTo>
                    <a:lnTo>
                      <a:pt x="132" y="346"/>
                    </a:lnTo>
                    <a:lnTo>
                      <a:pt x="124" y="354"/>
                    </a:lnTo>
                    <a:lnTo>
                      <a:pt x="134" y="390"/>
                    </a:lnTo>
                    <a:lnTo>
                      <a:pt x="152" y="402"/>
                    </a:lnTo>
                    <a:lnTo>
                      <a:pt x="154" y="424"/>
                    </a:lnTo>
                    <a:lnTo>
                      <a:pt x="130" y="450"/>
                    </a:lnTo>
                    <a:lnTo>
                      <a:pt x="120" y="472"/>
                    </a:lnTo>
                    <a:lnTo>
                      <a:pt x="104" y="488"/>
                    </a:lnTo>
                    <a:lnTo>
                      <a:pt x="102" y="500"/>
                    </a:lnTo>
                    <a:lnTo>
                      <a:pt x="94" y="510"/>
                    </a:lnTo>
                    <a:lnTo>
                      <a:pt x="80" y="518"/>
                    </a:lnTo>
                    <a:lnTo>
                      <a:pt x="56" y="546"/>
                    </a:lnTo>
                    <a:lnTo>
                      <a:pt x="52" y="570"/>
                    </a:lnTo>
                    <a:lnTo>
                      <a:pt x="70" y="578"/>
                    </a:lnTo>
                    <a:lnTo>
                      <a:pt x="76" y="592"/>
                    </a:lnTo>
                    <a:lnTo>
                      <a:pt x="66" y="600"/>
                    </a:lnTo>
                    <a:lnTo>
                      <a:pt x="68" y="610"/>
                    </a:lnTo>
                    <a:lnTo>
                      <a:pt x="54" y="632"/>
                    </a:lnTo>
                    <a:lnTo>
                      <a:pt x="0" y="858"/>
                    </a:lnTo>
                    <a:lnTo>
                      <a:pt x="58" y="870"/>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84" name="Freeform 252"/>
              <p:cNvSpPr>
                <a:spLocks/>
              </p:cNvSpPr>
              <p:nvPr/>
            </p:nvSpPr>
            <p:spPr bwMode="auto">
              <a:xfrm>
                <a:off x="1416" y="1780"/>
                <a:ext cx="740" cy="581"/>
              </a:xfrm>
              <a:custGeom>
                <a:avLst/>
                <a:gdLst>
                  <a:gd name="T0" fmla="*/ 494 w 740"/>
                  <a:gd name="T1" fmla="*/ 563 h 581"/>
                  <a:gd name="T2" fmla="*/ 0 w 740"/>
                  <a:gd name="T3" fmla="*/ 503 h 581"/>
                  <a:gd name="T4" fmla="*/ 76 w 740"/>
                  <a:gd name="T5" fmla="*/ 0 h 581"/>
                  <a:gd name="T6" fmla="*/ 550 w 740"/>
                  <a:gd name="T7" fmla="*/ 58 h 581"/>
                  <a:gd name="T8" fmla="*/ 740 w 740"/>
                  <a:gd name="T9" fmla="*/ 74 h 581"/>
                  <a:gd name="T10" fmla="*/ 702 w 740"/>
                  <a:gd name="T11" fmla="*/ 581 h 581"/>
                  <a:gd name="T12" fmla="*/ 494 w 740"/>
                  <a:gd name="T13" fmla="*/ 563 h 5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581">
                    <a:moveTo>
                      <a:pt x="494" y="563"/>
                    </a:moveTo>
                    <a:lnTo>
                      <a:pt x="0" y="503"/>
                    </a:lnTo>
                    <a:lnTo>
                      <a:pt x="76" y="0"/>
                    </a:lnTo>
                    <a:lnTo>
                      <a:pt x="550" y="58"/>
                    </a:lnTo>
                    <a:lnTo>
                      <a:pt x="740" y="74"/>
                    </a:lnTo>
                    <a:lnTo>
                      <a:pt x="702" y="581"/>
                    </a:lnTo>
                    <a:lnTo>
                      <a:pt x="494" y="563"/>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85" name="Freeform 253"/>
              <p:cNvSpPr>
                <a:spLocks/>
              </p:cNvSpPr>
              <p:nvPr/>
            </p:nvSpPr>
            <p:spPr bwMode="auto">
              <a:xfrm>
                <a:off x="1576" y="2417"/>
                <a:ext cx="1407" cy="1378"/>
              </a:xfrm>
              <a:custGeom>
                <a:avLst/>
                <a:gdLst>
                  <a:gd name="T0" fmla="*/ 42 w 1407"/>
                  <a:gd name="T1" fmla="*/ 598 h 1378"/>
                  <a:gd name="T2" fmla="*/ 168 w 1407"/>
                  <a:gd name="T3" fmla="*/ 722 h 1378"/>
                  <a:gd name="T4" fmla="*/ 290 w 1407"/>
                  <a:gd name="T5" fmla="*/ 938 h 1378"/>
                  <a:gd name="T6" fmla="*/ 422 w 1407"/>
                  <a:gd name="T7" fmla="*/ 848 h 1378"/>
                  <a:gd name="T8" fmla="*/ 610 w 1407"/>
                  <a:gd name="T9" fmla="*/ 950 h 1378"/>
                  <a:gd name="T10" fmla="*/ 692 w 1407"/>
                  <a:gd name="T11" fmla="*/ 1122 h 1378"/>
                  <a:gd name="T12" fmla="*/ 786 w 1407"/>
                  <a:gd name="T13" fmla="*/ 1300 h 1378"/>
                  <a:gd name="T14" fmla="*/ 880 w 1407"/>
                  <a:gd name="T15" fmla="*/ 1348 h 1378"/>
                  <a:gd name="T16" fmla="*/ 1010 w 1407"/>
                  <a:gd name="T17" fmla="*/ 1378 h 1378"/>
                  <a:gd name="T18" fmla="*/ 990 w 1407"/>
                  <a:gd name="T19" fmla="*/ 1328 h 1378"/>
                  <a:gd name="T20" fmla="*/ 984 w 1407"/>
                  <a:gd name="T21" fmla="*/ 1244 h 1378"/>
                  <a:gd name="T22" fmla="*/ 970 w 1407"/>
                  <a:gd name="T23" fmla="*/ 1214 h 1378"/>
                  <a:gd name="T24" fmla="*/ 982 w 1407"/>
                  <a:gd name="T25" fmla="*/ 1202 h 1378"/>
                  <a:gd name="T26" fmla="*/ 1004 w 1407"/>
                  <a:gd name="T27" fmla="*/ 1160 h 1378"/>
                  <a:gd name="T28" fmla="*/ 1032 w 1407"/>
                  <a:gd name="T29" fmla="*/ 1114 h 1378"/>
                  <a:gd name="T30" fmla="*/ 1020 w 1407"/>
                  <a:gd name="T31" fmla="*/ 1102 h 1378"/>
                  <a:gd name="T32" fmla="*/ 1060 w 1407"/>
                  <a:gd name="T33" fmla="*/ 1080 h 1378"/>
                  <a:gd name="T34" fmla="*/ 1086 w 1407"/>
                  <a:gd name="T35" fmla="*/ 1066 h 1378"/>
                  <a:gd name="T36" fmla="*/ 1084 w 1407"/>
                  <a:gd name="T37" fmla="*/ 1042 h 1378"/>
                  <a:gd name="T38" fmla="*/ 1098 w 1407"/>
                  <a:gd name="T39" fmla="*/ 1032 h 1378"/>
                  <a:gd name="T40" fmla="*/ 1106 w 1407"/>
                  <a:gd name="T41" fmla="*/ 1028 h 1378"/>
                  <a:gd name="T42" fmla="*/ 1117 w 1407"/>
                  <a:gd name="T43" fmla="*/ 1036 h 1378"/>
                  <a:gd name="T44" fmla="*/ 1131 w 1407"/>
                  <a:gd name="T45" fmla="*/ 1024 h 1378"/>
                  <a:gd name="T46" fmla="*/ 1169 w 1407"/>
                  <a:gd name="T47" fmla="*/ 1028 h 1378"/>
                  <a:gd name="T48" fmla="*/ 1127 w 1407"/>
                  <a:gd name="T49" fmla="*/ 1052 h 1378"/>
                  <a:gd name="T50" fmla="*/ 1233 w 1407"/>
                  <a:gd name="T51" fmla="*/ 1002 h 1378"/>
                  <a:gd name="T52" fmla="*/ 1259 w 1407"/>
                  <a:gd name="T53" fmla="*/ 890 h 1378"/>
                  <a:gd name="T54" fmla="*/ 1271 w 1407"/>
                  <a:gd name="T55" fmla="*/ 910 h 1378"/>
                  <a:gd name="T56" fmla="*/ 1269 w 1407"/>
                  <a:gd name="T57" fmla="*/ 924 h 1378"/>
                  <a:gd name="T58" fmla="*/ 1373 w 1407"/>
                  <a:gd name="T59" fmla="*/ 896 h 1378"/>
                  <a:gd name="T60" fmla="*/ 1379 w 1407"/>
                  <a:gd name="T61" fmla="*/ 860 h 1378"/>
                  <a:gd name="T62" fmla="*/ 1387 w 1407"/>
                  <a:gd name="T63" fmla="*/ 822 h 1378"/>
                  <a:gd name="T64" fmla="*/ 1383 w 1407"/>
                  <a:gd name="T65" fmla="*/ 788 h 1378"/>
                  <a:gd name="T66" fmla="*/ 1405 w 1407"/>
                  <a:gd name="T67" fmla="*/ 740 h 1378"/>
                  <a:gd name="T68" fmla="*/ 1401 w 1407"/>
                  <a:gd name="T69" fmla="*/ 720 h 1378"/>
                  <a:gd name="T70" fmla="*/ 1401 w 1407"/>
                  <a:gd name="T71" fmla="*/ 708 h 1378"/>
                  <a:gd name="T72" fmla="*/ 1391 w 1407"/>
                  <a:gd name="T73" fmla="*/ 684 h 1378"/>
                  <a:gd name="T74" fmla="*/ 1371 w 1407"/>
                  <a:gd name="T75" fmla="*/ 658 h 1378"/>
                  <a:gd name="T76" fmla="*/ 1347 w 1407"/>
                  <a:gd name="T77" fmla="*/ 606 h 1378"/>
                  <a:gd name="T78" fmla="*/ 1309 w 1407"/>
                  <a:gd name="T79" fmla="*/ 408 h 1378"/>
                  <a:gd name="T80" fmla="*/ 1249 w 1407"/>
                  <a:gd name="T81" fmla="*/ 370 h 1378"/>
                  <a:gd name="T82" fmla="*/ 1189 w 1407"/>
                  <a:gd name="T83" fmla="*/ 368 h 1378"/>
                  <a:gd name="T84" fmla="*/ 1165 w 1407"/>
                  <a:gd name="T85" fmla="*/ 372 h 1378"/>
                  <a:gd name="T86" fmla="*/ 1119 w 1407"/>
                  <a:gd name="T87" fmla="*/ 382 h 1378"/>
                  <a:gd name="T88" fmla="*/ 1100 w 1407"/>
                  <a:gd name="T89" fmla="*/ 380 h 1378"/>
                  <a:gd name="T90" fmla="*/ 1030 w 1407"/>
                  <a:gd name="T91" fmla="*/ 370 h 1378"/>
                  <a:gd name="T92" fmla="*/ 1016 w 1407"/>
                  <a:gd name="T93" fmla="*/ 376 h 1378"/>
                  <a:gd name="T94" fmla="*/ 988 w 1407"/>
                  <a:gd name="T95" fmla="*/ 362 h 1378"/>
                  <a:gd name="T96" fmla="*/ 970 w 1407"/>
                  <a:gd name="T97" fmla="*/ 350 h 1378"/>
                  <a:gd name="T98" fmla="*/ 938 w 1407"/>
                  <a:gd name="T99" fmla="*/ 350 h 1378"/>
                  <a:gd name="T100" fmla="*/ 896 w 1407"/>
                  <a:gd name="T101" fmla="*/ 328 h 1378"/>
                  <a:gd name="T102" fmla="*/ 856 w 1407"/>
                  <a:gd name="T103" fmla="*/ 328 h 1378"/>
                  <a:gd name="T104" fmla="*/ 810 w 1407"/>
                  <a:gd name="T105" fmla="*/ 300 h 1378"/>
                  <a:gd name="T106" fmla="*/ 774 w 1407"/>
                  <a:gd name="T107" fmla="*/ 290 h 1378"/>
                  <a:gd name="T108" fmla="*/ 728 w 1407"/>
                  <a:gd name="T109" fmla="*/ 268 h 1378"/>
                  <a:gd name="T110" fmla="*/ 384 w 1407"/>
                  <a:gd name="T111" fmla="*/ 570 h 1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7" h="1378">
                    <a:moveTo>
                      <a:pt x="4" y="552"/>
                    </a:moveTo>
                    <a:lnTo>
                      <a:pt x="30" y="572"/>
                    </a:lnTo>
                    <a:lnTo>
                      <a:pt x="42" y="598"/>
                    </a:lnTo>
                    <a:lnTo>
                      <a:pt x="64" y="612"/>
                    </a:lnTo>
                    <a:lnTo>
                      <a:pt x="80" y="638"/>
                    </a:lnTo>
                    <a:lnTo>
                      <a:pt x="168" y="722"/>
                    </a:lnTo>
                    <a:lnTo>
                      <a:pt x="186" y="824"/>
                    </a:lnTo>
                    <a:lnTo>
                      <a:pt x="210" y="866"/>
                    </a:lnTo>
                    <a:lnTo>
                      <a:pt x="290" y="938"/>
                    </a:lnTo>
                    <a:lnTo>
                      <a:pt x="336" y="950"/>
                    </a:lnTo>
                    <a:lnTo>
                      <a:pt x="398" y="854"/>
                    </a:lnTo>
                    <a:lnTo>
                      <a:pt x="422" y="848"/>
                    </a:lnTo>
                    <a:lnTo>
                      <a:pt x="442" y="854"/>
                    </a:lnTo>
                    <a:lnTo>
                      <a:pt x="532" y="858"/>
                    </a:lnTo>
                    <a:lnTo>
                      <a:pt x="610" y="950"/>
                    </a:lnTo>
                    <a:lnTo>
                      <a:pt x="644" y="1046"/>
                    </a:lnTo>
                    <a:lnTo>
                      <a:pt x="676" y="1084"/>
                    </a:lnTo>
                    <a:lnTo>
                      <a:pt x="692" y="1122"/>
                    </a:lnTo>
                    <a:lnTo>
                      <a:pt x="726" y="1148"/>
                    </a:lnTo>
                    <a:lnTo>
                      <a:pt x="752" y="1246"/>
                    </a:lnTo>
                    <a:lnTo>
                      <a:pt x="786" y="1300"/>
                    </a:lnTo>
                    <a:lnTo>
                      <a:pt x="820" y="1324"/>
                    </a:lnTo>
                    <a:lnTo>
                      <a:pt x="850" y="1330"/>
                    </a:lnTo>
                    <a:lnTo>
                      <a:pt x="880" y="1348"/>
                    </a:lnTo>
                    <a:lnTo>
                      <a:pt x="936" y="1354"/>
                    </a:lnTo>
                    <a:lnTo>
                      <a:pt x="974" y="1374"/>
                    </a:lnTo>
                    <a:lnTo>
                      <a:pt x="1010" y="1378"/>
                    </a:lnTo>
                    <a:lnTo>
                      <a:pt x="1012" y="1372"/>
                    </a:lnTo>
                    <a:lnTo>
                      <a:pt x="1004" y="1366"/>
                    </a:lnTo>
                    <a:lnTo>
                      <a:pt x="990" y="1328"/>
                    </a:lnTo>
                    <a:lnTo>
                      <a:pt x="988" y="1324"/>
                    </a:lnTo>
                    <a:lnTo>
                      <a:pt x="976" y="1250"/>
                    </a:lnTo>
                    <a:lnTo>
                      <a:pt x="984" y="1244"/>
                    </a:lnTo>
                    <a:lnTo>
                      <a:pt x="986" y="1220"/>
                    </a:lnTo>
                    <a:lnTo>
                      <a:pt x="984" y="1216"/>
                    </a:lnTo>
                    <a:lnTo>
                      <a:pt x="970" y="1214"/>
                    </a:lnTo>
                    <a:lnTo>
                      <a:pt x="964" y="1210"/>
                    </a:lnTo>
                    <a:lnTo>
                      <a:pt x="968" y="1202"/>
                    </a:lnTo>
                    <a:lnTo>
                      <a:pt x="982" y="1202"/>
                    </a:lnTo>
                    <a:lnTo>
                      <a:pt x="988" y="1208"/>
                    </a:lnTo>
                    <a:lnTo>
                      <a:pt x="998" y="1202"/>
                    </a:lnTo>
                    <a:lnTo>
                      <a:pt x="1004" y="1160"/>
                    </a:lnTo>
                    <a:lnTo>
                      <a:pt x="992" y="1140"/>
                    </a:lnTo>
                    <a:lnTo>
                      <a:pt x="1022" y="1134"/>
                    </a:lnTo>
                    <a:lnTo>
                      <a:pt x="1032" y="1114"/>
                    </a:lnTo>
                    <a:lnTo>
                      <a:pt x="1032" y="1110"/>
                    </a:lnTo>
                    <a:lnTo>
                      <a:pt x="1020" y="1112"/>
                    </a:lnTo>
                    <a:lnTo>
                      <a:pt x="1020" y="1102"/>
                    </a:lnTo>
                    <a:lnTo>
                      <a:pt x="1040" y="1092"/>
                    </a:lnTo>
                    <a:lnTo>
                      <a:pt x="1048" y="1092"/>
                    </a:lnTo>
                    <a:lnTo>
                      <a:pt x="1060" y="1080"/>
                    </a:lnTo>
                    <a:lnTo>
                      <a:pt x="1062" y="1072"/>
                    </a:lnTo>
                    <a:lnTo>
                      <a:pt x="1066" y="1068"/>
                    </a:lnTo>
                    <a:lnTo>
                      <a:pt x="1086" y="1066"/>
                    </a:lnTo>
                    <a:lnTo>
                      <a:pt x="1094" y="1062"/>
                    </a:lnTo>
                    <a:lnTo>
                      <a:pt x="1096" y="1052"/>
                    </a:lnTo>
                    <a:lnTo>
                      <a:pt x="1084" y="1042"/>
                    </a:lnTo>
                    <a:lnTo>
                      <a:pt x="1084" y="1034"/>
                    </a:lnTo>
                    <a:lnTo>
                      <a:pt x="1088" y="1028"/>
                    </a:lnTo>
                    <a:lnTo>
                      <a:pt x="1098" y="1032"/>
                    </a:lnTo>
                    <a:lnTo>
                      <a:pt x="1104" y="1038"/>
                    </a:lnTo>
                    <a:lnTo>
                      <a:pt x="1106" y="1036"/>
                    </a:lnTo>
                    <a:lnTo>
                      <a:pt x="1106" y="1028"/>
                    </a:lnTo>
                    <a:lnTo>
                      <a:pt x="1108" y="1024"/>
                    </a:lnTo>
                    <a:lnTo>
                      <a:pt x="1114" y="1026"/>
                    </a:lnTo>
                    <a:lnTo>
                      <a:pt x="1117" y="1036"/>
                    </a:lnTo>
                    <a:lnTo>
                      <a:pt x="1121" y="1036"/>
                    </a:lnTo>
                    <a:lnTo>
                      <a:pt x="1127" y="1032"/>
                    </a:lnTo>
                    <a:lnTo>
                      <a:pt x="1131" y="1024"/>
                    </a:lnTo>
                    <a:lnTo>
                      <a:pt x="1133" y="1022"/>
                    </a:lnTo>
                    <a:lnTo>
                      <a:pt x="1137" y="1038"/>
                    </a:lnTo>
                    <a:lnTo>
                      <a:pt x="1169" y="1028"/>
                    </a:lnTo>
                    <a:lnTo>
                      <a:pt x="1175" y="1030"/>
                    </a:lnTo>
                    <a:lnTo>
                      <a:pt x="1173" y="1032"/>
                    </a:lnTo>
                    <a:lnTo>
                      <a:pt x="1127" y="1052"/>
                    </a:lnTo>
                    <a:lnTo>
                      <a:pt x="1123" y="1058"/>
                    </a:lnTo>
                    <a:lnTo>
                      <a:pt x="1127" y="1060"/>
                    </a:lnTo>
                    <a:lnTo>
                      <a:pt x="1233" y="1002"/>
                    </a:lnTo>
                    <a:lnTo>
                      <a:pt x="1251" y="960"/>
                    </a:lnTo>
                    <a:lnTo>
                      <a:pt x="1253" y="896"/>
                    </a:lnTo>
                    <a:lnTo>
                      <a:pt x="1259" y="890"/>
                    </a:lnTo>
                    <a:lnTo>
                      <a:pt x="1265" y="886"/>
                    </a:lnTo>
                    <a:lnTo>
                      <a:pt x="1271" y="886"/>
                    </a:lnTo>
                    <a:lnTo>
                      <a:pt x="1271" y="910"/>
                    </a:lnTo>
                    <a:lnTo>
                      <a:pt x="1285" y="910"/>
                    </a:lnTo>
                    <a:lnTo>
                      <a:pt x="1283" y="920"/>
                    </a:lnTo>
                    <a:lnTo>
                      <a:pt x="1269" y="924"/>
                    </a:lnTo>
                    <a:lnTo>
                      <a:pt x="1275" y="926"/>
                    </a:lnTo>
                    <a:lnTo>
                      <a:pt x="1337" y="898"/>
                    </a:lnTo>
                    <a:lnTo>
                      <a:pt x="1373" y="896"/>
                    </a:lnTo>
                    <a:lnTo>
                      <a:pt x="1361" y="882"/>
                    </a:lnTo>
                    <a:lnTo>
                      <a:pt x="1373" y="872"/>
                    </a:lnTo>
                    <a:lnTo>
                      <a:pt x="1379" y="860"/>
                    </a:lnTo>
                    <a:lnTo>
                      <a:pt x="1385" y="850"/>
                    </a:lnTo>
                    <a:lnTo>
                      <a:pt x="1389" y="840"/>
                    </a:lnTo>
                    <a:lnTo>
                      <a:pt x="1387" y="822"/>
                    </a:lnTo>
                    <a:lnTo>
                      <a:pt x="1381" y="814"/>
                    </a:lnTo>
                    <a:lnTo>
                      <a:pt x="1387" y="802"/>
                    </a:lnTo>
                    <a:lnTo>
                      <a:pt x="1383" y="788"/>
                    </a:lnTo>
                    <a:lnTo>
                      <a:pt x="1401" y="754"/>
                    </a:lnTo>
                    <a:lnTo>
                      <a:pt x="1401" y="746"/>
                    </a:lnTo>
                    <a:lnTo>
                      <a:pt x="1405" y="740"/>
                    </a:lnTo>
                    <a:lnTo>
                      <a:pt x="1401" y="732"/>
                    </a:lnTo>
                    <a:lnTo>
                      <a:pt x="1407" y="728"/>
                    </a:lnTo>
                    <a:lnTo>
                      <a:pt x="1401" y="720"/>
                    </a:lnTo>
                    <a:lnTo>
                      <a:pt x="1403" y="708"/>
                    </a:lnTo>
                    <a:lnTo>
                      <a:pt x="1401" y="708"/>
                    </a:lnTo>
                    <a:lnTo>
                      <a:pt x="1397" y="706"/>
                    </a:lnTo>
                    <a:lnTo>
                      <a:pt x="1389" y="692"/>
                    </a:lnTo>
                    <a:lnTo>
                      <a:pt x="1391" y="684"/>
                    </a:lnTo>
                    <a:lnTo>
                      <a:pt x="1381" y="672"/>
                    </a:lnTo>
                    <a:lnTo>
                      <a:pt x="1383" y="668"/>
                    </a:lnTo>
                    <a:lnTo>
                      <a:pt x="1371" y="658"/>
                    </a:lnTo>
                    <a:lnTo>
                      <a:pt x="1373" y="644"/>
                    </a:lnTo>
                    <a:lnTo>
                      <a:pt x="1371" y="632"/>
                    </a:lnTo>
                    <a:lnTo>
                      <a:pt x="1347" y="606"/>
                    </a:lnTo>
                    <a:lnTo>
                      <a:pt x="1345" y="410"/>
                    </a:lnTo>
                    <a:lnTo>
                      <a:pt x="1331" y="404"/>
                    </a:lnTo>
                    <a:lnTo>
                      <a:pt x="1309" y="408"/>
                    </a:lnTo>
                    <a:lnTo>
                      <a:pt x="1301" y="398"/>
                    </a:lnTo>
                    <a:lnTo>
                      <a:pt x="1259" y="384"/>
                    </a:lnTo>
                    <a:lnTo>
                      <a:pt x="1249" y="370"/>
                    </a:lnTo>
                    <a:lnTo>
                      <a:pt x="1223" y="358"/>
                    </a:lnTo>
                    <a:lnTo>
                      <a:pt x="1211" y="370"/>
                    </a:lnTo>
                    <a:lnTo>
                      <a:pt x="1189" y="368"/>
                    </a:lnTo>
                    <a:lnTo>
                      <a:pt x="1183" y="360"/>
                    </a:lnTo>
                    <a:lnTo>
                      <a:pt x="1165" y="366"/>
                    </a:lnTo>
                    <a:lnTo>
                      <a:pt x="1165" y="372"/>
                    </a:lnTo>
                    <a:lnTo>
                      <a:pt x="1147" y="366"/>
                    </a:lnTo>
                    <a:lnTo>
                      <a:pt x="1125" y="374"/>
                    </a:lnTo>
                    <a:lnTo>
                      <a:pt x="1119" y="382"/>
                    </a:lnTo>
                    <a:lnTo>
                      <a:pt x="1112" y="382"/>
                    </a:lnTo>
                    <a:lnTo>
                      <a:pt x="1108" y="390"/>
                    </a:lnTo>
                    <a:lnTo>
                      <a:pt x="1100" y="380"/>
                    </a:lnTo>
                    <a:lnTo>
                      <a:pt x="1070" y="370"/>
                    </a:lnTo>
                    <a:lnTo>
                      <a:pt x="1060" y="360"/>
                    </a:lnTo>
                    <a:lnTo>
                      <a:pt x="1030" y="370"/>
                    </a:lnTo>
                    <a:lnTo>
                      <a:pt x="1032" y="374"/>
                    </a:lnTo>
                    <a:lnTo>
                      <a:pt x="1024" y="386"/>
                    </a:lnTo>
                    <a:lnTo>
                      <a:pt x="1016" y="376"/>
                    </a:lnTo>
                    <a:lnTo>
                      <a:pt x="1016" y="364"/>
                    </a:lnTo>
                    <a:lnTo>
                      <a:pt x="992" y="372"/>
                    </a:lnTo>
                    <a:lnTo>
                      <a:pt x="988" y="362"/>
                    </a:lnTo>
                    <a:lnTo>
                      <a:pt x="976" y="362"/>
                    </a:lnTo>
                    <a:lnTo>
                      <a:pt x="976" y="354"/>
                    </a:lnTo>
                    <a:lnTo>
                      <a:pt x="970" y="350"/>
                    </a:lnTo>
                    <a:lnTo>
                      <a:pt x="946" y="366"/>
                    </a:lnTo>
                    <a:lnTo>
                      <a:pt x="936" y="362"/>
                    </a:lnTo>
                    <a:lnTo>
                      <a:pt x="938" y="350"/>
                    </a:lnTo>
                    <a:lnTo>
                      <a:pt x="924" y="344"/>
                    </a:lnTo>
                    <a:lnTo>
                      <a:pt x="924" y="330"/>
                    </a:lnTo>
                    <a:lnTo>
                      <a:pt x="896" y="328"/>
                    </a:lnTo>
                    <a:lnTo>
                      <a:pt x="886" y="338"/>
                    </a:lnTo>
                    <a:lnTo>
                      <a:pt x="872" y="326"/>
                    </a:lnTo>
                    <a:lnTo>
                      <a:pt x="856" y="328"/>
                    </a:lnTo>
                    <a:lnTo>
                      <a:pt x="832" y="316"/>
                    </a:lnTo>
                    <a:lnTo>
                      <a:pt x="812" y="316"/>
                    </a:lnTo>
                    <a:lnTo>
                      <a:pt x="810" y="300"/>
                    </a:lnTo>
                    <a:lnTo>
                      <a:pt x="794" y="284"/>
                    </a:lnTo>
                    <a:lnTo>
                      <a:pt x="788" y="294"/>
                    </a:lnTo>
                    <a:lnTo>
                      <a:pt x="774" y="290"/>
                    </a:lnTo>
                    <a:lnTo>
                      <a:pt x="764" y="292"/>
                    </a:lnTo>
                    <a:lnTo>
                      <a:pt x="740" y="268"/>
                    </a:lnTo>
                    <a:lnTo>
                      <a:pt x="728" y="268"/>
                    </a:lnTo>
                    <a:lnTo>
                      <a:pt x="740" y="22"/>
                    </a:lnTo>
                    <a:lnTo>
                      <a:pt x="432" y="0"/>
                    </a:lnTo>
                    <a:lnTo>
                      <a:pt x="384" y="570"/>
                    </a:lnTo>
                    <a:lnTo>
                      <a:pt x="0" y="530"/>
                    </a:lnTo>
                    <a:lnTo>
                      <a:pt x="4" y="552"/>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86" name="Freeform 254"/>
              <p:cNvSpPr>
                <a:spLocks/>
              </p:cNvSpPr>
              <p:nvPr/>
            </p:nvSpPr>
            <p:spPr bwMode="auto">
              <a:xfrm>
                <a:off x="3157" y="1668"/>
                <a:ext cx="398" cy="707"/>
              </a:xfrm>
              <a:custGeom>
                <a:avLst/>
                <a:gdLst>
                  <a:gd name="T0" fmla="*/ 334 w 398"/>
                  <a:gd name="T1" fmla="*/ 0 h 707"/>
                  <a:gd name="T2" fmla="*/ 90 w 398"/>
                  <a:gd name="T3" fmla="*/ 28 h 707"/>
                  <a:gd name="T4" fmla="*/ 116 w 398"/>
                  <a:gd name="T5" fmla="*/ 58 h 707"/>
                  <a:gd name="T6" fmla="*/ 116 w 398"/>
                  <a:gd name="T7" fmla="*/ 96 h 707"/>
                  <a:gd name="T8" fmla="*/ 102 w 398"/>
                  <a:gd name="T9" fmla="*/ 126 h 707"/>
                  <a:gd name="T10" fmla="*/ 38 w 398"/>
                  <a:gd name="T11" fmla="*/ 152 h 707"/>
                  <a:gd name="T12" fmla="*/ 48 w 398"/>
                  <a:gd name="T13" fmla="*/ 190 h 707"/>
                  <a:gd name="T14" fmla="*/ 38 w 398"/>
                  <a:gd name="T15" fmla="*/ 224 h 707"/>
                  <a:gd name="T16" fmla="*/ 8 w 398"/>
                  <a:gd name="T17" fmla="*/ 260 h 707"/>
                  <a:gd name="T18" fmla="*/ 4 w 398"/>
                  <a:gd name="T19" fmla="*/ 286 h 707"/>
                  <a:gd name="T20" fmla="*/ 16 w 398"/>
                  <a:gd name="T21" fmla="*/ 368 h 707"/>
                  <a:gd name="T22" fmla="*/ 50 w 398"/>
                  <a:gd name="T23" fmla="*/ 402 h 707"/>
                  <a:gd name="T24" fmla="*/ 86 w 398"/>
                  <a:gd name="T25" fmla="*/ 460 h 707"/>
                  <a:gd name="T26" fmla="*/ 100 w 398"/>
                  <a:gd name="T27" fmla="*/ 472 h 707"/>
                  <a:gd name="T28" fmla="*/ 128 w 398"/>
                  <a:gd name="T29" fmla="*/ 464 h 707"/>
                  <a:gd name="T30" fmla="*/ 142 w 398"/>
                  <a:gd name="T31" fmla="*/ 478 h 707"/>
                  <a:gd name="T32" fmla="*/ 138 w 398"/>
                  <a:gd name="T33" fmla="*/ 502 h 707"/>
                  <a:gd name="T34" fmla="*/ 124 w 398"/>
                  <a:gd name="T35" fmla="*/ 553 h 707"/>
                  <a:gd name="T36" fmla="*/ 168 w 398"/>
                  <a:gd name="T37" fmla="*/ 585 h 707"/>
                  <a:gd name="T38" fmla="*/ 210 w 398"/>
                  <a:gd name="T39" fmla="*/ 633 h 707"/>
                  <a:gd name="T40" fmla="*/ 212 w 398"/>
                  <a:gd name="T41" fmla="*/ 671 h 707"/>
                  <a:gd name="T42" fmla="*/ 228 w 398"/>
                  <a:gd name="T43" fmla="*/ 697 h 707"/>
                  <a:gd name="T44" fmla="*/ 236 w 398"/>
                  <a:gd name="T45" fmla="*/ 693 h 707"/>
                  <a:gd name="T46" fmla="*/ 248 w 398"/>
                  <a:gd name="T47" fmla="*/ 705 h 707"/>
                  <a:gd name="T48" fmla="*/ 250 w 398"/>
                  <a:gd name="T49" fmla="*/ 693 h 707"/>
                  <a:gd name="T50" fmla="*/ 314 w 398"/>
                  <a:gd name="T51" fmla="*/ 689 h 707"/>
                  <a:gd name="T52" fmla="*/ 314 w 398"/>
                  <a:gd name="T53" fmla="*/ 661 h 707"/>
                  <a:gd name="T54" fmla="*/ 354 w 398"/>
                  <a:gd name="T55" fmla="*/ 633 h 707"/>
                  <a:gd name="T56" fmla="*/ 356 w 398"/>
                  <a:gd name="T57" fmla="*/ 591 h 707"/>
                  <a:gd name="T58" fmla="*/ 350 w 398"/>
                  <a:gd name="T59" fmla="*/ 591 h 707"/>
                  <a:gd name="T60" fmla="*/ 348 w 398"/>
                  <a:gd name="T61" fmla="*/ 581 h 707"/>
                  <a:gd name="T62" fmla="*/ 352 w 398"/>
                  <a:gd name="T63" fmla="*/ 561 h 707"/>
                  <a:gd name="T64" fmla="*/ 354 w 398"/>
                  <a:gd name="T65" fmla="*/ 555 h 707"/>
                  <a:gd name="T66" fmla="*/ 356 w 398"/>
                  <a:gd name="T67" fmla="*/ 537 h 707"/>
                  <a:gd name="T68" fmla="*/ 370 w 398"/>
                  <a:gd name="T69" fmla="*/ 529 h 707"/>
                  <a:gd name="T70" fmla="*/ 388 w 398"/>
                  <a:gd name="T71" fmla="*/ 502 h 707"/>
                  <a:gd name="T72" fmla="*/ 398 w 398"/>
                  <a:gd name="T73" fmla="*/ 470 h 707"/>
                  <a:gd name="T74" fmla="*/ 394 w 398"/>
                  <a:gd name="T75" fmla="*/ 444 h 707"/>
                  <a:gd name="T76" fmla="*/ 386 w 398"/>
                  <a:gd name="T77" fmla="*/ 412 h 707"/>
                  <a:gd name="T78" fmla="*/ 392 w 398"/>
                  <a:gd name="T79" fmla="*/ 390 h 707"/>
                  <a:gd name="T80" fmla="*/ 336 w 398"/>
                  <a:gd name="T81" fmla="*/ 24 h 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707">
                    <a:moveTo>
                      <a:pt x="336" y="24"/>
                    </a:moveTo>
                    <a:lnTo>
                      <a:pt x="334" y="0"/>
                    </a:lnTo>
                    <a:lnTo>
                      <a:pt x="70" y="16"/>
                    </a:lnTo>
                    <a:lnTo>
                      <a:pt x="90" y="28"/>
                    </a:lnTo>
                    <a:lnTo>
                      <a:pt x="94" y="42"/>
                    </a:lnTo>
                    <a:lnTo>
                      <a:pt x="116" y="58"/>
                    </a:lnTo>
                    <a:lnTo>
                      <a:pt x="120" y="74"/>
                    </a:lnTo>
                    <a:lnTo>
                      <a:pt x="116" y="96"/>
                    </a:lnTo>
                    <a:lnTo>
                      <a:pt x="106" y="106"/>
                    </a:lnTo>
                    <a:lnTo>
                      <a:pt x="102" y="126"/>
                    </a:lnTo>
                    <a:lnTo>
                      <a:pt x="72" y="144"/>
                    </a:lnTo>
                    <a:lnTo>
                      <a:pt x="38" y="152"/>
                    </a:lnTo>
                    <a:lnTo>
                      <a:pt x="34" y="174"/>
                    </a:lnTo>
                    <a:lnTo>
                      <a:pt x="48" y="190"/>
                    </a:lnTo>
                    <a:lnTo>
                      <a:pt x="50" y="208"/>
                    </a:lnTo>
                    <a:lnTo>
                      <a:pt x="38" y="224"/>
                    </a:lnTo>
                    <a:lnTo>
                      <a:pt x="34" y="246"/>
                    </a:lnTo>
                    <a:lnTo>
                      <a:pt x="8" y="260"/>
                    </a:lnTo>
                    <a:lnTo>
                      <a:pt x="12" y="280"/>
                    </a:lnTo>
                    <a:lnTo>
                      <a:pt x="4" y="286"/>
                    </a:lnTo>
                    <a:lnTo>
                      <a:pt x="0" y="318"/>
                    </a:lnTo>
                    <a:lnTo>
                      <a:pt x="16" y="368"/>
                    </a:lnTo>
                    <a:lnTo>
                      <a:pt x="44" y="390"/>
                    </a:lnTo>
                    <a:lnTo>
                      <a:pt x="50" y="402"/>
                    </a:lnTo>
                    <a:lnTo>
                      <a:pt x="74" y="420"/>
                    </a:lnTo>
                    <a:lnTo>
                      <a:pt x="86" y="460"/>
                    </a:lnTo>
                    <a:lnTo>
                      <a:pt x="92" y="470"/>
                    </a:lnTo>
                    <a:lnTo>
                      <a:pt x="100" y="472"/>
                    </a:lnTo>
                    <a:lnTo>
                      <a:pt x="110" y="460"/>
                    </a:lnTo>
                    <a:lnTo>
                      <a:pt x="128" y="464"/>
                    </a:lnTo>
                    <a:lnTo>
                      <a:pt x="142" y="474"/>
                    </a:lnTo>
                    <a:lnTo>
                      <a:pt x="142" y="478"/>
                    </a:lnTo>
                    <a:lnTo>
                      <a:pt x="136" y="490"/>
                    </a:lnTo>
                    <a:lnTo>
                      <a:pt x="138" y="502"/>
                    </a:lnTo>
                    <a:lnTo>
                      <a:pt x="120" y="537"/>
                    </a:lnTo>
                    <a:lnTo>
                      <a:pt x="124" y="553"/>
                    </a:lnTo>
                    <a:lnTo>
                      <a:pt x="156" y="583"/>
                    </a:lnTo>
                    <a:lnTo>
                      <a:pt x="168" y="585"/>
                    </a:lnTo>
                    <a:lnTo>
                      <a:pt x="210" y="617"/>
                    </a:lnTo>
                    <a:lnTo>
                      <a:pt x="210" y="633"/>
                    </a:lnTo>
                    <a:lnTo>
                      <a:pt x="220" y="651"/>
                    </a:lnTo>
                    <a:lnTo>
                      <a:pt x="212" y="671"/>
                    </a:lnTo>
                    <a:lnTo>
                      <a:pt x="218" y="673"/>
                    </a:lnTo>
                    <a:lnTo>
                      <a:pt x="228" y="697"/>
                    </a:lnTo>
                    <a:lnTo>
                      <a:pt x="240" y="703"/>
                    </a:lnTo>
                    <a:lnTo>
                      <a:pt x="236" y="693"/>
                    </a:lnTo>
                    <a:lnTo>
                      <a:pt x="240" y="691"/>
                    </a:lnTo>
                    <a:lnTo>
                      <a:pt x="248" y="705"/>
                    </a:lnTo>
                    <a:lnTo>
                      <a:pt x="256" y="707"/>
                    </a:lnTo>
                    <a:lnTo>
                      <a:pt x="250" y="693"/>
                    </a:lnTo>
                    <a:lnTo>
                      <a:pt x="266" y="673"/>
                    </a:lnTo>
                    <a:lnTo>
                      <a:pt x="314" y="689"/>
                    </a:lnTo>
                    <a:lnTo>
                      <a:pt x="324" y="679"/>
                    </a:lnTo>
                    <a:lnTo>
                      <a:pt x="314" y="661"/>
                    </a:lnTo>
                    <a:lnTo>
                      <a:pt x="316" y="647"/>
                    </a:lnTo>
                    <a:lnTo>
                      <a:pt x="354" y="633"/>
                    </a:lnTo>
                    <a:lnTo>
                      <a:pt x="346" y="611"/>
                    </a:lnTo>
                    <a:lnTo>
                      <a:pt x="356" y="591"/>
                    </a:lnTo>
                    <a:lnTo>
                      <a:pt x="354" y="591"/>
                    </a:lnTo>
                    <a:lnTo>
                      <a:pt x="350" y="591"/>
                    </a:lnTo>
                    <a:lnTo>
                      <a:pt x="356" y="587"/>
                    </a:lnTo>
                    <a:lnTo>
                      <a:pt x="348" y="581"/>
                    </a:lnTo>
                    <a:lnTo>
                      <a:pt x="356" y="581"/>
                    </a:lnTo>
                    <a:lnTo>
                      <a:pt x="352" y="561"/>
                    </a:lnTo>
                    <a:lnTo>
                      <a:pt x="360" y="557"/>
                    </a:lnTo>
                    <a:lnTo>
                      <a:pt x="354" y="555"/>
                    </a:lnTo>
                    <a:lnTo>
                      <a:pt x="364" y="549"/>
                    </a:lnTo>
                    <a:lnTo>
                      <a:pt x="356" y="537"/>
                    </a:lnTo>
                    <a:lnTo>
                      <a:pt x="360" y="529"/>
                    </a:lnTo>
                    <a:lnTo>
                      <a:pt x="370" y="529"/>
                    </a:lnTo>
                    <a:lnTo>
                      <a:pt x="378" y="508"/>
                    </a:lnTo>
                    <a:lnTo>
                      <a:pt x="388" y="502"/>
                    </a:lnTo>
                    <a:lnTo>
                      <a:pt x="386" y="494"/>
                    </a:lnTo>
                    <a:lnTo>
                      <a:pt x="398" y="470"/>
                    </a:lnTo>
                    <a:lnTo>
                      <a:pt x="392" y="454"/>
                    </a:lnTo>
                    <a:lnTo>
                      <a:pt x="394" y="444"/>
                    </a:lnTo>
                    <a:lnTo>
                      <a:pt x="380" y="424"/>
                    </a:lnTo>
                    <a:lnTo>
                      <a:pt x="386" y="412"/>
                    </a:lnTo>
                    <a:lnTo>
                      <a:pt x="382" y="400"/>
                    </a:lnTo>
                    <a:lnTo>
                      <a:pt x="392" y="390"/>
                    </a:lnTo>
                    <a:lnTo>
                      <a:pt x="368" y="92"/>
                    </a:lnTo>
                    <a:lnTo>
                      <a:pt x="336" y="24"/>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87" name="Freeform 255"/>
              <p:cNvSpPr>
                <a:spLocks/>
              </p:cNvSpPr>
              <p:nvPr/>
            </p:nvSpPr>
            <p:spPr bwMode="auto">
              <a:xfrm>
                <a:off x="3779" y="1652"/>
                <a:ext cx="422" cy="478"/>
              </a:xfrm>
              <a:custGeom>
                <a:avLst/>
                <a:gdLst>
                  <a:gd name="T0" fmla="*/ 372 w 422"/>
                  <a:gd name="T1" fmla="*/ 8 h 478"/>
                  <a:gd name="T2" fmla="*/ 286 w 422"/>
                  <a:gd name="T3" fmla="*/ 74 h 478"/>
                  <a:gd name="T4" fmla="*/ 258 w 422"/>
                  <a:gd name="T5" fmla="*/ 76 h 478"/>
                  <a:gd name="T6" fmla="*/ 228 w 422"/>
                  <a:gd name="T7" fmla="*/ 92 h 478"/>
                  <a:gd name="T8" fmla="*/ 196 w 422"/>
                  <a:gd name="T9" fmla="*/ 90 h 478"/>
                  <a:gd name="T10" fmla="*/ 190 w 422"/>
                  <a:gd name="T11" fmla="*/ 86 h 478"/>
                  <a:gd name="T12" fmla="*/ 178 w 422"/>
                  <a:gd name="T13" fmla="*/ 88 h 478"/>
                  <a:gd name="T14" fmla="*/ 170 w 422"/>
                  <a:gd name="T15" fmla="*/ 86 h 478"/>
                  <a:gd name="T16" fmla="*/ 156 w 422"/>
                  <a:gd name="T17" fmla="*/ 76 h 478"/>
                  <a:gd name="T18" fmla="*/ 130 w 422"/>
                  <a:gd name="T19" fmla="*/ 70 h 478"/>
                  <a:gd name="T20" fmla="*/ 0 w 422"/>
                  <a:gd name="T21" fmla="*/ 86 h 478"/>
                  <a:gd name="T22" fmla="*/ 36 w 422"/>
                  <a:gd name="T23" fmla="*/ 416 h 478"/>
                  <a:gd name="T24" fmla="*/ 44 w 422"/>
                  <a:gd name="T25" fmla="*/ 410 h 478"/>
                  <a:gd name="T26" fmla="*/ 56 w 422"/>
                  <a:gd name="T27" fmla="*/ 418 h 478"/>
                  <a:gd name="T28" fmla="*/ 72 w 422"/>
                  <a:gd name="T29" fmla="*/ 412 h 478"/>
                  <a:gd name="T30" fmla="*/ 86 w 422"/>
                  <a:gd name="T31" fmla="*/ 422 h 478"/>
                  <a:gd name="T32" fmla="*/ 98 w 422"/>
                  <a:gd name="T33" fmla="*/ 446 h 478"/>
                  <a:gd name="T34" fmla="*/ 132 w 422"/>
                  <a:gd name="T35" fmla="*/ 448 h 478"/>
                  <a:gd name="T36" fmla="*/ 146 w 422"/>
                  <a:gd name="T37" fmla="*/ 462 h 478"/>
                  <a:gd name="T38" fmla="*/ 156 w 422"/>
                  <a:gd name="T39" fmla="*/ 462 h 478"/>
                  <a:gd name="T40" fmla="*/ 158 w 422"/>
                  <a:gd name="T41" fmla="*/ 456 h 478"/>
                  <a:gd name="T42" fmla="*/ 168 w 422"/>
                  <a:gd name="T43" fmla="*/ 452 h 478"/>
                  <a:gd name="T44" fmla="*/ 190 w 422"/>
                  <a:gd name="T45" fmla="*/ 464 h 478"/>
                  <a:gd name="T46" fmla="*/ 206 w 422"/>
                  <a:gd name="T47" fmla="*/ 458 h 478"/>
                  <a:gd name="T48" fmla="*/ 216 w 422"/>
                  <a:gd name="T49" fmla="*/ 444 h 478"/>
                  <a:gd name="T50" fmla="*/ 228 w 422"/>
                  <a:gd name="T51" fmla="*/ 440 h 478"/>
                  <a:gd name="T52" fmla="*/ 236 w 422"/>
                  <a:gd name="T53" fmla="*/ 460 h 478"/>
                  <a:gd name="T54" fmla="*/ 250 w 422"/>
                  <a:gd name="T55" fmla="*/ 462 h 478"/>
                  <a:gd name="T56" fmla="*/ 264 w 422"/>
                  <a:gd name="T57" fmla="*/ 478 h 478"/>
                  <a:gd name="T58" fmla="*/ 288 w 422"/>
                  <a:gd name="T59" fmla="*/ 470 h 478"/>
                  <a:gd name="T60" fmla="*/ 290 w 422"/>
                  <a:gd name="T61" fmla="*/ 452 h 478"/>
                  <a:gd name="T62" fmla="*/ 300 w 422"/>
                  <a:gd name="T63" fmla="*/ 446 h 478"/>
                  <a:gd name="T64" fmla="*/ 292 w 422"/>
                  <a:gd name="T65" fmla="*/ 426 h 478"/>
                  <a:gd name="T66" fmla="*/ 306 w 422"/>
                  <a:gd name="T67" fmla="*/ 396 h 478"/>
                  <a:gd name="T68" fmla="*/ 316 w 422"/>
                  <a:gd name="T69" fmla="*/ 396 h 478"/>
                  <a:gd name="T70" fmla="*/ 320 w 422"/>
                  <a:gd name="T71" fmla="*/ 410 h 478"/>
                  <a:gd name="T72" fmla="*/ 328 w 422"/>
                  <a:gd name="T73" fmla="*/ 400 h 478"/>
                  <a:gd name="T74" fmla="*/ 334 w 422"/>
                  <a:gd name="T75" fmla="*/ 402 h 478"/>
                  <a:gd name="T76" fmla="*/ 326 w 422"/>
                  <a:gd name="T77" fmla="*/ 384 h 478"/>
                  <a:gd name="T78" fmla="*/ 332 w 422"/>
                  <a:gd name="T79" fmla="*/ 380 h 478"/>
                  <a:gd name="T80" fmla="*/ 330 w 422"/>
                  <a:gd name="T81" fmla="*/ 370 h 478"/>
                  <a:gd name="T82" fmla="*/ 336 w 422"/>
                  <a:gd name="T83" fmla="*/ 358 h 478"/>
                  <a:gd name="T84" fmla="*/ 346 w 422"/>
                  <a:gd name="T85" fmla="*/ 354 h 478"/>
                  <a:gd name="T86" fmla="*/ 356 w 422"/>
                  <a:gd name="T87" fmla="*/ 336 h 478"/>
                  <a:gd name="T88" fmla="*/ 366 w 422"/>
                  <a:gd name="T89" fmla="*/ 344 h 478"/>
                  <a:gd name="T90" fmla="*/ 378 w 422"/>
                  <a:gd name="T91" fmla="*/ 334 h 478"/>
                  <a:gd name="T92" fmla="*/ 408 w 422"/>
                  <a:gd name="T93" fmla="*/ 302 h 478"/>
                  <a:gd name="T94" fmla="*/ 410 w 422"/>
                  <a:gd name="T95" fmla="*/ 288 h 478"/>
                  <a:gd name="T96" fmla="*/ 404 w 422"/>
                  <a:gd name="T97" fmla="*/ 282 h 478"/>
                  <a:gd name="T98" fmla="*/ 410 w 422"/>
                  <a:gd name="T99" fmla="*/ 270 h 478"/>
                  <a:gd name="T100" fmla="*/ 408 w 422"/>
                  <a:gd name="T101" fmla="*/ 264 h 478"/>
                  <a:gd name="T102" fmla="*/ 412 w 422"/>
                  <a:gd name="T103" fmla="*/ 262 h 478"/>
                  <a:gd name="T104" fmla="*/ 412 w 422"/>
                  <a:gd name="T105" fmla="*/ 240 h 478"/>
                  <a:gd name="T106" fmla="*/ 420 w 422"/>
                  <a:gd name="T107" fmla="*/ 210 h 478"/>
                  <a:gd name="T108" fmla="*/ 416 w 422"/>
                  <a:gd name="T109" fmla="*/ 200 h 478"/>
                  <a:gd name="T110" fmla="*/ 418 w 422"/>
                  <a:gd name="T111" fmla="*/ 192 h 478"/>
                  <a:gd name="T112" fmla="*/ 408 w 422"/>
                  <a:gd name="T113" fmla="*/ 176 h 478"/>
                  <a:gd name="T114" fmla="*/ 410 w 422"/>
                  <a:gd name="T115" fmla="*/ 172 h 478"/>
                  <a:gd name="T116" fmla="*/ 422 w 422"/>
                  <a:gd name="T117" fmla="*/ 168 h 478"/>
                  <a:gd name="T118" fmla="*/ 422 w 422"/>
                  <a:gd name="T119" fmla="*/ 168 h 478"/>
                  <a:gd name="T120" fmla="*/ 396 w 422"/>
                  <a:gd name="T121" fmla="*/ 0 h 478"/>
                  <a:gd name="T122" fmla="*/ 372 w 422"/>
                  <a:gd name="T123" fmla="*/ 8 h 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22" h="478">
                    <a:moveTo>
                      <a:pt x="372" y="8"/>
                    </a:moveTo>
                    <a:lnTo>
                      <a:pt x="286" y="74"/>
                    </a:lnTo>
                    <a:lnTo>
                      <a:pt x="258" y="76"/>
                    </a:lnTo>
                    <a:lnTo>
                      <a:pt x="228" y="92"/>
                    </a:lnTo>
                    <a:lnTo>
                      <a:pt x="196" y="90"/>
                    </a:lnTo>
                    <a:lnTo>
                      <a:pt x="190" y="86"/>
                    </a:lnTo>
                    <a:lnTo>
                      <a:pt x="178" y="88"/>
                    </a:lnTo>
                    <a:lnTo>
                      <a:pt x="170" y="86"/>
                    </a:lnTo>
                    <a:lnTo>
                      <a:pt x="156" y="76"/>
                    </a:lnTo>
                    <a:lnTo>
                      <a:pt x="130" y="70"/>
                    </a:lnTo>
                    <a:lnTo>
                      <a:pt x="0" y="86"/>
                    </a:lnTo>
                    <a:lnTo>
                      <a:pt x="36" y="416"/>
                    </a:lnTo>
                    <a:lnTo>
                      <a:pt x="44" y="410"/>
                    </a:lnTo>
                    <a:lnTo>
                      <a:pt x="56" y="418"/>
                    </a:lnTo>
                    <a:lnTo>
                      <a:pt x="72" y="412"/>
                    </a:lnTo>
                    <a:lnTo>
                      <a:pt x="86" y="422"/>
                    </a:lnTo>
                    <a:lnTo>
                      <a:pt x="98" y="446"/>
                    </a:lnTo>
                    <a:lnTo>
                      <a:pt x="132" y="448"/>
                    </a:lnTo>
                    <a:lnTo>
                      <a:pt x="146" y="462"/>
                    </a:lnTo>
                    <a:lnTo>
                      <a:pt x="156" y="462"/>
                    </a:lnTo>
                    <a:lnTo>
                      <a:pt x="158" y="456"/>
                    </a:lnTo>
                    <a:lnTo>
                      <a:pt x="168" y="452"/>
                    </a:lnTo>
                    <a:lnTo>
                      <a:pt x="190" y="464"/>
                    </a:lnTo>
                    <a:lnTo>
                      <a:pt x="206" y="458"/>
                    </a:lnTo>
                    <a:lnTo>
                      <a:pt x="216" y="444"/>
                    </a:lnTo>
                    <a:lnTo>
                      <a:pt x="228" y="440"/>
                    </a:lnTo>
                    <a:lnTo>
                      <a:pt x="236" y="460"/>
                    </a:lnTo>
                    <a:lnTo>
                      <a:pt x="250" y="462"/>
                    </a:lnTo>
                    <a:lnTo>
                      <a:pt x="264" y="478"/>
                    </a:lnTo>
                    <a:lnTo>
                      <a:pt x="288" y="470"/>
                    </a:lnTo>
                    <a:lnTo>
                      <a:pt x="290" y="452"/>
                    </a:lnTo>
                    <a:lnTo>
                      <a:pt x="300" y="446"/>
                    </a:lnTo>
                    <a:lnTo>
                      <a:pt x="292" y="426"/>
                    </a:lnTo>
                    <a:lnTo>
                      <a:pt x="306" y="396"/>
                    </a:lnTo>
                    <a:lnTo>
                      <a:pt x="316" y="396"/>
                    </a:lnTo>
                    <a:lnTo>
                      <a:pt x="320" y="410"/>
                    </a:lnTo>
                    <a:lnTo>
                      <a:pt x="328" y="400"/>
                    </a:lnTo>
                    <a:lnTo>
                      <a:pt x="334" y="402"/>
                    </a:lnTo>
                    <a:lnTo>
                      <a:pt x="326" y="384"/>
                    </a:lnTo>
                    <a:lnTo>
                      <a:pt x="332" y="380"/>
                    </a:lnTo>
                    <a:lnTo>
                      <a:pt x="330" y="370"/>
                    </a:lnTo>
                    <a:lnTo>
                      <a:pt x="336" y="358"/>
                    </a:lnTo>
                    <a:lnTo>
                      <a:pt x="346" y="354"/>
                    </a:lnTo>
                    <a:lnTo>
                      <a:pt x="356" y="336"/>
                    </a:lnTo>
                    <a:lnTo>
                      <a:pt x="366" y="344"/>
                    </a:lnTo>
                    <a:lnTo>
                      <a:pt x="378" y="334"/>
                    </a:lnTo>
                    <a:lnTo>
                      <a:pt x="408" y="302"/>
                    </a:lnTo>
                    <a:lnTo>
                      <a:pt x="410" y="288"/>
                    </a:lnTo>
                    <a:lnTo>
                      <a:pt x="404" y="282"/>
                    </a:lnTo>
                    <a:lnTo>
                      <a:pt x="410" y="270"/>
                    </a:lnTo>
                    <a:lnTo>
                      <a:pt x="408" y="264"/>
                    </a:lnTo>
                    <a:lnTo>
                      <a:pt x="412" y="262"/>
                    </a:lnTo>
                    <a:lnTo>
                      <a:pt x="412" y="240"/>
                    </a:lnTo>
                    <a:lnTo>
                      <a:pt x="420" y="210"/>
                    </a:lnTo>
                    <a:lnTo>
                      <a:pt x="416" y="200"/>
                    </a:lnTo>
                    <a:lnTo>
                      <a:pt x="418" y="192"/>
                    </a:lnTo>
                    <a:lnTo>
                      <a:pt x="408" y="176"/>
                    </a:lnTo>
                    <a:lnTo>
                      <a:pt x="410" y="172"/>
                    </a:lnTo>
                    <a:lnTo>
                      <a:pt x="422" y="168"/>
                    </a:lnTo>
                    <a:lnTo>
                      <a:pt x="396" y="0"/>
                    </a:lnTo>
                    <a:lnTo>
                      <a:pt x="372" y="8"/>
                    </a:lnTo>
                    <a:close/>
                  </a:path>
                </a:pathLst>
              </a:custGeom>
              <a:solidFill>
                <a:srgbClr val="FAC533"/>
              </a:solidFill>
              <a:ln w="3175">
                <a:solidFill>
                  <a:srgbClr val="404040"/>
                </a:solidFill>
                <a:prstDash val="solid"/>
                <a:round/>
                <a:headEnd/>
                <a:tailEnd/>
              </a:ln>
            </p:spPr>
            <p:txBody>
              <a:bodyPr/>
              <a:lstStyle/>
              <a:p>
                <a:endParaRPr lang="en-US" sz="1500" dirty="0"/>
              </a:p>
            </p:txBody>
          </p:sp>
          <p:sp>
            <p:nvSpPr>
              <p:cNvPr id="88" name="Freeform 256"/>
              <p:cNvSpPr>
                <a:spLocks/>
              </p:cNvSpPr>
              <p:nvPr/>
            </p:nvSpPr>
            <p:spPr bwMode="auto">
              <a:xfrm>
                <a:off x="2600" y="3493"/>
                <a:ext cx="70" cy="74"/>
              </a:xfrm>
              <a:custGeom>
                <a:avLst/>
                <a:gdLst>
                  <a:gd name="T0" fmla="*/ 16 w 70"/>
                  <a:gd name="T1" fmla="*/ 42 h 74"/>
                  <a:gd name="T2" fmla="*/ 20 w 70"/>
                  <a:gd name="T3" fmla="*/ 42 h 74"/>
                  <a:gd name="T4" fmla="*/ 22 w 70"/>
                  <a:gd name="T5" fmla="*/ 32 h 74"/>
                  <a:gd name="T6" fmla="*/ 40 w 70"/>
                  <a:gd name="T7" fmla="*/ 18 h 74"/>
                  <a:gd name="T8" fmla="*/ 44 w 70"/>
                  <a:gd name="T9" fmla="*/ 18 h 74"/>
                  <a:gd name="T10" fmla="*/ 54 w 70"/>
                  <a:gd name="T11" fmla="*/ 12 h 74"/>
                  <a:gd name="T12" fmla="*/ 60 w 70"/>
                  <a:gd name="T13" fmla="*/ 4 h 74"/>
                  <a:gd name="T14" fmla="*/ 66 w 70"/>
                  <a:gd name="T15" fmla="*/ 0 h 74"/>
                  <a:gd name="T16" fmla="*/ 70 w 70"/>
                  <a:gd name="T17" fmla="*/ 4 h 74"/>
                  <a:gd name="T18" fmla="*/ 68 w 70"/>
                  <a:gd name="T19" fmla="*/ 12 h 74"/>
                  <a:gd name="T20" fmla="*/ 8 w 70"/>
                  <a:gd name="T21" fmla="*/ 74 h 74"/>
                  <a:gd name="T22" fmla="*/ 4 w 70"/>
                  <a:gd name="T23" fmla="*/ 74 h 74"/>
                  <a:gd name="T24" fmla="*/ 0 w 70"/>
                  <a:gd name="T25" fmla="*/ 70 h 74"/>
                  <a:gd name="T26" fmla="*/ 16 w 70"/>
                  <a:gd name="T27" fmla="*/ 46 h 74"/>
                  <a:gd name="T28" fmla="*/ 16 w 70"/>
                  <a:gd name="T29" fmla="*/ 42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74">
                    <a:moveTo>
                      <a:pt x="16" y="42"/>
                    </a:moveTo>
                    <a:lnTo>
                      <a:pt x="20" y="42"/>
                    </a:lnTo>
                    <a:lnTo>
                      <a:pt x="22" y="32"/>
                    </a:lnTo>
                    <a:lnTo>
                      <a:pt x="40" y="18"/>
                    </a:lnTo>
                    <a:lnTo>
                      <a:pt x="44" y="18"/>
                    </a:lnTo>
                    <a:lnTo>
                      <a:pt x="54" y="12"/>
                    </a:lnTo>
                    <a:lnTo>
                      <a:pt x="60" y="4"/>
                    </a:lnTo>
                    <a:lnTo>
                      <a:pt x="66" y="0"/>
                    </a:lnTo>
                    <a:lnTo>
                      <a:pt x="70" y="4"/>
                    </a:lnTo>
                    <a:lnTo>
                      <a:pt x="68" y="12"/>
                    </a:lnTo>
                    <a:lnTo>
                      <a:pt x="8" y="74"/>
                    </a:lnTo>
                    <a:lnTo>
                      <a:pt x="4" y="74"/>
                    </a:lnTo>
                    <a:lnTo>
                      <a:pt x="0" y="70"/>
                    </a:lnTo>
                    <a:lnTo>
                      <a:pt x="16" y="46"/>
                    </a:lnTo>
                    <a:lnTo>
                      <a:pt x="16" y="42"/>
                    </a:lnTo>
                    <a:close/>
                  </a:path>
                </a:pathLst>
              </a:custGeom>
              <a:solidFill>
                <a:srgbClr val="F2F2F2"/>
              </a:solidFill>
              <a:ln w="3175">
                <a:solidFill>
                  <a:srgbClr val="404040"/>
                </a:solidFill>
                <a:prstDash val="solid"/>
                <a:round/>
                <a:headEnd/>
                <a:tailEnd/>
              </a:ln>
            </p:spPr>
            <p:txBody>
              <a:bodyPr/>
              <a:lstStyle/>
              <a:p>
                <a:endParaRPr lang="en-US" sz="1500" dirty="0"/>
              </a:p>
            </p:txBody>
          </p:sp>
        </p:grpSp>
        <p:grpSp>
          <p:nvGrpSpPr>
            <p:cNvPr id="11" name="Hawaii"/>
            <p:cNvGrpSpPr>
              <a:grpSpLocks/>
            </p:cNvGrpSpPr>
            <p:nvPr/>
          </p:nvGrpSpPr>
          <p:grpSpPr bwMode="auto">
            <a:xfrm>
              <a:off x="2209800" y="4648200"/>
              <a:ext cx="1069975" cy="731838"/>
              <a:chOff x="2308225" y="5365750"/>
              <a:chExt cx="612775" cy="419100"/>
            </a:xfrm>
          </p:grpSpPr>
          <p:sp>
            <p:nvSpPr>
              <p:cNvPr id="21" name="Freeform 362"/>
              <p:cNvSpPr>
                <a:spLocks/>
              </p:cNvSpPr>
              <p:nvPr/>
            </p:nvSpPr>
            <p:spPr bwMode="auto">
              <a:xfrm>
                <a:off x="2308225" y="5365750"/>
                <a:ext cx="53975" cy="50800"/>
              </a:xfrm>
              <a:custGeom>
                <a:avLst/>
                <a:gdLst>
                  <a:gd name="T0" fmla="*/ 20161250 w 34"/>
                  <a:gd name="T1" fmla="*/ 5040313 h 32"/>
                  <a:gd name="T2" fmla="*/ 50403125 w 34"/>
                  <a:gd name="T3" fmla="*/ 5040313 h 32"/>
                  <a:gd name="T4" fmla="*/ 70564375 w 34"/>
                  <a:gd name="T5" fmla="*/ 0 h 32"/>
                  <a:gd name="T6" fmla="*/ 80645000 w 34"/>
                  <a:gd name="T7" fmla="*/ 25201563 h 32"/>
                  <a:gd name="T8" fmla="*/ 85685313 w 34"/>
                  <a:gd name="T9" fmla="*/ 40322500 h 32"/>
                  <a:gd name="T10" fmla="*/ 45362813 w 34"/>
                  <a:gd name="T11" fmla="*/ 80645000 h 32"/>
                  <a:gd name="T12" fmla="*/ 30241875 w 34"/>
                  <a:gd name="T13" fmla="*/ 75604688 h 32"/>
                  <a:gd name="T14" fmla="*/ 20161250 w 34"/>
                  <a:gd name="T15" fmla="*/ 60483750 h 32"/>
                  <a:gd name="T16" fmla="*/ 5040313 w 34"/>
                  <a:gd name="T17" fmla="*/ 55443438 h 32"/>
                  <a:gd name="T18" fmla="*/ 0 w 34"/>
                  <a:gd name="T19" fmla="*/ 40322500 h 32"/>
                  <a:gd name="T20" fmla="*/ 20161250 w 34"/>
                  <a:gd name="T21" fmla="*/ 50403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2">
                    <a:moveTo>
                      <a:pt x="8" y="2"/>
                    </a:moveTo>
                    <a:lnTo>
                      <a:pt x="20" y="2"/>
                    </a:lnTo>
                    <a:lnTo>
                      <a:pt x="28" y="0"/>
                    </a:lnTo>
                    <a:lnTo>
                      <a:pt x="32" y="10"/>
                    </a:lnTo>
                    <a:lnTo>
                      <a:pt x="34" y="16"/>
                    </a:lnTo>
                    <a:lnTo>
                      <a:pt x="18" y="32"/>
                    </a:lnTo>
                    <a:lnTo>
                      <a:pt x="12" y="30"/>
                    </a:lnTo>
                    <a:lnTo>
                      <a:pt x="8" y="24"/>
                    </a:lnTo>
                    <a:lnTo>
                      <a:pt x="2" y="22"/>
                    </a:lnTo>
                    <a:lnTo>
                      <a:pt x="0" y="16"/>
                    </a:lnTo>
                    <a:lnTo>
                      <a:pt x="8" y="2"/>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22" name="Freeform 363"/>
              <p:cNvSpPr>
                <a:spLocks/>
              </p:cNvSpPr>
              <p:nvPr/>
            </p:nvSpPr>
            <p:spPr bwMode="auto">
              <a:xfrm>
                <a:off x="2492375" y="5441950"/>
                <a:ext cx="63500" cy="41275"/>
              </a:xfrm>
              <a:custGeom>
                <a:avLst/>
                <a:gdLst>
                  <a:gd name="T0" fmla="*/ 10080625 w 40"/>
                  <a:gd name="T1" fmla="*/ 15120938 h 26"/>
                  <a:gd name="T2" fmla="*/ 15120938 w 40"/>
                  <a:gd name="T3" fmla="*/ 10080625 h 26"/>
                  <a:gd name="T4" fmla="*/ 30241875 w 40"/>
                  <a:gd name="T5" fmla="*/ 0 h 26"/>
                  <a:gd name="T6" fmla="*/ 100806250 w 40"/>
                  <a:gd name="T7" fmla="*/ 55443438 h 26"/>
                  <a:gd name="T8" fmla="*/ 90725625 w 40"/>
                  <a:gd name="T9" fmla="*/ 55443438 h 26"/>
                  <a:gd name="T10" fmla="*/ 50403125 w 40"/>
                  <a:gd name="T11" fmla="*/ 65524063 h 26"/>
                  <a:gd name="T12" fmla="*/ 30241875 w 40"/>
                  <a:gd name="T13" fmla="*/ 55443438 h 26"/>
                  <a:gd name="T14" fmla="*/ 10080625 w 40"/>
                  <a:gd name="T15" fmla="*/ 25201563 h 26"/>
                  <a:gd name="T16" fmla="*/ 0 w 40"/>
                  <a:gd name="T17" fmla="*/ 20161250 h 26"/>
                  <a:gd name="T18" fmla="*/ 10080625 w 40"/>
                  <a:gd name="T19" fmla="*/ 1512093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26">
                    <a:moveTo>
                      <a:pt x="4" y="6"/>
                    </a:moveTo>
                    <a:lnTo>
                      <a:pt x="6" y="4"/>
                    </a:lnTo>
                    <a:lnTo>
                      <a:pt x="12" y="0"/>
                    </a:lnTo>
                    <a:lnTo>
                      <a:pt x="40" y="22"/>
                    </a:lnTo>
                    <a:lnTo>
                      <a:pt x="36" y="22"/>
                    </a:lnTo>
                    <a:lnTo>
                      <a:pt x="20" y="26"/>
                    </a:lnTo>
                    <a:lnTo>
                      <a:pt x="12" y="22"/>
                    </a:lnTo>
                    <a:lnTo>
                      <a:pt x="4" y="10"/>
                    </a:lnTo>
                    <a:lnTo>
                      <a:pt x="0" y="8"/>
                    </a:lnTo>
                    <a:lnTo>
                      <a:pt x="4" y="6"/>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23" name="Freeform 364"/>
              <p:cNvSpPr>
                <a:spLocks/>
              </p:cNvSpPr>
              <p:nvPr/>
            </p:nvSpPr>
            <p:spPr bwMode="auto">
              <a:xfrm>
                <a:off x="2606675" y="5492750"/>
                <a:ext cx="66675" cy="19050"/>
              </a:xfrm>
              <a:custGeom>
                <a:avLst/>
                <a:gdLst>
                  <a:gd name="T0" fmla="*/ 0 w 42"/>
                  <a:gd name="T1" fmla="*/ 15120938 h 12"/>
                  <a:gd name="T2" fmla="*/ 5040313 w 42"/>
                  <a:gd name="T3" fmla="*/ 10080625 h 12"/>
                  <a:gd name="T4" fmla="*/ 100806250 w 42"/>
                  <a:gd name="T5" fmla="*/ 0 h 12"/>
                  <a:gd name="T6" fmla="*/ 105846563 w 42"/>
                  <a:gd name="T7" fmla="*/ 10080625 h 12"/>
                  <a:gd name="T8" fmla="*/ 105846563 w 42"/>
                  <a:gd name="T9" fmla="*/ 20161250 h 12"/>
                  <a:gd name="T10" fmla="*/ 80645000 w 42"/>
                  <a:gd name="T11" fmla="*/ 30241875 h 12"/>
                  <a:gd name="T12" fmla="*/ 35282188 w 42"/>
                  <a:gd name="T13" fmla="*/ 20161250 h 12"/>
                  <a:gd name="T14" fmla="*/ 10080625 w 42"/>
                  <a:gd name="T15" fmla="*/ 30241875 h 12"/>
                  <a:gd name="T16" fmla="*/ 0 w 42"/>
                  <a:gd name="T17" fmla="*/ 15120938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
                    <a:moveTo>
                      <a:pt x="0" y="6"/>
                    </a:moveTo>
                    <a:lnTo>
                      <a:pt x="2" y="4"/>
                    </a:lnTo>
                    <a:lnTo>
                      <a:pt x="40" y="0"/>
                    </a:lnTo>
                    <a:lnTo>
                      <a:pt x="42" y="4"/>
                    </a:lnTo>
                    <a:lnTo>
                      <a:pt x="42" y="8"/>
                    </a:lnTo>
                    <a:lnTo>
                      <a:pt x="32" y="12"/>
                    </a:lnTo>
                    <a:lnTo>
                      <a:pt x="14" y="8"/>
                    </a:lnTo>
                    <a:lnTo>
                      <a:pt x="4" y="12"/>
                    </a:lnTo>
                    <a:lnTo>
                      <a:pt x="0" y="6"/>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24" name="Freeform 365"/>
              <p:cNvSpPr>
                <a:spLocks/>
              </p:cNvSpPr>
              <p:nvPr/>
            </p:nvSpPr>
            <p:spPr bwMode="auto">
              <a:xfrm>
                <a:off x="2682875" y="5514975"/>
                <a:ext cx="79375" cy="60325"/>
              </a:xfrm>
              <a:custGeom>
                <a:avLst/>
                <a:gdLst>
                  <a:gd name="T0" fmla="*/ 45362813 w 50"/>
                  <a:gd name="T1" fmla="*/ 20161250 h 38"/>
                  <a:gd name="T2" fmla="*/ 55443438 w 50"/>
                  <a:gd name="T3" fmla="*/ 20161250 h 38"/>
                  <a:gd name="T4" fmla="*/ 65524063 w 50"/>
                  <a:gd name="T5" fmla="*/ 10080625 h 38"/>
                  <a:gd name="T6" fmla="*/ 126007813 w 50"/>
                  <a:gd name="T7" fmla="*/ 50403125 h 38"/>
                  <a:gd name="T8" fmla="*/ 126007813 w 50"/>
                  <a:gd name="T9" fmla="*/ 65524063 h 38"/>
                  <a:gd name="T10" fmla="*/ 95765938 w 50"/>
                  <a:gd name="T11" fmla="*/ 90725625 h 38"/>
                  <a:gd name="T12" fmla="*/ 80645000 w 50"/>
                  <a:gd name="T13" fmla="*/ 95765938 h 38"/>
                  <a:gd name="T14" fmla="*/ 65524063 w 50"/>
                  <a:gd name="T15" fmla="*/ 90725625 h 38"/>
                  <a:gd name="T16" fmla="*/ 35282188 w 50"/>
                  <a:gd name="T17" fmla="*/ 40322500 h 38"/>
                  <a:gd name="T18" fmla="*/ 20161250 w 50"/>
                  <a:gd name="T19" fmla="*/ 35282188 h 38"/>
                  <a:gd name="T20" fmla="*/ 0 w 50"/>
                  <a:gd name="T21" fmla="*/ 15120938 h 38"/>
                  <a:gd name="T22" fmla="*/ 5040313 w 50"/>
                  <a:gd name="T23" fmla="*/ 0 h 38"/>
                  <a:gd name="T24" fmla="*/ 25201563 w 50"/>
                  <a:gd name="T25" fmla="*/ 0 h 38"/>
                  <a:gd name="T26" fmla="*/ 45362813 w 50"/>
                  <a:gd name="T27" fmla="*/ 2016125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38">
                    <a:moveTo>
                      <a:pt x="18" y="8"/>
                    </a:moveTo>
                    <a:lnTo>
                      <a:pt x="22" y="8"/>
                    </a:lnTo>
                    <a:lnTo>
                      <a:pt x="26" y="4"/>
                    </a:lnTo>
                    <a:lnTo>
                      <a:pt x="50" y="20"/>
                    </a:lnTo>
                    <a:lnTo>
                      <a:pt x="50" y="26"/>
                    </a:lnTo>
                    <a:lnTo>
                      <a:pt x="38" y="36"/>
                    </a:lnTo>
                    <a:lnTo>
                      <a:pt x="32" y="38"/>
                    </a:lnTo>
                    <a:lnTo>
                      <a:pt x="26" y="36"/>
                    </a:lnTo>
                    <a:lnTo>
                      <a:pt x="14" y="16"/>
                    </a:lnTo>
                    <a:lnTo>
                      <a:pt x="8" y="14"/>
                    </a:lnTo>
                    <a:lnTo>
                      <a:pt x="0" y="6"/>
                    </a:lnTo>
                    <a:lnTo>
                      <a:pt x="2" y="0"/>
                    </a:lnTo>
                    <a:lnTo>
                      <a:pt x="10" y="0"/>
                    </a:lnTo>
                    <a:lnTo>
                      <a:pt x="18" y="8"/>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25" name="Freeform 366"/>
              <p:cNvSpPr>
                <a:spLocks/>
              </p:cNvSpPr>
              <p:nvPr/>
            </p:nvSpPr>
            <p:spPr bwMode="auto">
              <a:xfrm>
                <a:off x="2774950" y="5619750"/>
                <a:ext cx="146050" cy="165100"/>
              </a:xfrm>
              <a:custGeom>
                <a:avLst/>
                <a:gdLst>
                  <a:gd name="T0" fmla="*/ 10080625 w 92"/>
                  <a:gd name="T1" fmla="*/ 0 h 104"/>
                  <a:gd name="T2" fmla="*/ 15120938 w 92"/>
                  <a:gd name="T3" fmla="*/ 0 h 104"/>
                  <a:gd name="T4" fmla="*/ 35282188 w 92"/>
                  <a:gd name="T5" fmla="*/ 0 h 104"/>
                  <a:gd name="T6" fmla="*/ 50403125 w 92"/>
                  <a:gd name="T7" fmla="*/ 15120938 h 104"/>
                  <a:gd name="T8" fmla="*/ 70564375 w 92"/>
                  <a:gd name="T9" fmla="*/ 10080625 h 104"/>
                  <a:gd name="T10" fmla="*/ 136088438 w 92"/>
                  <a:gd name="T11" fmla="*/ 35282188 h 104"/>
                  <a:gd name="T12" fmla="*/ 146169063 w 92"/>
                  <a:gd name="T13" fmla="*/ 40322500 h 104"/>
                  <a:gd name="T14" fmla="*/ 171370625 w 92"/>
                  <a:gd name="T15" fmla="*/ 75604688 h 104"/>
                  <a:gd name="T16" fmla="*/ 191531875 w 92"/>
                  <a:gd name="T17" fmla="*/ 80645000 h 104"/>
                  <a:gd name="T18" fmla="*/ 226814063 w 92"/>
                  <a:gd name="T19" fmla="*/ 115927188 h 104"/>
                  <a:gd name="T20" fmla="*/ 231854375 w 92"/>
                  <a:gd name="T21" fmla="*/ 141128750 h 104"/>
                  <a:gd name="T22" fmla="*/ 216733438 w 92"/>
                  <a:gd name="T23" fmla="*/ 181451250 h 104"/>
                  <a:gd name="T24" fmla="*/ 166330313 w 92"/>
                  <a:gd name="T25" fmla="*/ 176410938 h 104"/>
                  <a:gd name="T26" fmla="*/ 141128750 w 92"/>
                  <a:gd name="T27" fmla="*/ 181451250 h 104"/>
                  <a:gd name="T28" fmla="*/ 95765938 w 92"/>
                  <a:gd name="T29" fmla="*/ 226814063 h 104"/>
                  <a:gd name="T30" fmla="*/ 90725625 w 92"/>
                  <a:gd name="T31" fmla="*/ 246975313 h 104"/>
                  <a:gd name="T32" fmla="*/ 75604688 w 92"/>
                  <a:gd name="T33" fmla="*/ 262096250 h 104"/>
                  <a:gd name="T34" fmla="*/ 50403125 w 92"/>
                  <a:gd name="T35" fmla="*/ 246975313 h 104"/>
                  <a:gd name="T36" fmla="*/ 30241875 w 92"/>
                  <a:gd name="T37" fmla="*/ 221773750 h 104"/>
                  <a:gd name="T38" fmla="*/ 0 w 92"/>
                  <a:gd name="T39" fmla="*/ 90725625 h 104"/>
                  <a:gd name="T40" fmla="*/ 20161250 w 92"/>
                  <a:gd name="T41" fmla="*/ 50403125 h 104"/>
                  <a:gd name="T42" fmla="*/ 20161250 w 92"/>
                  <a:gd name="T43" fmla="*/ 25201563 h 104"/>
                  <a:gd name="T44" fmla="*/ 10080625 w 92"/>
                  <a:gd name="T45" fmla="*/ 0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 h="104">
                    <a:moveTo>
                      <a:pt x="4" y="0"/>
                    </a:moveTo>
                    <a:lnTo>
                      <a:pt x="6" y="0"/>
                    </a:lnTo>
                    <a:lnTo>
                      <a:pt x="14" y="0"/>
                    </a:lnTo>
                    <a:lnTo>
                      <a:pt x="20" y="6"/>
                    </a:lnTo>
                    <a:lnTo>
                      <a:pt x="28" y="4"/>
                    </a:lnTo>
                    <a:lnTo>
                      <a:pt x="54" y="14"/>
                    </a:lnTo>
                    <a:lnTo>
                      <a:pt x="58" y="16"/>
                    </a:lnTo>
                    <a:lnTo>
                      <a:pt x="68" y="30"/>
                    </a:lnTo>
                    <a:lnTo>
                      <a:pt x="76" y="32"/>
                    </a:lnTo>
                    <a:lnTo>
                      <a:pt x="90" y="46"/>
                    </a:lnTo>
                    <a:lnTo>
                      <a:pt x="92" y="56"/>
                    </a:lnTo>
                    <a:lnTo>
                      <a:pt x="86" y="72"/>
                    </a:lnTo>
                    <a:lnTo>
                      <a:pt x="66" y="70"/>
                    </a:lnTo>
                    <a:lnTo>
                      <a:pt x="56" y="72"/>
                    </a:lnTo>
                    <a:lnTo>
                      <a:pt x="38" y="90"/>
                    </a:lnTo>
                    <a:lnTo>
                      <a:pt x="36" y="98"/>
                    </a:lnTo>
                    <a:lnTo>
                      <a:pt x="30" y="104"/>
                    </a:lnTo>
                    <a:lnTo>
                      <a:pt x="20" y="98"/>
                    </a:lnTo>
                    <a:lnTo>
                      <a:pt x="12" y="88"/>
                    </a:lnTo>
                    <a:lnTo>
                      <a:pt x="0" y="36"/>
                    </a:lnTo>
                    <a:lnTo>
                      <a:pt x="8" y="20"/>
                    </a:lnTo>
                    <a:lnTo>
                      <a:pt x="8" y="10"/>
                    </a:lnTo>
                    <a:lnTo>
                      <a:pt x="4" y="0"/>
                    </a:lnTo>
                    <a:close/>
                  </a:path>
                </a:pathLst>
              </a:custGeom>
              <a:solidFill>
                <a:srgbClr val="E77721"/>
              </a:solidFill>
              <a:ln w="3175">
                <a:solidFill>
                  <a:srgbClr val="404040"/>
                </a:solidFill>
                <a:prstDash val="solid"/>
                <a:round/>
                <a:headEnd/>
                <a:tailEnd/>
              </a:ln>
            </p:spPr>
            <p:txBody>
              <a:bodyPr/>
              <a:lstStyle/>
              <a:p>
                <a:endParaRPr lang="en-US" sz="1500" dirty="0"/>
              </a:p>
            </p:txBody>
          </p:sp>
          <p:sp>
            <p:nvSpPr>
              <p:cNvPr id="26" name="Freeform 367"/>
              <p:cNvSpPr>
                <a:spLocks/>
              </p:cNvSpPr>
              <p:nvPr/>
            </p:nvSpPr>
            <p:spPr bwMode="auto">
              <a:xfrm>
                <a:off x="2641600" y="5530850"/>
                <a:ext cx="22225" cy="22225"/>
              </a:xfrm>
              <a:custGeom>
                <a:avLst/>
                <a:gdLst>
                  <a:gd name="T0" fmla="*/ 0 w 14"/>
                  <a:gd name="T1" fmla="*/ 5040313 h 14"/>
                  <a:gd name="T2" fmla="*/ 0 w 14"/>
                  <a:gd name="T3" fmla="*/ 0 h 14"/>
                  <a:gd name="T4" fmla="*/ 20161250 w 14"/>
                  <a:gd name="T5" fmla="*/ 0 h 14"/>
                  <a:gd name="T6" fmla="*/ 35282188 w 14"/>
                  <a:gd name="T7" fmla="*/ 20161250 h 14"/>
                  <a:gd name="T8" fmla="*/ 30241875 w 14"/>
                  <a:gd name="T9" fmla="*/ 30241875 h 14"/>
                  <a:gd name="T10" fmla="*/ 20161250 w 14"/>
                  <a:gd name="T11" fmla="*/ 35282188 h 14"/>
                  <a:gd name="T12" fmla="*/ 5040313 w 14"/>
                  <a:gd name="T13" fmla="*/ 15120938 h 14"/>
                  <a:gd name="T14" fmla="*/ 0 w 14"/>
                  <a:gd name="T15" fmla="*/ 5040313 h 14"/>
                  <a:gd name="T16" fmla="*/ 5040313 w 14"/>
                  <a:gd name="T17" fmla="*/ 15120938 h 14"/>
                  <a:gd name="T18" fmla="*/ 0 w 14"/>
                  <a:gd name="T19" fmla="*/ 504031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14">
                    <a:moveTo>
                      <a:pt x="0" y="2"/>
                    </a:moveTo>
                    <a:lnTo>
                      <a:pt x="0" y="0"/>
                    </a:lnTo>
                    <a:lnTo>
                      <a:pt x="8" y="0"/>
                    </a:lnTo>
                    <a:lnTo>
                      <a:pt x="14" y="8"/>
                    </a:lnTo>
                    <a:lnTo>
                      <a:pt x="12" y="12"/>
                    </a:lnTo>
                    <a:lnTo>
                      <a:pt x="8" y="14"/>
                    </a:lnTo>
                    <a:lnTo>
                      <a:pt x="2" y="6"/>
                    </a:lnTo>
                    <a:lnTo>
                      <a:pt x="0" y="2"/>
                    </a:lnTo>
                    <a:lnTo>
                      <a:pt x="2" y="6"/>
                    </a:lnTo>
                    <a:lnTo>
                      <a:pt x="0" y="2"/>
                    </a:lnTo>
                    <a:close/>
                  </a:path>
                </a:pathLst>
              </a:custGeom>
              <a:solidFill>
                <a:srgbClr val="E77721"/>
              </a:solidFill>
              <a:ln w="3175">
                <a:solidFill>
                  <a:srgbClr val="404040"/>
                </a:solidFill>
                <a:prstDash val="solid"/>
                <a:round/>
                <a:headEnd/>
                <a:tailEnd/>
              </a:ln>
            </p:spPr>
            <p:txBody>
              <a:bodyPr/>
              <a:lstStyle/>
              <a:p>
                <a:endParaRPr lang="en-US" sz="1500" dirty="0"/>
              </a:p>
            </p:txBody>
          </p:sp>
        </p:grpSp>
        <p:grpSp>
          <p:nvGrpSpPr>
            <p:cNvPr id="12" name="Alaska"/>
            <p:cNvGrpSpPr>
              <a:grpSpLocks/>
            </p:cNvGrpSpPr>
            <p:nvPr/>
          </p:nvGrpSpPr>
          <p:grpSpPr bwMode="auto">
            <a:xfrm>
              <a:off x="771525" y="4184650"/>
              <a:ext cx="1416050" cy="936625"/>
              <a:chOff x="294" y="3226"/>
              <a:chExt cx="892" cy="590"/>
            </a:xfrm>
            <a:solidFill>
              <a:srgbClr val="F2F2F2"/>
            </a:solidFill>
          </p:grpSpPr>
          <p:sp>
            <p:nvSpPr>
              <p:cNvPr id="13" name="Freeform 495"/>
              <p:cNvSpPr>
                <a:spLocks/>
              </p:cNvSpPr>
              <p:nvPr/>
            </p:nvSpPr>
            <p:spPr bwMode="auto">
              <a:xfrm>
                <a:off x="558" y="3226"/>
                <a:ext cx="628" cy="552"/>
              </a:xfrm>
              <a:custGeom>
                <a:avLst/>
                <a:gdLst>
                  <a:gd name="T0" fmla="*/ 160 w 628"/>
                  <a:gd name="T1" fmla="*/ 420 h 552"/>
                  <a:gd name="T2" fmla="*/ 114 w 628"/>
                  <a:gd name="T3" fmla="*/ 424 h 552"/>
                  <a:gd name="T4" fmla="*/ 74 w 628"/>
                  <a:gd name="T5" fmla="*/ 406 h 552"/>
                  <a:gd name="T6" fmla="*/ 52 w 628"/>
                  <a:gd name="T7" fmla="*/ 388 h 552"/>
                  <a:gd name="T8" fmla="*/ 22 w 628"/>
                  <a:gd name="T9" fmla="*/ 322 h 552"/>
                  <a:gd name="T10" fmla="*/ 54 w 628"/>
                  <a:gd name="T11" fmla="*/ 278 h 552"/>
                  <a:gd name="T12" fmla="*/ 98 w 628"/>
                  <a:gd name="T13" fmla="*/ 270 h 552"/>
                  <a:gd name="T14" fmla="*/ 116 w 628"/>
                  <a:gd name="T15" fmla="*/ 228 h 552"/>
                  <a:gd name="T16" fmla="*/ 60 w 628"/>
                  <a:gd name="T17" fmla="*/ 228 h 552"/>
                  <a:gd name="T18" fmla="*/ 30 w 628"/>
                  <a:gd name="T19" fmla="*/ 196 h 552"/>
                  <a:gd name="T20" fmla="*/ 38 w 628"/>
                  <a:gd name="T21" fmla="*/ 172 h 552"/>
                  <a:gd name="T22" fmla="*/ 48 w 628"/>
                  <a:gd name="T23" fmla="*/ 168 h 552"/>
                  <a:gd name="T24" fmla="*/ 80 w 628"/>
                  <a:gd name="T25" fmla="*/ 160 h 552"/>
                  <a:gd name="T26" fmla="*/ 112 w 628"/>
                  <a:gd name="T27" fmla="*/ 176 h 552"/>
                  <a:gd name="T28" fmla="*/ 112 w 628"/>
                  <a:gd name="T29" fmla="*/ 150 h 552"/>
                  <a:gd name="T30" fmla="*/ 84 w 628"/>
                  <a:gd name="T31" fmla="*/ 126 h 552"/>
                  <a:gd name="T32" fmla="*/ 96 w 628"/>
                  <a:gd name="T33" fmla="*/ 72 h 552"/>
                  <a:gd name="T34" fmla="*/ 164 w 628"/>
                  <a:gd name="T35" fmla="*/ 16 h 552"/>
                  <a:gd name="T36" fmla="*/ 204 w 628"/>
                  <a:gd name="T37" fmla="*/ 6 h 552"/>
                  <a:gd name="T38" fmla="*/ 366 w 628"/>
                  <a:gd name="T39" fmla="*/ 48 h 552"/>
                  <a:gd name="T40" fmla="*/ 446 w 628"/>
                  <a:gd name="T41" fmla="*/ 376 h 552"/>
                  <a:gd name="T42" fmla="*/ 556 w 628"/>
                  <a:gd name="T43" fmla="*/ 430 h 552"/>
                  <a:gd name="T44" fmla="*/ 628 w 628"/>
                  <a:gd name="T45" fmla="*/ 514 h 552"/>
                  <a:gd name="T46" fmla="*/ 608 w 628"/>
                  <a:gd name="T47" fmla="*/ 518 h 552"/>
                  <a:gd name="T48" fmla="*/ 580 w 628"/>
                  <a:gd name="T49" fmla="*/ 472 h 552"/>
                  <a:gd name="T50" fmla="*/ 534 w 628"/>
                  <a:gd name="T51" fmla="*/ 428 h 552"/>
                  <a:gd name="T52" fmla="*/ 510 w 628"/>
                  <a:gd name="T53" fmla="*/ 426 h 552"/>
                  <a:gd name="T54" fmla="*/ 506 w 628"/>
                  <a:gd name="T55" fmla="*/ 428 h 552"/>
                  <a:gd name="T56" fmla="*/ 466 w 628"/>
                  <a:gd name="T57" fmla="*/ 410 h 552"/>
                  <a:gd name="T58" fmla="*/ 428 w 628"/>
                  <a:gd name="T59" fmla="*/ 394 h 552"/>
                  <a:gd name="T60" fmla="*/ 330 w 628"/>
                  <a:gd name="T61" fmla="*/ 368 h 552"/>
                  <a:gd name="T62" fmla="*/ 306 w 628"/>
                  <a:gd name="T63" fmla="*/ 352 h 552"/>
                  <a:gd name="T64" fmla="*/ 290 w 628"/>
                  <a:gd name="T65" fmla="*/ 396 h 552"/>
                  <a:gd name="T66" fmla="*/ 244 w 628"/>
                  <a:gd name="T67" fmla="*/ 420 h 552"/>
                  <a:gd name="T68" fmla="*/ 242 w 628"/>
                  <a:gd name="T69" fmla="*/ 404 h 552"/>
                  <a:gd name="T70" fmla="*/ 260 w 628"/>
                  <a:gd name="T71" fmla="*/ 364 h 552"/>
                  <a:gd name="T72" fmla="*/ 282 w 628"/>
                  <a:gd name="T73" fmla="*/ 344 h 552"/>
                  <a:gd name="T74" fmla="*/ 268 w 628"/>
                  <a:gd name="T75" fmla="*/ 320 h 552"/>
                  <a:gd name="T76" fmla="*/ 228 w 628"/>
                  <a:gd name="T77" fmla="*/ 386 h 552"/>
                  <a:gd name="T78" fmla="*/ 196 w 628"/>
                  <a:gd name="T79" fmla="*/ 452 h 552"/>
                  <a:gd name="T80" fmla="*/ 142 w 628"/>
                  <a:gd name="T81" fmla="*/ 490 h 552"/>
                  <a:gd name="T82" fmla="*/ 74 w 628"/>
                  <a:gd name="T83" fmla="*/ 526 h 552"/>
                  <a:gd name="T84" fmla="*/ 16 w 628"/>
                  <a:gd name="T85" fmla="*/ 546 h 552"/>
                  <a:gd name="T86" fmla="*/ 10 w 628"/>
                  <a:gd name="T87" fmla="*/ 536 h 552"/>
                  <a:gd name="T88" fmla="*/ 82 w 628"/>
                  <a:gd name="T89" fmla="*/ 510 h 552"/>
                  <a:gd name="T90" fmla="*/ 140 w 628"/>
                  <a:gd name="T91" fmla="*/ 466 h 5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28" h="552">
                    <a:moveTo>
                      <a:pt x="140" y="466"/>
                    </a:moveTo>
                    <a:lnTo>
                      <a:pt x="144" y="444"/>
                    </a:lnTo>
                    <a:lnTo>
                      <a:pt x="160" y="420"/>
                    </a:lnTo>
                    <a:lnTo>
                      <a:pt x="130" y="430"/>
                    </a:lnTo>
                    <a:lnTo>
                      <a:pt x="120" y="438"/>
                    </a:lnTo>
                    <a:lnTo>
                      <a:pt x="114" y="424"/>
                    </a:lnTo>
                    <a:lnTo>
                      <a:pt x="100" y="416"/>
                    </a:lnTo>
                    <a:lnTo>
                      <a:pt x="70" y="424"/>
                    </a:lnTo>
                    <a:lnTo>
                      <a:pt x="74" y="406"/>
                    </a:lnTo>
                    <a:lnTo>
                      <a:pt x="72" y="376"/>
                    </a:lnTo>
                    <a:lnTo>
                      <a:pt x="66" y="380"/>
                    </a:lnTo>
                    <a:lnTo>
                      <a:pt x="52" y="388"/>
                    </a:lnTo>
                    <a:lnTo>
                      <a:pt x="40" y="378"/>
                    </a:lnTo>
                    <a:lnTo>
                      <a:pt x="38" y="348"/>
                    </a:lnTo>
                    <a:lnTo>
                      <a:pt x="22" y="322"/>
                    </a:lnTo>
                    <a:lnTo>
                      <a:pt x="30" y="302"/>
                    </a:lnTo>
                    <a:lnTo>
                      <a:pt x="42" y="288"/>
                    </a:lnTo>
                    <a:lnTo>
                      <a:pt x="54" y="278"/>
                    </a:lnTo>
                    <a:lnTo>
                      <a:pt x="64" y="278"/>
                    </a:lnTo>
                    <a:lnTo>
                      <a:pt x="88" y="268"/>
                    </a:lnTo>
                    <a:lnTo>
                      <a:pt x="98" y="270"/>
                    </a:lnTo>
                    <a:lnTo>
                      <a:pt x="112" y="258"/>
                    </a:lnTo>
                    <a:lnTo>
                      <a:pt x="106" y="236"/>
                    </a:lnTo>
                    <a:lnTo>
                      <a:pt x="116" y="228"/>
                    </a:lnTo>
                    <a:lnTo>
                      <a:pt x="108" y="224"/>
                    </a:lnTo>
                    <a:lnTo>
                      <a:pt x="88" y="232"/>
                    </a:lnTo>
                    <a:lnTo>
                      <a:pt x="60" y="228"/>
                    </a:lnTo>
                    <a:lnTo>
                      <a:pt x="40" y="224"/>
                    </a:lnTo>
                    <a:lnTo>
                      <a:pt x="30" y="196"/>
                    </a:lnTo>
                    <a:lnTo>
                      <a:pt x="18" y="180"/>
                    </a:lnTo>
                    <a:lnTo>
                      <a:pt x="38" y="172"/>
                    </a:lnTo>
                    <a:lnTo>
                      <a:pt x="48" y="168"/>
                    </a:lnTo>
                    <a:lnTo>
                      <a:pt x="70" y="156"/>
                    </a:lnTo>
                    <a:lnTo>
                      <a:pt x="80" y="160"/>
                    </a:lnTo>
                    <a:lnTo>
                      <a:pt x="80" y="176"/>
                    </a:lnTo>
                    <a:lnTo>
                      <a:pt x="102" y="182"/>
                    </a:lnTo>
                    <a:lnTo>
                      <a:pt x="112" y="176"/>
                    </a:lnTo>
                    <a:lnTo>
                      <a:pt x="140" y="168"/>
                    </a:lnTo>
                    <a:lnTo>
                      <a:pt x="110" y="162"/>
                    </a:lnTo>
                    <a:lnTo>
                      <a:pt x="112" y="150"/>
                    </a:lnTo>
                    <a:lnTo>
                      <a:pt x="94" y="146"/>
                    </a:lnTo>
                    <a:lnTo>
                      <a:pt x="90" y="136"/>
                    </a:lnTo>
                    <a:lnTo>
                      <a:pt x="84" y="126"/>
                    </a:lnTo>
                    <a:lnTo>
                      <a:pt x="52" y="90"/>
                    </a:lnTo>
                    <a:lnTo>
                      <a:pt x="62" y="74"/>
                    </a:lnTo>
                    <a:lnTo>
                      <a:pt x="96" y="72"/>
                    </a:lnTo>
                    <a:lnTo>
                      <a:pt x="106" y="56"/>
                    </a:lnTo>
                    <a:lnTo>
                      <a:pt x="126" y="34"/>
                    </a:lnTo>
                    <a:lnTo>
                      <a:pt x="164" y="16"/>
                    </a:lnTo>
                    <a:lnTo>
                      <a:pt x="178" y="14"/>
                    </a:lnTo>
                    <a:lnTo>
                      <a:pt x="192" y="0"/>
                    </a:lnTo>
                    <a:lnTo>
                      <a:pt x="204" y="6"/>
                    </a:lnTo>
                    <a:lnTo>
                      <a:pt x="246" y="26"/>
                    </a:lnTo>
                    <a:lnTo>
                      <a:pt x="306" y="44"/>
                    </a:lnTo>
                    <a:lnTo>
                      <a:pt x="366" y="48"/>
                    </a:lnTo>
                    <a:lnTo>
                      <a:pt x="386" y="58"/>
                    </a:lnTo>
                    <a:lnTo>
                      <a:pt x="418" y="378"/>
                    </a:lnTo>
                    <a:lnTo>
                      <a:pt x="446" y="376"/>
                    </a:lnTo>
                    <a:lnTo>
                      <a:pt x="480" y="416"/>
                    </a:lnTo>
                    <a:lnTo>
                      <a:pt x="510" y="384"/>
                    </a:lnTo>
                    <a:lnTo>
                      <a:pt x="556" y="430"/>
                    </a:lnTo>
                    <a:lnTo>
                      <a:pt x="584" y="470"/>
                    </a:lnTo>
                    <a:lnTo>
                      <a:pt x="624" y="484"/>
                    </a:lnTo>
                    <a:lnTo>
                      <a:pt x="628" y="514"/>
                    </a:lnTo>
                    <a:lnTo>
                      <a:pt x="616" y="522"/>
                    </a:lnTo>
                    <a:lnTo>
                      <a:pt x="618" y="506"/>
                    </a:lnTo>
                    <a:lnTo>
                      <a:pt x="608" y="518"/>
                    </a:lnTo>
                    <a:lnTo>
                      <a:pt x="590" y="506"/>
                    </a:lnTo>
                    <a:lnTo>
                      <a:pt x="584" y="486"/>
                    </a:lnTo>
                    <a:lnTo>
                      <a:pt x="580" y="472"/>
                    </a:lnTo>
                    <a:lnTo>
                      <a:pt x="560" y="460"/>
                    </a:lnTo>
                    <a:lnTo>
                      <a:pt x="556" y="442"/>
                    </a:lnTo>
                    <a:lnTo>
                      <a:pt x="534" y="428"/>
                    </a:lnTo>
                    <a:lnTo>
                      <a:pt x="512" y="400"/>
                    </a:lnTo>
                    <a:lnTo>
                      <a:pt x="522" y="428"/>
                    </a:lnTo>
                    <a:lnTo>
                      <a:pt x="510" y="426"/>
                    </a:lnTo>
                    <a:lnTo>
                      <a:pt x="502" y="414"/>
                    </a:lnTo>
                    <a:lnTo>
                      <a:pt x="490" y="412"/>
                    </a:lnTo>
                    <a:lnTo>
                      <a:pt x="506" y="428"/>
                    </a:lnTo>
                    <a:lnTo>
                      <a:pt x="496" y="436"/>
                    </a:lnTo>
                    <a:lnTo>
                      <a:pt x="472" y="418"/>
                    </a:lnTo>
                    <a:lnTo>
                      <a:pt x="466" y="410"/>
                    </a:lnTo>
                    <a:lnTo>
                      <a:pt x="442" y="402"/>
                    </a:lnTo>
                    <a:lnTo>
                      <a:pt x="444" y="384"/>
                    </a:lnTo>
                    <a:lnTo>
                      <a:pt x="428" y="394"/>
                    </a:lnTo>
                    <a:lnTo>
                      <a:pt x="410" y="390"/>
                    </a:lnTo>
                    <a:lnTo>
                      <a:pt x="362" y="386"/>
                    </a:lnTo>
                    <a:lnTo>
                      <a:pt x="330" y="368"/>
                    </a:lnTo>
                    <a:lnTo>
                      <a:pt x="328" y="358"/>
                    </a:lnTo>
                    <a:lnTo>
                      <a:pt x="314" y="362"/>
                    </a:lnTo>
                    <a:lnTo>
                      <a:pt x="306" y="352"/>
                    </a:lnTo>
                    <a:lnTo>
                      <a:pt x="296" y="368"/>
                    </a:lnTo>
                    <a:lnTo>
                      <a:pt x="300" y="388"/>
                    </a:lnTo>
                    <a:lnTo>
                      <a:pt x="290" y="396"/>
                    </a:lnTo>
                    <a:lnTo>
                      <a:pt x="282" y="392"/>
                    </a:lnTo>
                    <a:lnTo>
                      <a:pt x="266" y="412"/>
                    </a:lnTo>
                    <a:lnTo>
                      <a:pt x="244" y="420"/>
                    </a:lnTo>
                    <a:lnTo>
                      <a:pt x="242" y="412"/>
                    </a:lnTo>
                    <a:lnTo>
                      <a:pt x="254" y="402"/>
                    </a:lnTo>
                    <a:lnTo>
                      <a:pt x="242" y="404"/>
                    </a:lnTo>
                    <a:lnTo>
                      <a:pt x="246" y="386"/>
                    </a:lnTo>
                    <a:lnTo>
                      <a:pt x="250" y="372"/>
                    </a:lnTo>
                    <a:lnTo>
                      <a:pt x="260" y="364"/>
                    </a:lnTo>
                    <a:lnTo>
                      <a:pt x="286" y="366"/>
                    </a:lnTo>
                    <a:lnTo>
                      <a:pt x="272" y="358"/>
                    </a:lnTo>
                    <a:lnTo>
                      <a:pt x="282" y="344"/>
                    </a:lnTo>
                    <a:lnTo>
                      <a:pt x="268" y="352"/>
                    </a:lnTo>
                    <a:lnTo>
                      <a:pt x="264" y="350"/>
                    </a:lnTo>
                    <a:lnTo>
                      <a:pt x="268" y="320"/>
                    </a:lnTo>
                    <a:lnTo>
                      <a:pt x="260" y="352"/>
                    </a:lnTo>
                    <a:lnTo>
                      <a:pt x="242" y="366"/>
                    </a:lnTo>
                    <a:lnTo>
                      <a:pt x="228" y="386"/>
                    </a:lnTo>
                    <a:lnTo>
                      <a:pt x="202" y="420"/>
                    </a:lnTo>
                    <a:lnTo>
                      <a:pt x="214" y="430"/>
                    </a:lnTo>
                    <a:lnTo>
                      <a:pt x="196" y="452"/>
                    </a:lnTo>
                    <a:lnTo>
                      <a:pt x="162" y="474"/>
                    </a:lnTo>
                    <a:lnTo>
                      <a:pt x="156" y="486"/>
                    </a:lnTo>
                    <a:lnTo>
                      <a:pt x="142" y="490"/>
                    </a:lnTo>
                    <a:lnTo>
                      <a:pt x="118" y="512"/>
                    </a:lnTo>
                    <a:lnTo>
                      <a:pt x="102" y="518"/>
                    </a:lnTo>
                    <a:lnTo>
                      <a:pt x="74" y="526"/>
                    </a:lnTo>
                    <a:lnTo>
                      <a:pt x="40" y="538"/>
                    </a:lnTo>
                    <a:lnTo>
                      <a:pt x="28" y="544"/>
                    </a:lnTo>
                    <a:lnTo>
                      <a:pt x="16" y="546"/>
                    </a:lnTo>
                    <a:lnTo>
                      <a:pt x="6" y="552"/>
                    </a:lnTo>
                    <a:lnTo>
                      <a:pt x="0" y="544"/>
                    </a:lnTo>
                    <a:lnTo>
                      <a:pt x="10" y="536"/>
                    </a:lnTo>
                    <a:lnTo>
                      <a:pt x="34" y="532"/>
                    </a:lnTo>
                    <a:lnTo>
                      <a:pt x="60" y="514"/>
                    </a:lnTo>
                    <a:lnTo>
                      <a:pt x="82" y="510"/>
                    </a:lnTo>
                    <a:lnTo>
                      <a:pt x="102" y="496"/>
                    </a:lnTo>
                    <a:lnTo>
                      <a:pt x="124" y="482"/>
                    </a:lnTo>
                    <a:lnTo>
                      <a:pt x="140" y="466"/>
                    </a:lnTo>
                    <a:close/>
                  </a:path>
                </a:pathLst>
              </a:cu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14" name="Freeform 496"/>
              <p:cNvSpPr>
                <a:spLocks/>
              </p:cNvSpPr>
              <p:nvPr/>
            </p:nvSpPr>
            <p:spPr bwMode="auto">
              <a:xfrm>
                <a:off x="748" y="3666"/>
                <a:ext cx="46" cy="54"/>
              </a:xfrm>
              <a:custGeom>
                <a:avLst/>
                <a:gdLst>
                  <a:gd name="T0" fmla="*/ 40 w 46"/>
                  <a:gd name="T1" fmla="*/ 0 h 54"/>
                  <a:gd name="T2" fmla="*/ 30 w 46"/>
                  <a:gd name="T3" fmla="*/ 12 h 54"/>
                  <a:gd name="T4" fmla="*/ 30 w 46"/>
                  <a:gd name="T5" fmla="*/ 18 h 54"/>
                  <a:gd name="T6" fmla="*/ 16 w 46"/>
                  <a:gd name="T7" fmla="*/ 22 h 54"/>
                  <a:gd name="T8" fmla="*/ 16 w 46"/>
                  <a:gd name="T9" fmla="*/ 34 h 54"/>
                  <a:gd name="T10" fmla="*/ 8 w 46"/>
                  <a:gd name="T11" fmla="*/ 28 h 54"/>
                  <a:gd name="T12" fmla="*/ 0 w 46"/>
                  <a:gd name="T13" fmla="*/ 36 h 54"/>
                  <a:gd name="T14" fmla="*/ 4 w 46"/>
                  <a:gd name="T15" fmla="*/ 52 h 54"/>
                  <a:gd name="T16" fmla="*/ 4 w 46"/>
                  <a:gd name="T17" fmla="*/ 52 h 54"/>
                  <a:gd name="T18" fmla="*/ 14 w 46"/>
                  <a:gd name="T19" fmla="*/ 54 h 54"/>
                  <a:gd name="T20" fmla="*/ 14 w 46"/>
                  <a:gd name="T21" fmla="*/ 54 h 54"/>
                  <a:gd name="T22" fmla="*/ 22 w 46"/>
                  <a:gd name="T23" fmla="*/ 50 h 54"/>
                  <a:gd name="T24" fmla="*/ 28 w 46"/>
                  <a:gd name="T25" fmla="*/ 44 h 54"/>
                  <a:gd name="T26" fmla="*/ 42 w 46"/>
                  <a:gd name="T27" fmla="*/ 34 h 54"/>
                  <a:gd name="T28" fmla="*/ 36 w 46"/>
                  <a:gd name="T29" fmla="*/ 20 h 54"/>
                  <a:gd name="T30" fmla="*/ 36 w 46"/>
                  <a:gd name="T31" fmla="*/ 14 h 54"/>
                  <a:gd name="T32" fmla="*/ 44 w 46"/>
                  <a:gd name="T33" fmla="*/ 12 h 54"/>
                  <a:gd name="T34" fmla="*/ 44 w 46"/>
                  <a:gd name="T35" fmla="*/ 12 h 54"/>
                  <a:gd name="T36" fmla="*/ 46 w 46"/>
                  <a:gd name="T37" fmla="*/ 8 h 54"/>
                  <a:gd name="T38" fmla="*/ 46 w 46"/>
                  <a:gd name="T39" fmla="*/ 8 h 54"/>
                  <a:gd name="T40" fmla="*/ 40 w 46"/>
                  <a:gd name="T41" fmla="*/ 0 h 54"/>
                  <a:gd name="T42" fmla="*/ 40 w 46"/>
                  <a:gd name="T43" fmla="*/ 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54">
                    <a:moveTo>
                      <a:pt x="40" y="0"/>
                    </a:moveTo>
                    <a:lnTo>
                      <a:pt x="30" y="12"/>
                    </a:lnTo>
                    <a:lnTo>
                      <a:pt x="30" y="18"/>
                    </a:lnTo>
                    <a:lnTo>
                      <a:pt x="16" y="22"/>
                    </a:lnTo>
                    <a:lnTo>
                      <a:pt x="16" y="34"/>
                    </a:lnTo>
                    <a:lnTo>
                      <a:pt x="8" y="28"/>
                    </a:lnTo>
                    <a:lnTo>
                      <a:pt x="0" y="36"/>
                    </a:lnTo>
                    <a:lnTo>
                      <a:pt x="4" y="52"/>
                    </a:lnTo>
                    <a:lnTo>
                      <a:pt x="14" y="54"/>
                    </a:lnTo>
                    <a:lnTo>
                      <a:pt x="22" y="50"/>
                    </a:lnTo>
                    <a:lnTo>
                      <a:pt x="28" y="44"/>
                    </a:lnTo>
                    <a:lnTo>
                      <a:pt x="42" y="34"/>
                    </a:lnTo>
                    <a:lnTo>
                      <a:pt x="36" y="20"/>
                    </a:lnTo>
                    <a:lnTo>
                      <a:pt x="36" y="14"/>
                    </a:lnTo>
                    <a:lnTo>
                      <a:pt x="44" y="12"/>
                    </a:lnTo>
                    <a:lnTo>
                      <a:pt x="46" y="8"/>
                    </a:lnTo>
                    <a:lnTo>
                      <a:pt x="40" y="0"/>
                    </a:lnTo>
                    <a:close/>
                  </a:path>
                </a:pathLst>
              </a:custGeom>
              <a:grpFill/>
              <a:ln w="3175">
                <a:solidFill>
                  <a:srgbClr val="404040"/>
                </a:solidFill>
                <a:prstDash val="solid"/>
                <a:round/>
                <a:headEnd/>
                <a:tailEnd/>
              </a:ln>
            </p:spPr>
            <p:txBody>
              <a:bodyPr/>
              <a:lstStyle/>
              <a:p>
                <a:endParaRPr lang="en-US" sz="1500" dirty="0"/>
              </a:p>
            </p:txBody>
          </p:sp>
          <p:sp>
            <p:nvSpPr>
              <p:cNvPr id="15" name="Freeform 497"/>
              <p:cNvSpPr>
                <a:spLocks/>
              </p:cNvSpPr>
              <p:nvPr/>
            </p:nvSpPr>
            <p:spPr bwMode="auto">
              <a:xfrm>
                <a:off x="1102" y="3690"/>
                <a:ext cx="50" cy="68"/>
              </a:xfrm>
              <a:custGeom>
                <a:avLst/>
                <a:gdLst>
                  <a:gd name="T0" fmla="*/ 16 w 50"/>
                  <a:gd name="T1" fmla="*/ 2 h 68"/>
                  <a:gd name="T2" fmla="*/ 4 w 50"/>
                  <a:gd name="T3" fmla="*/ 0 h 68"/>
                  <a:gd name="T4" fmla="*/ 0 w 50"/>
                  <a:gd name="T5" fmla="*/ 10 h 68"/>
                  <a:gd name="T6" fmla="*/ 4 w 50"/>
                  <a:gd name="T7" fmla="*/ 24 h 68"/>
                  <a:gd name="T8" fmla="*/ 18 w 50"/>
                  <a:gd name="T9" fmla="*/ 34 h 68"/>
                  <a:gd name="T10" fmla="*/ 28 w 50"/>
                  <a:gd name="T11" fmla="*/ 50 h 68"/>
                  <a:gd name="T12" fmla="*/ 44 w 50"/>
                  <a:gd name="T13" fmla="*/ 60 h 68"/>
                  <a:gd name="T14" fmla="*/ 50 w 50"/>
                  <a:gd name="T15" fmla="*/ 68 h 68"/>
                  <a:gd name="T16" fmla="*/ 46 w 50"/>
                  <a:gd name="T17" fmla="*/ 50 h 68"/>
                  <a:gd name="T18" fmla="*/ 40 w 50"/>
                  <a:gd name="T19" fmla="*/ 44 h 68"/>
                  <a:gd name="T20" fmla="*/ 34 w 50"/>
                  <a:gd name="T21" fmla="*/ 26 h 68"/>
                  <a:gd name="T22" fmla="*/ 24 w 50"/>
                  <a:gd name="T23" fmla="*/ 8 h 68"/>
                  <a:gd name="T24" fmla="*/ 16 w 50"/>
                  <a:gd name="T25" fmla="*/ 2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68">
                    <a:moveTo>
                      <a:pt x="16" y="2"/>
                    </a:moveTo>
                    <a:lnTo>
                      <a:pt x="4" y="0"/>
                    </a:lnTo>
                    <a:lnTo>
                      <a:pt x="0" y="10"/>
                    </a:lnTo>
                    <a:lnTo>
                      <a:pt x="4" y="24"/>
                    </a:lnTo>
                    <a:lnTo>
                      <a:pt x="18" y="34"/>
                    </a:lnTo>
                    <a:lnTo>
                      <a:pt x="28" y="50"/>
                    </a:lnTo>
                    <a:lnTo>
                      <a:pt x="44" y="60"/>
                    </a:lnTo>
                    <a:lnTo>
                      <a:pt x="50" y="68"/>
                    </a:lnTo>
                    <a:lnTo>
                      <a:pt x="46" y="50"/>
                    </a:lnTo>
                    <a:lnTo>
                      <a:pt x="40" y="44"/>
                    </a:lnTo>
                    <a:lnTo>
                      <a:pt x="34" y="26"/>
                    </a:lnTo>
                    <a:lnTo>
                      <a:pt x="24" y="8"/>
                    </a:lnTo>
                    <a:lnTo>
                      <a:pt x="16" y="2"/>
                    </a:lnTo>
                    <a:close/>
                  </a:path>
                </a:pathLst>
              </a:custGeom>
              <a:grpFill/>
              <a:ln w="3175">
                <a:solidFill>
                  <a:srgbClr val="404040"/>
                </a:solidFill>
                <a:prstDash val="solid"/>
                <a:round/>
                <a:headEnd/>
                <a:tailEnd/>
              </a:ln>
            </p:spPr>
            <p:txBody>
              <a:bodyPr/>
              <a:lstStyle/>
              <a:p>
                <a:endParaRPr lang="en-US" sz="1500" dirty="0"/>
              </a:p>
            </p:txBody>
          </p:sp>
          <p:sp>
            <p:nvSpPr>
              <p:cNvPr id="16" name="Freeform 498"/>
              <p:cNvSpPr>
                <a:spLocks/>
              </p:cNvSpPr>
              <p:nvPr/>
            </p:nvSpPr>
            <p:spPr bwMode="auto">
              <a:xfrm>
                <a:off x="470" y="3778"/>
                <a:ext cx="70" cy="34"/>
              </a:xfrm>
              <a:custGeom>
                <a:avLst/>
                <a:gdLst>
                  <a:gd name="T0" fmla="*/ 70 w 70"/>
                  <a:gd name="T1" fmla="*/ 6 h 34"/>
                  <a:gd name="T2" fmla="*/ 66 w 70"/>
                  <a:gd name="T3" fmla="*/ 0 h 34"/>
                  <a:gd name="T4" fmla="*/ 56 w 70"/>
                  <a:gd name="T5" fmla="*/ 4 h 34"/>
                  <a:gd name="T6" fmla="*/ 48 w 70"/>
                  <a:gd name="T7" fmla="*/ 6 h 34"/>
                  <a:gd name="T8" fmla="*/ 34 w 70"/>
                  <a:gd name="T9" fmla="*/ 14 h 34"/>
                  <a:gd name="T10" fmla="*/ 34 w 70"/>
                  <a:gd name="T11" fmla="*/ 14 h 34"/>
                  <a:gd name="T12" fmla="*/ 14 w 70"/>
                  <a:gd name="T13" fmla="*/ 16 h 34"/>
                  <a:gd name="T14" fmla="*/ 14 w 70"/>
                  <a:gd name="T15" fmla="*/ 16 h 34"/>
                  <a:gd name="T16" fmla="*/ 12 w 70"/>
                  <a:gd name="T17" fmla="*/ 18 h 34"/>
                  <a:gd name="T18" fmla="*/ 6 w 70"/>
                  <a:gd name="T19" fmla="*/ 24 h 34"/>
                  <a:gd name="T20" fmla="*/ 0 w 70"/>
                  <a:gd name="T21" fmla="*/ 34 h 34"/>
                  <a:gd name="T22" fmla="*/ 18 w 70"/>
                  <a:gd name="T23" fmla="*/ 24 h 34"/>
                  <a:gd name="T24" fmla="*/ 40 w 70"/>
                  <a:gd name="T25" fmla="*/ 18 h 34"/>
                  <a:gd name="T26" fmla="*/ 56 w 70"/>
                  <a:gd name="T27" fmla="*/ 14 h 34"/>
                  <a:gd name="T28" fmla="*/ 70 w 70"/>
                  <a:gd name="T29" fmla="*/ 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34">
                    <a:moveTo>
                      <a:pt x="70" y="6"/>
                    </a:moveTo>
                    <a:lnTo>
                      <a:pt x="66" y="0"/>
                    </a:lnTo>
                    <a:lnTo>
                      <a:pt x="56" y="4"/>
                    </a:lnTo>
                    <a:lnTo>
                      <a:pt x="48" y="6"/>
                    </a:lnTo>
                    <a:lnTo>
                      <a:pt x="34" y="14"/>
                    </a:lnTo>
                    <a:lnTo>
                      <a:pt x="14" y="16"/>
                    </a:lnTo>
                    <a:lnTo>
                      <a:pt x="12" y="18"/>
                    </a:lnTo>
                    <a:lnTo>
                      <a:pt x="6" y="24"/>
                    </a:lnTo>
                    <a:lnTo>
                      <a:pt x="0" y="34"/>
                    </a:lnTo>
                    <a:lnTo>
                      <a:pt x="18" y="24"/>
                    </a:lnTo>
                    <a:lnTo>
                      <a:pt x="40" y="18"/>
                    </a:lnTo>
                    <a:lnTo>
                      <a:pt x="56" y="14"/>
                    </a:lnTo>
                    <a:lnTo>
                      <a:pt x="70" y="6"/>
                    </a:lnTo>
                    <a:close/>
                  </a:path>
                </a:pathLst>
              </a:custGeom>
              <a:grpFill/>
              <a:ln w="3175">
                <a:solidFill>
                  <a:srgbClr val="404040"/>
                </a:solidFill>
                <a:prstDash val="solid"/>
                <a:round/>
                <a:headEnd/>
                <a:tailEnd/>
              </a:ln>
            </p:spPr>
            <p:txBody>
              <a:bodyPr/>
              <a:lstStyle/>
              <a:p>
                <a:endParaRPr lang="en-US" sz="1500" dirty="0"/>
              </a:p>
            </p:txBody>
          </p:sp>
          <p:sp>
            <p:nvSpPr>
              <p:cNvPr id="17" name="Freeform 499"/>
              <p:cNvSpPr>
                <a:spLocks/>
              </p:cNvSpPr>
              <p:nvPr/>
            </p:nvSpPr>
            <p:spPr bwMode="auto">
              <a:xfrm>
                <a:off x="360" y="3800"/>
                <a:ext cx="50" cy="16"/>
              </a:xfrm>
              <a:custGeom>
                <a:avLst/>
                <a:gdLst>
                  <a:gd name="T0" fmla="*/ 50 w 50"/>
                  <a:gd name="T1" fmla="*/ 8 h 16"/>
                  <a:gd name="T2" fmla="*/ 24 w 50"/>
                  <a:gd name="T3" fmla="*/ 6 h 16"/>
                  <a:gd name="T4" fmla="*/ 12 w 50"/>
                  <a:gd name="T5" fmla="*/ 0 h 16"/>
                  <a:gd name="T6" fmla="*/ 0 w 50"/>
                  <a:gd name="T7" fmla="*/ 6 h 16"/>
                  <a:gd name="T8" fmla="*/ 12 w 50"/>
                  <a:gd name="T9" fmla="*/ 8 h 16"/>
                  <a:gd name="T10" fmla="*/ 32 w 50"/>
                  <a:gd name="T11" fmla="*/ 16 h 16"/>
                  <a:gd name="T12" fmla="*/ 50 w 50"/>
                  <a:gd name="T13" fmla="*/ 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6">
                    <a:moveTo>
                      <a:pt x="50" y="8"/>
                    </a:moveTo>
                    <a:lnTo>
                      <a:pt x="24" y="6"/>
                    </a:lnTo>
                    <a:lnTo>
                      <a:pt x="12" y="0"/>
                    </a:lnTo>
                    <a:lnTo>
                      <a:pt x="0" y="6"/>
                    </a:lnTo>
                    <a:lnTo>
                      <a:pt x="12" y="8"/>
                    </a:lnTo>
                    <a:lnTo>
                      <a:pt x="32" y="16"/>
                    </a:lnTo>
                    <a:lnTo>
                      <a:pt x="50" y="8"/>
                    </a:lnTo>
                    <a:close/>
                  </a:path>
                </a:pathLst>
              </a:custGeom>
              <a:grpFill/>
              <a:ln w="3175">
                <a:solidFill>
                  <a:srgbClr val="404040"/>
                </a:solidFill>
                <a:prstDash val="solid"/>
                <a:round/>
                <a:headEnd/>
                <a:tailEnd/>
              </a:ln>
            </p:spPr>
            <p:txBody>
              <a:bodyPr/>
              <a:lstStyle/>
              <a:p>
                <a:endParaRPr lang="en-US" sz="1500" dirty="0"/>
              </a:p>
            </p:txBody>
          </p:sp>
          <p:sp>
            <p:nvSpPr>
              <p:cNvPr id="18" name="Freeform 500"/>
              <p:cNvSpPr>
                <a:spLocks/>
              </p:cNvSpPr>
              <p:nvPr/>
            </p:nvSpPr>
            <p:spPr bwMode="auto">
              <a:xfrm>
                <a:off x="294" y="3794"/>
                <a:ext cx="34" cy="14"/>
              </a:xfrm>
              <a:custGeom>
                <a:avLst/>
                <a:gdLst>
                  <a:gd name="T0" fmla="*/ 34 w 34"/>
                  <a:gd name="T1" fmla="*/ 10 h 14"/>
                  <a:gd name="T2" fmla="*/ 0 w 34"/>
                  <a:gd name="T3" fmla="*/ 0 h 14"/>
                  <a:gd name="T4" fmla="*/ 2 w 34"/>
                  <a:gd name="T5" fmla="*/ 8 h 14"/>
                  <a:gd name="T6" fmla="*/ 12 w 34"/>
                  <a:gd name="T7" fmla="*/ 8 h 14"/>
                  <a:gd name="T8" fmla="*/ 26 w 34"/>
                  <a:gd name="T9" fmla="*/ 14 h 14"/>
                  <a:gd name="T10" fmla="*/ 34 w 34"/>
                  <a:gd name="T11" fmla="*/ 1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4">
                    <a:moveTo>
                      <a:pt x="34" y="10"/>
                    </a:moveTo>
                    <a:lnTo>
                      <a:pt x="0" y="0"/>
                    </a:lnTo>
                    <a:lnTo>
                      <a:pt x="2" y="8"/>
                    </a:lnTo>
                    <a:lnTo>
                      <a:pt x="12" y="8"/>
                    </a:lnTo>
                    <a:lnTo>
                      <a:pt x="26" y="14"/>
                    </a:lnTo>
                    <a:lnTo>
                      <a:pt x="34" y="10"/>
                    </a:lnTo>
                    <a:close/>
                  </a:path>
                </a:pathLst>
              </a:custGeom>
              <a:grpFill/>
              <a:ln w="3175">
                <a:solidFill>
                  <a:srgbClr val="404040"/>
                </a:solidFill>
                <a:prstDash val="solid"/>
                <a:round/>
                <a:headEnd/>
                <a:tailEnd/>
              </a:ln>
            </p:spPr>
            <p:txBody>
              <a:bodyPr/>
              <a:lstStyle/>
              <a:p>
                <a:endParaRPr lang="en-US" sz="1500" dirty="0"/>
              </a:p>
            </p:txBody>
          </p:sp>
          <p:sp>
            <p:nvSpPr>
              <p:cNvPr id="19" name="Freeform 503"/>
              <p:cNvSpPr>
                <a:spLocks/>
              </p:cNvSpPr>
              <p:nvPr/>
            </p:nvSpPr>
            <p:spPr bwMode="auto">
              <a:xfrm>
                <a:off x="864" y="3602"/>
                <a:ext cx="28" cy="24"/>
              </a:xfrm>
              <a:custGeom>
                <a:avLst/>
                <a:gdLst>
                  <a:gd name="T0" fmla="*/ 22 w 28"/>
                  <a:gd name="T1" fmla="*/ 0 h 24"/>
                  <a:gd name="T2" fmla="*/ 10 w 28"/>
                  <a:gd name="T3" fmla="*/ 6 h 24"/>
                  <a:gd name="T4" fmla="*/ 2 w 28"/>
                  <a:gd name="T5" fmla="*/ 20 h 24"/>
                  <a:gd name="T6" fmla="*/ 0 w 28"/>
                  <a:gd name="T7" fmla="*/ 24 h 24"/>
                  <a:gd name="T8" fmla="*/ 8 w 28"/>
                  <a:gd name="T9" fmla="*/ 20 h 24"/>
                  <a:gd name="T10" fmla="*/ 14 w 28"/>
                  <a:gd name="T11" fmla="*/ 10 h 24"/>
                  <a:gd name="T12" fmla="*/ 24 w 28"/>
                  <a:gd name="T13" fmla="*/ 6 h 24"/>
                  <a:gd name="T14" fmla="*/ 28 w 28"/>
                  <a:gd name="T15" fmla="*/ 6 h 24"/>
                  <a:gd name="T16" fmla="*/ 22 w 2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4">
                    <a:moveTo>
                      <a:pt x="22" y="0"/>
                    </a:moveTo>
                    <a:lnTo>
                      <a:pt x="10" y="6"/>
                    </a:lnTo>
                    <a:lnTo>
                      <a:pt x="2" y="20"/>
                    </a:lnTo>
                    <a:lnTo>
                      <a:pt x="0" y="24"/>
                    </a:lnTo>
                    <a:lnTo>
                      <a:pt x="8" y="20"/>
                    </a:lnTo>
                    <a:lnTo>
                      <a:pt x="14" y="10"/>
                    </a:lnTo>
                    <a:lnTo>
                      <a:pt x="24" y="6"/>
                    </a:lnTo>
                    <a:lnTo>
                      <a:pt x="28" y="6"/>
                    </a:lnTo>
                    <a:lnTo>
                      <a:pt x="22" y="0"/>
                    </a:lnTo>
                    <a:close/>
                  </a:path>
                </a:pathLst>
              </a:custGeom>
              <a:grpFill/>
              <a:ln w="3175">
                <a:solidFill>
                  <a:srgbClr val="404040"/>
                </a:solidFill>
                <a:prstDash val="solid"/>
                <a:round/>
                <a:headEnd/>
                <a:tailEnd/>
              </a:ln>
            </p:spPr>
            <p:txBody>
              <a:bodyPr/>
              <a:lstStyle/>
              <a:p>
                <a:endParaRPr lang="en-US" sz="1500" dirty="0"/>
              </a:p>
            </p:txBody>
          </p:sp>
          <p:sp>
            <p:nvSpPr>
              <p:cNvPr id="20" name="Freeform 504"/>
              <p:cNvSpPr>
                <a:spLocks/>
              </p:cNvSpPr>
              <p:nvPr/>
            </p:nvSpPr>
            <p:spPr bwMode="auto">
              <a:xfrm>
                <a:off x="1062" y="3658"/>
                <a:ext cx="38" cy="58"/>
              </a:xfrm>
              <a:custGeom>
                <a:avLst/>
                <a:gdLst>
                  <a:gd name="T0" fmla="*/ 4 w 38"/>
                  <a:gd name="T1" fmla="*/ 0 h 58"/>
                  <a:gd name="T2" fmla="*/ 0 w 38"/>
                  <a:gd name="T3" fmla="*/ 14 h 58"/>
                  <a:gd name="T4" fmla="*/ 16 w 38"/>
                  <a:gd name="T5" fmla="*/ 30 h 58"/>
                  <a:gd name="T6" fmla="*/ 26 w 38"/>
                  <a:gd name="T7" fmla="*/ 46 h 58"/>
                  <a:gd name="T8" fmla="*/ 32 w 38"/>
                  <a:gd name="T9" fmla="*/ 58 h 58"/>
                  <a:gd name="T10" fmla="*/ 34 w 38"/>
                  <a:gd name="T11" fmla="*/ 44 h 58"/>
                  <a:gd name="T12" fmla="*/ 36 w 38"/>
                  <a:gd name="T13" fmla="*/ 24 h 58"/>
                  <a:gd name="T14" fmla="*/ 38 w 38"/>
                  <a:gd name="T15" fmla="*/ 12 h 58"/>
                  <a:gd name="T16" fmla="*/ 30 w 38"/>
                  <a:gd name="T17" fmla="*/ 4 h 58"/>
                  <a:gd name="T18" fmla="*/ 24 w 38"/>
                  <a:gd name="T19" fmla="*/ 6 h 58"/>
                  <a:gd name="T20" fmla="*/ 4 w 38"/>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58">
                    <a:moveTo>
                      <a:pt x="4" y="0"/>
                    </a:moveTo>
                    <a:lnTo>
                      <a:pt x="0" y="14"/>
                    </a:lnTo>
                    <a:lnTo>
                      <a:pt x="16" y="30"/>
                    </a:lnTo>
                    <a:lnTo>
                      <a:pt x="26" y="46"/>
                    </a:lnTo>
                    <a:lnTo>
                      <a:pt x="32" y="58"/>
                    </a:lnTo>
                    <a:lnTo>
                      <a:pt x="34" y="44"/>
                    </a:lnTo>
                    <a:lnTo>
                      <a:pt x="36" y="24"/>
                    </a:lnTo>
                    <a:lnTo>
                      <a:pt x="38" y="12"/>
                    </a:lnTo>
                    <a:lnTo>
                      <a:pt x="30" y="4"/>
                    </a:lnTo>
                    <a:lnTo>
                      <a:pt x="24" y="6"/>
                    </a:lnTo>
                    <a:lnTo>
                      <a:pt x="4" y="0"/>
                    </a:lnTo>
                    <a:close/>
                  </a:path>
                </a:pathLst>
              </a:custGeom>
              <a:grpFill/>
              <a:ln w="3175">
                <a:solidFill>
                  <a:srgbClr val="404040"/>
                </a:solidFill>
                <a:prstDash val="solid"/>
                <a:round/>
                <a:headEnd/>
                <a:tailEnd/>
              </a:ln>
            </p:spPr>
            <p:txBody>
              <a:bodyPr/>
              <a:lstStyle/>
              <a:p>
                <a:endParaRPr lang="en-US" sz="1500" dirty="0"/>
              </a:p>
            </p:txBody>
          </p:sp>
        </p:grpSp>
      </p:grpSp>
      <p:cxnSp>
        <p:nvCxnSpPr>
          <p:cNvPr id="89" name="Straight Connector 88">
            <a:extLst>
              <a:ext uri="{FF2B5EF4-FFF2-40B4-BE49-F238E27FC236}">
                <a16:creationId xmlns:a16="http://schemas.microsoft.com/office/drawing/2014/main" id="{EB872B21-1F41-4F01-83A5-E5F8BDA01A67}"/>
              </a:ext>
            </a:extLst>
          </p:cNvPr>
          <p:cNvCxnSpPr>
            <a:cxnSpLocks/>
          </p:cNvCxnSpPr>
          <p:nvPr/>
        </p:nvCxnSpPr>
        <p:spPr>
          <a:xfrm>
            <a:off x="7348896" y="1111603"/>
            <a:ext cx="0" cy="5599083"/>
          </a:xfrm>
          <a:prstGeom prst="line">
            <a:avLst/>
          </a:prstGeom>
          <a:ln w="19050">
            <a:solidFill>
              <a:schemeClr val="tx1">
                <a:alpha val="50196"/>
              </a:schemeClr>
            </a:solidFill>
            <a:prstDash val="dot"/>
            <a:headEnd type="diamond" w="med" len="med"/>
            <a:tailEnd type="diamond" w="med" len="med"/>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D2C7ECC6-E8D4-4DBB-A3BA-864DDA149430}"/>
              </a:ext>
            </a:extLst>
          </p:cNvPr>
          <p:cNvSpPr txBox="1"/>
          <p:nvPr/>
        </p:nvSpPr>
        <p:spPr>
          <a:xfrm>
            <a:off x="8077210" y="4571462"/>
            <a:ext cx="1313694" cy="733813"/>
          </a:xfrm>
          <a:prstGeom prst="rect">
            <a:avLst/>
          </a:prstGeom>
        </p:spPr>
        <p:txBody>
          <a:bodyPr vert="horz" wrap="square" lIns="0" tIns="0" rIns="0" bIns="0" rtlCol="0">
            <a:noAutofit/>
          </a:bodyPr>
          <a:lstStyle/>
          <a:p>
            <a:pPr algn="ctr"/>
            <a:r>
              <a:rPr lang="en-US" sz="3667" b="1" dirty="0">
                <a:solidFill>
                  <a:srgbClr val="E77721"/>
                </a:solidFill>
                <a:latin typeface="Arial Black" panose="020B0A04020102020204" pitchFamily="34" charset="0"/>
                <a:cs typeface="Arial" panose="020B0604020202020204" pitchFamily="34" charset="0"/>
              </a:rPr>
              <a:t>14K</a:t>
            </a:r>
            <a:endParaRPr lang="en-US" sz="3667" b="1" baseline="30000" dirty="0">
              <a:solidFill>
                <a:srgbClr val="E77721"/>
              </a:solidFill>
              <a:latin typeface="Arial Black" panose="020B0A040201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ASSOCIATES</a:t>
            </a:r>
          </a:p>
        </p:txBody>
      </p:sp>
      <p:sp>
        <p:nvSpPr>
          <p:cNvPr id="91" name="TextBox 90">
            <a:extLst>
              <a:ext uri="{FF2B5EF4-FFF2-40B4-BE49-F238E27FC236}">
                <a16:creationId xmlns:a16="http://schemas.microsoft.com/office/drawing/2014/main" id="{A8C858EC-D014-49E3-A20E-304A6BF98D70}"/>
              </a:ext>
            </a:extLst>
          </p:cNvPr>
          <p:cNvSpPr txBox="1"/>
          <p:nvPr/>
        </p:nvSpPr>
        <p:spPr>
          <a:xfrm>
            <a:off x="8351971" y="2008899"/>
            <a:ext cx="2737747" cy="733813"/>
          </a:xfrm>
          <a:prstGeom prst="rect">
            <a:avLst/>
          </a:prstGeom>
        </p:spPr>
        <p:txBody>
          <a:bodyPr vert="horz" wrap="square" lIns="0" tIns="0" rIns="0" bIns="0" rtlCol="0">
            <a:noAutofit/>
          </a:bodyPr>
          <a:lstStyle/>
          <a:p>
            <a:pPr algn="ctr"/>
            <a:r>
              <a:rPr lang="en-US" sz="3667" b="1" dirty="0">
                <a:solidFill>
                  <a:srgbClr val="E77721"/>
                </a:solidFill>
                <a:latin typeface="Arial Black" panose="020B0A04020102020204" pitchFamily="34" charset="0"/>
                <a:cs typeface="Arial" panose="020B0604020202020204" pitchFamily="34" charset="0"/>
              </a:rPr>
              <a:t>6.3M</a:t>
            </a:r>
          </a:p>
          <a:p>
            <a:pPr algn="ctr"/>
            <a:r>
              <a:rPr lang="en-US" sz="1500" dirty="0">
                <a:latin typeface="Arial" panose="020B0604020202020204" pitchFamily="34" charset="0"/>
                <a:cs typeface="Arial" panose="020B0604020202020204" pitchFamily="34" charset="0"/>
              </a:rPr>
              <a:t>MEMBERS</a:t>
            </a:r>
          </a:p>
        </p:txBody>
      </p:sp>
      <p:sp>
        <p:nvSpPr>
          <p:cNvPr id="92" name="TextBox 91">
            <a:extLst>
              <a:ext uri="{FF2B5EF4-FFF2-40B4-BE49-F238E27FC236}">
                <a16:creationId xmlns:a16="http://schemas.microsoft.com/office/drawing/2014/main" id="{A8C858EC-D014-49E3-A20E-304A6BF98D70}"/>
              </a:ext>
            </a:extLst>
          </p:cNvPr>
          <p:cNvSpPr txBox="1"/>
          <p:nvPr/>
        </p:nvSpPr>
        <p:spPr>
          <a:xfrm>
            <a:off x="8044591" y="3208969"/>
            <a:ext cx="1378934" cy="733813"/>
          </a:xfrm>
          <a:prstGeom prst="rect">
            <a:avLst/>
          </a:prstGeom>
        </p:spPr>
        <p:txBody>
          <a:bodyPr vert="horz" wrap="square" lIns="0" tIns="0" rIns="0" bIns="0" rtlCol="0">
            <a:noAutofit/>
          </a:bodyPr>
          <a:lstStyle/>
          <a:p>
            <a:pPr algn="ctr"/>
            <a:r>
              <a:rPr lang="en-US" sz="3667" b="1" dirty="0">
                <a:solidFill>
                  <a:srgbClr val="E77721"/>
                </a:solidFill>
                <a:latin typeface="Arial Black" panose="020B0A04020102020204" pitchFamily="34" charset="0"/>
                <a:cs typeface="Arial" panose="020B0604020202020204" pitchFamily="34" charset="0"/>
              </a:rPr>
              <a:t>607K</a:t>
            </a:r>
          </a:p>
          <a:p>
            <a:pPr algn="ctr"/>
            <a:r>
              <a:rPr lang="en-US" sz="1500" dirty="0">
                <a:latin typeface="Arial" panose="020B0604020202020204" pitchFamily="34" charset="0"/>
                <a:cs typeface="Arial" panose="020B0604020202020204" pitchFamily="34" charset="0"/>
              </a:rPr>
              <a:t>HEALTHCARE</a:t>
            </a:r>
          </a:p>
          <a:p>
            <a:pPr algn="ctr"/>
            <a:r>
              <a:rPr lang="en-US" sz="1500" dirty="0">
                <a:latin typeface="Arial" panose="020B0604020202020204" pitchFamily="34" charset="0"/>
                <a:cs typeface="Arial" panose="020B0604020202020204" pitchFamily="34" charset="0"/>
              </a:rPr>
              <a:t>PROVIDERS</a:t>
            </a:r>
          </a:p>
        </p:txBody>
      </p:sp>
      <p:sp>
        <p:nvSpPr>
          <p:cNvPr id="93" name="TextBox 92">
            <a:extLst>
              <a:ext uri="{FF2B5EF4-FFF2-40B4-BE49-F238E27FC236}">
                <a16:creationId xmlns:a16="http://schemas.microsoft.com/office/drawing/2014/main" id="{A8C858EC-D014-49E3-A20E-304A6BF98D70}"/>
              </a:ext>
            </a:extLst>
          </p:cNvPr>
          <p:cNvSpPr txBox="1"/>
          <p:nvPr/>
        </p:nvSpPr>
        <p:spPr>
          <a:xfrm>
            <a:off x="10004761" y="3244707"/>
            <a:ext cx="1378934" cy="733813"/>
          </a:xfrm>
          <a:prstGeom prst="rect">
            <a:avLst/>
          </a:prstGeom>
        </p:spPr>
        <p:txBody>
          <a:bodyPr vert="horz" wrap="square" lIns="0" tIns="0" rIns="0" bIns="0" rtlCol="0">
            <a:noAutofit/>
          </a:bodyPr>
          <a:lstStyle/>
          <a:p>
            <a:pPr algn="ctr"/>
            <a:r>
              <a:rPr lang="en-US" sz="3667" b="1" dirty="0">
                <a:solidFill>
                  <a:srgbClr val="E77721"/>
                </a:solidFill>
                <a:latin typeface="Arial Black" panose="020B0A04020102020204" pitchFamily="34" charset="0"/>
                <a:cs typeface="Arial" panose="020B0604020202020204" pitchFamily="34" charset="0"/>
              </a:rPr>
              <a:t>68K</a:t>
            </a:r>
          </a:p>
          <a:p>
            <a:pPr algn="ctr"/>
            <a:r>
              <a:rPr lang="en-US" sz="1500" dirty="0">
                <a:latin typeface="Arial" panose="020B0604020202020204" pitchFamily="34" charset="0"/>
                <a:cs typeface="Arial" panose="020B0604020202020204" pitchFamily="34" charset="0"/>
              </a:rPr>
              <a:t>PHARMACIES</a:t>
            </a:r>
          </a:p>
        </p:txBody>
      </p:sp>
      <p:sp>
        <p:nvSpPr>
          <p:cNvPr id="94" name="Rectangle 93"/>
          <p:cNvSpPr/>
          <p:nvPr/>
        </p:nvSpPr>
        <p:spPr>
          <a:xfrm>
            <a:off x="770072" y="5490674"/>
            <a:ext cx="286153" cy="289616"/>
          </a:xfrm>
          <a:prstGeom prst="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95" name="TextBox 94"/>
          <p:cNvSpPr txBox="1"/>
          <p:nvPr/>
        </p:nvSpPr>
        <p:spPr>
          <a:xfrm>
            <a:off x="1063458" y="5486727"/>
            <a:ext cx="1292939" cy="233462"/>
          </a:xfrm>
          <a:prstGeom prst="rect">
            <a:avLst/>
          </a:prstGeom>
          <a:noFill/>
        </p:spPr>
        <p:txBody>
          <a:bodyPr wrap="square" rtlCol="0">
            <a:spAutoFit/>
          </a:bodyPr>
          <a:lstStyle/>
          <a:p>
            <a:r>
              <a:rPr lang="en-US" sz="917" dirty="0">
                <a:latin typeface="Arial" charset="0"/>
                <a:ea typeface="Arial" charset="0"/>
                <a:cs typeface="Arial" charset="0"/>
              </a:rPr>
              <a:t>Medicaid</a:t>
            </a:r>
          </a:p>
        </p:txBody>
      </p:sp>
      <p:sp>
        <p:nvSpPr>
          <p:cNvPr id="96" name="TextBox 95"/>
          <p:cNvSpPr txBox="1"/>
          <p:nvPr/>
        </p:nvSpPr>
        <p:spPr>
          <a:xfrm>
            <a:off x="1078867" y="5882269"/>
            <a:ext cx="1552420" cy="233462"/>
          </a:xfrm>
          <a:prstGeom prst="rect">
            <a:avLst/>
          </a:prstGeom>
          <a:noFill/>
        </p:spPr>
        <p:txBody>
          <a:bodyPr wrap="square" rtlCol="0">
            <a:spAutoFit/>
          </a:bodyPr>
          <a:lstStyle/>
          <a:p>
            <a:r>
              <a:rPr lang="en-US" sz="917" dirty="0">
                <a:latin typeface="Arial" charset="0"/>
                <a:ea typeface="Arial" charset="0"/>
                <a:cs typeface="Arial" charset="0"/>
              </a:rPr>
              <a:t>Medicare Advantage</a:t>
            </a:r>
          </a:p>
        </p:txBody>
      </p:sp>
      <p:sp>
        <p:nvSpPr>
          <p:cNvPr id="97" name="TextBox 96"/>
          <p:cNvSpPr txBox="1"/>
          <p:nvPr/>
        </p:nvSpPr>
        <p:spPr>
          <a:xfrm>
            <a:off x="2906968" y="5401312"/>
            <a:ext cx="1266493" cy="515719"/>
          </a:xfrm>
          <a:prstGeom prst="rect">
            <a:avLst/>
          </a:prstGeom>
          <a:noFill/>
        </p:spPr>
        <p:txBody>
          <a:bodyPr wrap="square" rtlCol="0">
            <a:spAutoFit/>
          </a:bodyPr>
          <a:lstStyle/>
          <a:p>
            <a:r>
              <a:rPr lang="en-US" sz="917" dirty="0">
                <a:latin typeface="Arial" charset="0"/>
                <a:ea typeface="Arial" charset="0"/>
                <a:cs typeface="Arial" charset="0"/>
              </a:rPr>
              <a:t>Medicaid &amp; </a:t>
            </a:r>
          </a:p>
          <a:p>
            <a:r>
              <a:rPr lang="en-US" sz="917" dirty="0">
                <a:latin typeface="Arial" charset="0"/>
                <a:ea typeface="Arial" charset="0"/>
                <a:cs typeface="Arial" charset="0"/>
              </a:rPr>
              <a:t>Medicare Advantage*</a:t>
            </a:r>
          </a:p>
        </p:txBody>
      </p:sp>
      <p:sp>
        <p:nvSpPr>
          <p:cNvPr id="98" name="TextBox 97">
            <a:extLst>
              <a:ext uri="{FF2B5EF4-FFF2-40B4-BE49-F238E27FC236}">
                <a16:creationId xmlns:a16="http://schemas.microsoft.com/office/drawing/2014/main" id="{A8C858EC-D014-49E3-A20E-304A6BF98D70}"/>
              </a:ext>
            </a:extLst>
          </p:cNvPr>
          <p:cNvSpPr txBox="1"/>
          <p:nvPr/>
        </p:nvSpPr>
        <p:spPr>
          <a:xfrm>
            <a:off x="10004761" y="4626974"/>
            <a:ext cx="1378934" cy="733813"/>
          </a:xfrm>
          <a:prstGeom prst="rect">
            <a:avLst/>
          </a:prstGeom>
        </p:spPr>
        <p:txBody>
          <a:bodyPr vert="horz" wrap="square" lIns="0" tIns="0" rIns="0" bIns="0" rtlCol="0">
            <a:noAutofit/>
          </a:bodyPr>
          <a:lstStyle/>
          <a:p>
            <a:pPr algn="ctr"/>
            <a:r>
              <a:rPr lang="en-US" sz="3667" b="1" dirty="0">
                <a:solidFill>
                  <a:srgbClr val="E77721"/>
                </a:solidFill>
                <a:latin typeface="Arial Black" panose="020B0A04020102020204" pitchFamily="34" charset="0"/>
                <a:cs typeface="Arial" panose="020B0604020202020204" pitchFamily="34" charset="0"/>
              </a:rPr>
              <a:t>#155</a:t>
            </a:r>
          </a:p>
          <a:p>
            <a:pPr algn="ctr"/>
            <a:r>
              <a:rPr lang="en-US" sz="1500" dirty="0">
                <a:latin typeface="Arial" panose="020B0604020202020204" pitchFamily="34" charset="0"/>
                <a:cs typeface="Arial" panose="020B0604020202020204" pitchFamily="34" charset="0"/>
              </a:rPr>
              <a:t>FORTUNE 500</a:t>
            </a:r>
          </a:p>
        </p:txBody>
      </p:sp>
      <p:sp>
        <p:nvSpPr>
          <p:cNvPr id="99" name="Rectangle 98"/>
          <p:cNvSpPr/>
          <p:nvPr/>
        </p:nvSpPr>
        <p:spPr>
          <a:xfrm>
            <a:off x="4584120" y="5826920"/>
            <a:ext cx="286146" cy="289616"/>
          </a:xfrm>
          <a:prstGeom prst="rect">
            <a:avLst/>
          </a:prstGeom>
          <a:pattFill prst="ltUpDiag">
            <a:fgClr>
              <a:schemeClr val="tx1">
                <a:lumMod val="75000"/>
                <a:lumOff val="25000"/>
              </a:schemeClr>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67" dirty="0"/>
          </a:p>
        </p:txBody>
      </p:sp>
      <p:sp>
        <p:nvSpPr>
          <p:cNvPr id="100" name="TextBox 99"/>
          <p:cNvSpPr txBox="1"/>
          <p:nvPr/>
        </p:nvSpPr>
        <p:spPr>
          <a:xfrm>
            <a:off x="4930532" y="5863903"/>
            <a:ext cx="1790726" cy="233462"/>
          </a:xfrm>
          <a:prstGeom prst="rect">
            <a:avLst/>
          </a:prstGeom>
          <a:noFill/>
        </p:spPr>
        <p:txBody>
          <a:bodyPr wrap="square" rtlCol="0">
            <a:spAutoFit/>
          </a:bodyPr>
          <a:lstStyle/>
          <a:p>
            <a:r>
              <a:rPr lang="en-US" sz="917" dirty="0">
                <a:latin typeface="Arial" charset="0"/>
                <a:ea typeface="Arial" charset="0"/>
                <a:cs typeface="Arial" charset="0"/>
              </a:rPr>
              <a:t>Health Insurance Marketplace</a:t>
            </a:r>
          </a:p>
        </p:txBody>
      </p:sp>
      <p:sp>
        <p:nvSpPr>
          <p:cNvPr id="101" name="TextBox 100"/>
          <p:cNvSpPr txBox="1"/>
          <p:nvPr/>
        </p:nvSpPr>
        <p:spPr>
          <a:xfrm>
            <a:off x="4928111" y="5401312"/>
            <a:ext cx="1762765" cy="374590"/>
          </a:xfrm>
          <a:prstGeom prst="rect">
            <a:avLst/>
          </a:prstGeom>
          <a:noFill/>
        </p:spPr>
        <p:txBody>
          <a:bodyPr wrap="square" rtlCol="0">
            <a:spAutoFit/>
          </a:bodyPr>
          <a:lstStyle/>
          <a:p>
            <a:r>
              <a:rPr lang="en-US" sz="917" dirty="0">
                <a:latin typeface="Arial" charset="0"/>
                <a:ea typeface="Arial" charset="0"/>
                <a:cs typeface="Arial" charset="0"/>
              </a:rPr>
              <a:t>Medicare Prescription Drug Plans (50 U.S. states &amp; D.C.)</a:t>
            </a:r>
          </a:p>
        </p:txBody>
      </p:sp>
      <p:sp>
        <p:nvSpPr>
          <p:cNvPr id="102" name="Rectangle 101"/>
          <p:cNvSpPr/>
          <p:nvPr/>
        </p:nvSpPr>
        <p:spPr>
          <a:xfrm>
            <a:off x="766585" y="5856716"/>
            <a:ext cx="286153" cy="289616"/>
          </a:xfrm>
          <a:prstGeom prst="rect">
            <a:avLst/>
          </a:prstGeom>
          <a:solidFill>
            <a:srgbClr val="FAC5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03" name="Rectangle 102"/>
          <p:cNvSpPr/>
          <p:nvPr/>
        </p:nvSpPr>
        <p:spPr>
          <a:xfrm>
            <a:off x="2606824" y="5448537"/>
            <a:ext cx="286153" cy="289616"/>
          </a:xfrm>
          <a:prstGeom prst="rect">
            <a:avLst/>
          </a:prstGeom>
          <a:solidFill>
            <a:srgbClr val="E7772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04" name="Rectangle 103"/>
          <p:cNvSpPr/>
          <p:nvPr/>
        </p:nvSpPr>
        <p:spPr>
          <a:xfrm>
            <a:off x="4584112" y="5445171"/>
            <a:ext cx="286153" cy="289616"/>
          </a:xfrm>
          <a:prstGeom prst="rect">
            <a:avLst/>
          </a:prstGeom>
          <a:solidFill>
            <a:schemeClr val="bg1">
              <a:lumMod val="95000"/>
            </a:schemeClr>
          </a:solidFill>
          <a:ln w="3175">
            <a:solidFill>
              <a:srgbClr val="404040"/>
            </a:solidFill>
            <a:prstDash val="solid"/>
            <a:round/>
            <a:headEnd/>
            <a:tailEnd/>
          </a:ln>
        </p:spPr>
        <p:txBody>
          <a:bodyPr/>
          <a:lstStyle/>
          <a:p>
            <a:endParaRPr lang="en-US" sz="1500" dirty="0"/>
          </a:p>
        </p:txBody>
      </p:sp>
      <p:sp>
        <p:nvSpPr>
          <p:cNvPr id="105" name="Rectangle 104"/>
          <p:cNvSpPr/>
          <p:nvPr/>
        </p:nvSpPr>
        <p:spPr>
          <a:xfrm>
            <a:off x="2604347" y="5826920"/>
            <a:ext cx="286153" cy="289616"/>
          </a:xfrm>
          <a:prstGeom prst="rect">
            <a:avLst/>
          </a:prstGeom>
          <a:solidFill>
            <a:schemeClr val="accent1">
              <a:lumMod val="40000"/>
              <a:lumOff val="60000"/>
            </a:schemeClr>
          </a:solidFill>
          <a:ln w="3175">
            <a:solidFill>
              <a:srgbClr val="404040"/>
            </a:solidFill>
            <a:prstDash val="solid"/>
            <a:round/>
            <a:headEnd/>
            <a:tailEnd/>
          </a:ln>
        </p:spPr>
        <p:txBody>
          <a:bodyPr/>
          <a:lstStyle/>
          <a:p>
            <a:endParaRPr lang="en-US" sz="1500" dirty="0"/>
          </a:p>
        </p:txBody>
      </p:sp>
      <p:sp>
        <p:nvSpPr>
          <p:cNvPr id="106" name="TextBox 105"/>
          <p:cNvSpPr txBox="1"/>
          <p:nvPr/>
        </p:nvSpPr>
        <p:spPr>
          <a:xfrm>
            <a:off x="2903552" y="5813014"/>
            <a:ext cx="1729135" cy="374590"/>
          </a:xfrm>
          <a:prstGeom prst="rect">
            <a:avLst/>
          </a:prstGeom>
          <a:noFill/>
        </p:spPr>
        <p:txBody>
          <a:bodyPr wrap="square" rtlCol="0">
            <a:spAutoFit/>
          </a:bodyPr>
          <a:lstStyle/>
          <a:p>
            <a:r>
              <a:rPr lang="en-US" sz="917" dirty="0">
                <a:latin typeface="Arial" charset="0"/>
                <a:ea typeface="Arial" charset="0"/>
                <a:cs typeface="Arial" charset="0"/>
              </a:rPr>
              <a:t>Medicaid (Pending) &amp; Medicare Advantage</a:t>
            </a:r>
            <a:r>
              <a:rPr lang="en-US" sz="917" baseline="30000" dirty="0">
                <a:latin typeface="Arial" panose="020B0604020202020204" pitchFamily="34" charset="0"/>
                <a:cs typeface="Arial" panose="020B0604020202020204" pitchFamily="34" charset="0"/>
              </a:rPr>
              <a:t>†</a:t>
            </a:r>
            <a:r>
              <a:rPr lang="en-US" sz="917" dirty="0">
                <a:latin typeface="Arial" panose="020B0604020202020204" pitchFamily="34" charset="0"/>
                <a:cs typeface="Arial" panose="020B0604020202020204" pitchFamily="34" charset="0"/>
              </a:rPr>
              <a:t> </a:t>
            </a:r>
            <a:endParaRPr lang="en-US" sz="917" dirty="0">
              <a:latin typeface="Arial" charset="0"/>
              <a:ea typeface="Arial" charset="0"/>
              <a:cs typeface="Arial" charset="0"/>
            </a:endParaRPr>
          </a:p>
        </p:txBody>
      </p:sp>
      <p:sp>
        <p:nvSpPr>
          <p:cNvPr id="107" name="TextBox 106"/>
          <p:cNvSpPr txBox="1"/>
          <p:nvPr/>
        </p:nvSpPr>
        <p:spPr>
          <a:xfrm>
            <a:off x="53683" y="6620918"/>
            <a:ext cx="7231037" cy="220510"/>
          </a:xfrm>
          <a:prstGeom prst="rect">
            <a:avLst/>
          </a:prstGeom>
          <a:noFill/>
        </p:spPr>
        <p:txBody>
          <a:bodyPr wrap="square" rtlCol="0">
            <a:spAutoFit/>
          </a:bodyPr>
          <a:lstStyle>
            <a:defPPr>
              <a:defRPr lang="en-US"/>
            </a:defPPr>
            <a:lvl1pPr algn="l" rtl="0" fontAlgn="base">
              <a:spcBef>
                <a:spcPct val="0"/>
              </a:spcBef>
              <a:spcAft>
                <a:spcPct val="0"/>
              </a:spcAft>
              <a:defRPr sz="1300" kern="1200">
                <a:solidFill>
                  <a:schemeClr val="tx1"/>
                </a:solidFill>
                <a:latin typeface="Arial" charset="0"/>
                <a:ea typeface="+mn-ea"/>
                <a:cs typeface="+mn-cs"/>
              </a:defRPr>
            </a:lvl1pPr>
            <a:lvl2pPr marL="457200" algn="l" rtl="0" fontAlgn="base">
              <a:spcBef>
                <a:spcPct val="0"/>
              </a:spcBef>
              <a:spcAft>
                <a:spcPct val="0"/>
              </a:spcAft>
              <a:defRPr sz="1300" kern="1200">
                <a:solidFill>
                  <a:schemeClr val="tx1"/>
                </a:solidFill>
                <a:latin typeface="Arial" charset="0"/>
                <a:ea typeface="+mn-ea"/>
                <a:cs typeface="+mn-cs"/>
              </a:defRPr>
            </a:lvl2pPr>
            <a:lvl3pPr marL="914400" algn="l" rtl="0" fontAlgn="base">
              <a:spcBef>
                <a:spcPct val="0"/>
              </a:spcBef>
              <a:spcAft>
                <a:spcPct val="0"/>
              </a:spcAft>
              <a:defRPr sz="1300" kern="1200">
                <a:solidFill>
                  <a:schemeClr val="tx1"/>
                </a:solidFill>
                <a:latin typeface="Arial" charset="0"/>
                <a:ea typeface="+mn-ea"/>
                <a:cs typeface="+mn-cs"/>
              </a:defRPr>
            </a:lvl3pPr>
            <a:lvl4pPr marL="1371600" algn="l" rtl="0" fontAlgn="base">
              <a:spcBef>
                <a:spcPct val="0"/>
              </a:spcBef>
              <a:spcAft>
                <a:spcPct val="0"/>
              </a:spcAft>
              <a:defRPr sz="1300" kern="1200">
                <a:solidFill>
                  <a:schemeClr val="tx1"/>
                </a:solidFill>
                <a:latin typeface="Arial" charset="0"/>
                <a:ea typeface="+mn-ea"/>
                <a:cs typeface="+mn-cs"/>
              </a:defRPr>
            </a:lvl4pPr>
            <a:lvl5pPr marL="1828800" algn="l" rtl="0" fontAlgn="base">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a:lstStyle>
          <a:p>
            <a:r>
              <a:rPr lang="en-US" sz="833" baseline="30000" dirty="0">
                <a:latin typeface="Arial" panose="020B0604020202020204" pitchFamily="34" charset="0"/>
                <a:cs typeface="Arial" panose="020B0604020202020204" pitchFamily="34" charset="0"/>
              </a:rPr>
              <a:t>† </a:t>
            </a:r>
            <a:r>
              <a:rPr lang="en-US" sz="833" dirty="0">
                <a:latin typeface="Arial" panose="020B0604020202020204" pitchFamily="34" charset="0"/>
                <a:cs typeface="Arial" panose="020B0604020202020204" pitchFamily="34" charset="0"/>
              </a:rPr>
              <a:t>Anticipated beginning Nov. 1, 2019, WellCare of North Carolina will administer the state’s Medicaid Prepaid Health Plans (PHPs). </a:t>
            </a:r>
          </a:p>
        </p:txBody>
      </p:sp>
      <p:sp>
        <p:nvSpPr>
          <p:cNvPr id="108" name="TextBox 107"/>
          <p:cNvSpPr txBox="1"/>
          <p:nvPr/>
        </p:nvSpPr>
        <p:spPr>
          <a:xfrm>
            <a:off x="7468988" y="6588854"/>
            <a:ext cx="1904689" cy="220510"/>
          </a:xfrm>
          <a:prstGeom prst="rect">
            <a:avLst/>
          </a:prstGeom>
          <a:noFill/>
        </p:spPr>
        <p:txBody>
          <a:bodyPr wrap="none" rtlCol="0">
            <a:spAutoFit/>
          </a:bodyPr>
          <a:lstStyle>
            <a:defPPr>
              <a:defRPr lang="en-US"/>
            </a:defPPr>
            <a:lvl1pPr algn="l" rtl="0" fontAlgn="base">
              <a:spcBef>
                <a:spcPct val="0"/>
              </a:spcBef>
              <a:spcAft>
                <a:spcPct val="0"/>
              </a:spcAft>
              <a:defRPr sz="1300" kern="1200">
                <a:solidFill>
                  <a:schemeClr val="tx1"/>
                </a:solidFill>
                <a:latin typeface="Arial" charset="0"/>
                <a:ea typeface="+mn-ea"/>
                <a:cs typeface="+mn-cs"/>
              </a:defRPr>
            </a:lvl1pPr>
            <a:lvl2pPr marL="457200" algn="l" rtl="0" fontAlgn="base">
              <a:spcBef>
                <a:spcPct val="0"/>
              </a:spcBef>
              <a:spcAft>
                <a:spcPct val="0"/>
              </a:spcAft>
              <a:defRPr sz="1300" kern="1200">
                <a:solidFill>
                  <a:schemeClr val="tx1"/>
                </a:solidFill>
                <a:latin typeface="Arial" charset="0"/>
                <a:ea typeface="+mn-ea"/>
                <a:cs typeface="+mn-cs"/>
              </a:defRPr>
            </a:lvl2pPr>
            <a:lvl3pPr marL="914400" algn="l" rtl="0" fontAlgn="base">
              <a:spcBef>
                <a:spcPct val="0"/>
              </a:spcBef>
              <a:spcAft>
                <a:spcPct val="0"/>
              </a:spcAft>
              <a:defRPr sz="1300" kern="1200">
                <a:solidFill>
                  <a:schemeClr val="tx1"/>
                </a:solidFill>
                <a:latin typeface="Arial" charset="0"/>
                <a:ea typeface="+mn-ea"/>
                <a:cs typeface="+mn-cs"/>
              </a:defRPr>
            </a:lvl3pPr>
            <a:lvl4pPr marL="1371600" algn="l" rtl="0" fontAlgn="base">
              <a:spcBef>
                <a:spcPct val="0"/>
              </a:spcBef>
              <a:spcAft>
                <a:spcPct val="0"/>
              </a:spcAft>
              <a:defRPr sz="1300" kern="1200">
                <a:solidFill>
                  <a:schemeClr val="tx1"/>
                </a:solidFill>
                <a:latin typeface="Arial" charset="0"/>
                <a:ea typeface="+mn-ea"/>
                <a:cs typeface="+mn-cs"/>
              </a:defRPr>
            </a:lvl4pPr>
            <a:lvl5pPr marL="1828800" algn="l" rtl="0" fontAlgn="base">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a:lstStyle>
          <a:p>
            <a:r>
              <a:rPr lang="en-US" sz="833" dirty="0">
                <a:latin typeface="Arial" panose="020B0604020202020204" pitchFamily="34" charset="0"/>
                <a:cs typeface="Arial" panose="020B0604020202020204" pitchFamily="34" charset="0"/>
              </a:rPr>
              <a:t>All numbers are as of June 30, 2019</a:t>
            </a:r>
          </a:p>
        </p:txBody>
      </p:sp>
    </p:spTree>
    <p:extLst>
      <p:ext uri="{BB962C8B-B14F-4D97-AF65-F5344CB8AC3E}">
        <p14:creationId xmlns:p14="http://schemas.microsoft.com/office/powerpoint/2010/main" val="12661116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WellCare’s Presence in Florida</a:t>
            </a:r>
          </a:p>
        </p:txBody>
      </p:sp>
      <p:sp>
        <p:nvSpPr>
          <p:cNvPr id="5" name="TextBox 4"/>
          <p:cNvSpPr txBox="1"/>
          <p:nvPr/>
        </p:nvSpPr>
        <p:spPr>
          <a:xfrm>
            <a:off x="1667247" y="6000623"/>
            <a:ext cx="2451787" cy="253916"/>
          </a:xfrm>
          <a:prstGeom prst="rect">
            <a:avLst/>
          </a:prstGeom>
          <a:solidFill>
            <a:schemeClr val="bg2"/>
          </a:solidFill>
          <a:ln w="6350">
            <a:noFill/>
          </a:ln>
        </p:spPr>
        <p:txBody>
          <a:bodyPr wrap="square" rtlCol="0">
            <a:spAutoFit/>
          </a:bodyPr>
          <a:lstStyle/>
          <a:p>
            <a:r>
              <a:rPr lang="en-US" sz="1050" dirty="0"/>
              <a:t>         </a:t>
            </a:r>
            <a:r>
              <a:rPr lang="en-US" sz="1050" dirty="0">
                <a:latin typeface="Arial" panose="020B0604020202020204" pitchFamily="34" charset="0"/>
                <a:cs typeface="Arial" panose="020B0604020202020204" pitchFamily="34" charset="0"/>
              </a:rPr>
              <a:t>Counties with WellCare offices</a:t>
            </a:r>
          </a:p>
        </p:txBody>
      </p:sp>
      <p:sp>
        <p:nvSpPr>
          <p:cNvPr id="356" name="5-Point Star 355"/>
          <p:cNvSpPr/>
          <p:nvPr/>
        </p:nvSpPr>
        <p:spPr bwMode="auto">
          <a:xfrm>
            <a:off x="1794182" y="6021718"/>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357" name="Rectangle 356"/>
          <p:cNvSpPr/>
          <p:nvPr/>
        </p:nvSpPr>
        <p:spPr>
          <a:xfrm>
            <a:off x="6728031" y="6291672"/>
            <a:ext cx="3762938" cy="33855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*Economic impact based on CY2018 internal projections, including direct, indirect and induced benefits.</a:t>
            </a:r>
          </a:p>
        </p:txBody>
      </p:sp>
      <p:sp>
        <p:nvSpPr>
          <p:cNvPr id="359" name="Slide Number Placeholder 358"/>
          <p:cNvSpPr>
            <a:spLocks noGrp="1"/>
          </p:cNvSpPr>
          <p:nvPr>
            <p:ph type="sldNum" sz="quarter" idx="12"/>
          </p:nvPr>
        </p:nvSpPr>
        <p:spPr/>
        <p:txBody>
          <a:bodyPr/>
          <a:lstStyle/>
          <a:p>
            <a:fld id="{2D2CE25E-556F-FC42-A8F1-7A464BCC6837}" type="slidenum">
              <a:rPr lang="en-US" smtClean="0"/>
              <a:t>88</a:t>
            </a:fld>
            <a:endParaRPr lang="en-US" dirty="0"/>
          </a:p>
        </p:txBody>
      </p:sp>
      <p:sp>
        <p:nvSpPr>
          <p:cNvPr id="360" name="TextBox 359"/>
          <p:cNvSpPr txBox="1"/>
          <p:nvPr/>
        </p:nvSpPr>
        <p:spPr>
          <a:xfrm>
            <a:off x="1569758" y="6646466"/>
            <a:ext cx="1845377" cy="215444"/>
          </a:xfrm>
          <a:prstGeom prst="rect">
            <a:avLst/>
          </a:prstGeom>
          <a:noFill/>
        </p:spPr>
        <p:txBody>
          <a:bodyPr wrap="none" rtlCol="0">
            <a:spAutoFit/>
          </a:bodyPr>
          <a:lstStyle>
            <a:defPPr>
              <a:defRPr lang="en-US"/>
            </a:defPPr>
            <a:lvl1pPr algn="l" rtl="0" fontAlgn="base">
              <a:spcBef>
                <a:spcPct val="0"/>
              </a:spcBef>
              <a:spcAft>
                <a:spcPct val="0"/>
              </a:spcAft>
              <a:defRPr sz="1300" kern="1200">
                <a:solidFill>
                  <a:schemeClr val="tx1"/>
                </a:solidFill>
                <a:latin typeface="Arial" charset="0"/>
                <a:ea typeface="+mn-ea"/>
                <a:cs typeface="+mn-cs"/>
              </a:defRPr>
            </a:lvl1pPr>
            <a:lvl2pPr marL="457200" algn="l" rtl="0" fontAlgn="base">
              <a:spcBef>
                <a:spcPct val="0"/>
              </a:spcBef>
              <a:spcAft>
                <a:spcPct val="0"/>
              </a:spcAft>
              <a:defRPr sz="1300" kern="1200">
                <a:solidFill>
                  <a:schemeClr val="tx1"/>
                </a:solidFill>
                <a:latin typeface="Arial" charset="0"/>
                <a:ea typeface="+mn-ea"/>
                <a:cs typeface="+mn-cs"/>
              </a:defRPr>
            </a:lvl2pPr>
            <a:lvl3pPr marL="914400" algn="l" rtl="0" fontAlgn="base">
              <a:spcBef>
                <a:spcPct val="0"/>
              </a:spcBef>
              <a:spcAft>
                <a:spcPct val="0"/>
              </a:spcAft>
              <a:defRPr sz="1300" kern="1200">
                <a:solidFill>
                  <a:schemeClr val="tx1"/>
                </a:solidFill>
                <a:latin typeface="Arial" charset="0"/>
                <a:ea typeface="+mn-ea"/>
                <a:cs typeface="+mn-cs"/>
              </a:defRPr>
            </a:lvl3pPr>
            <a:lvl4pPr marL="1371600" algn="l" rtl="0" fontAlgn="base">
              <a:spcBef>
                <a:spcPct val="0"/>
              </a:spcBef>
              <a:spcAft>
                <a:spcPct val="0"/>
              </a:spcAft>
              <a:defRPr sz="1300" kern="1200">
                <a:solidFill>
                  <a:schemeClr val="tx1"/>
                </a:solidFill>
                <a:latin typeface="Arial" charset="0"/>
                <a:ea typeface="+mn-ea"/>
                <a:cs typeface="+mn-cs"/>
              </a:defRPr>
            </a:lvl4pPr>
            <a:lvl5pPr marL="1828800" algn="l" rtl="0" fontAlgn="base">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a:lstStyle>
          <a:p>
            <a:r>
              <a:rPr lang="en-US" sz="800" dirty="0">
                <a:latin typeface="Arial" panose="020B0604020202020204" pitchFamily="34" charset="0"/>
                <a:cs typeface="Arial" panose="020B0604020202020204" pitchFamily="34" charset="0"/>
              </a:rPr>
              <a:t>All numbers are as of June 30, 2019</a:t>
            </a:r>
          </a:p>
        </p:txBody>
      </p:sp>
      <p:cxnSp>
        <p:nvCxnSpPr>
          <p:cNvPr id="711" name="Straight Connector 710">
            <a:extLst>
              <a:ext uri="{FF2B5EF4-FFF2-40B4-BE49-F238E27FC236}">
                <a16:creationId xmlns:a16="http://schemas.microsoft.com/office/drawing/2014/main" id="{EB872B21-1F41-4F01-83A5-E5F8BDA01A67}"/>
              </a:ext>
            </a:extLst>
          </p:cNvPr>
          <p:cNvCxnSpPr>
            <a:cxnSpLocks/>
          </p:cNvCxnSpPr>
          <p:nvPr/>
        </p:nvCxnSpPr>
        <p:spPr>
          <a:xfrm>
            <a:off x="6523113" y="1155598"/>
            <a:ext cx="0" cy="5336979"/>
          </a:xfrm>
          <a:prstGeom prst="line">
            <a:avLst/>
          </a:prstGeom>
          <a:ln w="19050">
            <a:solidFill>
              <a:schemeClr val="tx1">
                <a:alpha val="50196"/>
              </a:schemeClr>
            </a:solidFill>
            <a:prstDash val="dot"/>
            <a:headEnd type="diamond" w="med" len="med"/>
            <a:tailEnd type="diamond" w="med" len="med"/>
          </a:ln>
          <a:effectLst/>
        </p:spPr>
        <p:style>
          <a:lnRef idx="2">
            <a:schemeClr val="accent1"/>
          </a:lnRef>
          <a:fillRef idx="0">
            <a:schemeClr val="accent1"/>
          </a:fillRef>
          <a:effectRef idx="1">
            <a:schemeClr val="accent1"/>
          </a:effectRef>
          <a:fontRef idx="minor">
            <a:schemeClr val="tx1"/>
          </a:fontRef>
        </p:style>
      </p:cxnSp>
      <p:sp>
        <p:nvSpPr>
          <p:cNvPr id="715" name="TextBox 714">
            <a:extLst>
              <a:ext uri="{FF2B5EF4-FFF2-40B4-BE49-F238E27FC236}">
                <a16:creationId xmlns:a16="http://schemas.microsoft.com/office/drawing/2014/main" id="{A8C858EC-D014-49E3-A20E-304A6BF98D70}"/>
              </a:ext>
            </a:extLst>
          </p:cNvPr>
          <p:cNvSpPr txBox="1"/>
          <p:nvPr/>
        </p:nvSpPr>
        <p:spPr>
          <a:xfrm>
            <a:off x="7932707" y="1313494"/>
            <a:ext cx="1304641" cy="880575"/>
          </a:xfrm>
          <a:prstGeom prst="rect">
            <a:avLst/>
          </a:prstGeom>
        </p:spPr>
        <p:txBody>
          <a:bodyPr vert="horz" wrap="square" lIns="0" tIns="0" rIns="0" bIns="0" rtlCol="0">
            <a:noAutofit/>
          </a:bodyPr>
          <a:lstStyle/>
          <a:p>
            <a:pPr algn="ctr"/>
            <a:r>
              <a:rPr lang="en-US" sz="2800" b="1" dirty="0">
                <a:solidFill>
                  <a:srgbClr val="E77721"/>
                </a:solidFill>
                <a:latin typeface="Arial Black" panose="020B0A04020102020204" pitchFamily="34" charset="0"/>
                <a:cs typeface="Arial" panose="020B0604020202020204" pitchFamily="34" charset="0"/>
              </a:rPr>
              <a:t>1.2M</a:t>
            </a:r>
          </a:p>
          <a:p>
            <a:pPr algn="ctr"/>
            <a:r>
              <a:rPr lang="en-US" sz="1600" dirty="0">
                <a:latin typeface="Arial" panose="020B0604020202020204" pitchFamily="34" charset="0"/>
                <a:cs typeface="Arial" panose="020B0604020202020204" pitchFamily="34" charset="0"/>
              </a:rPr>
              <a:t>MEMBERS</a:t>
            </a:r>
          </a:p>
        </p:txBody>
      </p:sp>
      <p:sp>
        <p:nvSpPr>
          <p:cNvPr id="716" name="TextBox 715">
            <a:extLst>
              <a:ext uri="{FF2B5EF4-FFF2-40B4-BE49-F238E27FC236}">
                <a16:creationId xmlns:a16="http://schemas.microsoft.com/office/drawing/2014/main" id="{A8C858EC-D014-49E3-A20E-304A6BF98D70}"/>
              </a:ext>
            </a:extLst>
          </p:cNvPr>
          <p:cNvSpPr txBox="1"/>
          <p:nvPr/>
        </p:nvSpPr>
        <p:spPr>
          <a:xfrm>
            <a:off x="7046212" y="2534168"/>
            <a:ext cx="1304641" cy="880575"/>
          </a:xfrm>
          <a:prstGeom prst="rect">
            <a:avLst/>
          </a:prstGeom>
        </p:spPr>
        <p:txBody>
          <a:bodyPr vert="horz" wrap="square" lIns="0" tIns="0" rIns="0" bIns="0" rtlCol="0">
            <a:noAutofit/>
          </a:bodyPr>
          <a:lstStyle/>
          <a:p>
            <a:pPr algn="ctr"/>
            <a:r>
              <a:rPr lang="en-US" sz="2800" b="1" dirty="0">
                <a:solidFill>
                  <a:srgbClr val="E77721"/>
                </a:solidFill>
                <a:latin typeface="Arial Black" panose="020B0A04020102020204" pitchFamily="34" charset="0"/>
                <a:cs typeface="Arial" panose="020B0604020202020204" pitchFamily="34" charset="0"/>
              </a:rPr>
              <a:t>6,300</a:t>
            </a:r>
          </a:p>
          <a:p>
            <a:pPr algn="ctr"/>
            <a:r>
              <a:rPr lang="en-US" sz="1600" dirty="0">
                <a:latin typeface="Arial" panose="020B0604020202020204" pitchFamily="34" charset="0"/>
                <a:cs typeface="Arial" panose="020B0604020202020204" pitchFamily="34" charset="0"/>
              </a:rPr>
              <a:t>ASSOCIATES</a:t>
            </a:r>
          </a:p>
        </p:txBody>
      </p:sp>
      <p:sp>
        <p:nvSpPr>
          <p:cNvPr id="720" name="TextBox 719">
            <a:extLst>
              <a:ext uri="{FF2B5EF4-FFF2-40B4-BE49-F238E27FC236}">
                <a16:creationId xmlns:a16="http://schemas.microsoft.com/office/drawing/2014/main" id="{A8C858EC-D014-49E3-A20E-304A6BF98D70}"/>
              </a:ext>
            </a:extLst>
          </p:cNvPr>
          <p:cNvSpPr txBox="1"/>
          <p:nvPr/>
        </p:nvSpPr>
        <p:spPr>
          <a:xfrm>
            <a:off x="6868944" y="3750238"/>
            <a:ext cx="1654721" cy="880575"/>
          </a:xfrm>
          <a:prstGeom prst="rect">
            <a:avLst/>
          </a:prstGeom>
        </p:spPr>
        <p:txBody>
          <a:bodyPr vert="horz" wrap="square" lIns="0" tIns="0" rIns="0" bIns="0" rtlCol="0">
            <a:noAutofit/>
          </a:bodyPr>
          <a:lstStyle/>
          <a:p>
            <a:pPr algn="ctr"/>
            <a:r>
              <a:rPr lang="en-US" sz="2800" b="1" dirty="0">
                <a:solidFill>
                  <a:srgbClr val="E77721"/>
                </a:solidFill>
                <a:latin typeface="Arial Black" panose="020B0A04020102020204" pitchFamily="34" charset="0"/>
                <a:cs typeface="Arial" panose="020B0604020202020204" pitchFamily="34" charset="0"/>
              </a:rPr>
              <a:t>42K</a:t>
            </a:r>
          </a:p>
          <a:p>
            <a:pPr algn="ctr"/>
            <a:r>
              <a:rPr lang="en-US" sz="1600" dirty="0">
                <a:latin typeface="Arial" panose="020B0604020202020204" pitchFamily="34" charset="0"/>
                <a:cs typeface="Arial" panose="020B0604020202020204" pitchFamily="34" charset="0"/>
              </a:rPr>
              <a:t>PROVIDERS</a:t>
            </a:r>
          </a:p>
        </p:txBody>
      </p:sp>
      <p:sp>
        <p:nvSpPr>
          <p:cNvPr id="721" name="TextBox 720">
            <a:extLst>
              <a:ext uri="{FF2B5EF4-FFF2-40B4-BE49-F238E27FC236}">
                <a16:creationId xmlns:a16="http://schemas.microsoft.com/office/drawing/2014/main" id="{A8C858EC-D014-49E3-A20E-304A6BF98D70}"/>
              </a:ext>
            </a:extLst>
          </p:cNvPr>
          <p:cNvSpPr txBox="1"/>
          <p:nvPr/>
        </p:nvSpPr>
        <p:spPr>
          <a:xfrm>
            <a:off x="7829608" y="4785738"/>
            <a:ext cx="1654721" cy="880575"/>
          </a:xfrm>
          <a:prstGeom prst="rect">
            <a:avLst/>
          </a:prstGeom>
        </p:spPr>
        <p:txBody>
          <a:bodyPr vert="horz" wrap="square" lIns="0" tIns="0" rIns="0" bIns="0" rtlCol="0">
            <a:noAutofit/>
          </a:bodyPr>
          <a:lstStyle/>
          <a:p>
            <a:pPr algn="ctr"/>
            <a:r>
              <a:rPr lang="en-US" sz="2800" b="1" dirty="0">
                <a:solidFill>
                  <a:srgbClr val="E77721"/>
                </a:solidFill>
                <a:latin typeface="Arial Black" panose="020B0A04020102020204" pitchFamily="34" charset="0"/>
                <a:cs typeface="Arial" panose="020B0604020202020204" pitchFamily="34" charset="0"/>
              </a:rPr>
              <a:t>$7.5B</a:t>
            </a:r>
          </a:p>
          <a:p>
            <a:pPr algn="ctr"/>
            <a:r>
              <a:rPr lang="en-US" sz="1600" dirty="0">
                <a:latin typeface="Arial" panose="020B0604020202020204" pitchFamily="34" charset="0"/>
                <a:cs typeface="Arial" panose="020B0604020202020204" pitchFamily="34" charset="0"/>
              </a:rPr>
              <a:t>DIRECT STATE ECONOMIC IMPACT</a:t>
            </a:r>
          </a:p>
        </p:txBody>
      </p:sp>
      <p:sp>
        <p:nvSpPr>
          <p:cNvPr id="722" name="TextBox 721">
            <a:extLst>
              <a:ext uri="{FF2B5EF4-FFF2-40B4-BE49-F238E27FC236}">
                <a16:creationId xmlns:a16="http://schemas.microsoft.com/office/drawing/2014/main" id="{A8C858EC-D014-49E3-A20E-304A6BF98D70}"/>
              </a:ext>
            </a:extLst>
          </p:cNvPr>
          <p:cNvSpPr txBox="1"/>
          <p:nvPr/>
        </p:nvSpPr>
        <p:spPr>
          <a:xfrm>
            <a:off x="8908796" y="2496394"/>
            <a:ext cx="1304641" cy="880575"/>
          </a:xfrm>
          <a:prstGeom prst="rect">
            <a:avLst/>
          </a:prstGeom>
        </p:spPr>
        <p:txBody>
          <a:bodyPr vert="horz" wrap="square" lIns="0" tIns="0" rIns="0" bIns="0" rtlCol="0">
            <a:noAutofit/>
          </a:bodyPr>
          <a:lstStyle/>
          <a:p>
            <a:pPr algn="ctr"/>
            <a:r>
              <a:rPr lang="en-US" sz="2800" b="1" dirty="0">
                <a:solidFill>
                  <a:srgbClr val="E77721"/>
                </a:solidFill>
                <a:latin typeface="Arial Black" panose="020B0A04020102020204" pitchFamily="34" charset="0"/>
                <a:cs typeface="Arial" panose="020B0604020202020204" pitchFamily="34" charset="0"/>
              </a:rPr>
              <a:t>23</a:t>
            </a:r>
          </a:p>
          <a:p>
            <a:pPr algn="ctr"/>
            <a:r>
              <a:rPr lang="en-US" sz="1600" dirty="0">
                <a:latin typeface="Arial" panose="020B0604020202020204" pitchFamily="34" charset="0"/>
                <a:cs typeface="Arial" panose="020B0604020202020204" pitchFamily="34" charset="0"/>
              </a:rPr>
              <a:t>OFFICES STATEWIDE</a:t>
            </a:r>
          </a:p>
        </p:txBody>
      </p:sp>
      <p:grpSp>
        <p:nvGrpSpPr>
          <p:cNvPr id="708" name="Group 707"/>
          <p:cNvGrpSpPr/>
          <p:nvPr/>
        </p:nvGrpSpPr>
        <p:grpSpPr>
          <a:xfrm>
            <a:off x="1676320" y="1338905"/>
            <a:ext cx="4633217" cy="4759692"/>
            <a:chOff x="1414463" y="141288"/>
            <a:chExt cx="6338887" cy="6511925"/>
          </a:xfrm>
          <a:solidFill>
            <a:srgbClr val="E77721"/>
          </a:solidFill>
        </p:grpSpPr>
        <p:grpSp>
          <p:nvGrpSpPr>
            <p:cNvPr id="709" name="Group 457"/>
            <p:cNvGrpSpPr>
              <a:grpSpLocks/>
            </p:cNvGrpSpPr>
            <p:nvPr/>
          </p:nvGrpSpPr>
          <p:grpSpPr bwMode="auto">
            <a:xfrm>
              <a:off x="1414463" y="200025"/>
              <a:ext cx="6310312" cy="6453188"/>
              <a:chOff x="891" y="126"/>
              <a:chExt cx="3975" cy="4065"/>
            </a:xfrm>
            <a:grpFill/>
          </p:grpSpPr>
          <p:sp>
            <p:nvSpPr>
              <p:cNvPr id="789" name="Freeform 5"/>
              <p:cNvSpPr>
                <a:spLocks/>
              </p:cNvSpPr>
              <p:nvPr/>
            </p:nvSpPr>
            <p:spPr bwMode="auto">
              <a:xfrm>
                <a:off x="1955" y="126"/>
                <a:ext cx="388" cy="276"/>
              </a:xfrm>
              <a:custGeom>
                <a:avLst/>
                <a:gdLst>
                  <a:gd name="T0" fmla="*/ 314 w 388"/>
                  <a:gd name="T1" fmla="*/ 8 h 276"/>
                  <a:gd name="T2" fmla="*/ 312 w 388"/>
                  <a:gd name="T3" fmla="*/ 16 h 276"/>
                  <a:gd name="T4" fmla="*/ 320 w 388"/>
                  <a:gd name="T5" fmla="*/ 20 h 276"/>
                  <a:gd name="T6" fmla="*/ 324 w 388"/>
                  <a:gd name="T7" fmla="*/ 26 h 276"/>
                  <a:gd name="T8" fmla="*/ 324 w 388"/>
                  <a:gd name="T9" fmla="*/ 40 h 276"/>
                  <a:gd name="T10" fmla="*/ 328 w 388"/>
                  <a:gd name="T11" fmla="*/ 46 h 276"/>
                  <a:gd name="T12" fmla="*/ 330 w 388"/>
                  <a:gd name="T13" fmla="*/ 50 h 276"/>
                  <a:gd name="T14" fmla="*/ 344 w 388"/>
                  <a:gd name="T15" fmla="*/ 70 h 276"/>
                  <a:gd name="T16" fmla="*/ 348 w 388"/>
                  <a:gd name="T17" fmla="*/ 74 h 276"/>
                  <a:gd name="T18" fmla="*/ 346 w 388"/>
                  <a:gd name="T19" fmla="*/ 84 h 276"/>
                  <a:gd name="T20" fmla="*/ 348 w 388"/>
                  <a:gd name="T21" fmla="*/ 88 h 276"/>
                  <a:gd name="T22" fmla="*/ 348 w 388"/>
                  <a:gd name="T23" fmla="*/ 92 h 276"/>
                  <a:gd name="T24" fmla="*/ 352 w 388"/>
                  <a:gd name="T25" fmla="*/ 98 h 276"/>
                  <a:gd name="T26" fmla="*/ 350 w 388"/>
                  <a:gd name="T27" fmla="*/ 102 h 276"/>
                  <a:gd name="T28" fmla="*/ 346 w 388"/>
                  <a:gd name="T29" fmla="*/ 110 h 276"/>
                  <a:gd name="T30" fmla="*/ 350 w 388"/>
                  <a:gd name="T31" fmla="*/ 122 h 276"/>
                  <a:gd name="T32" fmla="*/ 350 w 388"/>
                  <a:gd name="T33" fmla="*/ 130 h 276"/>
                  <a:gd name="T34" fmla="*/ 354 w 388"/>
                  <a:gd name="T35" fmla="*/ 138 h 276"/>
                  <a:gd name="T36" fmla="*/ 356 w 388"/>
                  <a:gd name="T37" fmla="*/ 146 h 276"/>
                  <a:gd name="T38" fmla="*/ 360 w 388"/>
                  <a:gd name="T39" fmla="*/ 158 h 276"/>
                  <a:gd name="T40" fmla="*/ 368 w 388"/>
                  <a:gd name="T41" fmla="*/ 158 h 276"/>
                  <a:gd name="T42" fmla="*/ 372 w 388"/>
                  <a:gd name="T43" fmla="*/ 162 h 276"/>
                  <a:gd name="T44" fmla="*/ 374 w 388"/>
                  <a:gd name="T45" fmla="*/ 170 h 276"/>
                  <a:gd name="T46" fmla="*/ 388 w 388"/>
                  <a:gd name="T47" fmla="*/ 190 h 276"/>
                  <a:gd name="T48" fmla="*/ 380 w 388"/>
                  <a:gd name="T49" fmla="*/ 208 h 276"/>
                  <a:gd name="T50" fmla="*/ 372 w 388"/>
                  <a:gd name="T51" fmla="*/ 216 h 276"/>
                  <a:gd name="T52" fmla="*/ 364 w 388"/>
                  <a:gd name="T53" fmla="*/ 230 h 276"/>
                  <a:gd name="T54" fmla="*/ 352 w 388"/>
                  <a:gd name="T55" fmla="*/ 246 h 276"/>
                  <a:gd name="T56" fmla="*/ 226 w 388"/>
                  <a:gd name="T57" fmla="*/ 252 h 276"/>
                  <a:gd name="T58" fmla="*/ 224 w 388"/>
                  <a:gd name="T59" fmla="*/ 260 h 276"/>
                  <a:gd name="T60" fmla="*/ 226 w 388"/>
                  <a:gd name="T61" fmla="*/ 266 h 276"/>
                  <a:gd name="T62" fmla="*/ 224 w 388"/>
                  <a:gd name="T63" fmla="*/ 272 h 276"/>
                  <a:gd name="T64" fmla="*/ 88 w 388"/>
                  <a:gd name="T65" fmla="*/ 136 h 276"/>
                  <a:gd name="T66" fmla="*/ 0 w 388"/>
                  <a:gd name="T67" fmla="*/ 108 h 276"/>
                  <a:gd name="T68" fmla="*/ 2 w 388"/>
                  <a:gd name="T69" fmla="*/ 94 h 276"/>
                  <a:gd name="T70" fmla="*/ 10 w 388"/>
                  <a:gd name="T71" fmla="*/ 80 h 276"/>
                  <a:gd name="T72" fmla="*/ 12 w 388"/>
                  <a:gd name="T73" fmla="*/ 68 h 276"/>
                  <a:gd name="T74" fmla="*/ 18 w 388"/>
                  <a:gd name="T75" fmla="*/ 60 h 276"/>
                  <a:gd name="T76" fmla="*/ 26 w 388"/>
                  <a:gd name="T77" fmla="*/ 48 h 276"/>
                  <a:gd name="T78" fmla="*/ 32 w 388"/>
                  <a:gd name="T79" fmla="*/ 44 h 276"/>
                  <a:gd name="T80" fmla="*/ 38 w 388"/>
                  <a:gd name="T81" fmla="*/ 34 h 276"/>
                  <a:gd name="T82" fmla="*/ 40 w 388"/>
                  <a:gd name="T83" fmla="*/ 18 h 276"/>
                  <a:gd name="T84" fmla="*/ 52 w 388"/>
                  <a:gd name="T85" fmla="*/ 8 h 276"/>
                  <a:gd name="T86" fmla="*/ 312 w 388"/>
                  <a:gd name="T8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8" h="276">
                    <a:moveTo>
                      <a:pt x="312" y="0"/>
                    </a:moveTo>
                    <a:lnTo>
                      <a:pt x="314" y="4"/>
                    </a:lnTo>
                    <a:lnTo>
                      <a:pt x="314" y="8"/>
                    </a:lnTo>
                    <a:lnTo>
                      <a:pt x="314" y="10"/>
                    </a:lnTo>
                    <a:lnTo>
                      <a:pt x="312" y="14"/>
                    </a:lnTo>
                    <a:lnTo>
                      <a:pt x="312" y="16"/>
                    </a:lnTo>
                    <a:lnTo>
                      <a:pt x="314" y="18"/>
                    </a:lnTo>
                    <a:lnTo>
                      <a:pt x="314" y="20"/>
                    </a:lnTo>
                    <a:lnTo>
                      <a:pt x="320" y="20"/>
                    </a:lnTo>
                    <a:lnTo>
                      <a:pt x="322" y="22"/>
                    </a:lnTo>
                    <a:lnTo>
                      <a:pt x="324" y="24"/>
                    </a:lnTo>
                    <a:lnTo>
                      <a:pt x="324" y="26"/>
                    </a:lnTo>
                    <a:lnTo>
                      <a:pt x="326" y="28"/>
                    </a:lnTo>
                    <a:lnTo>
                      <a:pt x="324" y="36"/>
                    </a:lnTo>
                    <a:lnTo>
                      <a:pt x="324" y="40"/>
                    </a:lnTo>
                    <a:lnTo>
                      <a:pt x="324" y="44"/>
                    </a:lnTo>
                    <a:lnTo>
                      <a:pt x="326" y="44"/>
                    </a:lnTo>
                    <a:lnTo>
                      <a:pt x="328" y="46"/>
                    </a:lnTo>
                    <a:lnTo>
                      <a:pt x="328" y="46"/>
                    </a:lnTo>
                    <a:lnTo>
                      <a:pt x="330" y="48"/>
                    </a:lnTo>
                    <a:lnTo>
                      <a:pt x="330" y="50"/>
                    </a:lnTo>
                    <a:lnTo>
                      <a:pt x="332" y="52"/>
                    </a:lnTo>
                    <a:lnTo>
                      <a:pt x="342" y="66"/>
                    </a:lnTo>
                    <a:lnTo>
                      <a:pt x="344" y="70"/>
                    </a:lnTo>
                    <a:lnTo>
                      <a:pt x="346" y="72"/>
                    </a:lnTo>
                    <a:lnTo>
                      <a:pt x="348" y="72"/>
                    </a:lnTo>
                    <a:lnTo>
                      <a:pt x="348" y="74"/>
                    </a:lnTo>
                    <a:lnTo>
                      <a:pt x="348" y="78"/>
                    </a:lnTo>
                    <a:lnTo>
                      <a:pt x="346" y="82"/>
                    </a:lnTo>
                    <a:lnTo>
                      <a:pt x="346" y="84"/>
                    </a:lnTo>
                    <a:lnTo>
                      <a:pt x="348" y="84"/>
                    </a:lnTo>
                    <a:lnTo>
                      <a:pt x="348" y="86"/>
                    </a:lnTo>
                    <a:lnTo>
                      <a:pt x="348" y="88"/>
                    </a:lnTo>
                    <a:lnTo>
                      <a:pt x="348" y="90"/>
                    </a:lnTo>
                    <a:lnTo>
                      <a:pt x="348" y="92"/>
                    </a:lnTo>
                    <a:lnTo>
                      <a:pt x="348" y="92"/>
                    </a:lnTo>
                    <a:lnTo>
                      <a:pt x="348" y="94"/>
                    </a:lnTo>
                    <a:lnTo>
                      <a:pt x="350" y="96"/>
                    </a:lnTo>
                    <a:lnTo>
                      <a:pt x="352" y="98"/>
                    </a:lnTo>
                    <a:lnTo>
                      <a:pt x="352" y="100"/>
                    </a:lnTo>
                    <a:lnTo>
                      <a:pt x="352" y="102"/>
                    </a:lnTo>
                    <a:lnTo>
                      <a:pt x="350" y="102"/>
                    </a:lnTo>
                    <a:lnTo>
                      <a:pt x="348" y="106"/>
                    </a:lnTo>
                    <a:lnTo>
                      <a:pt x="348" y="106"/>
                    </a:lnTo>
                    <a:lnTo>
                      <a:pt x="346" y="110"/>
                    </a:lnTo>
                    <a:lnTo>
                      <a:pt x="348" y="114"/>
                    </a:lnTo>
                    <a:lnTo>
                      <a:pt x="350" y="118"/>
                    </a:lnTo>
                    <a:lnTo>
                      <a:pt x="350" y="122"/>
                    </a:lnTo>
                    <a:lnTo>
                      <a:pt x="350" y="124"/>
                    </a:lnTo>
                    <a:lnTo>
                      <a:pt x="350" y="126"/>
                    </a:lnTo>
                    <a:lnTo>
                      <a:pt x="350" y="130"/>
                    </a:lnTo>
                    <a:lnTo>
                      <a:pt x="350" y="132"/>
                    </a:lnTo>
                    <a:lnTo>
                      <a:pt x="352" y="134"/>
                    </a:lnTo>
                    <a:lnTo>
                      <a:pt x="354" y="138"/>
                    </a:lnTo>
                    <a:lnTo>
                      <a:pt x="356" y="142"/>
                    </a:lnTo>
                    <a:lnTo>
                      <a:pt x="356" y="144"/>
                    </a:lnTo>
                    <a:lnTo>
                      <a:pt x="356" y="146"/>
                    </a:lnTo>
                    <a:lnTo>
                      <a:pt x="356" y="148"/>
                    </a:lnTo>
                    <a:lnTo>
                      <a:pt x="358" y="156"/>
                    </a:lnTo>
                    <a:lnTo>
                      <a:pt x="360" y="158"/>
                    </a:lnTo>
                    <a:lnTo>
                      <a:pt x="360" y="158"/>
                    </a:lnTo>
                    <a:lnTo>
                      <a:pt x="366" y="158"/>
                    </a:lnTo>
                    <a:lnTo>
                      <a:pt x="368" y="158"/>
                    </a:lnTo>
                    <a:lnTo>
                      <a:pt x="368" y="158"/>
                    </a:lnTo>
                    <a:lnTo>
                      <a:pt x="370" y="160"/>
                    </a:lnTo>
                    <a:lnTo>
                      <a:pt x="372" y="162"/>
                    </a:lnTo>
                    <a:lnTo>
                      <a:pt x="372" y="164"/>
                    </a:lnTo>
                    <a:lnTo>
                      <a:pt x="372" y="168"/>
                    </a:lnTo>
                    <a:lnTo>
                      <a:pt x="374" y="170"/>
                    </a:lnTo>
                    <a:lnTo>
                      <a:pt x="380" y="174"/>
                    </a:lnTo>
                    <a:lnTo>
                      <a:pt x="380" y="176"/>
                    </a:lnTo>
                    <a:lnTo>
                      <a:pt x="388" y="190"/>
                    </a:lnTo>
                    <a:lnTo>
                      <a:pt x="388" y="192"/>
                    </a:lnTo>
                    <a:lnTo>
                      <a:pt x="382" y="200"/>
                    </a:lnTo>
                    <a:lnTo>
                      <a:pt x="380" y="208"/>
                    </a:lnTo>
                    <a:lnTo>
                      <a:pt x="376" y="210"/>
                    </a:lnTo>
                    <a:lnTo>
                      <a:pt x="374" y="212"/>
                    </a:lnTo>
                    <a:lnTo>
                      <a:pt x="372" y="216"/>
                    </a:lnTo>
                    <a:lnTo>
                      <a:pt x="370" y="224"/>
                    </a:lnTo>
                    <a:lnTo>
                      <a:pt x="364" y="228"/>
                    </a:lnTo>
                    <a:lnTo>
                      <a:pt x="364" y="230"/>
                    </a:lnTo>
                    <a:lnTo>
                      <a:pt x="364" y="240"/>
                    </a:lnTo>
                    <a:lnTo>
                      <a:pt x="360" y="242"/>
                    </a:lnTo>
                    <a:lnTo>
                      <a:pt x="352" y="246"/>
                    </a:lnTo>
                    <a:lnTo>
                      <a:pt x="350" y="248"/>
                    </a:lnTo>
                    <a:lnTo>
                      <a:pt x="228" y="248"/>
                    </a:lnTo>
                    <a:lnTo>
                      <a:pt x="226" y="252"/>
                    </a:lnTo>
                    <a:lnTo>
                      <a:pt x="226" y="256"/>
                    </a:lnTo>
                    <a:lnTo>
                      <a:pt x="226" y="256"/>
                    </a:lnTo>
                    <a:lnTo>
                      <a:pt x="224" y="260"/>
                    </a:lnTo>
                    <a:lnTo>
                      <a:pt x="224" y="262"/>
                    </a:lnTo>
                    <a:lnTo>
                      <a:pt x="226" y="264"/>
                    </a:lnTo>
                    <a:lnTo>
                      <a:pt x="226" y="266"/>
                    </a:lnTo>
                    <a:lnTo>
                      <a:pt x="224" y="266"/>
                    </a:lnTo>
                    <a:lnTo>
                      <a:pt x="224" y="268"/>
                    </a:lnTo>
                    <a:lnTo>
                      <a:pt x="224" y="272"/>
                    </a:lnTo>
                    <a:lnTo>
                      <a:pt x="224" y="276"/>
                    </a:lnTo>
                    <a:lnTo>
                      <a:pt x="86" y="274"/>
                    </a:lnTo>
                    <a:lnTo>
                      <a:pt x="88" y="136"/>
                    </a:lnTo>
                    <a:lnTo>
                      <a:pt x="62" y="136"/>
                    </a:lnTo>
                    <a:lnTo>
                      <a:pt x="62" y="108"/>
                    </a:lnTo>
                    <a:lnTo>
                      <a:pt x="0" y="108"/>
                    </a:lnTo>
                    <a:lnTo>
                      <a:pt x="2" y="102"/>
                    </a:lnTo>
                    <a:lnTo>
                      <a:pt x="2" y="96"/>
                    </a:lnTo>
                    <a:lnTo>
                      <a:pt x="2" y="94"/>
                    </a:lnTo>
                    <a:lnTo>
                      <a:pt x="4" y="88"/>
                    </a:lnTo>
                    <a:lnTo>
                      <a:pt x="8" y="84"/>
                    </a:lnTo>
                    <a:lnTo>
                      <a:pt x="10" y="80"/>
                    </a:lnTo>
                    <a:lnTo>
                      <a:pt x="8" y="76"/>
                    </a:lnTo>
                    <a:lnTo>
                      <a:pt x="10" y="74"/>
                    </a:lnTo>
                    <a:lnTo>
                      <a:pt x="12" y="68"/>
                    </a:lnTo>
                    <a:lnTo>
                      <a:pt x="14" y="66"/>
                    </a:lnTo>
                    <a:lnTo>
                      <a:pt x="16" y="62"/>
                    </a:lnTo>
                    <a:lnTo>
                      <a:pt x="18" y="60"/>
                    </a:lnTo>
                    <a:lnTo>
                      <a:pt x="18" y="58"/>
                    </a:lnTo>
                    <a:lnTo>
                      <a:pt x="22" y="56"/>
                    </a:lnTo>
                    <a:lnTo>
                      <a:pt x="26" y="48"/>
                    </a:lnTo>
                    <a:lnTo>
                      <a:pt x="26" y="46"/>
                    </a:lnTo>
                    <a:lnTo>
                      <a:pt x="28" y="44"/>
                    </a:lnTo>
                    <a:lnTo>
                      <a:pt x="32" y="44"/>
                    </a:lnTo>
                    <a:lnTo>
                      <a:pt x="36" y="42"/>
                    </a:lnTo>
                    <a:lnTo>
                      <a:pt x="36" y="36"/>
                    </a:lnTo>
                    <a:lnTo>
                      <a:pt x="38" y="34"/>
                    </a:lnTo>
                    <a:lnTo>
                      <a:pt x="36" y="28"/>
                    </a:lnTo>
                    <a:lnTo>
                      <a:pt x="38" y="18"/>
                    </a:lnTo>
                    <a:lnTo>
                      <a:pt x="40" y="18"/>
                    </a:lnTo>
                    <a:lnTo>
                      <a:pt x="42" y="18"/>
                    </a:lnTo>
                    <a:lnTo>
                      <a:pt x="48" y="10"/>
                    </a:lnTo>
                    <a:lnTo>
                      <a:pt x="52" y="8"/>
                    </a:lnTo>
                    <a:lnTo>
                      <a:pt x="54" y="4"/>
                    </a:lnTo>
                    <a:lnTo>
                      <a:pt x="312" y="0"/>
                    </a:lnTo>
                    <a:lnTo>
                      <a:pt x="312" y="0"/>
                    </a:lnTo>
                    <a:close/>
                  </a:path>
                </a:pathLst>
              </a:custGeom>
              <a:grpFill/>
              <a:ln w="3175" cmpd="sng">
                <a:solidFill>
                  <a:srgbClr val="000000"/>
                </a:solidFill>
                <a:round/>
                <a:headEnd/>
                <a:tailEnd/>
              </a:ln>
            </p:spPr>
            <p:txBody>
              <a:bodyPr/>
              <a:lstStyle/>
              <a:p>
                <a:endParaRPr lang="en-US" sz="2600" dirty="0"/>
              </a:p>
            </p:txBody>
          </p:sp>
          <p:sp>
            <p:nvSpPr>
              <p:cNvPr id="790" name="Freeform 6"/>
              <p:cNvSpPr>
                <a:spLocks/>
              </p:cNvSpPr>
              <p:nvPr/>
            </p:nvSpPr>
            <p:spPr bwMode="auto">
              <a:xfrm>
                <a:off x="891" y="128"/>
                <a:ext cx="256" cy="454"/>
              </a:xfrm>
              <a:custGeom>
                <a:avLst/>
                <a:gdLst>
                  <a:gd name="T0" fmla="*/ 222 w 256"/>
                  <a:gd name="T1" fmla="*/ 20 h 454"/>
                  <a:gd name="T2" fmla="*/ 208 w 256"/>
                  <a:gd name="T3" fmla="*/ 26 h 454"/>
                  <a:gd name="T4" fmla="*/ 198 w 256"/>
                  <a:gd name="T5" fmla="*/ 44 h 454"/>
                  <a:gd name="T6" fmla="*/ 186 w 256"/>
                  <a:gd name="T7" fmla="*/ 48 h 454"/>
                  <a:gd name="T8" fmla="*/ 182 w 256"/>
                  <a:gd name="T9" fmla="*/ 58 h 454"/>
                  <a:gd name="T10" fmla="*/ 178 w 256"/>
                  <a:gd name="T11" fmla="*/ 80 h 454"/>
                  <a:gd name="T12" fmla="*/ 172 w 256"/>
                  <a:gd name="T13" fmla="*/ 98 h 454"/>
                  <a:gd name="T14" fmla="*/ 178 w 256"/>
                  <a:gd name="T15" fmla="*/ 116 h 454"/>
                  <a:gd name="T16" fmla="*/ 172 w 256"/>
                  <a:gd name="T17" fmla="*/ 140 h 454"/>
                  <a:gd name="T18" fmla="*/ 170 w 256"/>
                  <a:gd name="T19" fmla="*/ 166 h 454"/>
                  <a:gd name="T20" fmla="*/ 192 w 256"/>
                  <a:gd name="T21" fmla="*/ 186 h 454"/>
                  <a:gd name="T22" fmla="*/ 198 w 256"/>
                  <a:gd name="T23" fmla="*/ 232 h 454"/>
                  <a:gd name="T24" fmla="*/ 204 w 256"/>
                  <a:gd name="T25" fmla="*/ 252 h 454"/>
                  <a:gd name="T26" fmla="*/ 236 w 256"/>
                  <a:gd name="T27" fmla="*/ 284 h 454"/>
                  <a:gd name="T28" fmla="*/ 252 w 256"/>
                  <a:gd name="T29" fmla="*/ 316 h 454"/>
                  <a:gd name="T30" fmla="*/ 244 w 256"/>
                  <a:gd name="T31" fmla="*/ 350 h 454"/>
                  <a:gd name="T32" fmla="*/ 236 w 256"/>
                  <a:gd name="T33" fmla="*/ 350 h 454"/>
                  <a:gd name="T34" fmla="*/ 232 w 256"/>
                  <a:gd name="T35" fmla="*/ 352 h 454"/>
                  <a:gd name="T36" fmla="*/ 222 w 256"/>
                  <a:gd name="T37" fmla="*/ 374 h 454"/>
                  <a:gd name="T38" fmla="*/ 196 w 256"/>
                  <a:gd name="T39" fmla="*/ 386 h 454"/>
                  <a:gd name="T40" fmla="*/ 186 w 256"/>
                  <a:gd name="T41" fmla="*/ 388 h 454"/>
                  <a:gd name="T42" fmla="*/ 168 w 256"/>
                  <a:gd name="T43" fmla="*/ 396 h 454"/>
                  <a:gd name="T44" fmla="*/ 184 w 256"/>
                  <a:gd name="T45" fmla="*/ 396 h 454"/>
                  <a:gd name="T46" fmla="*/ 194 w 256"/>
                  <a:gd name="T47" fmla="*/ 408 h 454"/>
                  <a:gd name="T48" fmla="*/ 168 w 256"/>
                  <a:gd name="T49" fmla="*/ 416 h 454"/>
                  <a:gd name="T50" fmla="*/ 138 w 256"/>
                  <a:gd name="T51" fmla="*/ 424 h 454"/>
                  <a:gd name="T52" fmla="*/ 138 w 256"/>
                  <a:gd name="T53" fmla="*/ 432 h 454"/>
                  <a:gd name="T54" fmla="*/ 168 w 256"/>
                  <a:gd name="T55" fmla="*/ 426 h 454"/>
                  <a:gd name="T56" fmla="*/ 104 w 256"/>
                  <a:gd name="T57" fmla="*/ 444 h 454"/>
                  <a:gd name="T58" fmla="*/ 98 w 256"/>
                  <a:gd name="T59" fmla="*/ 442 h 454"/>
                  <a:gd name="T60" fmla="*/ 94 w 256"/>
                  <a:gd name="T61" fmla="*/ 432 h 454"/>
                  <a:gd name="T62" fmla="*/ 88 w 256"/>
                  <a:gd name="T63" fmla="*/ 428 h 454"/>
                  <a:gd name="T64" fmla="*/ 112 w 256"/>
                  <a:gd name="T65" fmla="*/ 424 h 454"/>
                  <a:gd name="T66" fmla="*/ 114 w 256"/>
                  <a:gd name="T67" fmla="*/ 402 h 454"/>
                  <a:gd name="T68" fmla="*/ 112 w 256"/>
                  <a:gd name="T69" fmla="*/ 400 h 454"/>
                  <a:gd name="T70" fmla="*/ 110 w 256"/>
                  <a:gd name="T71" fmla="*/ 394 h 454"/>
                  <a:gd name="T72" fmla="*/ 116 w 256"/>
                  <a:gd name="T73" fmla="*/ 376 h 454"/>
                  <a:gd name="T74" fmla="*/ 132 w 256"/>
                  <a:gd name="T75" fmla="*/ 368 h 454"/>
                  <a:gd name="T76" fmla="*/ 146 w 256"/>
                  <a:gd name="T77" fmla="*/ 344 h 454"/>
                  <a:gd name="T78" fmla="*/ 118 w 256"/>
                  <a:gd name="T79" fmla="*/ 336 h 454"/>
                  <a:gd name="T80" fmla="*/ 108 w 256"/>
                  <a:gd name="T81" fmla="*/ 320 h 454"/>
                  <a:gd name="T82" fmla="*/ 100 w 256"/>
                  <a:gd name="T83" fmla="*/ 310 h 454"/>
                  <a:gd name="T84" fmla="*/ 100 w 256"/>
                  <a:gd name="T85" fmla="*/ 298 h 454"/>
                  <a:gd name="T86" fmla="*/ 104 w 256"/>
                  <a:gd name="T87" fmla="*/ 288 h 454"/>
                  <a:gd name="T88" fmla="*/ 114 w 256"/>
                  <a:gd name="T89" fmla="*/ 274 h 454"/>
                  <a:gd name="T90" fmla="*/ 118 w 256"/>
                  <a:gd name="T91" fmla="*/ 264 h 454"/>
                  <a:gd name="T92" fmla="*/ 120 w 256"/>
                  <a:gd name="T93" fmla="*/ 250 h 454"/>
                  <a:gd name="T94" fmla="*/ 126 w 256"/>
                  <a:gd name="T95" fmla="*/ 236 h 454"/>
                  <a:gd name="T96" fmla="*/ 126 w 256"/>
                  <a:gd name="T97" fmla="*/ 220 h 454"/>
                  <a:gd name="T98" fmla="*/ 116 w 256"/>
                  <a:gd name="T99" fmla="*/ 202 h 454"/>
                  <a:gd name="T100" fmla="*/ 98 w 256"/>
                  <a:gd name="T101" fmla="*/ 190 h 454"/>
                  <a:gd name="T102" fmla="*/ 88 w 256"/>
                  <a:gd name="T103" fmla="*/ 186 h 454"/>
                  <a:gd name="T104" fmla="*/ 82 w 256"/>
                  <a:gd name="T105" fmla="*/ 180 h 454"/>
                  <a:gd name="T106" fmla="*/ 68 w 256"/>
                  <a:gd name="T107" fmla="*/ 172 h 454"/>
                  <a:gd name="T108" fmla="*/ 54 w 256"/>
                  <a:gd name="T109" fmla="*/ 156 h 454"/>
                  <a:gd name="T110" fmla="*/ 48 w 256"/>
                  <a:gd name="T111" fmla="*/ 138 h 454"/>
                  <a:gd name="T112" fmla="*/ 30 w 256"/>
                  <a:gd name="T113" fmla="*/ 120 h 454"/>
                  <a:gd name="T114" fmla="*/ 14 w 256"/>
                  <a:gd name="T115" fmla="*/ 102 h 454"/>
                  <a:gd name="T116" fmla="*/ 4 w 256"/>
                  <a:gd name="T117" fmla="*/ 86 h 454"/>
                  <a:gd name="T118" fmla="*/ 8 w 256"/>
                  <a:gd name="T119" fmla="*/ 70 h 454"/>
                  <a:gd name="T120" fmla="*/ 12 w 256"/>
                  <a:gd name="T121" fmla="*/ 54 h 454"/>
                  <a:gd name="T122" fmla="*/ 22 w 256"/>
                  <a:gd name="T123" fmla="*/ 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454">
                    <a:moveTo>
                      <a:pt x="248" y="0"/>
                    </a:moveTo>
                    <a:lnTo>
                      <a:pt x="248" y="2"/>
                    </a:lnTo>
                    <a:lnTo>
                      <a:pt x="246" y="2"/>
                    </a:lnTo>
                    <a:lnTo>
                      <a:pt x="246" y="4"/>
                    </a:lnTo>
                    <a:lnTo>
                      <a:pt x="236" y="12"/>
                    </a:lnTo>
                    <a:lnTo>
                      <a:pt x="234" y="14"/>
                    </a:lnTo>
                    <a:lnTo>
                      <a:pt x="230" y="16"/>
                    </a:lnTo>
                    <a:lnTo>
                      <a:pt x="226" y="20"/>
                    </a:lnTo>
                    <a:lnTo>
                      <a:pt x="222" y="20"/>
                    </a:lnTo>
                    <a:lnTo>
                      <a:pt x="222" y="24"/>
                    </a:lnTo>
                    <a:lnTo>
                      <a:pt x="218" y="24"/>
                    </a:lnTo>
                    <a:lnTo>
                      <a:pt x="214" y="24"/>
                    </a:lnTo>
                    <a:lnTo>
                      <a:pt x="212" y="22"/>
                    </a:lnTo>
                    <a:lnTo>
                      <a:pt x="212" y="20"/>
                    </a:lnTo>
                    <a:lnTo>
                      <a:pt x="212" y="20"/>
                    </a:lnTo>
                    <a:lnTo>
                      <a:pt x="210" y="22"/>
                    </a:lnTo>
                    <a:lnTo>
                      <a:pt x="206" y="24"/>
                    </a:lnTo>
                    <a:lnTo>
                      <a:pt x="208" y="26"/>
                    </a:lnTo>
                    <a:lnTo>
                      <a:pt x="208" y="30"/>
                    </a:lnTo>
                    <a:lnTo>
                      <a:pt x="206" y="30"/>
                    </a:lnTo>
                    <a:lnTo>
                      <a:pt x="208" y="32"/>
                    </a:lnTo>
                    <a:lnTo>
                      <a:pt x="206" y="34"/>
                    </a:lnTo>
                    <a:lnTo>
                      <a:pt x="204" y="36"/>
                    </a:lnTo>
                    <a:lnTo>
                      <a:pt x="202" y="36"/>
                    </a:lnTo>
                    <a:lnTo>
                      <a:pt x="202" y="38"/>
                    </a:lnTo>
                    <a:lnTo>
                      <a:pt x="200" y="44"/>
                    </a:lnTo>
                    <a:lnTo>
                      <a:pt x="198" y="44"/>
                    </a:lnTo>
                    <a:lnTo>
                      <a:pt x="196" y="40"/>
                    </a:lnTo>
                    <a:lnTo>
                      <a:pt x="196" y="44"/>
                    </a:lnTo>
                    <a:lnTo>
                      <a:pt x="194" y="44"/>
                    </a:lnTo>
                    <a:lnTo>
                      <a:pt x="194" y="42"/>
                    </a:lnTo>
                    <a:lnTo>
                      <a:pt x="194" y="42"/>
                    </a:lnTo>
                    <a:lnTo>
                      <a:pt x="192" y="42"/>
                    </a:lnTo>
                    <a:lnTo>
                      <a:pt x="190" y="44"/>
                    </a:lnTo>
                    <a:lnTo>
                      <a:pt x="190" y="46"/>
                    </a:lnTo>
                    <a:lnTo>
                      <a:pt x="186" y="48"/>
                    </a:lnTo>
                    <a:lnTo>
                      <a:pt x="184" y="46"/>
                    </a:lnTo>
                    <a:lnTo>
                      <a:pt x="186" y="50"/>
                    </a:lnTo>
                    <a:lnTo>
                      <a:pt x="182" y="52"/>
                    </a:lnTo>
                    <a:lnTo>
                      <a:pt x="184" y="54"/>
                    </a:lnTo>
                    <a:lnTo>
                      <a:pt x="184" y="54"/>
                    </a:lnTo>
                    <a:lnTo>
                      <a:pt x="186" y="56"/>
                    </a:lnTo>
                    <a:lnTo>
                      <a:pt x="184" y="58"/>
                    </a:lnTo>
                    <a:lnTo>
                      <a:pt x="182" y="56"/>
                    </a:lnTo>
                    <a:lnTo>
                      <a:pt x="182" y="58"/>
                    </a:lnTo>
                    <a:lnTo>
                      <a:pt x="184" y="62"/>
                    </a:lnTo>
                    <a:lnTo>
                      <a:pt x="184" y="66"/>
                    </a:lnTo>
                    <a:lnTo>
                      <a:pt x="186" y="68"/>
                    </a:lnTo>
                    <a:lnTo>
                      <a:pt x="184" y="70"/>
                    </a:lnTo>
                    <a:lnTo>
                      <a:pt x="182" y="72"/>
                    </a:lnTo>
                    <a:lnTo>
                      <a:pt x="178" y="74"/>
                    </a:lnTo>
                    <a:lnTo>
                      <a:pt x="178" y="76"/>
                    </a:lnTo>
                    <a:lnTo>
                      <a:pt x="176" y="80"/>
                    </a:lnTo>
                    <a:lnTo>
                      <a:pt x="178" y="80"/>
                    </a:lnTo>
                    <a:lnTo>
                      <a:pt x="176" y="84"/>
                    </a:lnTo>
                    <a:lnTo>
                      <a:pt x="176" y="86"/>
                    </a:lnTo>
                    <a:lnTo>
                      <a:pt x="172" y="86"/>
                    </a:lnTo>
                    <a:lnTo>
                      <a:pt x="172" y="90"/>
                    </a:lnTo>
                    <a:lnTo>
                      <a:pt x="170" y="94"/>
                    </a:lnTo>
                    <a:lnTo>
                      <a:pt x="170" y="96"/>
                    </a:lnTo>
                    <a:lnTo>
                      <a:pt x="172" y="94"/>
                    </a:lnTo>
                    <a:lnTo>
                      <a:pt x="174" y="96"/>
                    </a:lnTo>
                    <a:lnTo>
                      <a:pt x="172" y="98"/>
                    </a:lnTo>
                    <a:lnTo>
                      <a:pt x="172" y="100"/>
                    </a:lnTo>
                    <a:lnTo>
                      <a:pt x="176" y="100"/>
                    </a:lnTo>
                    <a:lnTo>
                      <a:pt x="174" y="102"/>
                    </a:lnTo>
                    <a:lnTo>
                      <a:pt x="176" y="102"/>
                    </a:lnTo>
                    <a:lnTo>
                      <a:pt x="176" y="104"/>
                    </a:lnTo>
                    <a:lnTo>
                      <a:pt x="176" y="104"/>
                    </a:lnTo>
                    <a:lnTo>
                      <a:pt x="176" y="108"/>
                    </a:lnTo>
                    <a:lnTo>
                      <a:pt x="178" y="110"/>
                    </a:lnTo>
                    <a:lnTo>
                      <a:pt x="178" y="116"/>
                    </a:lnTo>
                    <a:lnTo>
                      <a:pt x="180" y="118"/>
                    </a:lnTo>
                    <a:lnTo>
                      <a:pt x="178" y="120"/>
                    </a:lnTo>
                    <a:lnTo>
                      <a:pt x="176" y="124"/>
                    </a:lnTo>
                    <a:lnTo>
                      <a:pt x="176" y="124"/>
                    </a:lnTo>
                    <a:lnTo>
                      <a:pt x="174" y="126"/>
                    </a:lnTo>
                    <a:lnTo>
                      <a:pt x="172" y="130"/>
                    </a:lnTo>
                    <a:lnTo>
                      <a:pt x="172" y="134"/>
                    </a:lnTo>
                    <a:lnTo>
                      <a:pt x="172" y="136"/>
                    </a:lnTo>
                    <a:lnTo>
                      <a:pt x="172" y="140"/>
                    </a:lnTo>
                    <a:lnTo>
                      <a:pt x="172" y="142"/>
                    </a:lnTo>
                    <a:lnTo>
                      <a:pt x="174" y="144"/>
                    </a:lnTo>
                    <a:lnTo>
                      <a:pt x="174" y="146"/>
                    </a:lnTo>
                    <a:lnTo>
                      <a:pt x="174" y="148"/>
                    </a:lnTo>
                    <a:lnTo>
                      <a:pt x="172" y="152"/>
                    </a:lnTo>
                    <a:lnTo>
                      <a:pt x="172" y="154"/>
                    </a:lnTo>
                    <a:lnTo>
                      <a:pt x="172" y="158"/>
                    </a:lnTo>
                    <a:lnTo>
                      <a:pt x="170" y="162"/>
                    </a:lnTo>
                    <a:lnTo>
                      <a:pt x="170" y="166"/>
                    </a:lnTo>
                    <a:lnTo>
                      <a:pt x="172" y="172"/>
                    </a:lnTo>
                    <a:lnTo>
                      <a:pt x="176" y="174"/>
                    </a:lnTo>
                    <a:lnTo>
                      <a:pt x="176" y="176"/>
                    </a:lnTo>
                    <a:lnTo>
                      <a:pt x="182" y="174"/>
                    </a:lnTo>
                    <a:lnTo>
                      <a:pt x="186" y="176"/>
                    </a:lnTo>
                    <a:lnTo>
                      <a:pt x="188" y="178"/>
                    </a:lnTo>
                    <a:lnTo>
                      <a:pt x="192" y="178"/>
                    </a:lnTo>
                    <a:lnTo>
                      <a:pt x="192" y="182"/>
                    </a:lnTo>
                    <a:lnTo>
                      <a:pt x="192" y="186"/>
                    </a:lnTo>
                    <a:lnTo>
                      <a:pt x="192" y="188"/>
                    </a:lnTo>
                    <a:lnTo>
                      <a:pt x="192" y="192"/>
                    </a:lnTo>
                    <a:lnTo>
                      <a:pt x="194" y="194"/>
                    </a:lnTo>
                    <a:lnTo>
                      <a:pt x="194" y="196"/>
                    </a:lnTo>
                    <a:lnTo>
                      <a:pt x="192" y="204"/>
                    </a:lnTo>
                    <a:lnTo>
                      <a:pt x="194" y="214"/>
                    </a:lnTo>
                    <a:lnTo>
                      <a:pt x="194" y="220"/>
                    </a:lnTo>
                    <a:lnTo>
                      <a:pt x="198" y="228"/>
                    </a:lnTo>
                    <a:lnTo>
                      <a:pt x="198" y="232"/>
                    </a:lnTo>
                    <a:lnTo>
                      <a:pt x="200" y="234"/>
                    </a:lnTo>
                    <a:lnTo>
                      <a:pt x="200" y="236"/>
                    </a:lnTo>
                    <a:lnTo>
                      <a:pt x="198" y="238"/>
                    </a:lnTo>
                    <a:lnTo>
                      <a:pt x="198" y="240"/>
                    </a:lnTo>
                    <a:lnTo>
                      <a:pt x="198" y="242"/>
                    </a:lnTo>
                    <a:lnTo>
                      <a:pt x="202" y="244"/>
                    </a:lnTo>
                    <a:lnTo>
                      <a:pt x="204" y="246"/>
                    </a:lnTo>
                    <a:lnTo>
                      <a:pt x="204" y="248"/>
                    </a:lnTo>
                    <a:lnTo>
                      <a:pt x="204" y="252"/>
                    </a:lnTo>
                    <a:lnTo>
                      <a:pt x="208" y="254"/>
                    </a:lnTo>
                    <a:lnTo>
                      <a:pt x="210" y="254"/>
                    </a:lnTo>
                    <a:lnTo>
                      <a:pt x="210" y="256"/>
                    </a:lnTo>
                    <a:lnTo>
                      <a:pt x="212" y="258"/>
                    </a:lnTo>
                    <a:lnTo>
                      <a:pt x="216" y="262"/>
                    </a:lnTo>
                    <a:lnTo>
                      <a:pt x="216" y="268"/>
                    </a:lnTo>
                    <a:lnTo>
                      <a:pt x="224" y="280"/>
                    </a:lnTo>
                    <a:lnTo>
                      <a:pt x="234" y="282"/>
                    </a:lnTo>
                    <a:lnTo>
                      <a:pt x="236" y="284"/>
                    </a:lnTo>
                    <a:lnTo>
                      <a:pt x="238" y="286"/>
                    </a:lnTo>
                    <a:lnTo>
                      <a:pt x="240" y="288"/>
                    </a:lnTo>
                    <a:lnTo>
                      <a:pt x="244" y="290"/>
                    </a:lnTo>
                    <a:lnTo>
                      <a:pt x="246" y="294"/>
                    </a:lnTo>
                    <a:lnTo>
                      <a:pt x="248" y="300"/>
                    </a:lnTo>
                    <a:lnTo>
                      <a:pt x="250" y="302"/>
                    </a:lnTo>
                    <a:lnTo>
                      <a:pt x="250" y="304"/>
                    </a:lnTo>
                    <a:lnTo>
                      <a:pt x="250" y="306"/>
                    </a:lnTo>
                    <a:lnTo>
                      <a:pt x="252" y="316"/>
                    </a:lnTo>
                    <a:lnTo>
                      <a:pt x="254" y="318"/>
                    </a:lnTo>
                    <a:lnTo>
                      <a:pt x="256" y="320"/>
                    </a:lnTo>
                    <a:lnTo>
                      <a:pt x="252" y="322"/>
                    </a:lnTo>
                    <a:lnTo>
                      <a:pt x="250" y="326"/>
                    </a:lnTo>
                    <a:lnTo>
                      <a:pt x="250" y="332"/>
                    </a:lnTo>
                    <a:lnTo>
                      <a:pt x="250" y="336"/>
                    </a:lnTo>
                    <a:lnTo>
                      <a:pt x="248" y="342"/>
                    </a:lnTo>
                    <a:lnTo>
                      <a:pt x="246" y="344"/>
                    </a:lnTo>
                    <a:lnTo>
                      <a:pt x="244" y="350"/>
                    </a:lnTo>
                    <a:lnTo>
                      <a:pt x="244" y="354"/>
                    </a:lnTo>
                    <a:lnTo>
                      <a:pt x="244" y="358"/>
                    </a:lnTo>
                    <a:lnTo>
                      <a:pt x="240" y="362"/>
                    </a:lnTo>
                    <a:lnTo>
                      <a:pt x="238" y="364"/>
                    </a:lnTo>
                    <a:lnTo>
                      <a:pt x="236" y="362"/>
                    </a:lnTo>
                    <a:lnTo>
                      <a:pt x="234" y="360"/>
                    </a:lnTo>
                    <a:lnTo>
                      <a:pt x="236" y="358"/>
                    </a:lnTo>
                    <a:lnTo>
                      <a:pt x="238" y="354"/>
                    </a:lnTo>
                    <a:lnTo>
                      <a:pt x="236" y="350"/>
                    </a:lnTo>
                    <a:lnTo>
                      <a:pt x="236" y="348"/>
                    </a:lnTo>
                    <a:lnTo>
                      <a:pt x="234" y="346"/>
                    </a:lnTo>
                    <a:lnTo>
                      <a:pt x="230" y="342"/>
                    </a:lnTo>
                    <a:lnTo>
                      <a:pt x="226" y="340"/>
                    </a:lnTo>
                    <a:lnTo>
                      <a:pt x="226" y="340"/>
                    </a:lnTo>
                    <a:lnTo>
                      <a:pt x="226" y="344"/>
                    </a:lnTo>
                    <a:lnTo>
                      <a:pt x="230" y="346"/>
                    </a:lnTo>
                    <a:lnTo>
                      <a:pt x="232" y="348"/>
                    </a:lnTo>
                    <a:lnTo>
                      <a:pt x="232" y="352"/>
                    </a:lnTo>
                    <a:lnTo>
                      <a:pt x="234" y="354"/>
                    </a:lnTo>
                    <a:lnTo>
                      <a:pt x="232" y="358"/>
                    </a:lnTo>
                    <a:lnTo>
                      <a:pt x="232" y="362"/>
                    </a:lnTo>
                    <a:lnTo>
                      <a:pt x="232" y="366"/>
                    </a:lnTo>
                    <a:lnTo>
                      <a:pt x="228" y="368"/>
                    </a:lnTo>
                    <a:lnTo>
                      <a:pt x="224" y="372"/>
                    </a:lnTo>
                    <a:lnTo>
                      <a:pt x="224" y="374"/>
                    </a:lnTo>
                    <a:lnTo>
                      <a:pt x="224" y="376"/>
                    </a:lnTo>
                    <a:lnTo>
                      <a:pt x="222" y="374"/>
                    </a:lnTo>
                    <a:lnTo>
                      <a:pt x="220" y="374"/>
                    </a:lnTo>
                    <a:lnTo>
                      <a:pt x="218" y="376"/>
                    </a:lnTo>
                    <a:lnTo>
                      <a:pt x="218" y="370"/>
                    </a:lnTo>
                    <a:lnTo>
                      <a:pt x="214" y="370"/>
                    </a:lnTo>
                    <a:lnTo>
                      <a:pt x="212" y="372"/>
                    </a:lnTo>
                    <a:lnTo>
                      <a:pt x="212" y="374"/>
                    </a:lnTo>
                    <a:lnTo>
                      <a:pt x="210" y="376"/>
                    </a:lnTo>
                    <a:lnTo>
                      <a:pt x="204" y="378"/>
                    </a:lnTo>
                    <a:lnTo>
                      <a:pt x="196" y="386"/>
                    </a:lnTo>
                    <a:lnTo>
                      <a:pt x="194" y="386"/>
                    </a:lnTo>
                    <a:lnTo>
                      <a:pt x="192" y="390"/>
                    </a:lnTo>
                    <a:lnTo>
                      <a:pt x="192" y="392"/>
                    </a:lnTo>
                    <a:lnTo>
                      <a:pt x="190" y="392"/>
                    </a:lnTo>
                    <a:lnTo>
                      <a:pt x="190" y="392"/>
                    </a:lnTo>
                    <a:lnTo>
                      <a:pt x="188" y="390"/>
                    </a:lnTo>
                    <a:lnTo>
                      <a:pt x="188" y="386"/>
                    </a:lnTo>
                    <a:lnTo>
                      <a:pt x="186" y="386"/>
                    </a:lnTo>
                    <a:lnTo>
                      <a:pt x="186" y="388"/>
                    </a:lnTo>
                    <a:lnTo>
                      <a:pt x="186" y="392"/>
                    </a:lnTo>
                    <a:lnTo>
                      <a:pt x="184" y="392"/>
                    </a:lnTo>
                    <a:lnTo>
                      <a:pt x="182" y="390"/>
                    </a:lnTo>
                    <a:lnTo>
                      <a:pt x="176" y="390"/>
                    </a:lnTo>
                    <a:lnTo>
                      <a:pt x="176" y="390"/>
                    </a:lnTo>
                    <a:lnTo>
                      <a:pt x="168" y="394"/>
                    </a:lnTo>
                    <a:lnTo>
                      <a:pt x="164" y="396"/>
                    </a:lnTo>
                    <a:lnTo>
                      <a:pt x="164" y="398"/>
                    </a:lnTo>
                    <a:lnTo>
                      <a:pt x="168" y="396"/>
                    </a:lnTo>
                    <a:lnTo>
                      <a:pt x="172" y="394"/>
                    </a:lnTo>
                    <a:lnTo>
                      <a:pt x="176" y="394"/>
                    </a:lnTo>
                    <a:lnTo>
                      <a:pt x="178" y="394"/>
                    </a:lnTo>
                    <a:lnTo>
                      <a:pt x="176" y="396"/>
                    </a:lnTo>
                    <a:lnTo>
                      <a:pt x="178" y="398"/>
                    </a:lnTo>
                    <a:lnTo>
                      <a:pt x="180" y="396"/>
                    </a:lnTo>
                    <a:lnTo>
                      <a:pt x="182" y="396"/>
                    </a:lnTo>
                    <a:lnTo>
                      <a:pt x="182" y="396"/>
                    </a:lnTo>
                    <a:lnTo>
                      <a:pt x="184" y="396"/>
                    </a:lnTo>
                    <a:lnTo>
                      <a:pt x="186" y="396"/>
                    </a:lnTo>
                    <a:lnTo>
                      <a:pt x="186" y="396"/>
                    </a:lnTo>
                    <a:lnTo>
                      <a:pt x="190" y="396"/>
                    </a:lnTo>
                    <a:lnTo>
                      <a:pt x="192" y="396"/>
                    </a:lnTo>
                    <a:lnTo>
                      <a:pt x="194" y="396"/>
                    </a:lnTo>
                    <a:lnTo>
                      <a:pt x="196" y="398"/>
                    </a:lnTo>
                    <a:lnTo>
                      <a:pt x="196" y="402"/>
                    </a:lnTo>
                    <a:lnTo>
                      <a:pt x="194" y="406"/>
                    </a:lnTo>
                    <a:lnTo>
                      <a:pt x="194" y="408"/>
                    </a:lnTo>
                    <a:lnTo>
                      <a:pt x="196" y="410"/>
                    </a:lnTo>
                    <a:lnTo>
                      <a:pt x="196" y="410"/>
                    </a:lnTo>
                    <a:lnTo>
                      <a:pt x="194" y="412"/>
                    </a:lnTo>
                    <a:lnTo>
                      <a:pt x="188" y="410"/>
                    </a:lnTo>
                    <a:lnTo>
                      <a:pt x="186" y="410"/>
                    </a:lnTo>
                    <a:lnTo>
                      <a:pt x="182" y="412"/>
                    </a:lnTo>
                    <a:lnTo>
                      <a:pt x="172" y="410"/>
                    </a:lnTo>
                    <a:lnTo>
                      <a:pt x="170" y="412"/>
                    </a:lnTo>
                    <a:lnTo>
                      <a:pt x="168" y="416"/>
                    </a:lnTo>
                    <a:lnTo>
                      <a:pt x="166" y="420"/>
                    </a:lnTo>
                    <a:lnTo>
                      <a:pt x="164" y="420"/>
                    </a:lnTo>
                    <a:lnTo>
                      <a:pt x="158" y="418"/>
                    </a:lnTo>
                    <a:lnTo>
                      <a:pt x="156" y="418"/>
                    </a:lnTo>
                    <a:lnTo>
                      <a:pt x="156" y="418"/>
                    </a:lnTo>
                    <a:lnTo>
                      <a:pt x="150" y="422"/>
                    </a:lnTo>
                    <a:lnTo>
                      <a:pt x="148" y="420"/>
                    </a:lnTo>
                    <a:lnTo>
                      <a:pt x="144" y="422"/>
                    </a:lnTo>
                    <a:lnTo>
                      <a:pt x="138" y="424"/>
                    </a:lnTo>
                    <a:lnTo>
                      <a:pt x="132" y="424"/>
                    </a:lnTo>
                    <a:lnTo>
                      <a:pt x="128" y="426"/>
                    </a:lnTo>
                    <a:lnTo>
                      <a:pt x="126" y="428"/>
                    </a:lnTo>
                    <a:lnTo>
                      <a:pt x="122" y="432"/>
                    </a:lnTo>
                    <a:lnTo>
                      <a:pt x="118" y="432"/>
                    </a:lnTo>
                    <a:lnTo>
                      <a:pt x="114" y="434"/>
                    </a:lnTo>
                    <a:lnTo>
                      <a:pt x="118" y="436"/>
                    </a:lnTo>
                    <a:lnTo>
                      <a:pt x="130" y="434"/>
                    </a:lnTo>
                    <a:lnTo>
                      <a:pt x="138" y="432"/>
                    </a:lnTo>
                    <a:lnTo>
                      <a:pt x="146" y="428"/>
                    </a:lnTo>
                    <a:lnTo>
                      <a:pt x="150" y="426"/>
                    </a:lnTo>
                    <a:lnTo>
                      <a:pt x="154" y="428"/>
                    </a:lnTo>
                    <a:lnTo>
                      <a:pt x="158" y="426"/>
                    </a:lnTo>
                    <a:lnTo>
                      <a:pt x="164" y="424"/>
                    </a:lnTo>
                    <a:lnTo>
                      <a:pt x="166" y="422"/>
                    </a:lnTo>
                    <a:lnTo>
                      <a:pt x="170" y="422"/>
                    </a:lnTo>
                    <a:lnTo>
                      <a:pt x="170" y="424"/>
                    </a:lnTo>
                    <a:lnTo>
                      <a:pt x="168" y="426"/>
                    </a:lnTo>
                    <a:lnTo>
                      <a:pt x="166" y="428"/>
                    </a:lnTo>
                    <a:lnTo>
                      <a:pt x="162" y="430"/>
                    </a:lnTo>
                    <a:lnTo>
                      <a:pt x="156" y="430"/>
                    </a:lnTo>
                    <a:lnTo>
                      <a:pt x="152" y="430"/>
                    </a:lnTo>
                    <a:lnTo>
                      <a:pt x="148" y="432"/>
                    </a:lnTo>
                    <a:lnTo>
                      <a:pt x="138" y="436"/>
                    </a:lnTo>
                    <a:lnTo>
                      <a:pt x="116" y="442"/>
                    </a:lnTo>
                    <a:lnTo>
                      <a:pt x="112" y="442"/>
                    </a:lnTo>
                    <a:lnTo>
                      <a:pt x="104" y="444"/>
                    </a:lnTo>
                    <a:lnTo>
                      <a:pt x="96" y="446"/>
                    </a:lnTo>
                    <a:lnTo>
                      <a:pt x="92" y="446"/>
                    </a:lnTo>
                    <a:lnTo>
                      <a:pt x="56" y="454"/>
                    </a:lnTo>
                    <a:lnTo>
                      <a:pt x="56" y="452"/>
                    </a:lnTo>
                    <a:lnTo>
                      <a:pt x="58" y="452"/>
                    </a:lnTo>
                    <a:lnTo>
                      <a:pt x="88" y="444"/>
                    </a:lnTo>
                    <a:lnTo>
                      <a:pt x="92" y="444"/>
                    </a:lnTo>
                    <a:lnTo>
                      <a:pt x="96" y="442"/>
                    </a:lnTo>
                    <a:lnTo>
                      <a:pt x="98" y="442"/>
                    </a:lnTo>
                    <a:lnTo>
                      <a:pt x="98" y="440"/>
                    </a:lnTo>
                    <a:lnTo>
                      <a:pt x="100" y="438"/>
                    </a:lnTo>
                    <a:lnTo>
                      <a:pt x="100" y="436"/>
                    </a:lnTo>
                    <a:lnTo>
                      <a:pt x="98" y="434"/>
                    </a:lnTo>
                    <a:lnTo>
                      <a:pt x="98" y="434"/>
                    </a:lnTo>
                    <a:lnTo>
                      <a:pt x="98" y="432"/>
                    </a:lnTo>
                    <a:lnTo>
                      <a:pt x="96" y="432"/>
                    </a:lnTo>
                    <a:lnTo>
                      <a:pt x="96" y="432"/>
                    </a:lnTo>
                    <a:lnTo>
                      <a:pt x="94" y="432"/>
                    </a:lnTo>
                    <a:lnTo>
                      <a:pt x="86" y="432"/>
                    </a:lnTo>
                    <a:lnTo>
                      <a:pt x="84" y="430"/>
                    </a:lnTo>
                    <a:lnTo>
                      <a:pt x="76" y="430"/>
                    </a:lnTo>
                    <a:lnTo>
                      <a:pt x="72" y="430"/>
                    </a:lnTo>
                    <a:lnTo>
                      <a:pt x="72" y="428"/>
                    </a:lnTo>
                    <a:lnTo>
                      <a:pt x="74" y="426"/>
                    </a:lnTo>
                    <a:lnTo>
                      <a:pt x="76" y="426"/>
                    </a:lnTo>
                    <a:lnTo>
                      <a:pt x="80" y="426"/>
                    </a:lnTo>
                    <a:lnTo>
                      <a:pt x="88" y="428"/>
                    </a:lnTo>
                    <a:lnTo>
                      <a:pt x="92" y="428"/>
                    </a:lnTo>
                    <a:lnTo>
                      <a:pt x="94" y="428"/>
                    </a:lnTo>
                    <a:lnTo>
                      <a:pt x="100" y="428"/>
                    </a:lnTo>
                    <a:lnTo>
                      <a:pt x="102" y="426"/>
                    </a:lnTo>
                    <a:lnTo>
                      <a:pt x="104" y="426"/>
                    </a:lnTo>
                    <a:lnTo>
                      <a:pt x="106" y="426"/>
                    </a:lnTo>
                    <a:lnTo>
                      <a:pt x="110" y="426"/>
                    </a:lnTo>
                    <a:lnTo>
                      <a:pt x="112" y="426"/>
                    </a:lnTo>
                    <a:lnTo>
                      <a:pt x="112" y="424"/>
                    </a:lnTo>
                    <a:lnTo>
                      <a:pt x="112" y="422"/>
                    </a:lnTo>
                    <a:lnTo>
                      <a:pt x="104" y="424"/>
                    </a:lnTo>
                    <a:lnTo>
                      <a:pt x="104" y="422"/>
                    </a:lnTo>
                    <a:lnTo>
                      <a:pt x="108" y="416"/>
                    </a:lnTo>
                    <a:lnTo>
                      <a:pt x="116" y="412"/>
                    </a:lnTo>
                    <a:lnTo>
                      <a:pt x="116" y="410"/>
                    </a:lnTo>
                    <a:lnTo>
                      <a:pt x="116" y="408"/>
                    </a:lnTo>
                    <a:lnTo>
                      <a:pt x="114" y="404"/>
                    </a:lnTo>
                    <a:lnTo>
                      <a:pt x="114" y="402"/>
                    </a:lnTo>
                    <a:lnTo>
                      <a:pt x="114" y="400"/>
                    </a:lnTo>
                    <a:lnTo>
                      <a:pt x="116" y="398"/>
                    </a:lnTo>
                    <a:lnTo>
                      <a:pt x="116" y="398"/>
                    </a:lnTo>
                    <a:lnTo>
                      <a:pt x="118" y="398"/>
                    </a:lnTo>
                    <a:lnTo>
                      <a:pt x="120" y="396"/>
                    </a:lnTo>
                    <a:lnTo>
                      <a:pt x="118" y="394"/>
                    </a:lnTo>
                    <a:lnTo>
                      <a:pt x="118" y="394"/>
                    </a:lnTo>
                    <a:lnTo>
                      <a:pt x="114" y="396"/>
                    </a:lnTo>
                    <a:lnTo>
                      <a:pt x="112" y="400"/>
                    </a:lnTo>
                    <a:lnTo>
                      <a:pt x="110" y="402"/>
                    </a:lnTo>
                    <a:lnTo>
                      <a:pt x="110" y="404"/>
                    </a:lnTo>
                    <a:lnTo>
                      <a:pt x="108" y="404"/>
                    </a:lnTo>
                    <a:lnTo>
                      <a:pt x="106" y="404"/>
                    </a:lnTo>
                    <a:lnTo>
                      <a:pt x="104" y="402"/>
                    </a:lnTo>
                    <a:lnTo>
                      <a:pt x="102" y="398"/>
                    </a:lnTo>
                    <a:lnTo>
                      <a:pt x="102" y="396"/>
                    </a:lnTo>
                    <a:lnTo>
                      <a:pt x="106" y="396"/>
                    </a:lnTo>
                    <a:lnTo>
                      <a:pt x="110" y="394"/>
                    </a:lnTo>
                    <a:lnTo>
                      <a:pt x="110" y="392"/>
                    </a:lnTo>
                    <a:lnTo>
                      <a:pt x="112" y="390"/>
                    </a:lnTo>
                    <a:lnTo>
                      <a:pt x="110" y="386"/>
                    </a:lnTo>
                    <a:lnTo>
                      <a:pt x="110" y="384"/>
                    </a:lnTo>
                    <a:lnTo>
                      <a:pt x="110" y="382"/>
                    </a:lnTo>
                    <a:lnTo>
                      <a:pt x="112" y="380"/>
                    </a:lnTo>
                    <a:lnTo>
                      <a:pt x="112" y="374"/>
                    </a:lnTo>
                    <a:lnTo>
                      <a:pt x="114" y="374"/>
                    </a:lnTo>
                    <a:lnTo>
                      <a:pt x="116" y="376"/>
                    </a:lnTo>
                    <a:lnTo>
                      <a:pt x="120" y="376"/>
                    </a:lnTo>
                    <a:lnTo>
                      <a:pt x="122" y="376"/>
                    </a:lnTo>
                    <a:lnTo>
                      <a:pt x="122" y="376"/>
                    </a:lnTo>
                    <a:lnTo>
                      <a:pt x="124" y="376"/>
                    </a:lnTo>
                    <a:lnTo>
                      <a:pt x="126" y="374"/>
                    </a:lnTo>
                    <a:lnTo>
                      <a:pt x="126" y="372"/>
                    </a:lnTo>
                    <a:lnTo>
                      <a:pt x="128" y="370"/>
                    </a:lnTo>
                    <a:lnTo>
                      <a:pt x="130" y="370"/>
                    </a:lnTo>
                    <a:lnTo>
                      <a:pt x="132" y="368"/>
                    </a:lnTo>
                    <a:lnTo>
                      <a:pt x="136" y="368"/>
                    </a:lnTo>
                    <a:lnTo>
                      <a:pt x="140" y="368"/>
                    </a:lnTo>
                    <a:lnTo>
                      <a:pt x="142" y="366"/>
                    </a:lnTo>
                    <a:lnTo>
                      <a:pt x="146" y="364"/>
                    </a:lnTo>
                    <a:lnTo>
                      <a:pt x="152" y="360"/>
                    </a:lnTo>
                    <a:lnTo>
                      <a:pt x="154" y="358"/>
                    </a:lnTo>
                    <a:lnTo>
                      <a:pt x="152" y="354"/>
                    </a:lnTo>
                    <a:lnTo>
                      <a:pt x="152" y="352"/>
                    </a:lnTo>
                    <a:lnTo>
                      <a:pt x="146" y="344"/>
                    </a:lnTo>
                    <a:lnTo>
                      <a:pt x="144" y="342"/>
                    </a:lnTo>
                    <a:lnTo>
                      <a:pt x="142" y="340"/>
                    </a:lnTo>
                    <a:lnTo>
                      <a:pt x="138" y="340"/>
                    </a:lnTo>
                    <a:lnTo>
                      <a:pt x="134" y="342"/>
                    </a:lnTo>
                    <a:lnTo>
                      <a:pt x="134" y="342"/>
                    </a:lnTo>
                    <a:lnTo>
                      <a:pt x="130" y="342"/>
                    </a:lnTo>
                    <a:lnTo>
                      <a:pt x="126" y="340"/>
                    </a:lnTo>
                    <a:lnTo>
                      <a:pt x="120" y="338"/>
                    </a:lnTo>
                    <a:lnTo>
                      <a:pt x="118" y="336"/>
                    </a:lnTo>
                    <a:lnTo>
                      <a:pt x="116" y="336"/>
                    </a:lnTo>
                    <a:lnTo>
                      <a:pt x="110" y="330"/>
                    </a:lnTo>
                    <a:lnTo>
                      <a:pt x="108" y="324"/>
                    </a:lnTo>
                    <a:lnTo>
                      <a:pt x="106" y="322"/>
                    </a:lnTo>
                    <a:lnTo>
                      <a:pt x="106" y="322"/>
                    </a:lnTo>
                    <a:lnTo>
                      <a:pt x="106" y="322"/>
                    </a:lnTo>
                    <a:lnTo>
                      <a:pt x="108" y="322"/>
                    </a:lnTo>
                    <a:lnTo>
                      <a:pt x="108" y="320"/>
                    </a:lnTo>
                    <a:lnTo>
                      <a:pt x="108" y="320"/>
                    </a:lnTo>
                    <a:lnTo>
                      <a:pt x="106" y="318"/>
                    </a:lnTo>
                    <a:lnTo>
                      <a:pt x="106" y="316"/>
                    </a:lnTo>
                    <a:lnTo>
                      <a:pt x="106" y="316"/>
                    </a:lnTo>
                    <a:lnTo>
                      <a:pt x="104" y="314"/>
                    </a:lnTo>
                    <a:lnTo>
                      <a:pt x="104" y="314"/>
                    </a:lnTo>
                    <a:lnTo>
                      <a:pt x="104" y="312"/>
                    </a:lnTo>
                    <a:lnTo>
                      <a:pt x="104" y="310"/>
                    </a:lnTo>
                    <a:lnTo>
                      <a:pt x="102" y="310"/>
                    </a:lnTo>
                    <a:lnTo>
                      <a:pt x="100" y="310"/>
                    </a:lnTo>
                    <a:lnTo>
                      <a:pt x="100" y="308"/>
                    </a:lnTo>
                    <a:lnTo>
                      <a:pt x="102" y="306"/>
                    </a:lnTo>
                    <a:lnTo>
                      <a:pt x="100" y="306"/>
                    </a:lnTo>
                    <a:lnTo>
                      <a:pt x="100" y="304"/>
                    </a:lnTo>
                    <a:lnTo>
                      <a:pt x="100" y="304"/>
                    </a:lnTo>
                    <a:lnTo>
                      <a:pt x="100" y="302"/>
                    </a:lnTo>
                    <a:lnTo>
                      <a:pt x="100" y="300"/>
                    </a:lnTo>
                    <a:lnTo>
                      <a:pt x="100" y="298"/>
                    </a:lnTo>
                    <a:lnTo>
                      <a:pt x="100" y="298"/>
                    </a:lnTo>
                    <a:lnTo>
                      <a:pt x="100" y="298"/>
                    </a:lnTo>
                    <a:lnTo>
                      <a:pt x="102" y="296"/>
                    </a:lnTo>
                    <a:lnTo>
                      <a:pt x="102" y="296"/>
                    </a:lnTo>
                    <a:lnTo>
                      <a:pt x="100" y="296"/>
                    </a:lnTo>
                    <a:lnTo>
                      <a:pt x="100" y="294"/>
                    </a:lnTo>
                    <a:lnTo>
                      <a:pt x="102" y="294"/>
                    </a:lnTo>
                    <a:lnTo>
                      <a:pt x="102" y="292"/>
                    </a:lnTo>
                    <a:lnTo>
                      <a:pt x="102" y="290"/>
                    </a:lnTo>
                    <a:lnTo>
                      <a:pt x="104" y="288"/>
                    </a:lnTo>
                    <a:lnTo>
                      <a:pt x="106" y="284"/>
                    </a:lnTo>
                    <a:lnTo>
                      <a:pt x="106" y="284"/>
                    </a:lnTo>
                    <a:lnTo>
                      <a:pt x="110" y="280"/>
                    </a:lnTo>
                    <a:lnTo>
                      <a:pt x="110" y="278"/>
                    </a:lnTo>
                    <a:lnTo>
                      <a:pt x="110" y="276"/>
                    </a:lnTo>
                    <a:lnTo>
                      <a:pt x="110" y="276"/>
                    </a:lnTo>
                    <a:lnTo>
                      <a:pt x="112" y="276"/>
                    </a:lnTo>
                    <a:lnTo>
                      <a:pt x="114" y="276"/>
                    </a:lnTo>
                    <a:lnTo>
                      <a:pt x="114" y="274"/>
                    </a:lnTo>
                    <a:lnTo>
                      <a:pt x="116" y="274"/>
                    </a:lnTo>
                    <a:lnTo>
                      <a:pt x="114" y="272"/>
                    </a:lnTo>
                    <a:lnTo>
                      <a:pt x="114" y="270"/>
                    </a:lnTo>
                    <a:lnTo>
                      <a:pt x="114" y="270"/>
                    </a:lnTo>
                    <a:lnTo>
                      <a:pt x="116" y="270"/>
                    </a:lnTo>
                    <a:lnTo>
                      <a:pt x="116" y="268"/>
                    </a:lnTo>
                    <a:lnTo>
                      <a:pt x="118" y="266"/>
                    </a:lnTo>
                    <a:lnTo>
                      <a:pt x="118" y="266"/>
                    </a:lnTo>
                    <a:lnTo>
                      <a:pt x="118" y="264"/>
                    </a:lnTo>
                    <a:lnTo>
                      <a:pt x="120" y="262"/>
                    </a:lnTo>
                    <a:lnTo>
                      <a:pt x="120" y="262"/>
                    </a:lnTo>
                    <a:lnTo>
                      <a:pt x="120" y="260"/>
                    </a:lnTo>
                    <a:lnTo>
                      <a:pt x="120" y="258"/>
                    </a:lnTo>
                    <a:lnTo>
                      <a:pt x="120" y="254"/>
                    </a:lnTo>
                    <a:lnTo>
                      <a:pt x="120" y="254"/>
                    </a:lnTo>
                    <a:lnTo>
                      <a:pt x="122" y="252"/>
                    </a:lnTo>
                    <a:lnTo>
                      <a:pt x="120" y="250"/>
                    </a:lnTo>
                    <a:lnTo>
                      <a:pt x="120" y="250"/>
                    </a:lnTo>
                    <a:lnTo>
                      <a:pt x="120" y="250"/>
                    </a:lnTo>
                    <a:lnTo>
                      <a:pt x="122" y="248"/>
                    </a:lnTo>
                    <a:lnTo>
                      <a:pt x="124" y="248"/>
                    </a:lnTo>
                    <a:lnTo>
                      <a:pt x="124" y="246"/>
                    </a:lnTo>
                    <a:lnTo>
                      <a:pt x="126" y="244"/>
                    </a:lnTo>
                    <a:lnTo>
                      <a:pt x="126" y="244"/>
                    </a:lnTo>
                    <a:lnTo>
                      <a:pt x="126" y="240"/>
                    </a:lnTo>
                    <a:lnTo>
                      <a:pt x="126" y="238"/>
                    </a:lnTo>
                    <a:lnTo>
                      <a:pt x="126" y="236"/>
                    </a:lnTo>
                    <a:lnTo>
                      <a:pt x="128" y="234"/>
                    </a:lnTo>
                    <a:lnTo>
                      <a:pt x="128" y="234"/>
                    </a:lnTo>
                    <a:lnTo>
                      <a:pt x="126" y="232"/>
                    </a:lnTo>
                    <a:lnTo>
                      <a:pt x="126" y="228"/>
                    </a:lnTo>
                    <a:lnTo>
                      <a:pt x="126" y="226"/>
                    </a:lnTo>
                    <a:lnTo>
                      <a:pt x="126" y="224"/>
                    </a:lnTo>
                    <a:lnTo>
                      <a:pt x="126" y="222"/>
                    </a:lnTo>
                    <a:lnTo>
                      <a:pt x="126" y="222"/>
                    </a:lnTo>
                    <a:lnTo>
                      <a:pt x="126" y="220"/>
                    </a:lnTo>
                    <a:lnTo>
                      <a:pt x="126" y="218"/>
                    </a:lnTo>
                    <a:lnTo>
                      <a:pt x="126" y="216"/>
                    </a:lnTo>
                    <a:lnTo>
                      <a:pt x="124" y="214"/>
                    </a:lnTo>
                    <a:lnTo>
                      <a:pt x="124" y="212"/>
                    </a:lnTo>
                    <a:lnTo>
                      <a:pt x="122" y="210"/>
                    </a:lnTo>
                    <a:lnTo>
                      <a:pt x="120" y="206"/>
                    </a:lnTo>
                    <a:lnTo>
                      <a:pt x="120" y="204"/>
                    </a:lnTo>
                    <a:lnTo>
                      <a:pt x="118" y="202"/>
                    </a:lnTo>
                    <a:lnTo>
                      <a:pt x="116" y="202"/>
                    </a:lnTo>
                    <a:lnTo>
                      <a:pt x="116" y="202"/>
                    </a:lnTo>
                    <a:lnTo>
                      <a:pt x="114" y="200"/>
                    </a:lnTo>
                    <a:lnTo>
                      <a:pt x="112" y="198"/>
                    </a:lnTo>
                    <a:lnTo>
                      <a:pt x="112" y="198"/>
                    </a:lnTo>
                    <a:lnTo>
                      <a:pt x="110" y="198"/>
                    </a:lnTo>
                    <a:lnTo>
                      <a:pt x="108" y="196"/>
                    </a:lnTo>
                    <a:lnTo>
                      <a:pt x="106" y="196"/>
                    </a:lnTo>
                    <a:lnTo>
                      <a:pt x="102" y="194"/>
                    </a:lnTo>
                    <a:lnTo>
                      <a:pt x="98" y="190"/>
                    </a:lnTo>
                    <a:lnTo>
                      <a:pt x="98" y="188"/>
                    </a:lnTo>
                    <a:lnTo>
                      <a:pt x="96" y="188"/>
                    </a:lnTo>
                    <a:lnTo>
                      <a:pt x="94" y="188"/>
                    </a:lnTo>
                    <a:lnTo>
                      <a:pt x="94" y="188"/>
                    </a:lnTo>
                    <a:lnTo>
                      <a:pt x="92" y="188"/>
                    </a:lnTo>
                    <a:lnTo>
                      <a:pt x="92" y="188"/>
                    </a:lnTo>
                    <a:lnTo>
                      <a:pt x="90" y="188"/>
                    </a:lnTo>
                    <a:lnTo>
                      <a:pt x="88" y="188"/>
                    </a:lnTo>
                    <a:lnTo>
                      <a:pt x="88" y="186"/>
                    </a:lnTo>
                    <a:lnTo>
                      <a:pt x="88" y="186"/>
                    </a:lnTo>
                    <a:lnTo>
                      <a:pt x="86" y="184"/>
                    </a:lnTo>
                    <a:lnTo>
                      <a:pt x="86" y="186"/>
                    </a:lnTo>
                    <a:lnTo>
                      <a:pt x="84" y="184"/>
                    </a:lnTo>
                    <a:lnTo>
                      <a:pt x="84" y="184"/>
                    </a:lnTo>
                    <a:lnTo>
                      <a:pt x="84" y="182"/>
                    </a:lnTo>
                    <a:lnTo>
                      <a:pt x="82" y="182"/>
                    </a:lnTo>
                    <a:lnTo>
                      <a:pt x="82" y="182"/>
                    </a:lnTo>
                    <a:lnTo>
                      <a:pt x="82" y="180"/>
                    </a:lnTo>
                    <a:lnTo>
                      <a:pt x="82" y="180"/>
                    </a:lnTo>
                    <a:lnTo>
                      <a:pt x="82" y="178"/>
                    </a:lnTo>
                    <a:lnTo>
                      <a:pt x="80" y="176"/>
                    </a:lnTo>
                    <a:lnTo>
                      <a:pt x="74" y="176"/>
                    </a:lnTo>
                    <a:lnTo>
                      <a:pt x="74" y="176"/>
                    </a:lnTo>
                    <a:lnTo>
                      <a:pt x="72" y="174"/>
                    </a:lnTo>
                    <a:lnTo>
                      <a:pt x="72" y="174"/>
                    </a:lnTo>
                    <a:lnTo>
                      <a:pt x="70" y="174"/>
                    </a:lnTo>
                    <a:lnTo>
                      <a:pt x="68" y="172"/>
                    </a:lnTo>
                    <a:lnTo>
                      <a:pt x="68" y="170"/>
                    </a:lnTo>
                    <a:lnTo>
                      <a:pt x="66" y="168"/>
                    </a:lnTo>
                    <a:lnTo>
                      <a:pt x="64" y="166"/>
                    </a:lnTo>
                    <a:lnTo>
                      <a:pt x="64" y="166"/>
                    </a:lnTo>
                    <a:lnTo>
                      <a:pt x="60" y="164"/>
                    </a:lnTo>
                    <a:lnTo>
                      <a:pt x="58" y="162"/>
                    </a:lnTo>
                    <a:lnTo>
                      <a:pt x="56" y="160"/>
                    </a:lnTo>
                    <a:lnTo>
                      <a:pt x="54" y="158"/>
                    </a:lnTo>
                    <a:lnTo>
                      <a:pt x="54" y="156"/>
                    </a:lnTo>
                    <a:lnTo>
                      <a:pt x="54" y="152"/>
                    </a:lnTo>
                    <a:lnTo>
                      <a:pt x="52" y="152"/>
                    </a:lnTo>
                    <a:lnTo>
                      <a:pt x="54" y="150"/>
                    </a:lnTo>
                    <a:lnTo>
                      <a:pt x="52" y="148"/>
                    </a:lnTo>
                    <a:lnTo>
                      <a:pt x="50" y="146"/>
                    </a:lnTo>
                    <a:lnTo>
                      <a:pt x="48" y="144"/>
                    </a:lnTo>
                    <a:lnTo>
                      <a:pt x="48" y="142"/>
                    </a:lnTo>
                    <a:lnTo>
                      <a:pt x="48" y="142"/>
                    </a:lnTo>
                    <a:lnTo>
                      <a:pt x="48" y="138"/>
                    </a:lnTo>
                    <a:lnTo>
                      <a:pt x="46" y="136"/>
                    </a:lnTo>
                    <a:lnTo>
                      <a:pt x="46" y="136"/>
                    </a:lnTo>
                    <a:lnTo>
                      <a:pt x="44" y="136"/>
                    </a:lnTo>
                    <a:lnTo>
                      <a:pt x="44" y="134"/>
                    </a:lnTo>
                    <a:lnTo>
                      <a:pt x="42" y="132"/>
                    </a:lnTo>
                    <a:lnTo>
                      <a:pt x="42" y="130"/>
                    </a:lnTo>
                    <a:lnTo>
                      <a:pt x="40" y="130"/>
                    </a:lnTo>
                    <a:lnTo>
                      <a:pt x="38" y="126"/>
                    </a:lnTo>
                    <a:lnTo>
                      <a:pt x="30" y="120"/>
                    </a:lnTo>
                    <a:lnTo>
                      <a:pt x="30" y="118"/>
                    </a:lnTo>
                    <a:lnTo>
                      <a:pt x="28" y="116"/>
                    </a:lnTo>
                    <a:lnTo>
                      <a:pt x="24" y="114"/>
                    </a:lnTo>
                    <a:lnTo>
                      <a:pt x="22" y="114"/>
                    </a:lnTo>
                    <a:lnTo>
                      <a:pt x="20" y="112"/>
                    </a:lnTo>
                    <a:lnTo>
                      <a:pt x="18" y="110"/>
                    </a:lnTo>
                    <a:lnTo>
                      <a:pt x="16" y="104"/>
                    </a:lnTo>
                    <a:lnTo>
                      <a:pt x="16" y="104"/>
                    </a:lnTo>
                    <a:lnTo>
                      <a:pt x="14" y="102"/>
                    </a:lnTo>
                    <a:lnTo>
                      <a:pt x="12" y="102"/>
                    </a:lnTo>
                    <a:lnTo>
                      <a:pt x="12" y="102"/>
                    </a:lnTo>
                    <a:lnTo>
                      <a:pt x="10" y="100"/>
                    </a:lnTo>
                    <a:lnTo>
                      <a:pt x="10" y="98"/>
                    </a:lnTo>
                    <a:lnTo>
                      <a:pt x="8" y="96"/>
                    </a:lnTo>
                    <a:lnTo>
                      <a:pt x="6" y="96"/>
                    </a:lnTo>
                    <a:lnTo>
                      <a:pt x="6" y="88"/>
                    </a:lnTo>
                    <a:lnTo>
                      <a:pt x="4" y="86"/>
                    </a:lnTo>
                    <a:lnTo>
                      <a:pt x="4" y="86"/>
                    </a:lnTo>
                    <a:lnTo>
                      <a:pt x="2" y="84"/>
                    </a:lnTo>
                    <a:lnTo>
                      <a:pt x="0" y="84"/>
                    </a:lnTo>
                    <a:lnTo>
                      <a:pt x="0" y="82"/>
                    </a:lnTo>
                    <a:lnTo>
                      <a:pt x="2" y="78"/>
                    </a:lnTo>
                    <a:lnTo>
                      <a:pt x="4" y="76"/>
                    </a:lnTo>
                    <a:lnTo>
                      <a:pt x="4" y="74"/>
                    </a:lnTo>
                    <a:lnTo>
                      <a:pt x="4" y="72"/>
                    </a:lnTo>
                    <a:lnTo>
                      <a:pt x="6" y="72"/>
                    </a:lnTo>
                    <a:lnTo>
                      <a:pt x="8" y="70"/>
                    </a:lnTo>
                    <a:lnTo>
                      <a:pt x="8" y="68"/>
                    </a:lnTo>
                    <a:lnTo>
                      <a:pt x="8" y="66"/>
                    </a:lnTo>
                    <a:lnTo>
                      <a:pt x="8" y="64"/>
                    </a:lnTo>
                    <a:lnTo>
                      <a:pt x="8" y="62"/>
                    </a:lnTo>
                    <a:lnTo>
                      <a:pt x="8" y="62"/>
                    </a:lnTo>
                    <a:lnTo>
                      <a:pt x="10" y="60"/>
                    </a:lnTo>
                    <a:lnTo>
                      <a:pt x="10" y="58"/>
                    </a:lnTo>
                    <a:lnTo>
                      <a:pt x="12" y="56"/>
                    </a:lnTo>
                    <a:lnTo>
                      <a:pt x="12" y="54"/>
                    </a:lnTo>
                    <a:lnTo>
                      <a:pt x="12" y="52"/>
                    </a:lnTo>
                    <a:lnTo>
                      <a:pt x="14" y="48"/>
                    </a:lnTo>
                    <a:lnTo>
                      <a:pt x="18" y="40"/>
                    </a:lnTo>
                    <a:lnTo>
                      <a:pt x="22" y="32"/>
                    </a:lnTo>
                    <a:lnTo>
                      <a:pt x="24" y="30"/>
                    </a:lnTo>
                    <a:lnTo>
                      <a:pt x="24" y="26"/>
                    </a:lnTo>
                    <a:lnTo>
                      <a:pt x="24" y="22"/>
                    </a:lnTo>
                    <a:lnTo>
                      <a:pt x="24" y="18"/>
                    </a:lnTo>
                    <a:lnTo>
                      <a:pt x="22" y="4"/>
                    </a:lnTo>
                    <a:lnTo>
                      <a:pt x="20" y="0"/>
                    </a:lnTo>
                    <a:lnTo>
                      <a:pt x="248" y="0"/>
                    </a:lnTo>
                    <a:lnTo>
                      <a:pt x="248" y="0"/>
                    </a:lnTo>
                    <a:close/>
                  </a:path>
                </a:pathLst>
              </a:custGeom>
              <a:grpFill/>
              <a:ln w="3175" cmpd="sng">
                <a:solidFill>
                  <a:srgbClr val="000000"/>
                </a:solidFill>
                <a:round/>
                <a:headEnd/>
                <a:tailEnd/>
              </a:ln>
            </p:spPr>
            <p:txBody>
              <a:bodyPr/>
              <a:lstStyle/>
              <a:p>
                <a:endParaRPr lang="en-US" sz="2600" dirty="0"/>
              </a:p>
            </p:txBody>
          </p:sp>
          <p:sp>
            <p:nvSpPr>
              <p:cNvPr id="791" name="Freeform 7"/>
              <p:cNvSpPr>
                <a:spLocks/>
              </p:cNvSpPr>
              <p:nvPr/>
            </p:nvSpPr>
            <p:spPr bwMode="auto">
              <a:xfrm>
                <a:off x="1061" y="128"/>
                <a:ext cx="276" cy="410"/>
              </a:xfrm>
              <a:custGeom>
                <a:avLst/>
                <a:gdLst>
                  <a:gd name="T0" fmla="*/ 256 w 276"/>
                  <a:gd name="T1" fmla="*/ 372 h 410"/>
                  <a:gd name="T2" fmla="*/ 228 w 276"/>
                  <a:gd name="T3" fmla="*/ 376 h 410"/>
                  <a:gd name="T4" fmla="*/ 196 w 276"/>
                  <a:gd name="T5" fmla="*/ 378 h 410"/>
                  <a:gd name="T6" fmla="*/ 170 w 276"/>
                  <a:gd name="T7" fmla="*/ 382 h 410"/>
                  <a:gd name="T8" fmla="*/ 132 w 276"/>
                  <a:gd name="T9" fmla="*/ 388 h 410"/>
                  <a:gd name="T10" fmla="*/ 104 w 276"/>
                  <a:gd name="T11" fmla="*/ 396 h 410"/>
                  <a:gd name="T12" fmla="*/ 68 w 276"/>
                  <a:gd name="T13" fmla="*/ 408 h 410"/>
                  <a:gd name="T14" fmla="*/ 60 w 276"/>
                  <a:gd name="T15" fmla="*/ 400 h 410"/>
                  <a:gd name="T16" fmla="*/ 70 w 276"/>
                  <a:gd name="T17" fmla="*/ 396 h 410"/>
                  <a:gd name="T18" fmla="*/ 78 w 276"/>
                  <a:gd name="T19" fmla="*/ 396 h 410"/>
                  <a:gd name="T20" fmla="*/ 96 w 276"/>
                  <a:gd name="T21" fmla="*/ 384 h 410"/>
                  <a:gd name="T22" fmla="*/ 156 w 276"/>
                  <a:gd name="T23" fmla="*/ 372 h 410"/>
                  <a:gd name="T24" fmla="*/ 196 w 276"/>
                  <a:gd name="T25" fmla="*/ 346 h 410"/>
                  <a:gd name="T26" fmla="*/ 204 w 276"/>
                  <a:gd name="T27" fmla="*/ 348 h 410"/>
                  <a:gd name="T28" fmla="*/ 224 w 276"/>
                  <a:gd name="T29" fmla="*/ 352 h 410"/>
                  <a:gd name="T30" fmla="*/ 208 w 276"/>
                  <a:gd name="T31" fmla="*/ 346 h 410"/>
                  <a:gd name="T32" fmla="*/ 184 w 276"/>
                  <a:gd name="T33" fmla="*/ 332 h 410"/>
                  <a:gd name="T34" fmla="*/ 154 w 276"/>
                  <a:gd name="T35" fmla="*/ 310 h 410"/>
                  <a:gd name="T36" fmla="*/ 158 w 276"/>
                  <a:gd name="T37" fmla="*/ 296 h 410"/>
                  <a:gd name="T38" fmla="*/ 162 w 276"/>
                  <a:gd name="T39" fmla="*/ 290 h 410"/>
                  <a:gd name="T40" fmla="*/ 162 w 276"/>
                  <a:gd name="T41" fmla="*/ 286 h 410"/>
                  <a:gd name="T42" fmla="*/ 166 w 276"/>
                  <a:gd name="T43" fmla="*/ 276 h 410"/>
                  <a:gd name="T44" fmla="*/ 170 w 276"/>
                  <a:gd name="T45" fmla="*/ 266 h 410"/>
                  <a:gd name="T46" fmla="*/ 154 w 276"/>
                  <a:gd name="T47" fmla="*/ 252 h 410"/>
                  <a:gd name="T48" fmla="*/ 150 w 276"/>
                  <a:gd name="T49" fmla="*/ 252 h 410"/>
                  <a:gd name="T50" fmla="*/ 152 w 276"/>
                  <a:gd name="T51" fmla="*/ 260 h 410"/>
                  <a:gd name="T52" fmla="*/ 160 w 276"/>
                  <a:gd name="T53" fmla="*/ 270 h 410"/>
                  <a:gd name="T54" fmla="*/ 154 w 276"/>
                  <a:gd name="T55" fmla="*/ 282 h 410"/>
                  <a:gd name="T56" fmla="*/ 142 w 276"/>
                  <a:gd name="T57" fmla="*/ 290 h 410"/>
                  <a:gd name="T58" fmla="*/ 140 w 276"/>
                  <a:gd name="T59" fmla="*/ 302 h 410"/>
                  <a:gd name="T60" fmla="*/ 134 w 276"/>
                  <a:gd name="T61" fmla="*/ 322 h 410"/>
                  <a:gd name="T62" fmla="*/ 128 w 276"/>
                  <a:gd name="T63" fmla="*/ 340 h 410"/>
                  <a:gd name="T64" fmla="*/ 120 w 276"/>
                  <a:gd name="T65" fmla="*/ 346 h 410"/>
                  <a:gd name="T66" fmla="*/ 112 w 276"/>
                  <a:gd name="T67" fmla="*/ 332 h 410"/>
                  <a:gd name="T68" fmla="*/ 114 w 276"/>
                  <a:gd name="T69" fmla="*/ 310 h 410"/>
                  <a:gd name="T70" fmla="*/ 110 w 276"/>
                  <a:gd name="T71" fmla="*/ 296 h 410"/>
                  <a:gd name="T72" fmla="*/ 98 w 276"/>
                  <a:gd name="T73" fmla="*/ 296 h 410"/>
                  <a:gd name="T74" fmla="*/ 100 w 276"/>
                  <a:gd name="T75" fmla="*/ 280 h 410"/>
                  <a:gd name="T76" fmla="*/ 90 w 276"/>
                  <a:gd name="T77" fmla="*/ 280 h 410"/>
                  <a:gd name="T78" fmla="*/ 74 w 276"/>
                  <a:gd name="T79" fmla="*/ 262 h 410"/>
                  <a:gd name="T80" fmla="*/ 68 w 276"/>
                  <a:gd name="T81" fmla="*/ 262 h 410"/>
                  <a:gd name="T82" fmla="*/ 70 w 276"/>
                  <a:gd name="T83" fmla="*/ 280 h 410"/>
                  <a:gd name="T84" fmla="*/ 40 w 276"/>
                  <a:gd name="T85" fmla="*/ 256 h 410"/>
                  <a:gd name="T86" fmla="*/ 28 w 276"/>
                  <a:gd name="T87" fmla="*/ 240 h 410"/>
                  <a:gd name="T88" fmla="*/ 22 w 276"/>
                  <a:gd name="T89" fmla="*/ 204 h 410"/>
                  <a:gd name="T90" fmla="*/ 18 w 276"/>
                  <a:gd name="T91" fmla="*/ 178 h 410"/>
                  <a:gd name="T92" fmla="*/ 2 w 276"/>
                  <a:gd name="T93" fmla="*/ 158 h 410"/>
                  <a:gd name="T94" fmla="*/ 2 w 276"/>
                  <a:gd name="T95" fmla="*/ 136 h 410"/>
                  <a:gd name="T96" fmla="*/ 8 w 276"/>
                  <a:gd name="T97" fmla="*/ 116 h 410"/>
                  <a:gd name="T98" fmla="*/ 2 w 276"/>
                  <a:gd name="T99" fmla="*/ 100 h 410"/>
                  <a:gd name="T100" fmla="*/ 6 w 276"/>
                  <a:gd name="T101" fmla="*/ 86 h 410"/>
                  <a:gd name="T102" fmla="*/ 16 w 276"/>
                  <a:gd name="T103" fmla="*/ 68 h 410"/>
                  <a:gd name="T104" fmla="*/ 14 w 276"/>
                  <a:gd name="T105" fmla="*/ 54 h 410"/>
                  <a:gd name="T106" fmla="*/ 24 w 276"/>
                  <a:gd name="T107" fmla="*/ 42 h 410"/>
                  <a:gd name="T108" fmla="*/ 32 w 276"/>
                  <a:gd name="T109" fmla="*/ 36 h 410"/>
                  <a:gd name="T110" fmla="*/ 40 w 276"/>
                  <a:gd name="T111" fmla="*/ 22 h 410"/>
                  <a:gd name="T112" fmla="*/ 56 w 276"/>
                  <a:gd name="T113" fmla="*/ 20 h 410"/>
                  <a:gd name="T114" fmla="*/ 276 w 276"/>
                  <a:gd name="T115"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6" h="410">
                    <a:moveTo>
                      <a:pt x="276" y="0"/>
                    </a:moveTo>
                    <a:lnTo>
                      <a:pt x="268" y="372"/>
                    </a:lnTo>
                    <a:lnTo>
                      <a:pt x="266" y="372"/>
                    </a:lnTo>
                    <a:lnTo>
                      <a:pt x="264" y="372"/>
                    </a:lnTo>
                    <a:lnTo>
                      <a:pt x="262" y="372"/>
                    </a:lnTo>
                    <a:lnTo>
                      <a:pt x="260" y="372"/>
                    </a:lnTo>
                    <a:lnTo>
                      <a:pt x="258" y="370"/>
                    </a:lnTo>
                    <a:lnTo>
                      <a:pt x="256" y="372"/>
                    </a:lnTo>
                    <a:lnTo>
                      <a:pt x="252" y="372"/>
                    </a:lnTo>
                    <a:lnTo>
                      <a:pt x="250" y="374"/>
                    </a:lnTo>
                    <a:lnTo>
                      <a:pt x="246" y="372"/>
                    </a:lnTo>
                    <a:lnTo>
                      <a:pt x="242" y="374"/>
                    </a:lnTo>
                    <a:lnTo>
                      <a:pt x="238" y="376"/>
                    </a:lnTo>
                    <a:lnTo>
                      <a:pt x="234" y="376"/>
                    </a:lnTo>
                    <a:lnTo>
                      <a:pt x="232" y="376"/>
                    </a:lnTo>
                    <a:lnTo>
                      <a:pt x="228" y="376"/>
                    </a:lnTo>
                    <a:lnTo>
                      <a:pt x="220" y="376"/>
                    </a:lnTo>
                    <a:lnTo>
                      <a:pt x="218" y="376"/>
                    </a:lnTo>
                    <a:lnTo>
                      <a:pt x="216" y="376"/>
                    </a:lnTo>
                    <a:lnTo>
                      <a:pt x="210" y="376"/>
                    </a:lnTo>
                    <a:lnTo>
                      <a:pt x="206" y="378"/>
                    </a:lnTo>
                    <a:lnTo>
                      <a:pt x="202" y="378"/>
                    </a:lnTo>
                    <a:lnTo>
                      <a:pt x="198" y="378"/>
                    </a:lnTo>
                    <a:lnTo>
                      <a:pt x="196" y="378"/>
                    </a:lnTo>
                    <a:lnTo>
                      <a:pt x="192" y="378"/>
                    </a:lnTo>
                    <a:lnTo>
                      <a:pt x="188" y="378"/>
                    </a:lnTo>
                    <a:lnTo>
                      <a:pt x="182" y="380"/>
                    </a:lnTo>
                    <a:lnTo>
                      <a:pt x="180" y="382"/>
                    </a:lnTo>
                    <a:lnTo>
                      <a:pt x="178" y="380"/>
                    </a:lnTo>
                    <a:lnTo>
                      <a:pt x="176" y="382"/>
                    </a:lnTo>
                    <a:lnTo>
                      <a:pt x="174" y="382"/>
                    </a:lnTo>
                    <a:lnTo>
                      <a:pt x="170" y="382"/>
                    </a:lnTo>
                    <a:lnTo>
                      <a:pt x="166" y="384"/>
                    </a:lnTo>
                    <a:lnTo>
                      <a:pt x="160" y="384"/>
                    </a:lnTo>
                    <a:lnTo>
                      <a:pt x="148" y="386"/>
                    </a:lnTo>
                    <a:lnTo>
                      <a:pt x="146" y="386"/>
                    </a:lnTo>
                    <a:lnTo>
                      <a:pt x="144" y="386"/>
                    </a:lnTo>
                    <a:lnTo>
                      <a:pt x="142" y="386"/>
                    </a:lnTo>
                    <a:lnTo>
                      <a:pt x="136" y="388"/>
                    </a:lnTo>
                    <a:lnTo>
                      <a:pt x="132" y="388"/>
                    </a:lnTo>
                    <a:lnTo>
                      <a:pt x="130" y="390"/>
                    </a:lnTo>
                    <a:lnTo>
                      <a:pt x="126" y="390"/>
                    </a:lnTo>
                    <a:lnTo>
                      <a:pt x="124" y="390"/>
                    </a:lnTo>
                    <a:lnTo>
                      <a:pt x="122" y="392"/>
                    </a:lnTo>
                    <a:lnTo>
                      <a:pt x="118" y="392"/>
                    </a:lnTo>
                    <a:lnTo>
                      <a:pt x="114" y="394"/>
                    </a:lnTo>
                    <a:lnTo>
                      <a:pt x="108" y="394"/>
                    </a:lnTo>
                    <a:lnTo>
                      <a:pt x="104" y="396"/>
                    </a:lnTo>
                    <a:lnTo>
                      <a:pt x="102" y="396"/>
                    </a:lnTo>
                    <a:lnTo>
                      <a:pt x="100" y="396"/>
                    </a:lnTo>
                    <a:lnTo>
                      <a:pt x="100" y="398"/>
                    </a:lnTo>
                    <a:lnTo>
                      <a:pt x="86" y="402"/>
                    </a:lnTo>
                    <a:lnTo>
                      <a:pt x="78" y="406"/>
                    </a:lnTo>
                    <a:lnTo>
                      <a:pt x="76" y="406"/>
                    </a:lnTo>
                    <a:lnTo>
                      <a:pt x="72" y="406"/>
                    </a:lnTo>
                    <a:lnTo>
                      <a:pt x="68" y="408"/>
                    </a:lnTo>
                    <a:lnTo>
                      <a:pt x="68" y="410"/>
                    </a:lnTo>
                    <a:lnTo>
                      <a:pt x="66" y="410"/>
                    </a:lnTo>
                    <a:lnTo>
                      <a:pt x="62" y="406"/>
                    </a:lnTo>
                    <a:lnTo>
                      <a:pt x="56" y="400"/>
                    </a:lnTo>
                    <a:lnTo>
                      <a:pt x="56" y="400"/>
                    </a:lnTo>
                    <a:lnTo>
                      <a:pt x="56" y="400"/>
                    </a:lnTo>
                    <a:lnTo>
                      <a:pt x="58" y="400"/>
                    </a:lnTo>
                    <a:lnTo>
                      <a:pt x="60" y="400"/>
                    </a:lnTo>
                    <a:lnTo>
                      <a:pt x="62" y="398"/>
                    </a:lnTo>
                    <a:lnTo>
                      <a:pt x="64" y="396"/>
                    </a:lnTo>
                    <a:lnTo>
                      <a:pt x="64" y="396"/>
                    </a:lnTo>
                    <a:lnTo>
                      <a:pt x="64" y="394"/>
                    </a:lnTo>
                    <a:lnTo>
                      <a:pt x="66" y="396"/>
                    </a:lnTo>
                    <a:lnTo>
                      <a:pt x="68" y="396"/>
                    </a:lnTo>
                    <a:lnTo>
                      <a:pt x="70" y="396"/>
                    </a:lnTo>
                    <a:lnTo>
                      <a:pt x="70" y="396"/>
                    </a:lnTo>
                    <a:lnTo>
                      <a:pt x="70" y="394"/>
                    </a:lnTo>
                    <a:lnTo>
                      <a:pt x="70" y="394"/>
                    </a:lnTo>
                    <a:lnTo>
                      <a:pt x="68" y="392"/>
                    </a:lnTo>
                    <a:lnTo>
                      <a:pt x="68" y="390"/>
                    </a:lnTo>
                    <a:lnTo>
                      <a:pt x="70" y="390"/>
                    </a:lnTo>
                    <a:lnTo>
                      <a:pt x="72" y="390"/>
                    </a:lnTo>
                    <a:lnTo>
                      <a:pt x="74" y="394"/>
                    </a:lnTo>
                    <a:lnTo>
                      <a:pt x="78" y="396"/>
                    </a:lnTo>
                    <a:lnTo>
                      <a:pt x="80" y="396"/>
                    </a:lnTo>
                    <a:lnTo>
                      <a:pt x="86" y="396"/>
                    </a:lnTo>
                    <a:lnTo>
                      <a:pt x="88" y="394"/>
                    </a:lnTo>
                    <a:lnTo>
                      <a:pt x="90" y="394"/>
                    </a:lnTo>
                    <a:lnTo>
                      <a:pt x="90" y="388"/>
                    </a:lnTo>
                    <a:lnTo>
                      <a:pt x="92" y="388"/>
                    </a:lnTo>
                    <a:lnTo>
                      <a:pt x="94" y="386"/>
                    </a:lnTo>
                    <a:lnTo>
                      <a:pt x="96" y="384"/>
                    </a:lnTo>
                    <a:lnTo>
                      <a:pt x="100" y="384"/>
                    </a:lnTo>
                    <a:lnTo>
                      <a:pt x="104" y="380"/>
                    </a:lnTo>
                    <a:lnTo>
                      <a:pt x="116" y="376"/>
                    </a:lnTo>
                    <a:lnTo>
                      <a:pt x="118" y="376"/>
                    </a:lnTo>
                    <a:lnTo>
                      <a:pt x="136" y="378"/>
                    </a:lnTo>
                    <a:lnTo>
                      <a:pt x="146" y="376"/>
                    </a:lnTo>
                    <a:lnTo>
                      <a:pt x="152" y="374"/>
                    </a:lnTo>
                    <a:lnTo>
                      <a:pt x="156" y="372"/>
                    </a:lnTo>
                    <a:lnTo>
                      <a:pt x="160" y="372"/>
                    </a:lnTo>
                    <a:lnTo>
                      <a:pt x="170" y="366"/>
                    </a:lnTo>
                    <a:lnTo>
                      <a:pt x="182" y="354"/>
                    </a:lnTo>
                    <a:lnTo>
                      <a:pt x="188" y="350"/>
                    </a:lnTo>
                    <a:lnTo>
                      <a:pt x="190" y="346"/>
                    </a:lnTo>
                    <a:lnTo>
                      <a:pt x="192" y="346"/>
                    </a:lnTo>
                    <a:lnTo>
                      <a:pt x="196" y="346"/>
                    </a:lnTo>
                    <a:lnTo>
                      <a:pt x="196" y="346"/>
                    </a:lnTo>
                    <a:lnTo>
                      <a:pt x="194" y="344"/>
                    </a:lnTo>
                    <a:lnTo>
                      <a:pt x="196" y="342"/>
                    </a:lnTo>
                    <a:lnTo>
                      <a:pt x="196" y="342"/>
                    </a:lnTo>
                    <a:lnTo>
                      <a:pt x="198" y="342"/>
                    </a:lnTo>
                    <a:lnTo>
                      <a:pt x="200" y="344"/>
                    </a:lnTo>
                    <a:lnTo>
                      <a:pt x="202" y="346"/>
                    </a:lnTo>
                    <a:lnTo>
                      <a:pt x="204" y="348"/>
                    </a:lnTo>
                    <a:lnTo>
                      <a:pt x="204" y="348"/>
                    </a:lnTo>
                    <a:lnTo>
                      <a:pt x="206" y="350"/>
                    </a:lnTo>
                    <a:lnTo>
                      <a:pt x="208" y="352"/>
                    </a:lnTo>
                    <a:lnTo>
                      <a:pt x="210" y="352"/>
                    </a:lnTo>
                    <a:lnTo>
                      <a:pt x="212" y="352"/>
                    </a:lnTo>
                    <a:lnTo>
                      <a:pt x="214" y="350"/>
                    </a:lnTo>
                    <a:lnTo>
                      <a:pt x="216" y="350"/>
                    </a:lnTo>
                    <a:lnTo>
                      <a:pt x="222" y="352"/>
                    </a:lnTo>
                    <a:lnTo>
                      <a:pt x="224" y="352"/>
                    </a:lnTo>
                    <a:lnTo>
                      <a:pt x="226" y="352"/>
                    </a:lnTo>
                    <a:lnTo>
                      <a:pt x="228" y="352"/>
                    </a:lnTo>
                    <a:lnTo>
                      <a:pt x="226" y="348"/>
                    </a:lnTo>
                    <a:lnTo>
                      <a:pt x="224" y="348"/>
                    </a:lnTo>
                    <a:lnTo>
                      <a:pt x="222" y="348"/>
                    </a:lnTo>
                    <a:lnTo>
                      <a:pt x="218" y="348"/>
                    </a:lnTo>
                    <a:lnTo>
                      <a:pt x="210" y="346"/>
                    </a:lnTo>
                    <a:lnTo>
                      <a:pt x="208" y="346"/>
                    </a:lnTo>
                    <a:lnTo>
                      <a:pt x="208" y="344"/>
                    </a:lnTo>
                    <a:lnTo>
                      <a:pt x="206" y="342"/>
                    </a:lnTo>
                    <a:lnTo>
                      <a:pt x="204" y="340"/>
                    </a:lnTo>
                    <a:lnTo>
                      <a:pt x="200" y="338"/>
                    </a:lnTo>
                    <a:lnTo>
                      <a:pt x="192" y="336"/>
                    </a:lnTo>
                    <a:lnTo>
                      <a:pt x="190" y="336"/>
                    </a:lnTo>
                    <a:lnTo>
                      <a:pt x="184" y="332"/>
                    </a:lnTo>
                    <a:lnTo>
                      <a:pt x="184" y="332"/>
                    </a:lnTo>
                    <a:lnTo>
                      <a:pt x="180" y="330"/>
                    </a:lnTo>
                    <a:lnTo>
                      <a:pt x="180" y="328"/>
                    </a:lnTo>
                    <a:lnTo>
                      <a:pt x="174" y="324"/>
                    </a:lnTo>
                    <a:lnTo>
                      <a:pt x="170" y="322"/>
                    </a:lnTo>
                    <a:lnTo>
                      <a:pt x="154" y="314"/>
                    </a:lnTo>
                    <a:lnTo>
                      <a:pt x="152" y="310"/>
                    </a:lnTo>
                    <a:lnTo>
                      <a:pt x="152" y="310"/>
                    </a:lnTo>
                    <a:lnTo>
                      <a:pt x="154" y="310"/>
                    </a:lnTo>
                    <a:lnTo>
                      <a:pt x="156" y="308"/>
                    </a:lnTo>
                    <a:lnTo>
                      <a:pt x="158" y="306"/>
                    </a:lnTo>
                    <a:lnTo>
                      <a:pt x="158" y="306"/>
                    </a:lnTo>
                    <a:lnTo>
                      <a:pt x="158" y="304"/>
                    </a:lnTo>
                    <a:lnTo>
                      <a:pt x="158" y="302"/>
                    </a:lnTo>
                    <a:lnTo>
                      <a:pt x="156" y="300"/>
                    </a:lnTo>
                    <a:lnTo>
                      <a:pt x="156" y="296"/>
                    </a:lnTo>
                    <a:lnTo>
                      <a:pt x="158" y="296"/>
                    </a:lnTo>
                    <a:lnTo>
                      <a:pt x="160" y="298"/>
                    </a:lnTo>
                    <a:lnTo>
                      <a:pt x="164" y="300"/>
                    </a:lnTo>
                    <a:lnTo>
                      <a:pt x="166" y="300"/>
                    </a:lnTo>
                    <a:lnTo>
                      <a:pt x="166" y="298"/>
                    </a:lnTo>
                    <a:lnTo>
                      <a:pt x="166" y="296"/>
                    </a:lnTo>
                    <a:lnTo>
                      <a:pt x="164" y="294"/>
                    </a:lnTo>
                    <a:lnTo>
                      <a:pt x="162" y="292"/>
                    </a:lnTo>
                    <a:lnTo>
                      <a:pt x="162" y="290"/>
                    </a:lnTo>
                    <a:lnTo>
                      <a:pt x="162" y="288"/>
                    </a:lnTo>
                    <a:lnTo>
                      <a:pt x="164" y="290"/>
                    </a:lnTo>
                    <a:lnTo>
                      <a:pt x="166" y="290"/>
                    </a:lnTo>
                    <a:lnTo>
                      <a:pt x="168" y="288"/>
                    </a:lnTo>
                    <a:lnTo>
                      <a:pt x="168" y="286"/>
                    </a:lnTo>
                    <a:lnTo>
                      <a:pt x="166" y="288"/>
                    </a:lnTo>
                    <a:lnTo>
                      <a:pt x="164" y="286"/>
                    </a:lnTo>
                    <a:lnTo>
                      <a:pt x="162" y="286"/>
                    </a:lnTo>
                    <a:lnTo>
                      <a:pt x="162" y="284"/>
                    </a:lnTo>
                    <a:lnTo>
                      <a:pt x="162" y="282"/>
                    </a:lnTo>
                    <a:lnTo>
                      <a:pt x="164" y="280"/>
                    </a:lnTo>
                    <a:lnTo>
                      <a:pt x="166" y="280"/>
                    </a:lnTo>
                    <a:lnTo>
                      <a:pt x="168" y="280"/>
                    </a:lnTo>
                    <a:lnTo>
                      <a:pt x="166" y="278"/>
                    </a:lnTo>
                    <a:lnTo>
                      <a:pt x="164" y="278"/>
                    </a:lnTo>
                    <a:lnTo>
                      <a:pt x="166" y="276"/>
                    </a:lnTo>
                    <a:lnTo>
                      <a:pt x="166" y="274"/>
                    </a:lnTo>
                    <a:lnTo>
                      <a:pt x="168" y="274"/>
                    </a:lnTo>
                    <a:lnTo>
                      <a:pt x="170" y="270"/>
                    </a:lnTo>
                    <a:lnTo>
                      <a:pt x="170" y="270"/>
                    </a:lnTo>
                    <a:lnTo>
                      <a:pt x="170" y="270"/>
                    </a:lnTo>
                    <a:lnTo>
                      <a:pt x="170" y="268"/>
                    </a:lnTo>
                    <a:lnTo>
                      <a:pt x="170" y="266"/>
                    </a:lnTo>
                    <a:lnTo>
                      <a:pt x="170" y="266"/>
                    </a:lnTo>
                    <a:lnTo>
                      <a:pt x="168" y="264"/>
                    </a:lnTo>
                    <a:lnTo>
                      <a:pt x="164" y="260"/>
                    </a:lnTo>
                    <a:lnTo>
                      <a:pt x="162" y="264"/>
                    </a:lnTo>
                    <a:lnTo>
                      <a:pt x="160" y="262"/>
                    </a:lnTo>
                    <a:lnTo>
                      <a:pt x="158" y="258"/>
                    </a:lnTo>
                    <a:lnTo>
                      <a:pt x="156" y="256"/>
                    </a:lnTo>
                    <a:lnTo>
                      <a:pt x="156" y="254"/>
                    </a:lnTo>
                    <a:lnTo>
                      <a:pt x="154" y="252"/>
                    </a:lnTo>
                    <a:lnTo>
                      <a:pt x="156" y="250"/>
                    </a:lnTo>
                    <a:lnTo>
                      <a:pt x="154" y="248"/>
                    </a:lnTo>
                    <a:lnTo>
                      <a:pt x="154" y="248"/>
                    </a:lnTo>
                    <a:lnTo>
                      <a:pt x="148" y="246"/>
                    </a:lnTo>
                    <a:lnTo>
                      <a:pt x="148" y="248"/>
                    </a:lnTo>
                    <a:lnTo>
                      <a:pt x="150" y="248"/>
                    </a:lnTo>
                    <a:lnTo>
                      <a:pt x="150" y="250"/>
                    </a:lnTo>
                    <a:lnTo>
                      <a:pt x="150" y="252"/>
                    </a:lnTo>
                    <a:lnTo>
                      <a:pt x="148" y="252"/>
                    </a:lnTo>
                    <a:lnTo>
                      <a:pt x="148" y="254"/>
                    </a:lnTo>
                    <a:lnTo>
                      <a:pt x="148" y="256"/>
                    </a:lnTo>
                    <a:lnTo>
                      <a:pt x="150" y="256"/>
                    </a:lnTo>
                    <a:lnTo>
                      <a:pt x="150" y="256"/>
                    </a:lnTo>
                    <a:lnTo>
                      <a:pt x="150" y="258"/>
                    </a:lnTo>
                    <a:lnTo>
                      <a:pt x="152" y="258"/>
                    </a:lnTo>
                    <a:lnTo>
                      <a:pt x="152" y="260"/>
                    </a:lnTo>
                    <a:lnTo>
                      <a:pt x="154" y="262"/>
                    </a:lnTo>
                    <a:lnTo>
                      <a:pt x="154" y="262"/>
                    </a:lnTo>
                    <a:lnTo>
                      <a:pt x="154" y="266"/>
                    </a:lnTo>
                    <a:lnTo>
                      <a:pt x="156" y="266"/>
                    </a:lnTo>
                    <a:lnTo>
                      <a:pt x="156" y="266"/>
                    </a:lnTo>
                    <a:lnTo>
                      <a:pt x="158" y="266"/>
                    </a:lnTo>
                    <a:lnTo>
                      <a:pt x="160" y="268"/>
                    </a:lnTo>
                    <a:lnTo>
                      <a:pt x="160" y="270"/>
                    </a:lnTo>
                    <a:lnTo>
                      <a:pt x="160" y="272"/>
                    </a:lnTo>
                    <a:lnTo>
                      <a:pt x="158" y="274"/>
                    </a:lnTo>
                    <a:lnTo>
                      <a:pt x="156" y="274"/>
                    </a:lnTo>
                    <a:lnTo>
                      <a:pt x="156" y="276"/>
                    </a:lnTo>
                    <a:lnTo>
                      <a:pt x="156" y="278"/>
                    </a:lnTo>
                    <a:lnTo>
                      <a:pt x="156" y="278"/>
                    </a:lnTo>
                    <a:lnTo>
                      <a:pt x="154" y="280"/>
                    </a:lnTo>
                    <a:lnTo>
                      <a:pt x="154" y="282"/>
                    </a:lnTo>
                    <a:lnTo>
                      <a:pt x="154" y="284"/>
                    </a:lnTo>
                    <a:lnTo>
                      <a:pt x="148" y="286"/>
                    </a:lnTo>
                    <a:lnTo>
                      <a:pt x="146" y="286"/>
                    </a:lnTo>
                    <a:lnTo>
                      <a:pt x="146" y="286"/>
                    </a:lnTo>
                    <a:lnTo>
                      <a:pt x="144" y="288"/>
                    </a:lnTo>
                    <a:lnTo>
                      <a:pt x="142" y="288"/>
                    </a:lnTo>
                    <a:lnTo>
                      <a:pt x="142" y="290"/>
                    </a:lnTo>
                    <a:lnTo>
                      <a:pt x="142" y="290"/>
                    </a:lnTo>
                    <a:lnTo>
                      <a:pt x="144" y="292"/>
                    </a:lnTo>
                    <a:lnTo>
                      <a:pt x="144" y="294"/>
                    </a:lnTo>
                    <a:lnTo>
                      <a:pt x="144" y="296"/>
                    </a:lnTo>
                    <a:lnTo>
                      <a:pt x="142" y="300"/>
                    </a:lnTo>
                    <a:lnTo>
                      <a:pt x="142" y="300"/>
                    </a:lnTo>
                    <a:lnTo>
                      <a:pt x="140" y="302"/>
                    </a:lnTo>
                    <a:lnTo>
                      <a:pt x="140" y="302"/>
                    </a:lnTo>
                    <a:lnTo>
                      <a:pt x="140" y="302"/>
                    </a:lnTo>
                    <a:lnTo>
                      <a:pt x="138" y="306"/>
                    </a:lnTo>
                    <a:lnTo>
                      <a:pt x="138" y="306"/>
                    </a:lnTo>
                    <a:lnTo>
                      <a:pt x="138" y="308"/>
                    </a:lnTo>
                    <a:lnTo>
                      <a:pt x="138" y="310"/>
                    </a:lnTo>
                    <a:lnTo>
                      <a:pt x="140" y="310"/>
                    </a:lnTo>
                    <a:lnTo>
                      <a:pt x="138" y="312"/>
                    </a:lnTo>
                    <a:lnTo>
                      <a:pt x="136" y="316"/>
                    </a:lnTo>
                    <a:lnTo>
                      <a:pt x="134" y="322"/>
                    </a:lnTo>
                    <a:lnTo>
                      <a:pt x="134" y="326"/>
                    </a:lnTo>
                    <a:lnTo>
                      <a:pt x="132" y="328"/>
                    </a:lnTo>
                    <a:lnTo>
                      <a:pt x="132" y="330"/>
                    </a:lnTo>
                    <a:lnTo>
                      <a:pt x="130" y="332"/>
                    </a:lnTo>
                    <a:lnTo>
                      <a:pt x="130" y="332"/>
                    </a:lnTo>
                    <a:lnTo>
                      <a:pt x="130" y="334"/>
                    </a:lnTo>
                    <a:lnTo>
                      <a:pt x="128" y="338"/>
                    </a:lnTo>
                    <a:lnTo>
                      <a:pt x="128" y="340"/>
                    </a:lnTo>
                    <a:lnTo>
                      <a:pt x="130" y="342"/>
                    </a:lnTo>
                    <a:lnTo>
                      <a:pt x="128" y="344"/>
                    </a:lnTo>
                    <a:lnTo>
                      <a:pt x="126" y="344"/>
                    </a:lnTo>
                    <a:lnTo>
                      <a:pt x="124" y="344"/>
                    </a:lnTo>
                    <a:lnTo>
                      <a:pt x="122" y="344"/>
                    </a:lnTo>
                    <a:lnTo>
                      <a:pt x="122" y="344"/>
                    </a:lnTo>
                    <a:lnTo>
                      <a:pt x="120" y="344"/>
                    </a:lnTo>
                    <a:lnTo>
                      <a:pt x="120" y="346"/>
                    </a:lnTo>
                    <a:lnTo>
                      <a:pt x="120" y="346"/>
                    </a:lnTo>
                    <a:lnTo>
                      <a:pt x="118" y="346"/>
                    </a:lnTo>
                    <a:lnTo>
                      <a:pt x="116" y="346"/>
                    </a:lnTo>
                    <a:lnTo>
                      <a:pt x="114" y="346"/>
                    </a:lnTo>
                    <a:lnTo>
                      <a:pt x="112" y="344"/>
                    </a:lnTo>
                    <a:lnTo>
                      <a:pt x="112" y="340"/>
                    </a:lnTo>
                    <a:lnTo>
                      <a:pt x="112" y="338"/>
                    </a:lnTo>
                    <a:lnTo>
                      <a:pt x="112" y="332"/>
                    </a:lnTo>
                    <a:lnTo>
                      <a:pt x="112" y="328"/>
                    </a:lnTo>
                    <a:lnTo>
                      <a:pt x="112" y="326"/>
                    </a:lnTo>
                    <a:lnTo>
                      <a:pt x="112" y="322"/>
                    </a:lnTo>
                    <a:lnTo>
                      <a:pt x="112" y="320"/>
                    </a:lnTo>
                    <a:lnTo>
                      <a:pt x="110" y="318"/>
                    </a:lnTo>
                    <a:lnTo>
                      <a:pt x="112" y="314"/>
                    </a:lnTo>
                    <a:lnTo>
                      <a:pt x="112" y="310"/>
                    </a:lnTo>
                    <a:lnTo>
                      <a:pt x="114" y="310"/>
                    </a:lnTo>
                    <a:lnTo>
                      <a:pt x="114" y="308"/>
                    </a:lnTo>
                    <a:lnTo>
                      <a:pt x="112" y="308"/>
                    </a:lnTo>
                    <a:lnTo>
                      <a:pt x="112" y="306"/>
                    </a:lnTo>
                    <a:lnTo>
                      <a:pt x="110" y="302"/>
                    </a:lnTo>
                    <a:lnTo>
                      <a:pt x="110" y="300"/>
                    </a:lnTo>
                    <a:lnTo>
                      <a:pt x="110" y="298"/>
                    </a:lnTo>
                    <a:lnTo>
                      <a:pt x="110" y="296"/>
                    </a:lnTo>
                    <a:lnTo>
                      <a:pt x="110" y="296"/>
                    </a:lnTo>
                    <a:lnTo>
                      <a:pt x="110" y="296"/>
                    </a:lnTo>
                    <a:lnTo>
                      <a:pt x="108" y="298"/>
                    </a:lnTo>
                    <a:lnTo>
                      <a:pt x="108" y="298"/>
                    </a:lnTo>
                    <a:lnTo>
                      <a:pt x="106" y="298"/>
                    </a:lnTo>
                    <a:lnTo>
                      <a:pt x="106" y="298"/>
                    </a:lnTo>
                    <a:lnTo>
                      <a:pt x="104" y="298"/>
                    </a:lnTo>
                    <a:lnTo>
                      <a:pt x="102" y="296"/>
                    </a:lnTo>
                    <a:lnTo>
                      <a:pt x="98" y="296"/>
                    </a:lnTo>
                    <a:lnTo>
                      <a:pt x="94" y="294"/>
                    </a:lnTo>
                    <a:lnTo>
                      <a:pt x="92" y="290"/>
                    </a:lnTo>
                    <a:lnTo>
                      <a:pt x="94" y="286"/>
                    </a:lnTo>
                    <a:lnTo>
                      <a:pt x="96" y="286"/>
                    </a:lnTo>
                    <a:lnTo>
                      <a:pt x="98" y="288"/>
                    </a:lnTo>
                    <a:lnTo>
                      <a:pt x="98" y="286"/>
                    </a:lnTo>
                    <a:lnTo>
                      <a:pt x="100" y="284"/>
                    </a:lnTo>
                    <a:lnTo>
                      <a:pt x="100" y="280"/>
                    </a:lnTo>
                    <a:lnTo>
                      <a:pt x="98" y="276"/>
                    </a:lnTo>
                    <a:lnTo>
                      <a:pt x="96" y="274"/>
                    </a:lnTo>
                    <a:lnTo>
                      <a:pt x="96" y="276"/>
                    </a:lnTo>
                    <a:lnTo>
                      <a:pt x="96" y="278"/>
                    </a:lnTo>
                    <a:lnTo>
                      <a:pt x="96" y="282"/>
                    </a:lnTo>
                    <a:lnTo>
                      <a:pt x="94" y="282"/>
                    </a:lnTo>
                    <a:lnTo>
                      <a:pt x="92" y="282"/>
                    </a:lnTo>
                    <a:lnTo>
                      <a:pt x="90" y="280"/>
                    </a:lnTo>
                    <a:lnTo>
                      <a:pt x="88" y="280"/>
                    </a:lnTo>
                    <a:lnTo>
                      <a:pt x="88" y="274"/>
                    </a:lnTo>
                    <a:lnTo>
                      <a:pt x="86" y="270"/>
                    </a:lnTo>
                    <a:lnTo>
                      <a:pt x="84" y="266"/>
                    </a:lnTo>
                    <a:lnTo>
                      <a:pt x="82" y="264"/>
                    </a:lnTo>
                    <a:lnTo>
                      <a:pt x="80" y="264"/>
                    </a:lnTo>
                    <a:lnTo>
                      <a:pt x="78" y="264"/>
                    </a:lnTo>
                    <a:lnTo>
                      <a:pt x="74" y="262"/>
                    </a:lnTo>
                    <a:lnTo>
                      <a:pt x="72" y="262"/>
                    </a:lnTo>
                    <a:lnTo>
                      <a:pt x="72" y="262"/>
                    </a:lnTo>
                    <a:lnTo>
                      <a:pt x="70" y="262"/>
                    </a:lnTo>
                    <a:lnTo>
                      <a:pt x="68" y="260"/>
                    </a:lnTo>
                    <a:lnTo>
                      <a:pt x="66" y="260"/>
                    </a:lnTo>
                    <a:lnTo>
                      <a:pt x="66" y="260"/>
                    </a:lnTo>
                    <a:lnTo>
                      <a:pt x="66" y="262"/>
                    </a:lnTo>
                    <a:lnTo>
                      <a:pt x="68" y="262"/>
                    </a:lnTo>
                    <a:lnTo>
                      <a:pt x="68" y="264"/>
                    </a:lnTo>
                    <a:lnTo>
                      <a:pt x="66" y="266"/>
                    </a:lnTo>
                    <a:lnTo>
                      <a:pt x="64" y="266"/>
                    </a:lnTo>
                    <a:lnTo>
                      <a:pt x="64" y="270"/>
                    </a:lnTo>
                    <a:lnTo>
                      <a:pt x="66" y="270"/>
                    </a:lnTo>
                    <a:lnTo>
                      <a:pt x="66" y="272"/>
                    </a:lnTo>
                    <a:lnTo>
                      <a:pt x="66" y="276"/>
                    </a:lnTo>
                    <a:lnTo>
                      <a:pt x="70" y="280"/>
                    </a:lnTo>
                    <a:lnTo>
                      <a:pt x="70" y="282"/>
                    </a:lnTo>
                    <a:lnTo>
                      <a:pt x="66" y="282"/>
                    </a:lnTo>
                    <a:lnTo>
                      <a:pt x="64" y="282"/>
                    </a:lnTo>
                    <a:lnTo>
                      <a:pt x="54" y="280"/>
                    </a:lnTo>
                    <a:lnTo>
                      <a:pt x="46" y="268"/>
                    </a:lnTo>
                    <a:lnTo>
                      <a:pt x="46" y="262"/>
                    </a:lnTo>
                    <a:lnTo>
                      <a:pt x="42" y="258"/>
                    </a:lnTo>
                    <a:lnTo>
                      <a:pt x="40" y="256"/>
                    </a:lnTo>
                    <a:lnTo>
                      <a:pt x="40" y="254"/>
                    </a:lnTo>
                    <a:lnTo>
                      <a:pt x="38" y="254"/>
                    </a:lnTo>
                    <a:lnTo>
                      <a:pt x="34" y="252"/>
                    </a:lnTo>
                    <a:lnTo>
                      <a:pt x="34" y="248"/>
                    </a:lnTo>
                    <a:lnTo>
                      <a:pt x="34" y="246"/>
                    </a:lnTo>
                    <a:lnTo>
                      <a:pt x="32" y="244"/>
                    </a:lnTo>
                    <a:lnTo>
                      <a:pt x="28" y="242"/>
                    </a:lnTo>
                    <a:lnTo>
                      <a:pt x="28" y="240"/>
                    </a:lnTo>
                    <a:lnTo>
                      <a:pt x="28" y="238"/>
                    </a:lnTo>
                    <a:lnTo>
                      <a:pt x="30" y="236"/>
                    </a:lnTo>
                    <a:lnTo>
                      <a:pt x="30" y="234"/>
                    </a:lnTo>
                    <a:lnTo>
                      <a:pt x="28" y="232"/>
                    </a:lnTo>
                    <a:lnTo>
                      <a:pt x="28" y="228"/>
                    </a:lnTo>
                    <a:lnTo>
                      <a:pt x="24" y="220"/>
                    </a:lnTo>
                    <a:lnTo>
                      <a:pt x="24" y="214"/>
                    </a:lnTo>
                    <a:lnTo>
                      <a:pt x="22" y="204"/>
                    </a:lnTo>
                    <a:lnTo>
                      <a:pt x="24" y="196"/>
                    </a:lnTo>
                    <a:lnTo>
                      <a:pt x="24" y="194"/>
                    </a:lnTo>
                    <a:lnTo>
                      <a:pt x="22" y="192"/>
                    </a:lnTo>
                    <a:lnTo>
                      <a:pt x="22" y="188"/>
                    </a:lnTo>
                    <a:lnTo>
                      <a:pt x="22" y="186"/>
                    </a:lnTo>
                    <a:lnTo>
                      <a:pt x="22" y="182"/>
                    </a:lnTo>
                    <a:lnTo>
                      <a:pt x="22" y="178"/>
                    </a:lnTo>
                    <a:lnTo>
                      <a:pt x="18" y="178"/>
                    </a:lnTo>
                    <a:lnTo>
                      <a:pt x="16" y="176"/>
                    </a:lnTo>
                    <a:lnTo>
                      <a:pt x="12" y="174"/>
                    </a:lnTo>
                    <a:lnTo>
                      <a:pt x="6" y="176"/>
                    </a:lnTo>
                    <a:lnTo>
                      <a:pt x="6" y="174"/>
                    </a:lnTo>
                    <a:lnTo>
                      <a:pt x="2" y="172"/>
                    </a:lnTo>
                    <a:lnTo>
                      <a:pt x="0" y="166"/>
                    </a:lnTo>
                    <a:lnTo>
                      <a:pt x="0" y="162"/>
                    </a:lnTo>
                    <a:lnTo>
                      <a:pt x="2" y="158"/>
                    </a:lnTo>
                    <a:lnTo>
                      <a:pt x="2" y="154"/>
                    </a:lnTo>
                    <a:lnTo>
                      <a:pt x="2" y="152"/>
                    </a:lnTo>
                    <a:lnTo>
                      <a:pt x="4" y="148"/>
                    </a:lnTo>
                    <a:lnTo>
                      <a:pt x="4" y="146"/>
                    </a:lnTo>
                    <a:lnTo>
                      <a:pt x="4" y="144"/>
                    </a:lnTo>
                    <a:lnTo>
                      <a:pt x="2" y="142"/>
                    </a:lnTo>
                    <a:lnTo>
                      <a:pt x="2" y="140"/>
                    </a:lnTo>
                    <a:lnTo>
                      <a:pt x="2" y="136"/>
                    </a:lnTo>
                    <a:lnTo>
                      <a:pt x="2" y="134"/>
                    </a:lnTo>
                    <a:lnTo>
                      <a:pt x="2" y="130"/>
                    </a:lnTo>
                    <a:lnTo>
                      <a:pt x="4" y="126"/>
                    </a:lnTo>
                    <a:lnTo>
                      <a:pt x="6" y="124"/>
                    </a:lnTo>
                    <a:lnTo>
                      <a:pt x="6" y="124"/>
                    </a:lnTo>
                    <a:lnTo>
                      <a:pt x="8" y="120"/>
                    </a:lnTo>
                    <a:lnTo>
                      <a:pt x="10" y="118"/>
                    </a:lnTo>
                    <a:lnTo>
                      <a:pt x="8" y="116"/>
                    </a:lnTo>
                    <a:lnTo>
                      <a:pt x="8" y="110"/>
                    </a:lnTo>
                    <a:lnTo>
                      <a:pt x="6" y="108"/>
                    </a:lnTo>
                    <a:lnTo>
                      <a:pt x="6" y="104"/>
                    </a:lnTo>
                    <a:lnTo>
                      <a:pt x="6" y="104"/>
                    </a:lnTo>
                    <a:lnTo>
                      <a:pt x="6" y="102"/>
                    </a:lnTo>
                    <a:lnTo>
                      <a:pt x="4" y="102"/>
                    </a:lnTo>
                    <a:lnTo>
                      <a:pt x="6" y="100"/>
                    </a:lnTo>
                    <a:lnTo>
                      <a:pt x="2" y="100"/>
                    </a:lnTo>
                    <a:lnTo>
                      <a:pt x="2" y="98"/>
                    </a:lnTo>
                    <a:lnTo>
                      <a:pt x="4" y="96"/>
                    </a:lnTo>
                    <a:lnTo>
                      <a:pt x="2" y="94"/>
                    </a:lnTo>
                    <a:lnTo>
                      <a:pt x="0" y="96"/>
                    </a:lnTo>
                    <a:lnTo>
                      <a:pt x="0" y="94"/>
                    </a:lnTo>
                    <a:lnTo>
                      <a:pt x="2" y="90"/>
                    </a:lnTo>
                    <a:lnTo>
                      <a:pt x="2" y="86"/>
                    </a:lnTo>
                    <a:lnTo>
                      <a:pt x="6" y="86"/>
                    </a:lnTo>
                    <a:lnTo>
                      <a:pt x="6" y="84"/>
                    </a:lnTo>
                    <a:lnTo>
                      <a:pt x="8" y="80"/>
                    </a:lnTo>
                    <a:lnTo>
                      <a:pt x="6" y="80"/>
                    </a:lnTo>
                    <a:lnTo>
                      <a:pt x="8" y="76"/>
                    </a:lnTo>
                    <a:lnTo>
                      <a:pt x="8" y="74"/>
                    </a:lnTo>
                    <a:lnTo>
                      <a:pt x="12" y="72"/>
                    </a:lnTo>
                    <a:lnTo>
                      <a:pt x="14" y="70"/>
                    </a:lnTo>
                    <a:lnTo>
                      <a:pt x="16" y="68"/>
                    </a:lnTo>
                    <a:lnTo>
                      <a:pt x="14" y="66"/>
                    </a:lnTo>
                    <a:lnTo>
                      <a:pt x="14" y="62"/>
                    </a:lnTo>
                    <a:lnTo>
                      <a:pt x="12" y="58"/>
                    </a:lnTo>
                    <a:lnTo>
                      <a:pt x="12" y="56"/>
                    </a:lnTo>
                    <a:lnTo>
                      <a:pt x="14" y="58"/>
                    </a:lnTo>
                    <a:lnTo>
                      <a:pt x="16" y="56"/>
                    </a:lnTo>
                    <a:lnTo>
                      <a:pt x="14" y="54"/>
                    </a:lnTo>
                    <a:lnTo>
                      <a:pt x="14" y="54"/>
                    </a:lnTo>
                    <a:lnTo>
                      <a:pt x="12" y="52"/>
                    </a:lnTo>
                    <a:lnTo>
                      <a:pt x="16" y="50"/>
                    </a:lnTo>
                    <a:lnTo>
                      <a:pt x="14" y="46"/>
                    </a:lnTo>
                    <a:lnTo>
                      <a:pt x="16" y="48"/>
                    </a:lnTo>
                    <a:lnTo>
                      <a:pt x="20" y="46"/>
                    </a:lnTo>
                    <a:lnTo>
                      <a:pt x="20" y="44"/>
                    </a:lnTo>
                    <a:lnTo>
                      <a:pt x="22" y="42"/>
                    </a:lnTo>
                    <a:lnTo>
                      <a:pt x="24" y="42"/>
                    </a:lnTo>
                    <a:lnTo>
                      <a:pt x="24" y="42"/>
                    </a:lnTo>
                    <a:lnTo>
                      <a:pt x="24" y="44"/>
                    </a:lnTo>
                    <a:lnTo>
                      <a:pt x="26" y="44"/>
                    </a:lnTo>
                    <a:lnTo>
                      <a:pt x="26" y="40"/>
                    </a:lnTo>
                    <a:lnTo>
                      <a:pt x="28" y="44"/>
                    </a:lnTo>
                    <a:lnTo>
                      <a:pt x="30" y="44"/>
                    </a:lnTo>
                    <a:lnTo>
                      <a:pt x="32" y="38"/>
                    </a:lnTo>
                    <a:lnTo>
                      <a:pt x="32" y="36"/>
                    </a:lnTo>
                    <a:lnTo>
                      <a:pt x="34" y="36"/>
                    </a:lnTo>
                    <a:lnTo>
                      <a:pt x="36" y="34"/>
                    </a:lnTo>
                    <a:lnTo>
                      <a:pt x="38" y="32"/>
                    </a:lnTo>
                    <a:lnTo>
                      <a:pt x="36" y="30"/>
                    </a:lnTo>
                    <a:lnTo>
                      <a:pt x="38" y="30"/>
                    </a:lnTo>
                    <a:lnTo>
                      <a:pt x="38" y="26"/>
                    </a:lnTo>
                    <a:lnTo>
                      <a:pt x="36" y="24"/>
                    </a:lnTo>
                    <a:lnTo>
                      <a:pt x="40" y="22"/>
                    </a:lnTo>
                    <a:lnTo>
                      <a:pt x="42" y="20"/>
                    </a:lnTo>
                    <a:lnTo>
                      <a:pt x="42" y="20"/>
                    </a:lnTo>
                    <a:lnTo>
                      <a:pt x="42" y="22"/>
                    </a:lnTo>
                    <a:lnTo>
                      <a:pt x="44" y="24"/>
                    </a:lnTo>
                    <a:lnTo>
                      <a:pt x="48" y="24"/>
                    </a:lnTo>
                    <a:lnTo>
                      <a:pt x="52" y="24"/>
                    </a:lnTo>
                    <a:lnTo>
                      <a:pt x="52" y="20"/>
                    </a:lnTo>
                    <a:lnTo>
                      <a:pt x="56" y="20"/>
                    </a:lnTo>
                    <a:lnTo>
                      <a:pt x="60" y="16"/>
                    </a:lnTo>
                    <a:lnTo>
                      <a:pt x="64" y="14"/>
                    </a:lnTo>
                    <a:lnTo>
                      <a:pt x="66" y="12"/>
                    </a:lnTo>
                    <a:lnTo>
                      <a:pt x="76" y="4"/>
                    </a:lnTo>
                    <a:lnTo>
                      <a:pt x="76" y="2"/>
                    </a:lnTo>
                    <a:lnTo>
                      <a:pt x="78" y="2"/>
                    </a:lnTo>
                    <a:lnTo>
                      <a:pt x="78" y="0"/>
                    </a:lnTo>
                    <a:lnTo>
                      <a:pt x="276" y="0"/>
                    </a:lnTo>
                    <a:lnTo>
                      <a:pt x="276" y="0"/>
                    </a:lnTo>
                    <a:close/>
                  </a:path>
                </a:pathLst>
              </a:custGeom>
              <a:grpFill/>
              <a:ln w="3175" cmpd="sng">
                <a:solidFill>
                  <a:srgbClr val="000000"/>
                </a:solidFill>
                <a:round/>
                <a:headEnd/>
                <a:tailEnd/>
              </a:ln>
            </p:spPr>
            <p:txBody>
              <a:bodyPr/>
              <a:lstStyle/>
              <a:p>
                <a:endParaRPr lang="en-US" sz="2600" dirty="0"/>
              </a:p>
            </p:txBody>
          </p:sp>
          <p:sp>
            <p:nvSpPr>
              <p:cNvPr id="792" name="Freeform 8"/>
              <p:cNvSpPr>
                <a:spLocks/>
              </p:cNvSpPr>
              <p:nvPr/>
            </p:nvSpPr>
            <p:spPr bwMode="auto">
              <a:xfrm>
                <a:off x="1329" y="128"/>
                <a:ext cx="214" cy="374"/>
              </a:xfrm>
              <a:custGeom>
                <a:avLst/>
                <a:gdLst>
                  <a:gd name="T0" fmla="*/ 214 w 214"/>
                  <a:gd name="T1" fmla="*/ 164 h 374"/>
                  <a:gd name="T2" fmla="*/ 206 w 214"/>
                  <a:gd name="T3" fmla="*/ 338 h 374"/>
                  <a:gd name="T4" fmla="*/ 198 w 214"/>
                  <a:gd name="T5" fmla="*/ 344 h 374"/>
                  <a:gd name="T6" fmla="*/ 184 w 214"/>
                  <a:gd name="T7" fmla="*/ 318 h 374"/>
                  <a:gd name="T8" fmla="*/ 196 w 214"/>
                  <a:gd name="T9" fmla="*/ 314 h 374"/>
                  <a:gd name="T10" fmla="*/ 198 w 214"/>
                  <a:gd name="T11" fmla="*/ 308 h 374"/>
                  <a:gd name="T12" fmla="*/ 188 w 214"/>
                  <a:gd name="T13" fmla="*/ 308 h 374"/>
                  <a:gd name="T14" fmla="*/ 184 w 214"/>
                  <a:gd name="T15" fmla="*/ 306 h 374"/>
                  <a:gd name="T16" fmla="*/ 180 w 214"/>
                  <a:gd name="T17" fmla="*/ 312 h 374"/>
                  <a:gd name="T18" fmla="*/ 180 w 214"/>
                  <a:gd name="T19" fmla="*/ 314 h 374"/>
                  <a:gd name="T20" fmla="*/ 174 w 214"/>
                  <a:gd name="T21" fmla="*/ 322 h 374"/>
                  <a:gd name="T22" fmla="*/ 170 w 214"/>
                  <a:gd name="T23" fmla="*/ 318 h 374"/>
                  <a:gd name="T24" fmla="*/ 168 w 214"/>
                  <a:gd name="T25" fmla="*/ 306 h 374"/>
                  <a:gd name="T26" fmla="*/ 162 w 214"/>
                  <a:gd name="T27" fmla="*/ 300 h 374"/>
                  <a:gd name="T28" fmla="*/ 160 w 214"/>
                  <a:gd name="T29" fmla="*/ 304 h 374"/>
                  <a:gd name="T30" fmla="*/ 162 w 214"/>
                  <a:gd name="T31" fmla="*/ 308 h 374"/>
                  <a:gd name="T32" fmla="*/ 164 w 214"/>
                  <a:gd name="T33" fmla="*/ 310 h 374"/>
                  <a:gd name="T34" fmla="*/ 164 w 214"/>
                  <a:gd name="T35" fmla="*/ 316 h 374"/>
                  <a:gd name="T36" fmla="*/ 166 w 214"/>
                  <a:gd name="T37" fmla="*/ 322 h 374"/>
                  <a:gd name="T38" fmla="*/ 168 w 214"/>
                  <a:gd name="T39" fmla="*/ 326 h 374"/>
                  <a:gd name="T40" fmla="*/ 150 w 214"/>
                  <a:gd name="T41" fmla="*/ 342 h 374"/>
                  <a:gd name="T42" fmla="*/ 132 w 214"/>
                  <a:gd name="T43" fmla="*/ 346 h 374"/>
                  <a:gd name="T44" fmla="*/ 128 w 214"/>
                  <a:gd name="T45" fmla="*/ 354 h 374"/>
                  <a:gd name="T46" fmla="*/ 114 w 214"/>
                  <a:gd name="T47" fmla="*/ 354 h 374"/>
                  <a:gd name="T48" fmla="*/ 116 w 214"/>
                  <a:gd name="T49" fmla="*/ 342 h 374"/>
                  <a:gd name="T50" fmla="*/ 110 w 214"/>
                  <a:gd name="T51" fmla="*/ 340 h 374"/>
                  <a:gd name="T52" fmla="*/ 108 w 214"/>
                  <a:gd name="T53" fmla="*/ 338 h 374"/>
                  <a:gd name="T54" fmla="*/ 110 w 214"/>
                  <a:gd name="T55" fmla="*/ 328 h 374"/>
                  <a:gd name="T56" fmla="*/ 108 w 214"/>
                  <a:gd name="T57" fmla="*/ 328 h 374"/>
                  <a:gd name="T58" fmla="*/ 108 w 214"/>
                  <a:gd name="T59" fmla="*/ 332 h 374"/>
                  <a:gd name="T60" fmla="*/ 106 w 214"/>
                  <a:gd name="T61" fmla="*/ 338 h 374"/>
                  <a:gd name="T62" fmla="*/ 104 w 214"/>
                  <a:gd name="T63" fmla="*/ 338 h 374"/>
                  <a:gd name="T64" fmla="*/ 102 w 214"/>
                  <a:gd name="T65" fmla="*/ 344 h 374"/>
                  <a:gd name="T66" fmla="*/ 108 w 214"/>
                  <a:gd name="T67" fmla="*/ 348 h 374"/>
                  <a:gd name="T68" fmla="*/ 102 w 214"/>
                  <a:gd name="T69" fmla="*/ 358 h 374"/>
                  <a:gd name="T70" fmla="*/ 98 w 214"/>
                  <a:gd name="T71" fmla="*/ 354 h 374"/>
                  <a:gd name="T72" fmla="*/ 96 w 214"/>
                  <a:gd name="T73" fmla="*/ 354 h 374"/>
                  <a:gd name="T74" fmla="*/ 92 w 214"/>
                  <a:gd name="T75" fmla="*/ 354 h 374"/>
                  <a:gd name="T76" fmla="*/ 88 w 214"/>
                  <a:gd name="T77" fmla="*/ 356 h 374"/>
                  <a:gd name="T78" fmla="*/ 102 w 214"/>
                  <a:gd name="T79" fmla="*/ 362 h 374"/>
                  <a:gd name="T80" fmla="*/ 112 w 214"/>
                  <a:gd name="T81" fmla="*/ 362 h 374"/>
                  <a:gd name="T82" fmla="*/ 106 w 214"/>
                  <a:gd name="T83" fmla="*/ 372 h 374"/>
                  <a:gd name="T84" fmla="*/ 64 w 214"/>
                  <a:gd name="T85" fmla="*/ 370 h 374"/>
                  <a:gd name="T86" fmla="*/ 56 w 214"/>
                  <a:gd name="T87" fmla="*/ 370 h 374"/>
                  <a:gd name="T88" fmla="*/ 48 w 214"/>
                  <a:gd name="T89" fmla="*/ 370 h 374"/>
                  <a:gd name="T90" fmla="*/ 42 w 214"/>
                  <a:gd name="T91" fmla="*/ 370 h 374"/>
                  <a:gd name="T92" fmla="*/ 24 w 214"/>
                  <a:gd name="T93" fmla="*/ 372 h 374"/>
                  <a:gd name="T94" fmla="*/ 14 w 214"/>
                  <a:gd name="T95" fmla="*/ 370 h 374"/>
                  <a:gd name="T96" fmla="*/ 6 w 214"/>
                  <a:gd name="T97" fmla="*/ 372 h 374"/>
                  <a:gd name="T98" fmla="*/ 0 w 214"/>
                  <a:gd name="T99" fmla="*/ 372 h 374"/>
                  <a:gd name="T100" fmla="*/ 58 w 214"/>
                  <a:gd name="T101" fmla="*/ 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4" h="374">
                    <a:moveTo>
                      <a:pt x="58" y="2"/>
                    </a:moveTo>
                    <a:lnTo>
                      <a:pt x="214" y="4"/>
                    </a:lnTo>
                    <a:lnTo>
                      <a:pt x="212" y="162"/>
                    </a:lnTo>
                    <a:lnTo>
                      <a:pt x="214" y="164"/>
                    </a:lnTo>
                    <a:lnTo>
                      <a:pt x="212" y="342"/>
                    </a:lnTo>
                    <a:lnTo>
                      <a:pt x="210" y="342"/>
                    </a:lnTo>
                    <a:lnTo>
                      <a:pt x="206" y="340"/>
                    </a:lnTo>
                    <a:lnTo>
                      <a:pt x="206" y="338"/>
                    </a:lnTo>
                    <a:lnTo>
                      <a:pt x="204" y="338"/>
                    </a:lnTo>
                    <a:lnTo>
                      <a:pt x="204" y="340"/>
                    </a:lnTo>
                    <a:lnTo>
                      <a:pt x="202" y="342"/>
                    </a:lnTo>
                    <a:lnTo>
                      <a:pt x="198" y="344"/>
                    </a:lnTo>
                    <a:lnTo>
                      <a:pt x="198" y="342"/>
                    </a:lnTo>
                    <a:lnTo>
                      <a:pt x="194" y="336"/>
                    </a:lnTo>
                    <a:lnTo>
                      <a:pt x="186" y="324"/>
                    </a:lnTo>
                    <a:lnTo>
                      <a:pt x="184" y="318"/>
                    </a:lnTo>
                    <a:lnTo>
                      <a:pt x="186" y="316"/>
                    </a:lnTo>
                    <a:lnTo>
                      <a:pt x="186" y="312"/>
                    </a:lnTo>
                    <a:lnTo>
                      <a:pt x="190" y="312"/>
                    </a:lnTo>
                    <a:lnTo>
                      <a:pt x="196" y="314"/>
                    </a:lnTo>
                    <a:lnTo>
                      <a:pt x="200" y="312"/>
                    </a:lnTo>
                    <a:lnTo>
                      <a:pt x="200" y="308"/>
                    </a:lnTo>
                    <a:lnTo>
                      <a:pt x="200" y="308"/>
                    </a:lnTo>
                    <a:lnTo>
                      <a:pt x="198" y="308"/>
                    </a:lnTo>
                    <a:lnTo>
                      <a:pt x="196" y="308"/>
                    </a:lnTo>
                    <a:lnTo>
                      <a:pt x="190" y="308"/>
                    </a:lnTo>
                    <a:lnTo>
                      <a:pt x="190" y="308"/>
                    </a:lnTo>
                    <a:lnTo>
                      <a:pt x="188" y="308"/>
                    </a:lnTo>
                    <a:lnTo>
                      <a:pt x="186" y="308"/>
                    </a:lnTo>
                    <a:lnTo>
                      <a:pt x="186" y="308"/>
                    </a:lnTo>
                    <a:lnTo>
                      <a:pt x="184" y="308"/>
                    </a:lnTo>
                    <a:lnTo>
                      <a:pt x="184" y="306"/>
                    </a:lnTo>
                    <a:lnTo>
                      <a:pt x="182" y="306"/>
                    </a:lnTo>
                    <a:lnTo>
                      <a:pt x="180" y="308"/>
                    </a:lnTo>
                    <a:lnTo>
                      <a:pt x="180" y="310"/>
                    </a:lnTo>
                    <a:lnTo>
                      <a:pt x="180" y="312"/>
                    </a:lnTo>
                    <a:lnTo>
                      <a:pt x="180" y="312"/>
                    </a:lnTo>
                    <a:lnTo>
                      <a:pt x="180" y="314"/>
                    </a:lnTo>
                    <a:lnTo>
                      <a:pt x="182" y="314"/>
                    </a:lnTo>
                    <a:lnTo>
                      <a:pt x="180" y="314"/>
                    </a:lnTo>
                    <a:lnTo>
                      <a:pt x="180" y="318"/>
                    </a:lnTo>
                    <a:lnTo>
                      <a:pt x="180" y="320"/>
                    </a:lnTo>
                    <a:lnTo>
                      <a:pt x="178" y="322"/>
                    </a:lnTo>
                    <a:lnTo>
                      <a:pt x="174" y="322"/>
                    </a:lnTo>
                    <a:lnTo>
                      <a:pt x="174" y="318"/>
                    </a:lnTo>
                    <a:lnTo>
                      <a:pt x="172" y="318"/>
                    </a:lnTo>
                    <a:lnTo>
                      <a:pt x="170" y="320"/>
                    </a:lnTo>
                    <a:lnTo>
                      <a:pt x="170" y="318"/>
                    </a:lnTo>
                    <a:lnTo>
                      <a:pt x="168" y="314"/>
                    </a:lnTo>
                    <a:lnTo>
                      <a:pt x="168" y="312"/>
                    </a:lnTo>
                    <a:lnTo>
                      <a:pt x="168" y="310"/>
                    </a:lnTo>
                    <a:lnTo>
                      <a:pt x="168" y="306"/>
                    </a:lnTo>
                    <a:lnTo>
                      <a:pt x="166" y="304"/>
                    </a:lnTo>
                    <a:lnTo>
                      <a:pt x="164" y="302"/>
                    </a:lnTo>
                    <a:lnTo>
                      <a:pt x="162" y="302"/>
                    </a:lnTo>
                    <a:lnTo>
                      <a:pt x="162" y="300"/>
                    </a:lnTo>
                    <a:lnTo>
                      <a:pt x="160" y="300"/>
                    </a:lnTo>
                    <a:lnTo>
                      <a:pt x="160" y="300"/>
                    </a:lnTo>
                    <a:lnTo>
                      <a:pt x="160" y="302"/>
                    </a:lnTo>
                    <a:lnTo>
                      <a:pt x="160" y="304"/>
                    </a:lnTo>
                    <a:lnTo>
                      <a:pt x="160" y="304"/>
                    </a:lnTo>
                    <a:lnTo>
                      <a:pt x="162" y="306"/>
                    </a:lnTo>
                    <a:lnTo>
                      <a:pt x="162" y="306"/>
                    </a:lnTo>
                    <a:lnTo>
                      <a:pt x="162" y="308"/>
                    </a:lnTo>
                    <a:lnTo>
                      <a:pt x="162" y="308"/>
                    </a:lnTo>
                    <a:lnTo>
                      <a:pt x="162" y="308"/>
                    </a:lnTo>
                    <a:lnTo>
                      <a:pt x="164" y="310"/>
                    </a:lnTo>
                    <a:lnTo>
                      <a:pt x="164" y="310"/>
                    </a:lnTo>
                    <a:lnTo>
                      <a:pt x="164" y="312"/>
                    </a:lnTo>
                    <a:lnTo>
                      <a:pt x="164" y="314"/>
                    </a:lnTo>
                    <a:lnTo>
                      <a:pt x="164" y="316"/>
                    </a:lnTo>
                    <a:lnTo>
                      <a:pt x="164" y="316"/>
                    </a:lnTo>
                    <a:lnTo>
                      <a:pt x="166" y="318"/>
                    </a:lnTo>
                    <a:lnTo>
                      <a:pt x="166" y="320"/>
                    </a:lnTo>
                    <a:lnTo>
                      <a:pt x="166" y="320"/>
                    </a:lnTo>
                    <a:lnTo>
                      <a:pt x="166" y="322"/>
                    </a:lnTo>
                    <a:lnTo>
                      <a:pt x="166" y="322"/>
                    </a:lnTo>
                    <a:lnTo>
                      <a:pt x="166" y="324"/>
                    </a:lnTo>
                    <a:lnTo>
                      <a:pt x="168" y="326"/>
                    </a:lnTo>
                    <a:lnTo>
                      <a:pt x="168" y="326"/>
                    </a:lnTo>
                    <a:lnTo>
                      <a:pt x="168" y="330"/>
                    </a:lnTo>
                    <a:lnTo>
                      <a:pt x="164" y="334"/>
                    </a:lnTo>
                    <a:lnTo>
                      <a:pt x="156" y="340"/>
                    </a:lnTo>
                    <a:lnTo>
                      <a:pt x="150" y="342"/>
                    </a:lnTo>
                    <a:lnTo>
                      <a:pt x="142" y="340"/>
                    </a:lnTo>
                    <a:lnTo>
                      <a:pt x="138" y="342"/>
                    </a:lnTo>
                    <a:lnTo>
                      <a:pt x="136" y="342"/>
                    </a:lnTo>
                    <a:lnTo>
                      <a:pt x="132" y="346"/>
                    </a:lnTo>
                    <a:lnTo>
                      <a:pt x="132" y="348"/>
                    </a:lnTo>
                    <a:lnTo>
                      <a:pt x="130" y="348"/>
                    </a:lnTo>
                    <a:lnTo>
                      <a:pt x="130" y="350"/>
                    </a:lnTo>
                    <a:lnTo>
                      <a:pt x="128" y="354"/>
                    </a:lnTo>
                    <a:lnTo>
                      <a:pt x="128" y="356"/>
                    </a:lnTo>
                    <a:lnTo>
                      <a:pt x="124" y="356"/>
                    </a:lnTo>
                    <a:lnTo>
                      <a:pt x="118" y="354"/>
                    </a:lnTo>
                    <a:lnTo>
                      <a:pt x="114" y="354"/>
                    </a:lnTo>
                    <a:lnTo>
                      <a:pt x="112" y="350"/>
                    </a:lnTo>
                    <a:lnTo>
                      <a:pt x="114" y="346"/>
                    </a:lnTo>
                    <a:lnTo>
                      <a:pt x="116" y="344"/>
                    </a:lnTo>
                    <a:lnTo>
                      <a:pt x="116" y="342"/>
                    </a:lnTo>
                    <a:lnTo>
                      <a:pt x="112" y="342"/>
                    </a:lnTo>
                    <a:lnTo>
                      <a:pt x="112" y="342"/>
                    </a:lnTo>
                    <a:lnTo>
                      <a:pt x="112" y="340"/>
                    </a:lnTo>
                    <a:lnTo>
                      <a:pt x="110" y="340"/>
                    </a:lnTo>
                    <a:lnTo>
                      <a:pt x="110" y="342"/>
                    </a:lnTo>
                    <a:lnTo>
                      <a:pt x="108" y="344"/>
                    </a:lnTo>
                    <a:lnTo>
                      <a:pt x="108" y="342"/>
                    </a:lnTo>
                    <a:lnTo>
                      <a:pt x="108" y="338"/>
                    </a:lnTo>
                    <a:lnTo>
                      <a:pt x="110" y="336"/>
                    </a:lnTo>
                    <a:lnTo>
                      <a:pt x="112" y="332"/>
                    </a:lnTo>
                    <a:lnTo>
                      <a:pt x="112" y="328"/>
                    </a:lnTo>
                    <a:lnTo>
                      <a:pt x="110" y="328"/>
                    </a:lnTo>
                    <a:lnTo>
                      <a:pt x="110" y="326"/>
                    </a:lnTo>
                    <a:lnTo>
                      <a:pt x="108" y="324"/>
                    </a:lnTo>
                    <a:lnTo>
                      <a:pt x="108" y="326"/>
                    </a:lnTo>
                    <a:lnTo>
                      <a:pt x="108" y="328"/>
                    </a:lnTo>
                    <a:lnTo>
                      <a:pt x="108" y="328"/>
                    </a:lnTo>
                    <a:lnTo>
                      <a:pt x="108" y="330"/>
                    </a:lnTo>
                    <a:lnTo>
                      <a:pt x="108" y="332"/>
                    </a:lnTo>
                    <a:lnTo>
                      <a:pt x="108" y="332"/>
                    </a:lnTo>
                    <a:lnTo>
                      <a:pt x="108" y="334"/>
                    </a:lnTo>
                    <a:lnTo>
                      <a:pt x="106" y="336"/>
                    </a:lnTo>
                    <a:lnTo>
                      <a:pt x="106" y="336"/>
                    </a:lnTo>
                    <a:lnTo>
                      <a:pt x="106" y="338"/>
                    </a:lnTo>
                    <a:lnTo>
                      <a:pt x="104" y="338"/>
                    </a:lnTo>
                    <a:lnTo>
                      <a:pt x="102" y="336"/>
                    </a:lnTo>
                    <a:lnTo>
                      <a:pt x="102" y="336"/>
                    </a:lnTo>
                    <a:lnTo>
                      <a:pt x="104" y="338"/>
                    </a:lnTo>
                    <a:lnTo>
                      <a:pt x="104" y="340"/>
                    </a:lnTo>
                    <a:lnTo>
                      <a:pt x="106" y="342"/>
                    </a:lnTo>
                    <a:lnTo>
                      <a:pt x="104" y="344"/>
                    </a:lnTo>
                    <a:lnTo>
                      <a:pt x="102" y="344"/>
                    </a:lnTo>
                    <a:lnTo>
                      <a:pt x="102" y="344"/>
                    </a:lnTo>
                    <a:lnTo>
                      <a:pt x="106" y="346"/>
                    </a:lnTo>
                    <a:lnTo>
                      <a:pt x="108" y="348"/>
                    </a:lnTo>
                    <a:lnTo>
                      <a:pt x="108" y="348"/>
                    </a:lnTo>
                    <a:lnTo>
                      <a:pt x="108" y="350"/>
                    </a:lnTo>
                    <a:lnTo>
                      <a:pt x="108" y="352"/>
                    </a:lnTo>
                    <a:lnTo>
                      <a:pt x="104" y="358"/>
                    </a:lnTo>
                    <a:lnTo>
                      <a:pt x="102" y="358"/>
                    </a:lnTo>
                    <a:lnTo>
                      <a:pt x="102" y="356"/>
                    </a:lnTo>
                    <a:lnTo>
                      <a:pt x="100" y="356"/>
                    </a:lnTo>
                    <a:lnTo>
                      <a:pt x="98" y="356"/>
                    </a:lnTo>
                    <a:lnTo>
                      <a:pt x="98" y="354"/>
                    </a:lnTo>
                    <a:lnTo>
                      <a:pt x="98" y="354"/>
                    </a:lnTo>
                    <a:lnTo>
                      <a:pt x="96" y="354"/>
                    </a:lnTo>
                    <a:lnTo>
                      <a:pt x="96" y="352"/>
                    </a:lnTo>
                    <a:lnTo>
                      <a:pt x="96" y="354"/>
                    </a:lnTo>
                    <a:lnTo>
                      <a:pt x="96" y="356"/>
                    </a:lnTo>
                    <a:lnTo>
                      <a:pt x="94" y="356"/>
                    </a:lnTo>
                    <a:lnTo>
                      <a:pt x="94" y="354"/>
                    </a:lnTo>
                    <a:lnTo>
                      <a:pt x="92" y="354"/>
                    </a:lnTo>
                    <a:lnTo>
                      <a:pt x="90" y="354"/>
                    </a:lnTo>
                    <a:lnTo>
                      <a:pt x="90" y="354"/>
                    </a:lnTo>
                    <a:lnTo>
                      <a:pt x="88" y="356"/>
                    </a:lnTo>
                    <a:lnTo>
                      <a:pt x="88" y="356"/>
                    </a:lnTo>
                    <a:lnTo>
                      <a:pt x="90" y="358"/>
                    </a:lnTo>
                    <a:lnTo>
                      <a:pt x="92" y="358"/>
                    </a:lnTo>
                    <a:lnTo>
                      <a:pt x="98" y="360"/>
                    </a:lnTo>
                    <a:lnTo>
                      <a:pt x="102" y="362"/>
                    </a:lnTo>
                    <a:lnTo>
                      <a:pt x="104" y="362"/>
                    </a:lnTo>
                    <a:lnTo>
                      <a:pt x="110" y="360"/>
                    </a:lnTo>
                    <a:lnTo>
                      <a:pt x="110" y="360"/>
                    </a:lnTo>
                    <a:lnTo>
                      <a:pt x="112" y="362"/>
                    </a:lnTo>
                    <a:lnTo>
                      <a:pt x="112" y="366"/>
                    </a:lnTo>
                    <a:lnTo>
                      <a:pt x="112" y="368"/>
                    </a:lnTo>
                    <a:lnTo>
                      <a:pt x="112" y="370"/>
                    </a:lnTo>
                    <a:lnTo>
                      <a:pt x="106" y="372"/>
                    </a:lnTo>
                    <a:lnTo>
                      <a:pt x="102" y="374"/>
                    </a:lnTo>
                    <a:lnTo>
                      <a:pt x="68" y="370"/>
                    </a:lnTo>
                    <a:lnTo>
                      <a:pt x="68" y="370"/>
                    </a:lnTo>
                    <a:lnTo>
                      <a:pt x="64" y="370"/>
                    </a:lnTo>
                    <a:lnTo>
                      <a:pt x="62" y="370"/>
                    </a:lnTo>
                    <a:lnTo>
                      <a:pt x="60" y="370"/>
                    </a:lnTo>
                    <a:lnTo>
                      <a:pt x="58" y="370"/>
                    </a:lnTo>
                    <a:lnTo>
                      <a:pt x="56" y="370"/>
                    </a:lnTo>
                    <a:lnTo>
                      <a:pt x="52" y="370"/>
                    </a:lnTo>
                    <a:lnTo>
                      <a:pt x="50" y="370"/>
                    </a:lnTo>
                    <a:lnTo>
                      <a:pt x="48" y="370"/>
                    </a:lnTo>
                    <a:lnTo>
                      <a:pt x="48" y="370"/>
                    </a:lnTo>
                    <a:lnTo>
                      <a:pt x="46" y="370"/>
                    </a:lnTo>
                    <a:lnTo>
                      <a:pt x="44" y="370"/>
                    </a:lnTo>
                    <a:lnTo>
                      <a:pt x="42" y="370"/>
                    </a:lnTo>
                    <a:lnTo>
                      <a:pt x="42" y="370"/>
                    </a:lnTo>
                    <a:lnTo>
                      <a:pt x="40" y="368"/>
                    </a:lnTo>
                    <a:lnTo>
                      <a:pt x="38" y="368"/>
                    </a:lnTo>
                    <a:lnTo>
                      <a:pt x="36" y="370"/>
                    </a:lnTo>
                    <a:lnTo>
                      <a:pt x="24" y="372"/>
                    </a:lnTo>
                    <a:lnTo>
                      <a:pt x="22" y="372"/>
                    </a:lnTo>
                    <a:lnTo>
                      <a:pt x="20" y="372"/>
                    </a:lnTo>
                    <a:lnTo>
                      <a:pt x="16" y="370"/>
                    </a:lnTo>
                    <a:lnTo>
                      <a:pt x="14" y="370"/>
                    </a:lnTo>
                    <a:lnTo>
                      <a:pt x="12" y="370"/>
                    </a:lnTo>
                    <a:lnTo>
                      <a:pt x="10" y="370"/>
                    </a:lnTo>
                    <a:lnTo>
                      <a:pt x="8" y="370"/>
                    </a:lnTo>
                    <a:lnTo>
                      <a:pt x="6" y="372"/>
                    </a:lnTo>
                    <a:lnTo>
                      <a:pt x="6" y="372"/>
                    </a:lnTo>
                    <a:lnTo>
                      <a:pt x="4" y="372"/>
                    </a:lnTo>
                    <a:lnTo>
                      <a:pt x="2" y="372"/>
                    </a:lnTo>
                    <a:lnTo>
                      <a:pt x="0" y="372"/>
                    </a:lnTo>
                    <a:lnTo>
                      <a:pt x="8" y="0"/>
                    </a:lnTo>
                    <a:lnTo>
                      <a:pt x="14" y="0"/>
                    </a:lnTo>
                    <a:lnTo>
                      <a:pt x="52" y="2"/>
                    </a:lnTo>
                    <a:lnTo>
                      <a:pt x="58" y="2"/>
                    </a:lnTo>
                    <a:lnTo>
                      <a:pt x="58" y="2"/>
                    </a:lnTo>
                    <a:close/>
                  </a:path>
                </a:pathLst>
              </a:custGeom>
              <a:grpFill/>
              <a:ln w="3175" cmpd="sng">
                <a:solidFill>
                  <a:srgbClr val="000000"/>
                </a:solidFill>
                <a:round/>
                <a:headEnd/>
                <a:tailEnd/>
              </a:ln>
            </p:spPr>
            <p:txBody>
              <a:bodyPr/>
              <a:lstStyle/>
              <a:p>
                <a:endParaRPr lang="en-US" sz="2600" dirty="0"/>
              </a:p>
            </p:txBody>
          </p:sp>
          <p:sp>
            <p:nvSpPr>
              <p:cNvPr id="793" name="Freeform 9"/>
              <p:cNvSpPr>
                <a:spLocks/>
              </p:cNvSpPr>
              <p:nvPr/>
            </p:nvSpPr>
            <p:spPr bwMode="auto">
              <a:xfrm>
                <a:off x="1727" y="130"/>
                <a:ext cx="282" cy="184"/>
              </a:xfrm>
              <a:custGeom>
                <a:avLst/>
                <a:gdLst>
                  <a:gd name="T0" fmla="*/ 282 w 282"/>
                  <a:gd name="T1" fmla="*/ 0 h 184"/>
                  <a:gd name="T2" fmla="*/ 280 w 282"/>
                  <a:gd name="T3" fmla="*/ 4 h 184"/>
                  <a:gd name="T4" fmla="*/ 276 w 282"/>
                  <a:gd name="T5" fmla="*/ 6 h 184"/>
                  <a:gd name="T6" fmla="*/ 270 w 282"/>
                  <a:gd name="T7" fmla="*/ 14 h 184"/>
                  <a:gd name="T8" fmla="*/ 268 w 282"/>
                  <a:gd name="T9" fmla="*/ 14 h 184"/>
                  <a:gd name="T10" fmla="*/ 266 w 282"/>
                  <a:gd name="T11" fmla="*/ 14 h 184"/>
                  <a:gd name="T12" fmla="*/ 264 w 282"/>
                  <a:gd name="T13" fmla="*/ 24 h 184"/>
                  <a:gd name="T14" fmla="*/ 266 w 282"/>
                  <a:gd name="T15" fmla="*/ 30 h 184"/>
                  <a:gd name="T16" fmla="*/ 264 w 282"/>
                  <a:gd name="T17" fmla="*/ 32 h 184"/>
                  <a:gd name="T18" fmla="*/ 264 w 282"/>
                  <a:gd name="T19" fmla="*/ 38 h 184"/>
                  <a:gd name="T20" fmla="*/ 260 w 282"/>
                  <a:gd name="T21" fmla="*/ 40 h 184"/>
                  <a:gd name="T22" fmla="*/ 256 w 282"/>
                  <a:gd name="T23" fmla="*/ 40 h 184"/>
                  <a:gd name="T24" fmla="*/ 254 w 282"/>
                  <a:gd name="T25" fmla="*/ 42 h 184"/>
                  <a:gd name="T26" fmla="*/ 254 w 282"/>
                  <a:gd name="T27" fmla="*/ 44 h 184"/>
                  <a:gd name="T28" fmla="*/ 250 w 282"/>
                  <a:gd name="T29" fmla="*/ 52 h 184"/>
                  <a:gd name="T30" fmla="*/ 246 w 282"/>
                  <a:gd name="T31" fmla="*/ 54 h 184"/>
                  <a:gd name="T32" fmla="*/ 246 w 282"/>
                  <a:gd name="T33" fmla="*/ 56 h 184"/>
                  <a:gd name="T34" fmla="*/ 244 w 282"/>
                  <a:gd name="T35" fmla="*/ 58 h 184"/>
                  <a:gd name="T36" fmla="*/ 242 w 282"/>
                  <a:gd name="T37" fmla="*/ 62 h 184"/>
                  <a:gd name="T38" fmla="*/ 240 w 282"/>
                  <a:gd name="T39" fmla="*/ 64 h 184"/>
                  <a:gd name="T40" fmla="*/ 238 w 282"/>
                  <a:gd name="T41" fmla="*/ 70 h 184"/>
                  <a:gd name="T42" fmla="*/ 236 w 282"/>
                  <a:gd name="T43" fmla="*/ 72 h 184"/>
                  <a:gd name="T44" fmla="*/ 238 w 282"/>
                  <a:gd name="T45" fmla="*/ 76 h 184"/>
                  <a:gd name="T46" fmla="*/ 236 w 282"/>
                  <a:gd name="T47" fmla="*/ 80 h 184"/>
                  <a:gd name="T48" fmla="*/ 232 w 282"/>
                  <a:gd name="T49" fmla="*/ 84 h 184"/>
                  <a:gd name="T50" fmla="*/ 230 w 282"/>
                  <a:gd name="T51" fmla="*/ 90 h 184"/>
                  <a:gd name="T52" fmla="*/ 230 w 282"/>
                  <a:gd name="T53" fmla="*/ 92 h 184"/>
                  <a:gd name="T54" fmla="*/ 230 w 282"/>
                  <a:gd name="T55" fmla="*/ 98 h 184"/>
                  <a:gd name="T56" fmla="*/ 228 w 282"/>
                  <a:gd name="T57" fmla="*/ 104 h 184"/>
                  <a:gd name="T58" fmla="*/ 230 w 282"/>
                  <a:gd name="T59" fmla="*/ 112 h 184"/>
                  <a:gd name="T60" fmla="*/ 226 w 282"/>
                  <a:gd name="T61" fmla="*/ 126 h 184"/>
                  <a:gd name="T62" fmla="*/ 224 w 282"/>
                  <a:gd name="T63" fmla="*/ 130 h 184"/>
                  <a:gd name="T64" fmla="*/ 220 w 282"/>
                  <a:gd name="T65" fmla="*/ 136 h 184"/>
                  <a:gd name="T66" fmla="*/ 220 w 282"/>
                  <a:gd name="T67" fmla="*/ 140 h 184"/>
                  <a:gd name="T68" fmla="*/ 218 w 282"/>
                  <a:gd name="T69" fmla="*/ 142 h 184"/>
                  <a:gd name="T70" fmla="*/ 218 w 282"/>
                  <a:gd name="T71" fmla="*/ 146 h 184"/>
                  <a:gd name="T72" fmla="*/ 218 w 282"/>
                  <a:gd name="T73" fmla="*/ 148 h 184"/>
                  <a:gd name="T74" fmla="*/ 218 w 282"/>
                  <a:gd name="T75" fmla="*/ 152 h 184"/>
                  <a:gd name="T76" fmla="*/ 218 w 282"/>
                  <a:gd name="T77" fmla="*/ 154 h 184"/>
                  <a:gd name="T78" fmla="*/ 218 w 282"/>
                  <a:gd name="T79" fmla="*/ 158 h 184"/>
                  <a:gd name="T80" fmla="*/ 218 w 282"/>
                  <a:gd name="T81" fmla="*/ 160 h 184"/>
                  <a:gd name="T82" fmla="*/ 158 w 282"/>
                  <a:gd name="T83" fmla="*/ 158 h 184"/>
                  <a:gd name="T84" fmla="*/ 158 w 282"/>
                  <a:gd name="T85" fmla="*/ 140 h 184"/>
                  <a:gd name="T86" fmla="*/ 150 w 282"/>
                  <a:gd name="T87" fmla="*/ 138 h 184"/>
                  <a:gd name="T88" fmla="*/ 150 w 282"/>
                  <a:gd name="T89" fmla="*/ 130 h 184"/>
                  <a:gd name="T90" fmla="*/ 114 w 282"/>
                  <a:gd name="T91" fmla="*/ 130 h 184"/>
                  <a:gd name="T92" fmla="*/ 116 w 282"/>
                  <a:gd name="T93" fmla="*/ 134 h 184"/>
                  <a:gd name="T94" fmla="*/ 114 w 282"/>
                  <a:gd name="T95" fmla="*/ 136 h 184"/>
                  <a:gd name="T96" fmla="*/ 112 w 282"/>
                  <a:gd name="T97" fmla="*/ 138 h 184"/>
                  <a:gd name="T98" fmla="*/ 110 w 282"/>
                  <a:gd name="T99" fmla="*/ 144 h 184"/>
                  <a:gd name="T100" fmla="*/ 108 w 282"/>
                  <a:gd name="T101" fmla="*/ 148 h 184"/>
                  <a:gd name="T102" fmla="*/ 108 w 282"/>
                  <a:gd name="T103" fmla="*/ 154 h 184"/>
                  <a:gd name="T104" fmla="*/ 112 w 282"/>
                  <a:gd name="T105" fmla="*/ 162 h 184"/>
                  <a:gd name="T106" fmla="*/ 110 w 282"/>
                  <a:gd name="T107" fmla="*/ 170 h 184"/>
                  <a:gd name="T108" fmla="*/ 108 w 282"/>
                  <a:gd name="T109" fmla="*/ 172 h 184"/>
                  <a:gd name="T110" fmla="*/ 100 w 282"/>
                  <a:gd name="T111" fmla="*/ 184 h 184"/>
                  <a:gd name="T112" fmla="*/ 0 w 282"/>
                  <a:gd name="T113" fmla="*/ 184 h 184"/>
                  <a:gd name="T114" fmla="*/ 2 w 282"/>
                  <a:gd name="T115" fmla="*/ 2 h 184"/>
                  <a:gd name="T116" fmla="*/ 282 w 282"/>
                  <a:gd name="T117" fmla="*/ 0 h 184"/>
                  <a:gd name="T118" fmla="*/ 282 w 282"/>
                  <a:gd name="T1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2" h="184">
                    <a:moveTo>
                      <a:pt x="282" y="0"/>
                    </a:moveTo>
                    <a:lnTo>
                      <a:pt x="280" y="4"/>
                    </a:lnTo>
                    <a:lnTo>
                      <a:pt x="276" y="6"/>
                    </a:lnTo>
                    <a:lnTo>
                      <a:pt x="270" y="14"/>
                    </a:lnTo>
                    <a:lnTo>
                      <a:pt x="268" y="14"/>
                    </a:lnTo>
                    <a:lnTo>
                      <a:pt x="266" y="14"/>
                    </a:lnTo>
                    <a:lnTo>
                      <a:pt x="264" y="24"/>
                    </a:lnTo>
                    <a:lnTo>
                      <a:pt x="266" y="30"/>
                    </a:lnTo>
                    <a:lnTo>
                      <a:pt x="264" y="32"/>
                    </a:lnTo>
                    <a:lnTo>
                      <a:pt x="264" y="38"/>
                    </a:lnTo>
                    <a:lnTo>
                      <a:pt x="260" y="40"/>
                    </a:lnTo>
                    <a:lnTo>
                      <a:pt x="256" y="40"/>
                    </a:lnTo>
                    <a:lnTo>
                      <a:pt x="254" y="42"/>
                    </a:lnTo>
                    <a:lnTo>
                      <a:pt x="254" y="44"/>
                    </a:lnTo>
                    <a:lnTo>
                      <a:pt x="250" y="52"/>
                    </a:lnTo>
                    <a:lnTo>
                      <a:pt x="246" y="54"/>
                    </a:lnTo>
                    <a:lnTo>
                      <a:pt x="246" y="56"/>
                    </a:lnTo>
                    <a:lnTo>
                      <a:pt x="244" y="58"/>
                    </a:lnTo>
                    <a:lnTo>
                      <a:pt x="242" y="62"/>
                    </a:lnTo>
                    <a:lnTo>
                      <a:pt x="240" y="64"/>
                    </a:lnTo>
                    <a:lnTo>
                      <a:pt x="238" y="70"/>
                    </a:lnTo>
                    <a:lnTo>
                      <a:pt x="236" y="72"/>
                    </a:lnTo>
                    <a:lnTo>
                      <a:pt x="238" y="76"/>
                    </a:lnTo>
                    <a:lnTo>
                      <a:pt x="236" y="80"/>
                    </a:lnTo>
                    <a:lnTo>
                      <a:pt x="232" y="84"/>
                    </a:lnTo>
                    <a:lnTo>
                      <a:pt x="230" y="90"/>
                    </a:lnTo>
                    <a:lnTo>
                      <a:pt x="230" y="92"/>
                    </a:lnTo>
                    <a:lnTo>
                      <a:pt x="230" y="98"/>
                    </a:lnTo>
                    <a:lnTo>
                      <a:pt x="228" y="104"/>
                    </a:lnTo>
                    <a:lnTo>
                      <a:pt x="230" y="112"/>
                    </a:lnTo>
                    <a:lnTo>
                      <a:pt x="226" y="126"/>
                    </a:lnTo>
                    <a:lnTo>
                      <a:pt x="224" y="130"/>
                    </a:lnTo>
                    <a:lnTo>
                      <a:pt x="220" y="136"/>
                    </a:lnTo>
                    <a:lnTo>
                      <a:pt x="220" y="140"/>
                    </a:lnTo>
                    <a:lnTo>
                      <a:pt x="218" y="142"/>
                    </a:lnTo>
                    <a:lnTo>
                      <a:pt x="218" y="146"/>
                    </a:lnTo>
                    <a:lnTo>
                      <a:pt x="218" y="148"/>
                    </a:lnTo>
                    <a:lnTo>
                      <a:pt x="218" y="152"/>
                    </a:lnTo>
                    <a:lnTo>
                      <a:pt x="218" y="154"/>
                    </a:lnTo>
                    <a:lnTo>
                      <a:pt x="218" y="158"/>
                    </a:lnTo>
                    <a:lnTo>
                      <a:pt x="218" y="160"/>
                    </a:lnTo>
                    <a:lnTo>
                      <a:pt x="158" y="158"/>
                    </a:lnTo>
                    <a:lnTo>
                      <a:pt x="158" y="140"/>
                    </a:lnTo>
                    <a:lnTo>
                      <a:pt x="150" y="138"/>
                    </a:lnTo>
                    <a:lnTo>
                      <a:pt x="150" y="130"/>
                    </a:lnTo>
                    <a:lnTo>
                      <a:pt x="114" y="130"/>
                    </a:lnTo>
                    <a:lnTo>
                      <a:pt x="116" y="134"/>
                    </a:lnTo>
                    <a:lnTo>
                      <a:pt x="114" y="136"/>
                    </a:lnTo>
                    <a:lnTo>
                      <a:pt x="112" y="138"/>
                    </a:lnTo>
                    <a:lnTo>
                      <a:pt x="110" y="144"/>
                    </a:lnTo>
                    <a:lnTo>
                      <a:pt x="108" y="148"/>
                    </a:lnTo>
                    <a:lnTo>
                      <a:pt x="108" y="154"/>
                    </a:lnTo>
                    <a:lnTo>
                      <a:pt x="112" y="162"/>
                    </a:lnTo>
                    <a:lnTo>
                      <a:pt x="110" y="170"/>
                    </a:lnTo>
                    <a:lnTo>
                      <a:pt x="108" y="172"/>
                    </a:lnTo>
                    <a:lnTo>
                      <a:pt x="100" y="184"/>
                    </a:lnTo>
                    <a:lnTo>
                      <a:pt x="0" y="184"/>
                    </a:lnTo>
                    <a:lnTo>
                      <a:pt x="2" y="2"/>
                    </a:lnTo>
                    <a:lnTo>
                      <a:pt x="282" y="0"/>
                    </a:lnTo>
                    <a:lnTo>
                      <a:pt x="282" y="0"/>
                    </a:lnTo>
                    <a:close/>
                  </a:path>
                </a:pathLst>
              </a:custGeom>
              <a:grpFill/>
              <a:ln w="3175" cmpd="sng">
                <a:solidFill>
                  <a:srgbClr val="000000"/>
                </a:solidFill>
                <a:round/>
                <a:headEnd/>
                <a:tailEnd/>
              </a:ln>
            </p:spPr>
            <p:txBody>
              <a:bodyPr/>
              <a:lstStyle/>
              <a:p>
                <a:endParaRPr lang="en-US" sz="2600" dirty="0"/>
              </a:p>
            </p:txBody>
          </p:sp>
          <p:sp>
            <p:nvSpPr>
              <p:cNvPr id="794" name="Freeform 10"/>
              <p:cNvSpPr>
                <a:spLocks/>
              </p:cNvSpPr>
              <p:nvPr/>
            </p:nvSpPr>
            <p:spPr bwMode="auto">
              <a:xfrm>
                <a:off x="1539" y="132"/>
                <a:ext cx="288" cy="454"/>
              </a:xfrm>
              <a:custGeom>
                <a:avLst/>
                <a:gdLst>
                  <a:gd name="T0" fmla="*/ 288 w 288"/>
                  <a:gd name="T1" fmla="*/ 182 h 454"/>
                  <a:gd name="T2" fmla="*/ 276 w 288"/>
                  <a:gd name="T3" fmla="*/ 196 h 454"/>
                  <a:gd name="T4" fmla="*/ 274 w 288"/>
                  <a:gd name="T5" fmla="*/ 208 h 454"/>
                  <a:gd name="T6" fmla="*/ 264 w 288"/>
                  <a:gd name="T7" fmla="*/ 214 h 454"/>
                  <a:gd name="T8" fmla="*/ 252 w 288"/>
                  <a:gd name="T9" fmla="*/ 224 h 454"/>
                  <a:gd name="T10" fmla="*/ 254 w 288"/>
                  <a:gd name="T11" fmla="*/ 248 h 454"/>
                  <a:gd name="T12" fmla="*/ 264 w 288"/>
                  <a:gd name="T13" fmla="*/ 256 h 454"/>
                  <a:gd name="T14" fmla="*/ 270 w 288"/>
                  <a:gd name="T15" fmla="*/ 272 h 454"/>
                  <a:gd name="T16" fmla="*/ 270 w 288"/>
                  <a:gd name="T17" fmla="*/ 290 h 454"/>
                  <a:gd name="T18" fmla="*/ 270 w 288"/>
                  <a:gd name="T19" fmla="*/ 302 h 454"/>
                  <a:gd name="T20" fmla="*/ 282 w 288"/>
                  <a:gd name="T21" fmla="*/ 312 h 454"/>
                  <a:gd name="T22" fmla="*/ 272 w 288"/>
                  <a:gd name="T23" fmla="*/ 328 h 454"/>
                  <a:gd name="T24" fmla="*/ 260 w 288"/>
                  <a:gd name="T25" fmla="*/ 344 h 454"/>
                  <a:gd name="T26" fmla="*/ 240 w 288"/>
                  <a:gd name="T27" fmla="*/ 344 h 454"/>
                  <a:gd name="T28" fmla="*/ 224 w 288"/>
                  <a:gd name="T29" fmla="*/ 350 h 454"/>
                  <a:gd name="T30" fmla="*/ 212 w 288"/>
                  <a:gd name="T31" fmla="*/ 368 h 454"/>
                  <a:gd name="T32" fmla="*/ 0 w 288"/>
                  <a:gd name="T33" fmla="*/ 386 h 454"/>
                  <a:gd name="T34" fmla="*/ 20 w 288"/>
                  <a:gd name="T35" fmla="*/ 380 h 454"/>
                  <a:gd name="T36" fmla="*/ 38 w 288"/>
                  <a:gd name="T37" fmla="*/ 374 h 454"/>
                  <a:gd name="T38" fmla="*/ 40 w 288"/>
                  <a:gd name="T39" fmla="*/ 362 h 454"/>
                  <a:gd name="T40" fmla="*/ 46 w 288"/>
                  <a:gd name="T41" fmla="*/ 356 h 454"/>
                  <a:gd name="T42" fmla="*/ 50 w 288"/>
                  <a:gd name="T43" fmla="*/ 364 h 454"/>
                  <a:gd name="T44" fmla="*/ 54 w 288"/>
                  <a:gd name="T45" fmla="*/ 370 h 454"/>
                  <a:gd name="T46" fmla="*/ 58 w 288"/>
                  <a:gd name="T47" fmla="*/ 374 h 454"/>
                  <a:gd name="T48" fmla="*/ 70 w 288"/>
                  <a:gd name="T49" fmla="*/ 372 h 454"/>
                  <a:gd name="T50" fmla="*/ 80 w 288"/>
                  <a:gd name="T51" fmla="*/ 376 h 454"/>
                  <a:gd name="T52" fmla="*/ 86 w 288"/>
                  <a:gd name="T53" fmla="*/ 370 h 454"/>
                  <a:gd name="T54" fmla="*/ 74 w 288"/>
                  <a:gd name="T55" fmla="*/ 364 h 454"/>
                  <a:gd name="T56" fmla="*/ 70 w 288"/>
                  <a:gd name="T57" fmla="*/ 364 h 454"/>
                  <a:gd name="T58" fmla="*/ 70 w 288"/>
                  <a:gd name="T59" fmla="*/ 358 h 454"/>
                  <a:gd name="T60" fmla="*/ 76 w 288"/>
                  <a:gd name="T61" fmla="*/ 356 h 454"/>
                  <a:gd name="T62" fmla="*/ 82 w 288"/>
                  <a:gd name="T63" fmla="*/ 354 h 454"/>
                  <a:gd name="T64" fmla="*/ 90 w 288"/>
                  <a:gd name="T65" fmla="*/ 358 h 454"/>
                  <a:gd name="T66" fmla="*/ 108 w 288"/>
                  <a:gd name="T67" fmla="*/ 376 h 454"/>
                  <a:gd name="T68" fmla="*/ 120 w 288"/>
                  <a:gd name="T69" fmla="*/ 382 h 454"/>
                  <a:gd name="T70" fmla="*/ 144 w 288"/>
                  <a:gd name="T71" fmla="*/ 386 h 454"/>
                  <a:gd name="T72" fmla="*/ 148 w 288"/>
                  <a:gd name="T73" fmla="*/ 384 h 454"/>
                  <a:gd name="T74" fmla="*/ 150 w 288"/>
                  <a:gd name="T75" fmla="*/ 376 h 454"/>
                  <a:gd name="T76" fmla="*/ 148 w 288"/>
                  <a:gd name="T77" fmla="*/ 374 h 454"/>
                  <a:gd name="T78" fmla="*/ 146 w 288"/>
                  <a:gd name="T79" fmla="*/ 366 h 454"/>
                  <a:gd name="T80" fmla="*/ 140 w 288"/>
                  <a:gd name="T81" fmla="*/ 362 h 454"/>
                  <a:gd name="T82" fmla="*/ 142 w 288"/>
                  <a:gd name="T83" fmla="*/ 358 h 454"/>
                  <a:gd name="T84" fmla="*/ 136 w 288"/>
                  <a:gd name="T85" fmla="*/ 354 h 454"/>
                  <a:gd name="T86" fmla="*/ 124 w 288"/>
                  <a:gd name="T87" fmla="*/ 342 h 454"/>
                  <a:gd name="T88" fmla="*/ 136 w 288"/>
                  <a:gd name="T89" fmla="*/ 338 h 454"/>
                  <a:gd name="T90" fmla="*/ 130 w 288"/>
                  <a:gd name="T91" fmla="*/ 334 h 454"/>
                  <a:gd name="T92" fmla="*/ 138 w 288"/>
                  <a:gd name="T93" fmla="*/ 318 h 454"/>
                  <a:gd name="T94" fmla="*/ 130 w 288"/>
                  <a:gd name="T95" fmla="*/ 328 h 454"/>
                  <a:gd name="T96" fmla="*/ 124 w 288"/>
                  <a:gd name="T97" fmla="*/ 334 h 454"/>
                  <a:gd name="T98" fmla="*/ 108 w 288"/>
                  <a:gd name="T99" fmla="*/ 334 h 454"/>
                  <a:gd name="T100" fmla="*/ 108 w 288"/>
                  <a:gd name="T101" fmla="*/ 314 h 454"/>
                  <a:gd name="T102" fmla="*/ 104 w 288"/>
                  <a:gd name="T103" fmla="*/ 312 h 454"/>
                  <a:gd name="T104" fmla="*/ 80 w 288"/>
                  <a:gd name="T105" fmla="*/ 318 h 454"/>
                  <a:gd name="T106" fmla="*/ 72 w 288"/>
                  <a:gd name="T107" fmla="*/ 320 h 454"/>
                  <a:gd name="T108" fmla="*/ 56 w 288"/>
                  <a:gd name="T109" fmla="*/ 324 h 454"/>
                  <a:gd name="T110" fmla="*/ 40 w 288"/>
                  <a:gd name="T111" fmla="*/ 322 h 454"/>
                  <a:gd name="T112" fmla="*/ 30 w 288"/>
                  <a:gd name="T113" fmla="*/ 328 h 454"/>
                  <a:gd name="T114" fmla="*/ 8 w 288"/>
                  <a:gd name="T115" fmla="*/ 336 h 454"/>
                  <a:gd name="T116" fmla="*/ 2 w 288"/>
                  <a:gd name="T117" fmla="*/ 15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454">
                    <a:moveTo>
                      <a:pt x="110" y="0"/>
                    </a:moveTo>
                    <a:lnTo>
                      <a:pt x="190" y="0"/>
                    </a:lnTo>
                    <a:lnTo>
                      <a:pt x="188" y="182"/>
                    </a:lnTo>
                    <a:lnTo>
                      <a:pt x="288" y="182"/>
                    </a:lnTo>
                    <a:lnTo>
                      <a:pt x="282" y="186"/>
                    </a:lnTo>
                    <a:lnTo>
                      <a:pt x="280" y="190"/>
                    </a:lnTo>
                    <a:lnTo>
                      <a:pt x="278" y="194"/>
                    </a:lnTo>
                    <a:lnTo>
                      <a:pt x="276" y="196"/>
                    </a:lnTo>
                    <a:lnTo>
                      <a:pt x="276" y="198"/>
                    </a:lnTo>
                    <a:lnTo>
                      <a:pt x="274" y="204"/>
                    </a:lnTo>
                    <a:lnTo>
                      <a:pt x="276" y="206"/>
                    </a:lnTo>
                    <a:lnTo>
                      <a:pt x="274" y="208"/>
                    </a:lnTo>
                    <a:lnTo>
                      <a:pt x="270" y="208"/>
                    </a:lnTo>
                    <a:lnTo>
                      <a:pt x="270" y="212"/>
                    </a:lnTo>
                    <a:lnTo>
                      <a:pt x="266" y="212"/>
                    </a:lnTo>
                    <a:lnTo>
                      <a:pt x="264" y="214"/>
                    </a:lnTo>
                    <a:lnTo>
                      <a:pt x="262" y="216"/>
                    </a:lnTo>
                    <a:lnTo>
                      <a:pt x="260" y="218"/>
                    </a:lnTo>
                    <a:lnTo>
                      <a:pt x="258" y="220"/>
                    </a:lnTo>
                    <a:lnTo>
                      <a:pt x="252" y="224"/>
                    </a:lnTo>
                    <a:lnTo>
                      <a:pt x="254" y="230"/>
                    </a:lnTo>
                    <a:lnTo>
                      <a:pt x="254" y="238"/>
                    </a:lnTo>
                    <a:lnTo>
                      <a:pt x="254" y="242"/>
                    </a:lnTo>
                    <a:lnTo>
                      <a:pt x="254" y="248"/>
                    </a:lnTo>
                    <a:lnTo>
                      <a:pt x="256" y="250"/>
                    </a:lnTo>
                    <a:lnTo>
                      <a:pt x="258" y="254"/>
                    </a:lnTo>
                    <a:lnTo>
                      <a:pt x="260" y="256"/>
                    </a:lnTo>
                    <a:lnTo>
                      <a:pt x="264" y="256"/>
                    </a:lnTo>
                    <a:lnTo>
                      <a:pt x="266" y="258"/>
                    </a:lnTo>
                    <a:lnTo>
                      <a:pt x="266" y="270"/>
                    </a:lnTo>
                    <a:lnTo>
                      <a:pt x="268" y="272"/>
                    </a:lnTo>
                    <a:lnTo>
                      <a:pt x="270" y="272"/>
                    </a:lnTo>
                    <a:lnTo>
                      <a:pt x="270" y="278"/>
                    </a:lnTo>
                    <a:lnTo>
                      <a:pt x="270" y="282"/>
                    </a:lnTo>
                    <a:lnTo>
                      <a:pt x="272" y="286"/>
                    </a:lnTo>
                    <a:lnTo>
                      <a:pt x="270" y="290"/>
                    </a:lnTo>
                    <a:lnTo>
                      <a:pt x="268" y="292"/>
                    </a:lnTo>
                    <a:lnTo>
                      <a:pt x="268" y="296"/>
                    </a:lnTo>
                    <a:lnTo>
                      <a:pt x="270" y="300"/>
                    </a:lnTo>
                    <a:lnTo>
                      <a:pt x="270" y="302"/>
                    </a:lnTo>
                    <a:lnTo>
                      <a:pt x="270" y="306"/>
                    </a:lnTo>
                    <a:lnTo>
                      <a:pt x="276" y="304"/>
                    </a:lnTo>
                    <a:lnTo>
                      <a:pt x="278" y="308"/>
                    </a:lnTo>
                    <a:lnTo>
                      <a:pt x="282" y="312"/>
                    </a:lnTo>
                    <a:lnTo>
                      <a:pt x="280" y="316"/>
                    </a:lnTo>
                    <a:lnTo>
                      <a:pt x="278" y="318"/>
                    </a:lnTo>
                    <a:lnTo>
                      <a:pt x="276" y="320"/>
                    </a:lnTo>
                    <a:lnTo>
                      <a:pt x="272" y="328"/>
                    </a:lnTo>
                    <a:lnTo>
                      <a:pt x="270" y="330"/>
                    </a:lnTo>
                    <a:lnTo>
                      <a:pt x="266" y="330"/>
                    </a:lnTo>
                    <a:lnTo>
                      <a:pt x="262" y="338"/>
                    </a:lnTo>
                    <a:lnTo>
                      <a:pt x="260" y="344"/>
                    </a:lnTo>
                    <a:lnTo>
                      <a:pt x="254" y="348"/>
                    </a:lnTo>
                    <a:lnTo>
                      <a:pt x="244" y="346"/>
                    </a:lnTo>
                    <a:lnTo>
                      <a:pt x="244" y="344"/>
                    </a:lnTo>
                    <a:lnTo>
                      <a:pt x="240" y="344"/>
                    </a:lnTo>
                    <a:lnTo>
                      <a:pt x="234" y="344"/>
                    </a:lnTo>
                    <a:lnTo>
                      <a:pt x="228" y="346"/>
                    </a:lnTo>
                    <a:lnTo>
                      <a:pt x="226" y="350"/>
                    </a:lnTo>
                    <a:lnTo>
                      <a:pt x="224" y="350"/>
                    </a:lnTo>
                    <a:lnTo>
                      <a:pt x="220" y="352"/>
                    </a:lnTo>
                    <a:lnTo>
                      <a:pt x="216" y="356"/>
                    </a:lnTo>
                    <a:lnTo>
                      <a:pt x="218" y="360"/>
                    </a:lnTo>
                    <a:lnTo>
                      <a:pt x="212" y="368"/>
                    </a:lnTo>
                    <a:lnTo>
                      <a:pt x="210" y="454"/>
                    </a:lnTo>
                    <a:lnTo>
                      <a:pt x="48" y="394"/>
                    </a:lnTo>
                    <a:lnTo>
                      <a:pt x="30" y="390"/>
                    </a:lnTo>
                    <a:lnTo>
                      <a:pt x="0" y="386"/>
                    </a:lnTo>
                    <a:lnTo>
                      <a:pt x="0" y="372"/>
                    </a:lnTo>
                    <a:lnTo>
                      <a:pt x="2" y="372"/>
                    </a:lnTo>
                    <a:lnTo>
                      <a:pt x="10" y="376"/>
                    </a:lnTo>
                    <a:lnTo>
                      <a:pt x="20" y="380"/>
                    </a:lnTo>
                    <a:lnTo>
                      <a:pt x="32" y="380"/>
                    </a:lnTo>
                    <a:lnTo>
                      <a:pt x="36" y="380"/>
                    </a:lnTo>
                    <a:lnTo>
                      <a:pt x="38" y="376"/>
                    </a:lnTo>
                    <a:lnTo>
                      <a:pt x="38" y="374"/>
                    </a:lnTo>
                    <a:lnTo>
                      <a:pt x="38" y="372"/>
                    </a:lnTo>
                    <a:lnTo>
                      <a:pt x="38" y="370"/>
                    </a:lnTo>
                    <a:lnTo>
                      <a:pt x="38" y="366"/>
                    </a:lnTo>
                    <a:lnTo>
                      <a:pt x="40" y="362"/>
                    </a:lnTo>
                    <a:lnTo>
                      <a:pt x="42" y="356"/>
                    </a:lnTo>
                    <a:lnTo>
                      <a:pt x="44" y="354"/>
                    </a:lnTo>
                    <a:lnTo>
                      <a:pt x="46" y="354"/>
                    </a:lnTo>
                    <a:lnTo>
                      <a:pt x="46" y="356"/>
                    </a:lnTo>
                    <a:lnTo>
                      <a:pt x="48" y="358"/>
                    </a:lnTo>
                    <a:lnTo>
                      <a:pt x="50" y="360"/>
                    </a:lnTo>
                    <a:lnTo>
                      <a:pt x="50" y="360"/>
                    </a:lnTo>
                    <a:lnTo>
                      <a:pt x="50" y="364"/>
                    </a:lnTo>
                    <a:lnTo>
                      <a:pt x="50" y="366"/>
                    </a:lnTo>
                    <a:lnTo>
                      <a:pt x="50" y="368"/>
                    </a:lnTo>
                    <a:lnTo>
                      <a:pt x="52" y="370"/>
                    </a:lnTo>
                    <a:lnTo>
                      <a:pt x="54" y="370"/>
                    </a:lnTo>
                    <a:lnTo>
                      <a:pt x="54" y="370"/>
                    </a:lnTo>
                    <a:lnTo>
                      <a:pt x="56" y="370"/>
                    </a:lnTo>
                    <a:lnTo>
                      <a:pt x="56" y="374"/>
                    </a:lnTo>
                    <a:lnTo>
                      <a:pt x="58" y="374"/>
                    </a:lnTo>
                    <a:lnTo>
                      <a:pt x="58" y="372"/>
                    </a:lnTo>
                    <a:lnTo>
                      <a:pt x="62" y="372"/>
                    </a:lnTo>
                    <a:lnTo>
                      <a:pt x="66" y="372"/>
                    </a:lnTo>
                    <a:lnTo>
                      <a:pt x="70" y="372"/>
                    </a:lnTo>
                    <a:lnTo>
                      <a:pt x="72" y="372"/>
                    </a:lnTo>
                    <a:lnTo>
                      <a:pt x="74" y="374"/>
                    </a:lnTo>
                    <a:lnTo>
                      <a:pt x="76" y="376"/>
                    </a:lnTo>
                    <a:lnTo>
                      <a:pt x="80" y="376"/>
                    </a:lnTo>
                    <a:lnTo>
                      <a:pt x="82" y="376"/>
                    </a:lnTo>
                    <a:lnTo>
                      <a:pt x="88" y="374"/>
                    </a:lnTo>
                    <a:lnTo>
                      <a:pt x="88" y="372"/>
                    </a:lnTo>
                    <a:lnTo>
                      <a:pt x="86" y="370"/>
                    </a:lnTo>
                    <a:lnTo>
                      <a:pt x="84" y="370"/>
                    </a:lnTo>
                    <a:lnTo>
                      <a:pt x="80" y="366"/>
                    </a:lnTo>
                    <a:lnTo>
                      <a:pt x="76" y="366"/>
                    </a:lnTo>
                    <a:lnTo>
                      <a:pt x="74" y="364"/>
                    </a:lnTo>
                    <a:lnTo>
                      <a:pt x="72" y="366"/>
                    </a:lnTo>
                    <a:lnTo>
                      <a:pt x="70" y="368"/>
                    </a:lnTo>
                    <a:lnTo>
                      <a:pt x="70" y="366"/>
                    </a:lnTo>
                    <a:lnTo>
                      <a:pt x="70" y="364"/>
                    </a:lnTo>
                    <a:lnTo>
                      <a:pt x="70" y="362"/>
                    </a:lnTo>
                    <a:lnTo>
                      <a:pt x="70" y="362"/>
                    </a:lnTo>
                    <a:lnTo>
                      <a:pt x="70" y="360"/>
                    </a:lnTo>
                    <a:lnTo>
                      <a:pt x="70" y="358"/>
                    </a:lnTo>
                    <a:lnTo>
                      <a:pt x="72" y="356"/>
                    </a:lnTo>
                    <a:lnTo>
                      <a:pt x="72" y="356"/>
                    </a:lnTo>
                    <a:lnTo>
                      <a:pt x="74" y="356"/>
                    </a:lnTo>
                    <a:lnTo>
                      <a:pt x="76" y="356"/>
                    </a:lnTo>
                    <a:lnTo>
                      <a:pt x="78" y="354"/>
                    </a:lnTo>
                    <a:lnTo>
                      <a:pt x="78" y="354"/>
                    </a:lnTo>
                    <a:lnTo>
                      <a:pt x="80" y="354"/>
                    </a:lnTo>
                    <a:lnTo>
                      <a:pt x="82" y="354"/>
                    </a:lnTo>
                    <a:lnTo>
                      <a:pt x="84" y="356"/>
                    </a:lnTo>
                    <a:lnTo>
                      <a:pt x="84" y="358"/>
                    </a:lnTo>
                    <a:lnTo>
                      <a:pt x="86" y="358"/>
                    </a:lnTo>
                    <a:lnTo>
                      <a:pt x="90" y="358"/>
                    </a:lnTo>
                    <a:lnTo>
                      <a:pt x="92" y="358"/>
                    </a:lnTo>
                    <a:lnTo>
                      <a:pt x="92" y="360"/>
                    </a:lnTo>
                    <a:lnTo>
                      <a:pt x="102" y="372"/>
                    </a:lnTo>
                    <a:lnTo>
                      <a:pt x="108" y="376"/>
                    </a:lnTo>
                    <a:lnTo>
                      <a:pt x="116" y="378"/>
                    </a:lnTo>
                    <a:lnTo>
                      <a:pt x="118" y="376"/>
                    </a:lnTo>
                    <a:lnTo>
                      <a:pt x="122" y="376"/>
                    </a:lnTo>
                    <a:lnTo>
                      <a:pt x="120" y="382"/>
                    </a:lnTo>
                    <a:lnTo>
                      <a:pt x="124" y="384"/>
                    </a:lnTo>
                    <a:lnTo>
                      <a:pt x="134" y="386"/>
                    </a:lnTo>
                    <a:lnTo>
                      <a:pt x="140" y="386"/>
                    </a:lnTo>
                    <a:lnTo>
                      <a:pt x="144" y="386"/>
                    </a:lnTo>
                    <a:lnTo>
                      <a:pt x="146" y="386"/>
                    </a:lnTo>
                    <a:lnTo>
                      <a:pt x="148" y="386"/>
                    </a:lnTo>
                    <a:lnTo>
                      <a:pt x="148" y="386"/>
                    </a:lnTo>
                    <a:lnTo>
                      <a:pt x="148" y="384"/>
                    </a:lnTo>
                    <a:lnTo>
                      <a:pt x="150" y="382"/>
                    </a:lnTo>
                    <a:lnTo>
                      <a:pt x="152" y="380"/>
                    </a:lnTo>
                    <a:lnTo>
                      <a:pt x="150" y="378"/>
                    </a:lnTo>
                    <a:lnTo>
                      <a:pt x="150" y="376"/>
                    </a:lnTo>
                    <a:lnTo>
                      <a:pt x="146" y="376"/>
                    </a:lnTo>
                    <a:lnTo>
                      <a:pt x="146" y="376"/>
                    </a:lnTo>
                    <a:lnTo>
                      <a:pt x="148" y="374"/>
                    </a:lnTo>
                    <a:lnTo>
                      <a:pt x="148" y="374"/>
                    </a:lnTo>
                    <a:lnTo>
                      <a:pt x="150" y="374"/>
                    </a:lnTo>
                    <a:lnTo>
                      <a:pt x="150" y="372"/>
                    </a:lnTo>
                    <a:lnTo>
                      <a:pt x="146" y="370"/>
                    </a:lnTo>
                    <a:lnTo>
                      <a:pt x="146" y="366"/>
                    </a:lnTo>
                    <a:lnTo>
                      <a:pt x="144" y="364"/>
                    </a:lnTo>
                    <a:lnTo>
                      <a:pt x="144" y="362"/>
                    </a:lnTo>
                    <a:lnTo>
                      <a:pt x="142" y="362"/>
                    </a:lnTo>
                    <a:lnTo>
                      <a:pt x="140" y="362"/>
                    </a:lnTo>
                    <a:lnTo>
                      <a:pt x="138" y="360"/>
                    </a:lnTo>
                    <a:lnTo>
                      <a:pt x="138" y="360"/>
                    </a:lnTo>
                    <a:lnTo>
                      <a:pt x="140" y="358"/>
                    </a:lnTo>
                    <a:lnTo>
                      <a:pt x="142" y="358"/>
                    </a:lnTo>
                    <a:lnTo>
                      <a:pt x="140" y="356"/>
                    </a:lnTo>
                    <a:lnTo>
                      <a:pt x="144" y="356"/>
                    </a:lnTo>
                    <a:lnTo>
                      <a:pt x="142" y="354"/>
                    </a:lnTo>
                    <a:lnTo>
                      <a:pt x="136" y="354"/>
                    </a:lnTo>
                    <a:lnTo>
                      <a:pt x="134" y="354"/>
                    </a:lnTo>
                    <a:lnTo>
                      <a:pt x="130" y="354"/>
                    </a:lnTo>
                    <a:lnTo>
                      <a:pt x="126" y="352"/>
                    </a:lnTo>
                    <a:lnTo>
                      <a:pt x="124" y="342"/>
                    </a:lnTo>
                    <a:lnTo>
                      <a:pt x="126" y="340"/>
                    </a:lnTo>
                    <a:lnTo>
                      <a:pt x="130" y="340"/>
                    </a:lnTo>
                    <a:lnTo>
                      <a:pt x="134" y="340"/>
                    </a:lnTo>
                    <a:lnTo>
                      <a:pt x="136" y="338"/>
                    </a:lnTo>
                    <a:lnTo>
                      <a:pt x="136" y="336"/>
                    </a:lnTo>
                    <a:lnTo>
                      <a:pt x="130" y="336"/>
                    </a:lnTo>
                    <a:lnTo>
                      <a:pt x="128" y="336"/>
                    </a:lnTo>
                    <a:lnTo>
                      <a:pt x="130" y="334"/>
                    </a:lnTo>
                    <a:lnTo>
                      <a:pt x="134" y="332"/>
                    </a:lnTo>
                    <a:lnTo>
                      <a:pt x="138" y="328"/>
                    </a:lnTo>
                    <a:lnTo>
                      <a:pt x="138" y="320"/>
                    </a:lnTo>
                    <a:lnTo>
                      <a:pt x="138" y="318"/>
                    </a:lnTo>
                    <a:lnTo>
                      <a:pt x="136" y="320"/>
                    </a:lnTo>
                    <a:lnTo>
                      <a:pt x="134" y="324"/>
                    </a:lnTo>
                    <a:lnTo>
                      <a:pt x="132" y="326"/>
                    </a:lnTo>
                    <a:lnTo>
                      <a:pt x="130" y="328"/>
                    </a:lnTo>
                    <a:lnTo>
                      <a:pt x="128" y="330"/>
                    </a:lnTo>
                    <a:lnTo>
                      <a:pt x="126" y="330"/>
                    </a:lnTo>
                    <a:lnTo>
                      <a:pt x="126" y="332"/>
                    </a:lnTo>
                    <a:lnTo>
                      <a:pt x="124" y="334"/>
                    </a:lnTo>
                    <a:lnTo>
                      <a:pt x="124" y="338"/>
                    </a:lnTo>
                    <a:lnTo>
                      <a:pt x="120" y="336"/>
                    </a:lnTo>
                    <a:lnTo>
                      <a:pt x="112" y="338"/>
                    </a:lnTo>
                    <a:lnTo>
                      <a:pt x="108" y="334"/>
                    </a:lnTo>
                    <a:lnTo>
                      <a:pt x="102" y="326"/>
                    </a:lnTo>
                    <a:lnTo>
                      <a:pt x="102" y="322"/>
                    </a:lnTo>
                    <a:lnTo>
                      <a:pt x="108" y="316"/>
                    </a:lnTo>
                    <a:lnTo>
                      <a:pt x="108" y="314"/>
                    </a:lnTo>
                    <a:lnTo>
                      <a:pt x="106" y="310"/>
                    </a:lnTo>
                    <a:lnTo>
                      <a:pt x="104" y="308"/>
                    </a:lnTo>
                    <a:lnTo>
                      <a:pt x="104" y="308"/>
                    </a:lnTo>
                    <a:lnTo>
                      <a:pt x="104" y="312"/>
                    </a:lnTo>
                    <a:lnTo>
                      <a:pt x="96" y="324"/>
                    </a:lnTo>
                    <a:lnTo>
                      <a:pt x="86" y="324"/>
                    </a:lnTo>
                    <a:lnTo>
                      <a:pt x="80" y="322"/>
                    </a:lnTo>
                    <a:lnTo>
                      <a:pt x="80" y="318"/>
                    </a:lnTo>
                    <a:lnTo>
                      <a:pt x="84" y="312"/>
                    </a:lnTo>
                    <a:lnTo>
                      <a:pt x="82" y="310"/>
                    </a:lnTo>
                    <a:lnTo>
                      <a:pt x="76" y="316"/>
                    </a:lnTo>
                    <a:lnTo>
                      <a:pt x="72" y="320"/>
                    </a:lnTo>
                    <a:lnTo>
                      <a:pt x="66" y="320"/>
                    </a:lnTo>
                    <a:lnTo>
                      <a:pt x="66" y="320"/>
                    </a:lnTo>
                    <a:lnTo>
                      <a:pt x="62" y="322"/>
                    </a:lnTo>
                    <a:lnTo>
                      <a:pt x="56" y="324"/>
                    </a:lnTo>
                    <a:lnTo>
                      <a:pt x="52" y="326"/>
                    </a:lnTo>
                    <a:lnTo>
                      <a:pt x="48" y="326"/>
                    </a:lnTo>
                    <a:lnTo>
                      <a:pt x="44" y="324"/>
                    </a:lnTo>
                    <a:lnTo>
                      <a:pt x="40" y="322"/>
                    </a:lnTo>
                    <a:lnTo>
                      <a:pt x="38" y="322"/>
                    </a:lnTo>
                    <a:lnTo>
                      <a:pt x="36" y="324"/>
                    </a:lnTo>
                    <a:lnTo>
                      <a:pt x="30" y="328"/>
                    </a:lnTo>
                    <a:lnTo>
                      <a:pt x="30" y="328"/>
                    </a:lnTo>
                    <a:lnTo>
                      <a:pt x="24" y="330"/>
                    </a:lnTo>
                    <a:lnTo>
                      <a:pt x="14" y="332"/>
                    </a:lnTo>
                    <a:lnTo>
                      <a:pt x="10" y="332"/>
                    </a:lnTo>
                    <a:lnTo>
                      <a:pt x="8" y="336"/>
                    </a:lnTo>
                    <a:lnTo>
                      <a:pt x="2" y="338"/>
                    </a:lnTo>
                    <a:lnTo>
                      <a:pt x="2" y="338"/>
                    </a:lnTo>
                    <a:lnTo>
                      <a:pt x="4" y="160"/>
                    </a:lnTo>
                    <a:lnTo>
                      <a:pt x="2" y="158"/>
                    </a:lnTo>
                    <a:lnTo>
                      <a:pt x="4" y="0"/>
                    </a:lnTo>
                    <a:lnTo>
                      <a:pt x="110" y="0"/>
                    </a:lnTo>
                    <a:lnTo>
                      <a:pt x="110" y="0"/>
                    </a:lnTo>
                    <a:close/>
                  </a:path>
                </a:pathLst>
              </a:custGeom>
              <a:grpFill/>
              <a:ln w="3175" cmpd="sng">
                <a:solidFill>
                  <a:srgbClr val="000000"/>
                </a:solidFill>
                <a:round/>
                <a:headEnd/>
                <a:tailEnd/>
              </a:ln>
            </p:spPr>
            <p:txBody>
              <a:bodyPr/>
              <a:lstStyle/>
              <a:p>
                <a:endParaRPr lang="en-US" sz="2600" dirty="0"/>
              </a:p>
            </p:txBody>
          </p:sp>
          <p:sp>
            <p:nvSpPr>
              <p:cNvPr id="795" name="Freeform 11"/>
              <p:cNvSpPr>
                <a:spLocks/>
              </p:cNvSpPr>
              <p:nvPr/>
            </p:nvSpPr>
            <p:spPr bwMode="auto">
              <a:xfrm>
                <a:off x="1751" y="234"/>
                <a:ext cx="292" cy="278"/>
              </a:xfrm>
              <a:custGeom>
                <a:avLst/>
                <a:gdLst>
                  <a:gd name="T0" fmla="*/ 266 w 292"/>
                  <a:gd name="T1" fmla="*/ 28 h 278"/>
                  <a:gd name="T2" fmla="*/ 264 w 292"/>
                  <a:gd name="T3" fmla="*/ 166 h 278"/>
                  <a:gd name="T4" fmla="*/ 264 w 292"/>
                  <a:gd name="T5" fmla="*/ 248 h 278"/>
                  <a:gd name="T6" fmla="*/ 72 w 292"/>
                  <a:gd name="T7" fmla="*/ 244 h 278"/>
                  <a:gd name="T8" fmla="*/ 66 w 292"/>
                  <a:gd name="T9" fmla="*/ 252 h 278"/>
                  <a:gd name="T10" fmla="*/ 56 w 292"/>
                  <a:gd name="T11" fmla="*/ 264 h 278"/>
                  <a:gd name="T12" fmla="*/ 46 w 292"/>
                  <a:gd name="T13" fmla="*/ 266 h 278"/>
                  <a:gd name="T14" fmla="*/ 40 w 292"/>
                  <a:gd name="T15" fmla="*/ 264 h 278"/>
                  <a:gd name="T16" fmla="*/ 34 w 292"/>
                  <a:gd name="T17" fmla="*/ 260 h 278"/>
                  <a:gd name="T18" fmla="*/ 22 w 292"/>
                  <a:gd name="T19" fmla="*/ 262 h 278"/>
                  <a:gd name="T20" fmla="*/ 14 w 292"/>
                  <a:gd name="T21" fmla="*/ 266 h 278"/>
                  <a:gd name="T22" fmla="*/ 8 w 292"/>
                  <a:gd name="T23" fmla="*/ 272 h 278"/>
                  <a:gd name="T24" fmla="*/ 0 w 292"/>
                  <a:gd name="T25" fmla="*/ 266 h 278"/>
                  <a:gd name="T26" fmla="*/ 8 w 292"/>
                  <a:gd name="T27" fmla="*/ 250 h 278"/>
                  <a:gd name="T28" fmla="*/ 16 w 292"/>
                  <a:gd name="T29" fmla="*/ 244 h 278"/>
                  <a:gd name="T30" fmla="*/ 32 w 292"/>
                  <a:gd name="T31" fmla="*/ 242 h 278"/>
                  <a:gd name="T32" fmla="*/ 48 w 292"/>
                  <a:gd name="T33" fmla="*/ 242 h 278"/>
                  <a:gd name="T34" fmla="*/ 58 w 292"/>
                  <a:gd name="T35" fmla="*/ 228 h 278"/>
                  <a:gd name="T36" fmla="*/ 66 w 292"/>
                  <a:gd name="T37" fmla="*/ 216 h 278"/>
                  <a:gd name="T38" fmla="*/ 66 w 292"/>
                  <a:gd name="T39" fmla="*/ 206 h 278"/>
                  <a:gd name="T40" fmla="*/ 58 w 292"/>
                  <a:gd name="T41" fmla="*/ 200 h 278"/>
                  <a:gd name="T42" fmla="*/ 56 w 292"/>
                  <a:gd name="T43" fmla="*/ 190 h 278"/>
                  <a:gd name="T44" fmla="*/ 58 w 292"/>
                  <a:gd name="T45" fmla="*/ 180 h 278"/>
                  <a:gd name="T46" fmla="*/ 56 w 292"/>
                  <a:gd name="T47" fmla="*/ 170 h 278"/>
                  <a:gd name="T48" fmla="*/ 52 w 292"/>
                  <a:gd name="T49" fmla="*/ 154 h 278"/>
                  <a:gd name="T50" fmla="*/ 44 w 292"/>
                  <a:gd name="T51" fmla="*/ 148 h 278"/>
                  <a:gd name="T52" fmla="*/ 42 w 292"/>
                  <a:gd name="T53" fmla="*/ 136 h 278"/>
                  <a:gd name="T54" fmla="*/ 46 w 292"/>
                  <a:gd name="T55" fmla="*/ 118 h 278"/>
                  <a:gd name="T56" fmla="*/ 52 w 292"/>
                  <a:gd name="T57" fmla="*/ 112 h 278"/>
                  <a:gd name="T58" fmla="*/ 58 w 292"/>
                  <a:gd name="T59" fmla="*/ 106 h 278"/>
                  <a:gd name="T60" fmla="*/ 62 w 292"/>
                  <a:gd name="T61" fmla="*/ 102 h 278"/>
                  <a:gd name="T62" fmla="*/ 66 w 292"/>
                  <a:gd name="T63" fmla="*/ 92 h 278"/>
                  <a:gd name="T64" fmla="*/ 76 w 292"/>
                  <a:gd name="T65" fmla="*/ 80 h 278"/>
                  <a:gd name="T66" fmla="*/ 88 w 292"/>
                  <a:gd name="T67" fmla="*/ 58 h 278"/>
                  <a:gd name="T68" fmla="*/ 86 w 292"/>
                  <a:gd name="T69" fmla="*/ 40 h 278"/>
                  <a:gd name="T70" fmla="*/ 92 w 292"/>
                  <a:gd name="T71" fmla="*/ 30 h 278"/>
                  <a:gd name="T72" fmla="*/ 126 w 292"/>
                  <a:gd name="T73" fmla="*/ 34 h 278"/>
                  <a:gd name="T74" fmla="*/ 194 w 292"/>
                  <a:gd name="T75" fmla="*/ 56 h 278"/>
                  <a:gd name="T76" fmla="*/ 194 w 292"/>
                  <a:gd name="T77" fmla="*/ 48 h 278"/>
                  <a:gd name="T78" fmla="*/ 194 w 292"/>
                  <a:gd name="T79" fmla="*/ 38 h 278"/>
                  <a:gd name="T80" fmla="*/ 200 w 292"/>
                  <a:gd name="T81" fmla="*/ 26 h 278"/>
                  <a:gd name="T82" fmla="*/ 204 w 292"/>
                  <a:gd name="T8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2" h="278">
                    <a:moveTo>
                      <a:pt x="204" y="0"/>
                    </a:moveTo>
                    <a:lnTo>
                      <a:pt x="266" y="0"/>
                    </a:lnTo>
                    <a:lnTo>
                      <a:pt x="266" y="28"/>
                    </a:lnTo>
                    <a:lnTo>
                      <a:pt x="292" y="28"/>
                    </a:lnTo>
                    <a:lnTo>
                      <a:pt x="290" y="166"/>
                    </a:lnTo>
                    <a:lnTo>
                      <a:pt x="264" y="166"/>
                    </a:lnTo>
                    <a:lnTo>
                      <a:pt x="264" y="214"/>
                    </a:lnTo>
                    <a:lnTo>
                      <a:pt x="264" y="222"/>
                    </a:lnTo>
                    <a:lnTo>
                      <a:pt x="264" y="248"/>
                    </a:lnTo>
                    <a:lnTo>
                      <a:pt x="88" y="246"/>
                    </a:lnTo>
                    <a:lnTo>
                      <a:pt x="86" y="244"/>
                    </a:lnTo>
                    <a:lnTo>
                      <a:pt x="72" y="244"/>
                    </a:lnTo>
                    <a:lnTo>
                      <a:pt x="70" y="246"/>
                    </a:lnTo>
                    <a:lnTo>
                      <a:pt x="68" y="248"/>
                    </a:lnTo>
                    <a:lnTo>
                      <a:pt x="66" y="252"/>
                    </a:lnTo>
                    <a:lnTo>
                      <a:pt x="64" y="258"/>
                    </a:lnTo>
                    <a:lnTo>
                      <a:pt x="60" y="260"/>
                    </a:lnTo>
                    <a:lnTo>
                      <a:pt x="56" y="264"/>
                    </a:lnTo>
                    <a:lnTo>
                      <a:pt x="52" y="264"/>
                    </a:lnTo>
                    <a:lnTo>
                      <a:pt x="48" y="264"/>
                    </a:lnTo>
                    <a:lnTo>
                      <a:pt x="46" y="266"/>
                    </a:lnTo>
                    <a:lnTo>
                      <a:pt x="44" y="266"/>
                    </a:lnTo>
                    <a:lnTo>
                      <a:pt x="40" y="266"/>
                    </a:lnTo>
                    <a:lnTo>
                      <a:pt x="40" y="264"/>
                    </a:lnTo>
                    <a:lnTo>
                      <a:pt x="40" y="262"/>
                    </a:lnTo>
                    <a:lnTo>
                      <a:pt x="36" y="260"/>
                    </a:lnTo>
                    <a:lnTo>
                      <a:pt x="34" y="260"/>
                    </a:lnTo>
                    <a:lnTo>
                      <a:pt x="28" y="266"/>
                    </a:lnTo>
                    <a:lnTo>
                      <a:pt x="24" y="266"/>
                    </a:lnTo>
                    <a:lnTo>
                      <a:pt x="22" y="262"/>
                    </a:lnTo>
                    <a:lnTo>
                      <a:pt x="18" y="262"/>
                    </a:lnTo>
                    <a:lnTo>
                      <a:pt x="16" y="264"/>
                    </a:lnTo>
                    <a:lnTo>
                      <a:pt x="14" y="266"/>
                    </a:lnTo>
                    <a:lnTo>
                      <a:pt x="10" y="268"/>
                    </a:lnTo>
                    <a:lnTo>
                      <a:pt x="10" y="270"/>
                    </a:lnTo>
                    <a:lnTo>
                      <a:pt x="8" y="272"/>
                    </a:lnTo>
                    <a:lnTo>
                      <a:pt x="4" y="276"/>
                    </a:lnTo>
                    <a:lnTo>
                      <a:pt x="0" y="278"/>
                    </a:lnTo>
                    <a:lnTo>
                      <a:pt x="0" y="266"/>
                    </a:lnTo>
                    <a:lnTo>
                      <a:pt x="6" y="258"/>
                    </a:lnTo>
                    <a:lnTo>
                      <a:pt x="4" y="254"/>
                    </a:lnTo>
                    <a:lnTo>
                      <a:pt x="8" y="250"/>
                    </a:lnTo>
                    <a:lnTo>
                      <a:pt x="12" y="248"/>
                    </a:lnTo>
                    <a:lnTo>
                      <a:pt x="14" y="248"/>
                    </a:lnTo>
                    <a:lnTo>
                      <a:pt x="16" y="244"/>
                    </a:lnTo>
                    <a:lnTo>
                      <a:pt x="22" y="242"/>
                    </a:lnTo>
                    <a:lnTo>
                      <a:pt x="28" y="242"/>
                    </a:lnTo>
                    <a:lnTo>
                      <a:pt x="32" y="242"/>
                    </a:lnTo>
                    <a:lnTo>
                      <a:pt x="32" y="244"/>
                    </a:lnTo>
                    <a:lnTo>
                      <a:pt x="42" y="246"/>
                    </a:lnTo>
                    <a:lnTo>
                      <a:pt x="48" y="242"/>
                    </a:lnTo>
                    <a:lnTo>
                      <a:pt x="50" y="236"/>
                    </a:lnTo>
                    <a:lnTo>
                      <a:pt x="54" y="228"/>
                    </a:lnTo>
                    <a:lnTo>
                      <a:pt x="58" y="228"/>
                    </a:lnTo>
                    <a:lnTo>
                      <a:pt x="60" y="226"/>
                    </a:lnTo>
                    <a:lnTo>
                      <a:pt x="64" y="218"/>
                    </a:lnTo>
                    <a:lnTo>
                      <a:pt x="66" y="216"/>
                    </a:lnTo>
                    <a:lnTo>
                      <a:pt x="68" y="214"/>
                    </a:lnTo>
                    <a:lnTo>
                      <a:pt x="70" y="210"/>
                    </a:lnTo>
                    <a:lnTo>
                      <a:pt x="66" y="206"/>
                    </a:lnTo>
                    <a:lnTo>
                      <a:pt x="64" y="202"/>
                    </a:lnTo>
                    <a:lnTo>
                      <a:pt x="58" y="204"/>
                    </a:lnTo>
                    <a:lnTo>
                      <a:pt x="58" y="200"/>
                    </a:lnTo>
                    <a:lnTo>
                      <a:pt x="58" y="198"/>
                    </a:lnTo>
                    <a:lnTo>
                      <a:pt x="56" y="194"/>
                    </a:lnTo>
                    <a:lnTo>
                      <a:pt x="56" y="190"/>
                    </a:lnTo>
                    <a:lnTo>
                      <a:pt x="58" y="188"/>
                    </a:lnTo>
                    <a:lnTo>
                      <a:pt x="60" y="184"/>
                    </a:lnTo>
                    <a:lnTo>
                      <a:pt x="58" y="180"/>
                    </a:lnTo>
                    <a:lnTo>
                      <a:pt x="58" y="176"/>
                    </a:lnTo>
                    <a:lnTo>
                      <a:pt x="58" y="170"/>
                    </a:lnTo>
                    <a:lnTo>
                      <a:pt x="56" y="170"/>
                    </a:lnTo>
                    <a:lnTo>
                      <a:pt x="54" y="168"/>
                    </a:lnTo>
                    <a:lnTo>
                      <a:pt x="54" y="156"/>
                    </a:lnTo>
                    <a:lnTo>
                      <a:pt x="52" y="154"/>
                    </a:lnTo>
                    <a:lnTo>
                      <a:pt x="48" y="154"/>
                    </a:lnTo>
                    <a:lnTo>
                      <a:pt x="46" y="152"/>
                    </a:lnTo>
                    <a:lnTo>
                      <a:pt x="44" y="148"/>
                    </a:lnTo>
                    <a:lnTo>
                      <a:pt x="42" y="146"/>
                    </a:lnTo>
                    <a:lnTo>
                      <a:pt x="42" y="140"/>
                    </a:lnTo>
                    <a:lnTo>
                      <a:pt x="42" y="136"/>
                    </a:lnTo>
                    <a:lnTo>
                      <a:pt x="42" y="128"/>
                    </a:lnTo>
                    <a:lnTo>
                      <a:pt x="40" y="122"/>
                    </a:lnTo>
                    <a:lnTo>
                      <a:pt x="46" y="118"/>
                    </a:lnTo>
                    <a:lnTo>
                      <a:pt x="48" y="116"/>
                    </a:lnTo>
                    <a:lnTo>
                      <a:pt x="50" y="114"/>
                    </a:lnTo>
                    <a:lnTo>
                      <a:pt x="52" y="112"/>
                    </a:lnTo>
                    <a:lnTo>
                      <a:pt x="54" y="110"/>
                    </a:lnTo>
                    <a:lnTo>
                      <a:pt x="58" y="110"/>
                    </a:lnTo>
                    <a:lnTo>
                      <a:pt x="58" y="106"/>
                    </a:lnTo>
                    <a:lnTo>
                      <a:pt x="62" y="106"/>
                    </a:lnTo>
                    <a:lnTo>
                      <a:pt x="64" y="104"/>
                    </a:lnTo>
                    <a:lnTo>
                      <a:pt x="62" y="102"/>
                    </a:lnTo>
                    <a:lnTo>
                      <a:pt x="64" y="96"/>
                    </a:lnTo>
                    <a:lnTo>
                      <a:pt x="64" y="94"/>
                    </a:lnTo>
                    <a:lnTo>
                      <a:pt x="66" y="92"/>
                    </a:lnTo>
                    <a:lnTo>
                      <a:pt x="68" y="88"/>
                    </a:lnTo>
                    <a:lnTo>
                      <a:pt x="70" y="84"/>
                    </a:lnTo>
                    <a:lnTo>
                      <a:pt x="76" y="80"/>
                    </a:lnTo>
                    <a:lnTo>
                      <a:pt x="84" y="68"/>
                    </a:lnTo>
                    <a:lnTo>
                      <a:pt x="86" y="66"/>
                    </a:lnTo>
                    <a:lnTo>
                      <a:pt x="88" y="58"/>
                    </a:lnTo>
                    <a:lnTo>
                      <a:pt x="84" y="50"/>
                    </a:lnTo>
                    <a:lnTo>
                      <a:pt x="84" y="44"/>
                    </a:lnTo>
                    <a:lnTo>
                      <a:pt x="86" y="40"/>
                    </a:lnTo>
                    <a:lnTo>
                      <a:pt x="88" y="34"/>
                    </a:lnTo>
                    <a:lnTo>
                      <a:pt x="90" y="32"/>
                    </a:lnTo>
                    <a:lnTo>
                      <a:pt x="92" y="30"/>
                    </a:lnTo>
                    <a:lnTo>
                      <a:pt x="90" y="26"/>
                    </a:lnTo>
                    <a:lnTo>
                      <a:pt x="126" y="26"/>
                    </a:lnTo>
                    <a:lnTo>
                      <a:pt x="126" y="34"/>
                    </a:lnTo>
                    <a:lnTo>
                      <a:pt x="134" y="36"/>
                    </a:lnTo>
                    <a:lnTo>
                      <a:pt x="134" y="54"/>
                    </a:lnTo>
                    <a:lnTo>
                      <a:pt x="194" y="56"/>
                    </a:lnTo>
                    <a:lnTo>
                      <a:pt x="194" y="54"/>
                    </a:lnTo>
                    <a:lnTo>
                      <a:pt x="194" y="50"/>
                    </a:lnTo>
                    <a:lnTo>
                      <a:pt x="194" y="48"/>
                    </a:lnTo>
                    <a:lnTo>
                      <a:pt x="194" y="44"/>
                    </a:lnTo>
                    <a:lnTo>
                      <a:pt x="194" y="42"/>
                    </a:lnTo>
                    <a:lnTo>
                      <a:pt x="194" y="38"/>
                    </a:lnTo>
                    <a:lnTo>
                      <a:pt x="196" y="36"/>
                    </a:lnTo>
                    <a:lnTo>
                      <a:pt x="196" y="32"/>
                    </a:lnTo>
                    <a:lnTo>
                      <a:pt x="200" y="26"/>
                    </a:lnTo>
                    <a:lnTo>
                      <a:pt x="202" y="22"/>
                    </a:lnTo>
                    <a:lnTo>
                      <a:pt x="206" y="8"/>
                    </a:lnTo>
                    <a:lnTo>
                      <a:pt x="204" y="0"/>
                    </a:lnTo>
                    <a:lnTo>
                      <a:pt x="204" y="0"/>
                    </a:lnTo>
                    <a:lnTo>
                      <a:pt x="204" y="0"/>
                    </a:lnTo>
                    <a:close/>
                  </a:path>
                </a:pathLst>
              </a:custGeom>
              <a:grpFill/>
              <a:ln w="3175" cmpd="sng">
                <a:solidFill>
                  <a:srgbClr val="000000"/>
                </a:solidFill>
                <a:round/>
                <a:headEnd/>
                <a:tailEnd/>
              </a:ln>
            </p:spPr>
            <p:txBody>
              <a:bodyPr/>
              <a:lstStyle/>
              <a:p>
                <a:endParaRPr lang="en-US" sz="2600" dirty="0"/>
              </a:p>
            </p:txBody>
          </p:sp>
          <p:sp>
            <p:nvSpPr>
              <p:cNvPr id="796" name="Freeform 12"/>
              <p:cNvSpPr>
                <a:spLocks/>
              </p:cNvSpPr>
              <p:nvPr/>
            </p:nvSpPr>
            <p:spPr bwMode="auto">
              <a:xfrm>
                <a:off x="3808" y="234"/>
                <a:ext cx="328" cy="350"/>
              </a:xfrm>
              <a:custGeom>
                <a:avLst/>
                <a:gdLst>
                  <a:gd name="T0" fmla="*/ 86 w 328"/>
                  <a:gd name="T1" fmla="*/ 10 h 350"/>
                  <a:gd name="T2" fmla="*/ 94 w 328"/>
                  <a:gd name="T3" fmla="*/ 20 h 350"/>
                  <a:gd name="T4" fmla="*/ 108 w 328"/>
                  <a:gd name="T5" fmla="*/ 24 h 350"/>
                  <a:gd name="T6" fmla="*/ 118 w 328"/>
                  <a:gd name="T7" fmla="*/ 24 h 350"/>
                  <a:gd name="T8" fmla="*/ 130 w 328"/>
                  <a:gd name="T9" fmla="*/ 28 h 350"/>
                  <a:gd name="T10" fmla="*/ 140 w 328"/>
                  <a:gd name="T11" fmla="*/ 36 h 350"/>
                  <a:gd name="T12" fmla="*/ 146 w 328"/>
                  <a:gd name="T13" fmla="*/ 38 h 350"/>
                  <a:gd name="T14" fmla="*/ 158 w 328"/>
                  <a:gd name="T15" fmla="*/ 40 h 350"/>
                  <a:gd name="T16" fmla="*/ 168 w 328"/>
                  <a:gd name="T17" fmla="*/ 50 h 350"/>
                  <a:gd name="T18" fmla="*/ 184 w 328"/>
                  <a:gd name="T19" fmla="*/ 52 h 350"/>
                  <a:gd name="T20" fmla="*/ 198 w 328"/>
                  <a:gd name="T21" fmla="*/ 56 h 350"/>
                  <a:gd name="T22" fmla="*/ 194 w 328"/>
                  <a:gd name="T23" fmla="*/ 54 h 350"/>
                  <a:gd name="T24" fmla="*/ 204 w 328"/>
                  <a:gd name="T25" fmla="*/ 48 h 350"/>
                  <a:gd name="T26" fmla="*/ 210 w 328"/>
                  <a:gd name="T27" fmla="*/ 54 h 350"/>
                  <a:gd name="T28" fmla="*/ 216 w 328"/>
                  <a:gd name="T29" fmla="*/ 62 h 350"/>
                  <a:gd name="T30" fmla="*/ 224 w 328"/>
                  <a:gd name="T31" fmla="*/ 60 h 350"/>
                  <a:gd name="T32" fmla="*/ 234 w 328"/>
                  <a:gd name="T33" fmla="*/ 70 h 350"/>
                  <a:gd name="T34" fmla="*/ 244 w 328"/>
                  <a:gd name="T35" fmla="*/ 78 h 350"/>
                  <a:gd name="T36" fmla="*/ 258 w 328"/>
                  <a:gd name="T37" fmla="*/ 88 h 350"/>
                  <a:gd name="T38" fmla="*/ 282 w 328"/>
                  <a:gd name="T39" fmla="*/ 98 h 350"/>
                  <a:gd name="T40" fmla="*/ 276 w 328"/>
                  <a:gd name="T41" fmla="*/ 104 h 350"/>
                  <a:gd name="T42" fmla="*/ 290 w 328"/>
                  <a:gd name="T43" fmla="*/ 102 h 350"/>
                  <a:gd name="T44" fmla="*/ 298 w 328"/>
                  <a:gd name="T45" fmla="*/ 110 h 350"/>
                  <a:gd name="T46" fmla="*/ 312 w 328"/>
                  <a:gd name="T47" fmla="*/ 92 h 350"/>
                  <a:gd name="T48" fmla="*/ 318 w 328"/>
                  <a:gd name="T49" fmla="*/ 80 h 350"/>
                  <a:gd name="T50" fmla="*/ 322 w 328"/>
                  <a:gd name="T51" fmla="*/ 130 h 350"/>
                  <a:gd name="T52" fmla="*/ 320 w 328"/>
                  <a:gd name="T53" fmla="*/ 182 h 350"/>
                  <a:gd name="T54" fmla="*/ 310 w 328"/>
                  <a:gd name="T55" fmla="*/ 182 h 350"/>
                  <a:gd name="T56" fmla="*/ 306 w 328"/>
                  <a:gd name="T57" fmla="*/ 150 h 350"/>
                  <a:gd name="T58" fmla="*/ 294 w 328"/>
                  <a:gd name="T59" fmla="*/ 142 h 350"/>
                  <a:gd name="T60" fmla="*/ 276 w 328"/>
                  <a:gd name="T61" fmla="*/ 166 h 350"/>
                  <a:gd name="T62" fmla="*/ 266 w 328"/>
                  <a:gd name="T63" fmla="*/ 188 h 350"/>
                  <a:gd name="T64" fmla="*/ 258 w 328"/>
                  <a:gd name="T65" fmla="*/ 174 h 350"/>
                  <a:gd name="T66" fmla="*/ 244 w 328"/>
                  <a:gd name="T67" fmla="*/ 172 h 350"/>
                  <a:gd name="T68" fmla="*/ 230 w 328"/>
                  <a:gd name="T69" fmla="*/ 174 h 350"/>
                  <a:gd name="T70" fmla="*/ 234 w 328"/>
                  <a:gd name="T71" fmla="*/ 154 h 350"/>
                  <a:gd name="T72" fmla="*/ 204 w 328"/>
                  <a:gd name="T73" fmla="*/ 170 h 350"/>
                  <a:gd name="T74" fmla="*/ 178 w 328"/>
                  <a:gd name="T75" fmla="*/ 166 h 350"/>
                  <a:gd name="T76" fmla="*/ 156 w 328"/>
                  <a:gd name="T77" fmla="*/ 186 h 350"/>
                  <a:gd name="T78" fmla="*/ 2 w 328"/>
                  <a:gd name="T79" fmla="*/ 294 h 350"/>
                  <a:gd name="T80" fmla="*/ 8 w 328"/>
                  <a:gd name="T81" fmla="*/ 276 h 350"/>
                  <a:gd name="T82" fmla="*/ 6 w 328"/>
                  <a:gd name="T83" fmla="*/ 260 h 350"/>
                  <a:gd name="T84" fmla="*/ 10 w 328"/>
                  <a:gd name="T85" fmla="*/ 242 h 350"/>
                  <a:gd name="T86" fmla="*/ 16 w 328"/>
                  <a:gd name="T87" fmla="*/ 226 h 350"/>
                  <a:gd name="T88" fmla="*/ 18 w 328"/>
                  <a:gd name="T89" fmla="*/ 216 h 350"/>
                  <a:gd name="T90" fmla="*/ 18 w 328"/>
                  <a:gd name="T91" fmla="*/ 196 h 350"/>
                  <a:gd name="T92" fmla="*/ 22 w 328"/>
                  <a:gd name="T93" fmla="*/ 168 h 350"/>
                  <a:gd name="T94" fmla="*/ 14 w 328"/>
                  <a:gd name="T95" fmla="*/ 140 h 350"/>
                  <a:gd name="T96" fmla="*/ 8 w 328"/>
                  <a:gd name="T97" fmla="*/ 124 h 350"/>
                  <a:gd name="T98" fmla="*/ 2 w 328"/>
                  <a:gd name="T99" fmla="*/ 104 h 350"/>
                  <a:gd name="T100" fmla="*/ 6 w 328"/>
                  <a:gd name="T101" fmla="*/ 82 h 350"/>
                  <a:gd name="T102" fmla="*/ 6 w 328"/>
                  <a:gd name="T103" fmla="*/ 58 h 350"/>
                  <a:gd name="T104" fmla="*/ 16 w 328"/>
                  <a:gd name="T105" fmla="*/ 48 h 350"/>
                  <a:gd name="T106" fmla="*/ 16 w 328"/>
                  <a:gd name="T107" fmla="*/ 32 h 350"/>
                  <a:gd name="T108" fmla="*/ 28 w 328"/>
                  <a:gd name="T109" fmla="*/ 26 h 350"/>
                  <a:gd name="T110" fmla="*/ 44 w 328"/>
                  <a:gd name="T111" fmla="*/ 28 h 350"/>
                  <a:gd name="T112" fmla="*/ 50 w 328"/>
                  <a:gd name="T113" fmla="*/ 6 h 350"/>
                  <a:gd name="T114" fmla="*/ 62 w 328"/>
                  <a:gd name="T115" fmla="*/ 4 h 350"/>
                  <a:gd name="T116" fmla="*/ 78 w 328"/>
                  <a:gd name="T117" fmla="*/ 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8" h="350">
                    <a:moveTo>
                      <a:pt x="78" y="0"/>
                    </a:moveTo>
                    <a:lnTo>
                      <a:pt x="78" y="0"/>
                    </a:lnTo>
                    <a:lnTo>
                      <a:pt x="80" y="2"/>
                    </a:lnTo>
                    <a:lnTo>
                      <a:pt x="80" y="2"/>
                    </a:lnTo>
                    <a:lnTo>
                      <a:pt x="82" y="4"/>
                    </a:lnTo>
                    <a:lnTo>
                      <a:pt x="84" y="4"/>
                    </a:lnTo>
                    <a:lnTo>
                      <a:pt x="84" y="4"/>
                    </a:lnTo>
                    <a:lnTo>
                      <a:pt x="84" y="8"/>
                    </a:lnTo>
                    <a:lnTo>
                      <a:pt x="86" y="10"/>
                    </a:lnTo>
                    <a:lnTo>
                      <a:pt x="86" y="10"/>
                    </a:lnTo>
                    <a:lnTo>
                      <a:pt x="88" y="10"/>
                    </a:lnTo>
                    <a:lnTo>
                      <a:pt x="88" y="12"/>
                    </a:lnTo>
                    <a:lnTo>
                      <a:pt x="88" y="14"/>
                    </a:lnTo>
                    <a:lnTo>
                      <a:pt x="90" y="18"/>
                    </a:lnTo>
                    <a:lnTo>
                      <a:pt x="90" y="18"/>
                    </a:lnTo>
                    <a:lnTo>
                      <a:pt x="92" y="18"/>
                    </a:lnTo>
                    <a:lnTo>
                      <a:pt x="92" y="18"/>
                    </a:lnTo>
                    <a:lnTo>
                      <a:pt x="94" y="20"/>
                    </a:lnTo>
                    <a:lnTo>
                      <a:pt x="96" y="22"/>
                    </a:lnTo>
                    <a:lnTo>
                      <a:pt x="96" y="22"/>
                    </a:lnTo>
                    <a:lnTo>
                      <a:pt x="98" y="22"/>
                    </a:lnTo>
                    <a:lnTo>
                      <a:pt x="98" y="22"/>
                    </a:lnTo>
                    <a:lnTo>
                      <a:pt x="100" y="22"/>
                    </a:lnTo>
                    <a:lnTo>
                      <a:pt x="102" y="22"/>
                    </a:lnTo>
                    <a:lnTo>
                      <a:pt x="106" y="24"/>
                    </a:lnTo>
                    <a:lnTo>
                      <a:pt x="108" y="24"/>
                    </a:lnTo>
                    <a:lnTo>
                      <a:pt x="108" y="24"/>
                    </a:lnTo>
                    <a:lnTo>
                      <a:pt x="110" y="24"/>
                    </a:lnTo>
                    <a:lnTo>
                      <a:pt x="110" y="24"/>
                    </a:lnTo>
                    <a:lnTo>
                      <a:pt x="112" y="24"/>
                    </a:lnTo>
                    <a:lnTo>
                      <a:pt x="112" y="26"/>
                    </a:lnTo>
                    <a:lnTo>
                      <a:pt x="114" y="26"/>
                    </a:lnTo>
                    <a:lnTo>
                      <a:pt x="114" y="26"/>
                    </a:lnTo>
                    <a:lnTo>
                      <a:pt x="116" y="24"/>
                    </a:lnTo>
                    <a:lnTo>
                      <a:pt x="118" y="24"/>
                    </a:lnTo>
                    <a:lnTo>
                      <a:pt x="118" y="24"/>
                    </a:lnTo>
                    <a:lnTo>
                      <a:pt x="118" y="26"/>
                    </a:lnTo>
                    <a:lnTo>
                      <a:pt x="120" y="26"/>
                    </a:lnTo>
                    <a:lnTo>
                      <a:pt x="120" y="26"/>
                    </a:lnTo>
                    <a:lnTo>
                      <a:pt x="120" y="26"/>
                    </a:lnTo>
                    <a:lnTo>
                      <a:pt x="122" y="24"/>
                    </a:lnTo>
                    <a:lnTo>
                      <a:pt x="124" y="24"/>
                    </a:lnTo>
                    <a:lnTo>
                      <a:pt x="128" y="24"/>
                    </a:lnTo>
                    <a:lnTo>
                      <a:pt x="128" y="26"/>
                    </a:lnTo>
                    <a:lnTo>
                      <a:pt x="130" y="28"/>
                    </a:lnTo>
                    <a:lnTo>
                      <a:pt x="132" y="30"/>
                    </a:lnTo>
                    <a:lnTo>
                      <a:pt x="132" y="30"/>
                    </a:lnTo>
                    <a:lnTo>
                      <a:pt x="134" y="30"/>
                    </a:lnTo>
                    <a:lnTo>
                      <a:pt x="134" y="30"/>
                    </a:lnTo>
                    <a:lnTo>
                      <a:pt x="136" y="30"/>
                    </a:lnTo>
                    <a:lnTo>
                      <a:pt x="136" y="30"/>
                    </a:lnTo>
                    <a:lnTo>
                      <a:pt x="138" y="34"/>
                    </a:lnTo>
                    <a:lnTo>
                      <a:pt x="140" y="36"/>
                    </a:lnTo>
                    <a:lnTo>
                      <a:pt x="140" y="36"/>
                    </a:lnTo>
                    <a:lnTo>
                      <a:pt x="140" y="38"/>
                    </a:lnTo>
                    <a:lnTo>
                      <a:pt x="140" y="40"/>
                    </a:lnTo>
                    <a:lnTo>
                      <a:pt x="140" y="42"/>
                    </a:lnTo>
                    <a:lnTo>
                      <a:pt x="142" y="42"/>
                    </a:lnTo>
                    <a:lnTo>
                      <a:pt x="142" y="44"/>
                    </a:lnTo>
                    <a:lnTo>
                      <a:pt x="144" y="42"/>
                    </a:lnTo>
                    <a:lnTo>
                      <a:pt x="146" y="42"/>
                    </a:lnTo>
                    <a:lnTo>
                      <a:pt x="146" y="40"/>
                    </a:lnTo>
                    <a:lnTo>
                      <a:pt x="146" y="38"/>
                    </a:lnTo>
                    <a:lnTo>
                      <a:pt x="146" y="36"/>
                    </a:lnTo>
                    <a:lnTo>
                      <a:pt x="148" y="36"/>
                    </a:lnTo>
                    <a:lnTo>
                      <a:pt x="148" y="34"/>
                    </a:lnTo>
                    <a:lnTo>
                      <a:pt x="150" y="34"/>
                    </a:lnTo>
                    <a:lnTo>
                      <a:pt x="152" y="36"/>
                    </a:lnTo>
                    <a:lnTo>
                      <a:pt x="152" y="36"/>
                    </a:lnTo>
                    <a:lnTo>
                      <a:pt x="154" y="38"/>
                    </a:lnTo>
                    <a:lnTo>
                      <a:pt x="156" y="40"/>
                    </a:lnTo>
                    <a:lnTo>
                      <a:pt x="158" y="40"/>
                    </a:lnTo>
                    <a:lnTo>
                      <a:pt x="160" y="40"/>
                    </a:lnTo>
                    <a:lnTo>
                      <a:pt x="162" y="40"/>
                    </a:lnTo>
                    <a:lnTo>
                      <a:pt x="162" y="42"/>
                    </a:lnTo>
                    <a:lnTo>
                      <a:pt x="162" y="42"/>
                    </a:lnTo>
                    <a:lnTo>
                      <a:pt x="162" y="42"/>
                    </a:lnTo>
                    <a:lnTo>
                      <a:pt x="162" y="44"/>
                    </a:lnTo>
                    <a:lnTo>
                      <a:pt x="166" y="46"/>
                    </a:lnTo>
                    <a:lnTo>
                      <a:pt x="168" y="48"/>
                    </a:lnTo>
                    <a:lnTo>
                      <a:pt x="168" y="50"/>
                    </a:lnTo>
                    <a:lnTo>
                      <a:pt x="170" y="50"/>
                    </a:lnTo>
                    <a:lnTo>
                      <a:pt x="170" y="52"/>
                    </a:lnTo>
                    <a:lnTo>
                      <a:pt x="174" y="52"/>
                    </a:lnTo>
                    <a:lnTo>
                      <a:pt x="176" y="52"/>
                    </a:lnTo>
                    <a:lnTo>
                      <a:pt x="178" y="52"/>
                    </a:lnTo>
                    <a:lnTo>
                      <a:pt x="180" y="52"/>
                    </a:lnTo>
                    <a:lnTo>
                      <a:pt x="182" y="52"/>
                    </a:lnTo>
                    <a:lnTo>
                      <a:pt x="182" y="52"/>
                    </a:lnTo>
                    <a:lnTo>
                      <a:pt x="184" y="52"/>
                    </a:lnTo>
                    <a:lnTo>
                      <a:pt x="186" y="52"/>
                    </a:lnTo>
                    <a:lnTo>
                      <a:pt x="188" y="52"/>
                    </a:lnTo>
                    <a:lnTo>
                      <a:pt x="188" y="54"/>
                    </a:lnTo>
                    <a:lnTo>
                      <a:pt x="190" y="54"/>
                    </a:lnTo>
                    <a:lnTo>
                      <a:pt x="192" y="56"/>
                    </a:lnTo>
                    <a:lnTo>
                      <a:pt x="192" y="56"/>
                    </a:lnTo>
                    <a:lnTo>
                      <a:pt x="196" y="56"/>
                    </a:lnTo>
                    <a:lnTo>
                      <a:pt x="198" y="58"/>
                    </a:lnTo>
                    <a:lnTo>
                      <a:pt x="198" y="56"/>
                    </a:lnTo>
                    <a:lnTo>
                      <a:pt x="200" y="56"/>
                    </a:lnTo>
                    <a:lnTo>
                      <a:pt x="200" y="56"/>
                    </a:lnTo>
                    <a:lnTo>
                      <a:pt x="200" y="54"/>
                    </a:lnTo>
                    <a:lnTo>
                      <a:pt x="200" y="52"/>
                    </a:lnTo>
                    <a:lnTo>
                      <a:pt x="198" y="52"/>
                    </a:lnTo>
                    <a:lnTo>
                      <a:pt x="196" y="52"/>
                    </a:lnTo>
                    <a:lnTo>
                      <a:pt x="196" y="54"/>
                    </a:lnTo>
                    <a:lnTo>
                      <a:pt x="196" y="54"/>
                    </a:lnTo>
                    <a:lnTo>
                      <a:pt x="194" y="54"/>
                    </a:lnTo>
                    <a:lnTo>
                      <a:pt x="194" y="54"/>
                    </a:lnTo>
                    <a:lnTo>
                      <a:pt x="194" y="52"/>
                    </a:lnTo>
                    <a:lnTo>
                      <a:pt x="194" y="52"/>
                    </a:lnTo>
                    <a:lnTo>
                      <a:pt x="194" y="50"/>
                    </a:lnTo>
                    <a:lnTo>
                      <a:pt x="196" y="50"/>
                    </a:lnTo>
                    <a:lnTo>
                      <a:pt x="198" y="50"/>
                    </a:lnTo>
                    <a:lnTo>
                      <a:pt x="202" y="48"/>
                    </a:lnTo>
                    <a:lnTo>
                      <a:pt x="202" y="48"/>
                    </a:lnTo>
                    <a:lnTo>
                      <a:pt x="204" y="48"/>
                    </a:lnTo>
                    <a:lnTo>
                      <a:pt x="206" y="50"/>
                    </a:lnTo>
                    <a:lnTo>
                      <a:pt x="204" y="50"/>
                    </a:lnTo>
                    <a:lnTo>
                      <a:pt x="202" y="54"/>
                    </a:lnTo>
                    <a:lnTo>
                      <a:pt x="204" y="54"/>
                    </a:lnTo>
                    <a:lnTo>
                      <a:pt x="204" y="54"/>
                    </a:lnTo>
                    <a:lnTo>
                      <a:pt x="206" y="54"/>
                    </a:lnTo>
                    <a:lnTo>
                      <a:pt x="206" y="54"/>
                    </a:lnTo>
                    <a:lnTo>
                      <a:pt x="208" y="54"/>
                    </a:lnTo>
                    <a:lnTo>
                      <a:pt x="210" y="54"/>
                    </a:lnTo>
                    <a:lnTo>
                      <a:pt x="210" y="56"/>
                    </a:lnTo>
                    <a:lnTo>
                      <a:pt x="208" y="58"/>
                    </a:lnTo>
                    <a:lnTo>
                      <a:pt x="208" y="60"/>
                    </a:lnTo>
                    <a:lnTo>
                      <a:pt x="208" y="60"/>
                    </a:lnTo>
                    <a:lnTo>
                      <a:pt x="210" y="62"/>
                    </a:lnTo>
                    <a:lnTo>
                      <a:pt x="212" y="64"/>
                    </a:lnTo>
                    <a:lnTo>
                      <a:pt x="214" y="64"/>
                    </a:lnTo>
                    <a:lnTo>
                      <a:pt x="214" y="62"/>
                    </a:lnTo>
                    <a:lnTo>
                      <a:pt x="216" y="62"/>
                    </a:lnTo>
                    <a:lnTo>
                      <a:pt x="218" y="62"/>
                    </a:lnTo>
                    <a:lnTo>
                      <a:pt x="218" y="62"/>
                    </a:lnTo>
                    <a:lnTo>
                      <a:pt x="218" y="62"/>
                    </a:lnTo>
                    <a:lnTo>
                      <a:pt x="220" y="62"/>
                    </a:lnTo>
                    <a:lnTo>
                      <a:pt x="220" y="60"/>
                    </a:lnTo>
                    <a:lnTo>
                      <a:pt x="222" y="60"/>
                    </a:lnTo>
                    <a:lnTo>
                      <a:pt x="222" y="58"/>
                    </a:lnTo>
                    <a:lnTo>
                      <a:pt x="224" y="60"/>
                    </a:lnTo>
                    <a:lnTo>
                      <a:pt x="224" y="60"/>
                    </a:lnTo>
                    <a:lnTo>
                      <a:pt x="224" y="62"/>
                    </a:lnTo>
                    <a:lnTo>
                      <a:pt x="224" y="64"/>
                    </a:lnTo>
                    <a:lnTo>
                      <a:pt x="226" y="66"/>
                    </a:lnTo>
                    <a:lnTo>
                      <a:pt x="228" y="68"/>
                    </a:lnTo>
                    <a:lnTo>
                      <a:pt x="230" y="70"/>
                    </a:lnTo>
                    <a:lnTo>
                      <a:pt x="232" y="72"/>
                    </a:lnTo>
                    <a:lnTo>
                      <a:pt x="232" y="72"/>
                    </a:lnTo>
                    <a:lnTo>
                      <a:pt x="234" y="70"/>
                    </a:lnTo>
                    <a:lnTo>
                      <a:pt x="234" y="70"/>
                    </a:lnTo>
                    <a:lnTo>
                      <a:pt x="234" y="68"/>
                    </a:lnTo>
                    <a:lnTo>
                      <a:pt x="236" y="68"/>
                    </a:lnTo>
                    <a:lnTo>
                      <a:pt x="236" y="72"/>
                    </a:lnTo>
                    <a:lnTo>
                      <a:pt x="238" y="72"/>
                    </a:lnTo>
                    <a:lnTo>
                      <a:pt x="242" y="70"/>
                    </a:lnTo>
                    <a:lnTo>
                      <a:pt x="246" y="70"/>
                    </a:lnTo>
                    <a:lnTo>
                      <a:pt x="250" y="72"/>
                    </a:lnTo>
                    <a:lnTo>
                      <a:pt x="244" y="72"/>
                    </a:lnTo>
                    <a:lnTo>
                      <a:pt x="244" y="78"/>
                    </a:lnTo>
                    <a:lnTo>
                      <a:pt x="244" y="78"/>
                    </a:lnTo>
                    <a:lnTo>
                      <a:pt x="244" y="80"/>
                    </a:lnTo>
                    <a:lnTo>
                      <a:pt x="246" y="80"/>
                    </a:lnTo>
                    <a:lnTo>
                      <a:pt x="248" y="80"/>
                    </a:lnTo>
                    <a:lnTo>
                      <a:pt x="250" y="80"/>
                    </a:lnTo>
                    <a:lnTo>
                      <a:pt x="254" y="80"/>
                    </a:lnTo>
                    <a:lnTo>
                      <a:pt x="258" y="80"/>
                    </a:lnTo>
                    <a:lnTo>
                      <a:pt x="258" y="84"/>
                    </a:lnTo>
                    <a:lnTo>
                      <a:pt x="258" y="88"/>
                    </a:lnTo>
                    <a:lnTo>
                      <a:pt x="260" y="88"/>
                    </a:lnTo>
                    <a:lnTo>
                      <a:pt x="264" y="86"/>
                    </a:lnTo>
                    <a:lnTo>
                      <a:pt x="266" y="90"/>
                    </a:lnTo>
                    <a:lnTo>
                      <a:pt x="270" y="92"/>
                    </a:lnTo>
                    <a:lnTo>
                      <a:pt x="272" y="94"/>
                    </a:lnTo>
                    <a:lnTo>
                      <a:pt x="276" y="94"/>
                    </a:lnTo>
                    <a:lnTo>
                      <a:pt x="278" y="100"/>
                    </a:lnTo>
                    <a:lnTo>
                      <a:pt x="280" y="98"/>
                    </a:lnTo>
                    <a:lnTo>
                      <a:pt x="282" y="98"/>
                    </a:lnTo>
                    <a:lnTo>
                      <a:pt x="290" y="94"/>
                    </a:lnTo>
                    <a:lnTo>
                      <a:pt x="292" y="92"/>
                    </a:lnTo>
                    <a:lnTo>
                      <a:pt x="296" y="90"/>
                    </a:lnTo>
                    <a:lnTo>
                      <a:pt x="296" y="92"/>
                    </a:lnTo>
                    <a:lnTo>
                      <a:pt x="296" y="96"/>
                    </a:lnTo>
                    <a:lnTo>
                      <a:pt x="294" y="96"/>
                    </a:lnTo>
                    <a:lnTo>
                      <a:pt x="280" y="102"/>
                    </a:lnTo>
                    <a:lnTo>
                      <a:pt x="278" y="102"/>
                    </a:lnTo>
                    <a:lnTo>
                      <a:pt x="276" y="104"/>
                    </a:lnTo>
                    <a:lnTo>
                      <a:pt x="274" y="106"/>
                    </a:lnTo>
                    <a:lnTo>
                      <a:pt x="274" y="110"/>
                    </a:lnTo>
                    <a:lnTo>
                      <a:pt x="274" y="112"/>
                    </a:lnTo>
                    <a:lnTo>
                      <a:pt x="278" y="112"/>
                    </a:lnTo>
                    <a:lnTo>
                      <a:pt x="278" y="110"/>
                    </a:lnTo>
                    <a:lnTo>
                      <a:pt x="280" y="106"/>
                    </a:lnTo>
                    <a:lnTo>
                      <a:pt x="284" y="106"/>
                    </a:lnTo>
                    <a:lnTo>
                      <a:pt x="288" y="104"/>
                    </a:lnTo>
                    <a:lnTo>
                      <a:pt x="290" y="102"/>
                    </a:lnTo>
                    <a:lnTo>
                      <a:pt x="296" y="98"/>
                    </a:lnTo>
                    <a:lnTo>
                      <a:pt x="294" y="116"/>
                    </a:lnTo>
                    <a:lnTo>
                      <a:pt x="290" y="120"/>
                    </a:lnTo>
                    <a:lnTo>
                      <a:pt x="288" y="120"/>
                    </a:lnTo>
                    <a:lnTo>
                      <a:pt x="286" y="122"/>
                    </a:lnTo>
                    <a:lnTo>
                      <a:pt x="290" y="122"/>
                    </a:lnTo>
                    <a:lnTo>
                      <a:pt x="292" y="120"/>
                    </a:lnTo>
                    <a:lnTo>
                      <a:pt x="296" y="118"/>
                    </a:lnTo>
                    <a:lnTo>
                      <a:pt x="298" y="110"/>
                    </a:lnTo>
                    <a:lnTo>
                      <a:pt x="298" y="106"/>
                    </a:lnTo>
                    <a:lnTo>
                      <a:pt x="298" y="106"/>
                    </a:lnTo>
                    <a:lnTo>
                      <a:pt x="302" y="106"/>
                    </a:lnTo>
                    <a:lnTo>
                      <a:pt x="306" y="102"/>
                    </a:lnTo>
                    <a:lnTo>
                      <a:pt x="306" y="100"/>
                    </a:lnTo>
                    <a:lnTo>
                      <a:pt x="306" y="98"/>
                    </a:lnTo>
                    <a:lnTo>
                      <a:pt x="308" y="96"/>
                    </a:lnTo>
                    <a:lnTo>
                      <a:pt x="310" y="94"/>
                    </a:lnTo>
                    <a:lnTo>
                      <a:pt x="312" y="92"/>
                    </a:lnTo>
                    <a:lnTo>
                      <a:pt x="312" y="90"/>
                    </a:lnTo>
                    <a:lnTo>
                      <a:pt x="312" y="88"/>
                    </a:lnTo>
                    <a:lnTo>
                      <a:pt x="312" y="86"/>
                    </a:lnTo>
                    <a:lnTo>
                      <a:pt x="312" y="84"/>
                    </a:lnTo>
                    <a:lnTo>
                      <a:pt x="312" y="82"/>
                    </a:lnTo>
                    <a:lnTo>
                      <a:pt x="312" y="82"/>
                    </a:lnTo>
                    <a:lnTo>
                      <a:pt x="314" y="82"/>
                    </a:lnTo>
                    <a:lnTo>
                      <a:pt x="316" y="80"/>
                    </a:lnTo>
                    <a:lnTo>
                      <a:pt x="318" y="80"/>
                    </a:lnTo>
                    <a:lnTo>
                      <a:pt x="320" y="80"/>
                    </a:lnTo>
                    <a:lnTo>
                      <a:pt x="320" y="80"/>
                    </a:lnTo>
                    <a:lnTo>
                      <a:pt x="320" y="80"/>
                    </a:lnTo>
                    <a:lnTo>
                      <a:pt x="324" y="82"/>
                    </a:lnTo>
                    <a:lnTo>
                      <a:pt x="328" y="82"/>
                    </a:lnTo>
                    <a:lnTo>
                      <a:pt x="328" y="82"/>
                    </a:lnTo>
                    <a:lnTo>
                      <a:pt x="328" y="84"/>
                    </a:lnTo>
                    <a:lnTo>
                      <a:pt x="328" y="86"/>
                    </a:lnTo>
                    <a:lnTo>
                      <a:pt x="322" y="130"/>
                    </a:lnTo>
                    <a:lnTo>
                      <a:pt x="322" y="132"/>
                    </a:lnTo>
                    <a:lnTo>
                      <a:pt x="322" y="136"/>
                    </a:lnTo>
                    <a:lnTo>
                      <a:pt x="320" y="138"/>
                    </a:lnTo>
                    <a:lnTo>
                      <a:pt x="320" y="142"/>
                    </a:lnTo>
                    <a:lnTo>
                      <a:pt x="320" y="146"/>
                    </a:lnTo>
                    <a:lnTo>
                      <a:pt x="318" y="160"/>
                    </a:lnTo>
                    <a:lnTo>
                      <a:pt x="320" y="170"/>
                    </a:lnTo>
                    <a:lnTo>
                      <a:pt x="320" y="174"/>
                    </a:lnTo>
                    <a:lnTo>
                      <a:pt x="320" y="182"/>
                    </a:lnTo>
                    <a:lnTo>
                      <a:pt x="322" y="186"/>
                    </a:lnTo>
                    <a:lnTo>
                      <a:pt x="322" y="190"/>
                    </a:lnTo>
                    <a:lnTo>
                      <a:pt x="324" y="192"/>
                    </a:lnTo>
                    <a:lnTo>
                      <a:pt x="324" y="196"/>
                    </a:lnTo>
                    <a:lnTo>
                      <a:pt x="322" y="198"/>
                    </a:lnTo>
                    <a:lnTo>
                      <a:pt x="320" y="198"/>
                    </a:lnTo>
                    <a:lnTo>
                      <a:pt x="314" y="188"/>
                    </a:lnTo>
                    <a:lnTo>
                      <a:pt x="310" y="186"/>
                    </a:lnTo>
                    <a:lnTo>
                      <a:pt x="310" y="182"/>
                    </a:lnTo>
                    <a:lnTo>
                      <a:pt x="310" y="182"/>
                    </a:lnTo>
                    <a:lnTo>
                      <a:pt x="308" y="180"/>
                    </a:lnTo>
                    <a:lnTo>
                      <a:pt x="308" y="178"/>
                    </a:lnTo>
                    <a:lnTo>
                      <a:pt x="304" y="164"/>
                    </a:lnTo>
                    <a:lnTo>
                      <a:pt x="308" y="160"/>
                    </a:lnTo>
                    <a:lnTo>
                      <a:pt x="308" y="156"/>
                    </a:lnTo>
                    <a:lnTo>
                      <a:pt x="308" y="154"/>
                    </a:lnTo>
                    <a:lnTo>
                      <a:pt x="308" y="152"/>
                    </a:lnTo>
                    <a:lnTo>
                      <a:pt x="306" y="150"/>
                    </a:lnTo>
                    <a:lnTo>
                      <a:pt x="300" y="148"/>
                    </a:lnTo>
                    <a:lnTo>
                      <a:pt x="300" y="142"/>
                    </a:lnTo>
                    <a:lnTo>
                      <a:pt x="298" y="140"/>
                    </a:lnTo>
                    <a:lnTo>
                      <a:pt x="294" y="138"/>
                    </a:lnTo>
                    <a:lnTo>
                      <a:pt x="294" y="136"/>
                    </a:lnTo>
                    <a:lnTo>
                      <a:pt x="290" y="136"/>
                    </a:lnTo>
                    <a:lnTo>
                      <a:pt x="290" y="138"/>
                    </a:lnTo>
                    <a:lnTo>
                      <a:pt x="290" y="140"/>
                    </a:lnTo>
                    <a:lnTo>
                      <a:pt x="294" y="142"/>
                    </a:lnTo>
                    <a:lnTo>
                      <a:pt x="296" y="146"/>
                    </a:lnTo>
                    <a:lnTo>
                      <a:pt x="290" y="148"/>
                    </a:lnTo>
                    <a:lnTo>
                      <a:pt x="288" y="152"/>
                    </a:lnTo>
                    <a:lnTo>
                      <a:pt x="286" y="156"/>
                    </a:lnTo>
                    <a:lnTo>
                      <a:pt x="288" y="160"/>
                    </a:lnTo>
                    <a:lnTo>
                      <a:pt x="288" y="162"/>
                    </a:lnTo>
                    <a:lnTo>
                      <a:pt x="280" y="164"/>
                    </a:lnTo>
                    <a:lnTo>
                      <a:pt x="278" y="164"/>
                    </a:lnTo>
                    <a:lnTo>
                      <a:pt x="276" y="166"/>
                    </a:lnTo>
                    <a:lnTo>
                      <a:pt x="274" y="168"/>
                    </a:lnTo>
                    <a:lnTo>
                      <a:pt x="274" y="170"/>
                    </a:lnTo>
                    <a:lnTo>
                      <a:pt x="274" y="174"/>
                    </a:lnTo>
                    <a:lnTo>
                      <a:pt x="276" y="176"/>
                    </a:lnTo>
                    <a:lnTo>
                      <a:pt x="276" y="178"/>
                    </a:lnTo>
                    <a:lnTo>
                      <a:pt x="274" y="182"/>
                    </a:lnTo>
                    <a:lnTo>
                      <a:pt x="272" y="186"/>
                    </a:lnTo>
                    <a:lnTo>
                      <a:pt x="270" y="188"/>
                    </a:lnTo>
                    <a:lnTo>
                      <a:pt x="266" y="188"/>
                    </a:lnTo>
                    <a:lnTo>
                      <a:pt x="266" y="188"/>
                    </a:lnTo>
                    <a:lnTo>
                      <a:pt x="264" y="182"/>
                    </a:lnTo>
                    <a:lnTo>
                      <a:pt x="264" y="182"/>
                    </a:lnTo>
                    <a:lnTo>
                      <a:pt x="264" y="180"/>
                    </a:lnTo>
                    <a:lnTo>
                      <a:pt x="264" y="176"/>
                    </a:lnTo>
                    <a:lnTo>
                      <a:pt x="262" y="176"/>
                    </a:lnTo>
                    <a:lnTo>
                      <a:pt x="262" y="176"/>
                    </a:lnTo>
                    <a:lnTo>
                      <a:pt x="260" y="174"/>
                    </a:lnTo>
                    <a:lnTo>
                      <a:pt x="258" y="174"/>
                    </a:lnTo>
                    <a:lnTo>
                      <a:pt x="258" y="176"/>
                    </a:lnTo>
                    <a:lnTo>
                      <a:pt x="254" y="178"/>
                    </a:lnTo>
                    <a:lnTo>
                      <a:pt x="254" y="180"/>
                    </a:lnTo>
                    <a:lnTo>
                      <a:pt x="252" y="180"/>
                    </a:lnTo>
                    <a:lnTo>
                      <a:pt x="250" y="182"/>
                    </a:lnTo>
                    <a:lnTo>
                      <a:pt x="248" y="182"/>
                    </a:lnTo>
                    <a:lnTo>
                      <a:pt x="246" y="178"/>
                    </a:lnTo>
                    <a:lnTo>
                      <a:pt x="244" y="176"/>
                    </a:lnTo>
                    <a:lnTo>
                      <a:pt x="244" y="172"/>
                    </a:lnTo>
                    <a:lnTo>
                      <a:pt x="246" y="170"/>
                    </a:lnTo>
                    <a:lnTo>
                      <a:pt x="246" y="164"/>
                    </a:lnTo>
                    <a:lnTo>
                      <a:pt x="244" y="164"/>
                    </a:lnTo>
                    <a:lnTo>
                      <a:pt x="240" y="164"/>
                    </a:lnTo>
                    <a:lnTo>
                      <a:pt x="240" y="166"/>
                    </a:lnTo>
                    <a:lnTo>
                      <a:pt x="238" y="168"/>
                    </a:lnTo>
                    <a:lnTo>
                      <a:pt x="236" y="170"/>
                    </a:lnTo>
                    <a:lnTo>
                      <a:pt x="234" y="174"/>
                    </a:lnTo>
                    <a:lnTo>
                      <a:pt x="230" y="174"/>
                    </a:lnTo>
                    <a:lnTo>
                      <a:pt x="230" y="170"/>
                    </a:lnTo>
                    <a:lnTo>
                      <a:pt x="230" y="166"/>
                    </a:lnTo>
                    <a:lnTo>
                      <a:pt x="232" y="166"/>
                    </a:lnTo>
                    <a:lnTo>
                      <a:pt x="234" y="166"/>
                    </a:lnTo>
                    <a:lnTo>
                      <a:pt x="234" y="162"/>
                    </a:lnTo>
                    <a:lnTo>
                      <a:pt x="232" y="160"/>
                    </a:lnTo>
                    <a:lnTo>
                      <a:pt x="232" y="158"/>
                    </a:lnTo>
                    <a:lnTo>
                      <a:pt x="234" y="156"/>
                    </a:lnTo>
                    <a:lnTo>
                      <a:pt x="234" y="154"/>
                    </a:lnTo>
                    <a:lnTo>
                      <a:pt x="232" y="154"/>
                    </a:lnTo>
                    <a:lnTo>
                      <a:pt x="230" y="156"/>
                    </a:lnTo>
                    <a:lnTo>
                      <a:pt x="226" y="156"/>
                    </a:lnTo>
                    <a:lnTo>
                      <a:pt x="222" y="154"/>
                    </a:lnTo>
                    <a:lnTo>
                      <a:pt x="218" y="158"/>
                    </a:lnTo>
                    <a:lnTo>
                      <a:pt x="214" y="160"/>
                    </a:lnTo>
                    <a:lnTo>
                      <a:pt x="210" y="162"/>
                    </a:lnTo>
                    <a:lnTo>
                      <a:pt x="206" y="166"/>
                    </a:lnTo>
                    <a:lnTo>
                      <a:pt x="204" y="170"/>
                    </a:lnTo>
                    <a:lnTo>
                      <a:pt x="206" y="176"/>
                    </a:lnTo>
                    <a:lnTo>
                      <a:pt x="200" y="174"/>
                    </a:lnTo>
                    <a:lnTo>
                      <a:pt x="200" y="172"/>
                    </a:lnTo>
                    <a:lnTo>
                      <a:pt x="196" y="168"/>
                    </a:lnTo>
                    <a:lnTo>
                      <a:pt x="194" y="168"/>
                    </a:lnTo>
                    <a:lnTo>
                      <a:pt x="192" y="166"/>
                    </a:lnTo>
                    <a:lnTo>
                      <a:pt x="184" y="164"/>
                    </a:lnTo>
                    <a:lnTo>
                      <a:pt x="182" y="166"/>
                    </a:lnTo>
                    <a:lnTo>
                      <a:pt x="178" y="166"/>
                    </a:lnTo>
                    <a:lnTo>
                      <a:pt x="176" y="164"/>
                    </a:lnTo>
                    <a:lnTo>
                      <a:pt x="172" y="162"/>
                    </a:lnTo>
                    <a:lnTo>
                      <a:pt x="170" y="164"/>
                    </a:lnTo>
                    <a:lnTo>
                      <a:pt x="170" y="168"/>
                    </a:lnTo>
                    <a:lnTo>
                      <a:pt x="166" y="172"/>
                    </a:lnTo>
                    <a:lnTo>
                      <a:pt x="166" y="182"/>
                    </a:lnTo>
                    <a:lnTo>
                      <a:pt x="164" y="186"/>
                    </a:lnTo>
                    <a:lnTo>
                      <a:pt x="160" y="186"/>
                    </a:lnTo>
                    <a:lnTo>
                      <a:pt x="156" y="186"/>
                    </a:lnTo>
                    <a:lnTo>
                      <a:pt x="154" y="184"/>
                    </a:lnTo>
                    <a:lnTo>
                      <a:pt x="152" y="186"/>
                    </a:lnTo>
                    <a:lnTo>
                      <a:pt x="150" y="200"/>
                    </a:lnTo>
                    <a:lnTo>
                      <a:pt x="146" y="204"/>
                    </a:lnTo>
                    <a:lnTo>
                      <a:pt x="142" y="204"/>
                    </a:lnTo>
                    <a:lnTo>
                      <a:pt x="134" y="204"/>
                    </a:lnTo>
                    <a:lnTo>
                      <a:pt x="126" y="218"/>
                    </a:lnTo>
                    <a:lnTo>
                      <a:pt x="2" y="350"/>
                    </a:lnTo>
                    <a:lnTo>
                      <a:pt x="2" y="294"/>
                    </a:lnTo>
                    <a:lnTo>
                      <a:pt x="2" y="294"/>
                    </a:lnTo>
                    <a:lnTo>
                      <a:pt x="4" y="292"/>
                    </a:lnTo>
                    <a:lnTo>
                      <a:pt x="4" y="292"/>
                    </a:lnTo>
                    <a:lnTo>
                      <a:pt x="6" y="290"/>
                    </a:lnTo>
                    <a:lnTo>
                      <a:pt x="8" y="288"/>
                    </a:lnTo>
                    <a:lnTo>
                      <a:pt x="8" y="286"/>
                    </a:lnTo>
                    <a:lnTo>
                      <a:pt x="8" y="284"/>
                    </a:lnTo>
                    <a:lnTo>
                      <a:pt x="8" y="282"/>
                    </a:lnTo>
                    <a:lnTo>
                      <a:pt x="8" y="276"/>
                    </a:lnTo>
                    <a:lnTo>
                      <a:pt x="6" y="272"/>
                    </a:lnTo>
                    <a:lnTo>
                      <a:pt x="6" y="270"/>
                    </a:lnTo>
                    <a:lnTo>
                      <a:pt x="6" y="270"/>
                    </a:lnTo>
                    <a:lnTo>
                      <a:pt x="4" y="266"/>
                    </a:lnTo>
                    <a:lnTo>
                      <a:pt x="4" y="264"/>
                    </a:lnTo>
                    <a:lnTo>
                      <a:pt x="4" y="264"/>
                    </a:lnTo>
                    <a:lnTo>
                      <a:pt x="4" y="262"/>
                    </a:lnTo>
                    <a:lnTo>
                      <a:pt x="6" y="260"/>
                    </a:lnTo>
                    <a:lnTo>
                      <a:pt x="6" y="260"/>
                    </a:lnTo>
                    <a:lnTo>
                      <a:pt x="8" y="258"/>
                    </a:lnTo>
                    <a:lnTo>
                      <a:pt x="8" y="256"/>
                    </a:lnTo>
                    <a:lnTo>
                      <a:pt x="8" y="256"/>
                    </a:lnTo>
                    <a:lnTo>
                      <a:pt x="10" y="254"/>
                    </a:lnTo>
                    <a:lnTo>
                      <a:pt x="8" y="250"/>
                    </a:lnTo>
                    <a:lnTo>
                      <a:pt x="6" y="248"/>
                    </a:lnTo>
                    <a:lnTo>
                      <a:pt x="6" y="246"/>
                    </a:lnTo>
                    <a:lnTo>
                      <a:pt x="10" y="244"/>
                    </a:lnTo>
                    <a:lnTo>
                      <a:pt x="10" y="242"/>
                    </a:lnTo>
                    <a:lnTo>
                      <a:pt x="10" y="240"/>
                    </a:lnTo>
                    <a:lnTo>
                      <a:pt x="12" y="240"/>
                    </a:lnTo>
                    <a:lnTo>
                      <a:pt x="12" y="238"/>
                    </a:lnTo>
                    <a:lnTo>
                      <a:pt x="12" y="238"/>
                    </a:lnTo>
                    <a:lnTo>
                      <a:pt x="12" y="234"/>
                    </a:lnTo>
                    <a:lnTo>
                      <a:pt x="14" y="232"/>
                    </a:lnTo>
                    <a:lnTo>
                      <a:pt x="14" y="232"/>
                    </a:lnTo>
                    <a:lnTo>
                      <a:pt x="14" y="228"/>
                    </a:lnTo>
                    <a:lnTo>
                      <a:pt x="16" y="226"/>
                    </a:lnTo>
                    <a:lnTo>
                      <a:pt x="16" y="226"/>
                    </a:lnTo>
                    <a:lnTo>
                      <a:pt x="16" y="224"/>
                    </a:lnTo>
                    <a:lnTo>
                      <a:pt x="18" y="224"/>
                    </a:lnTo>
                    <a:lnTo>
                      <a:pt x="18" y="222"/>
                    </a:lnTo>
                    <a:lnTo>
                      <a:pt x="18" y="220"/>
                    </a:lnTo>
                    <a:lnTo>
                      <a:pt x="18" y="220"/>
                    </a:lnTo>
                    <a:lnTo>
                      <a:pt x="18" y="218"/>
                    </a:lnTo>
                    <a:lnTo>
                      <a:pt x="18" y="218"/>
                    </a:lnTo>
                    <a:lnTo>
                      <a:pt x="18" y="216"/>
                    </a:lnTo>
                    <a:lnTo>
                      <a:pt x="18" y="216"/>
                    </a:lnTo>
                    <a:lnTo>
                      <a:pt x="18" y="214"/>
                    </a:lnTo>
                    <a:lnTo>
                      <a:pt x="18" y="212"/>
                    </a:lnTo>
                    <a:lnTo>
                      <a:pt x="18" y="208"/>
                    </a:lnTo>
                    <a:lnTo>
                      <a:pt x="18" y="206"/>
                    </a:lnTo>
                    <a:lnTo>
                      <a:pt x="18" y="202"/>
                    </a:lnTo>
                    <a:lnTo>
                      <a:pt x="20" y="200"/>
                    </a:lnTo>
                    <a:lnTo>
                      <a:pt x="20" y="198"/>
                    </a:lnTo>
                    <a:lnTo>
                      <a:pt x="18" y="196"/>
                    </a:lnTo>
                    <a:lnTo>
                      <a:pt x="18" y="196"/>
                    </a:lnTo>
                    <a:lnTo>
                      <a:pt x="18" y="192"/>
                    </a:lnTo>
                    <a:lnTo>
                      <a:pt x="18" y="186"/>
                    </a:lnTo>
                    <a:lnTo>
                      <a:pt x="20" y="182"/>
                    </a:lnTo>
                    <a:lnTo>
                      <a:pt x="20" y="180"/>
                    </a:lnTo>
                    <a:lnTo>
                      <a:pt x="22" y="176"/>
                    </a:lnTo>
                    <a:lnTo>
                      <a:pt x="22" y="172"/>
                    </a:lnTo>
                    <a:lnTo>
                      <a:pt x="22" y="170"/>
                    </a:lnTo>
                    <a:lnTo>
                      <a:pt x="22" y="168"/>
                    </a:lnTo>
                    <a:lnTo>
                      <a:pt x="24" y="162"/>
                    </a:lnTo>
                    <a:lnTo>
                      <a:pt x="22" y="160"/>
                    </a:lnTo>
                    <a:lnTo>
                      <a:pt x="22" y="156"/>
                    </a:lnTo>
                    <a:lnTo>
                      <a:pt x="20" y="152"/>
                    </a:lnTo>
                    <a:lnTo>
                      <a:pt x="20" y="146"/>
                    </a:lnTo>
                    <a:lnTo>
                      <a:pt x="16" y="142"/>
                    </a:lnTo>
                    <a:lnTo>
                      <a:pt x="16" y="142"/>
                    </a:lnTo>
                    <a:lnTo>
                      <a:pt x="14" y="142"/>
                    </a:lnTo>
                    <a:lnTo>
                      <a:pt x="14" y="140"/>
                    </a:lnTo>
                    <a:lnTo>
                      <a:pt x="14" y="138"/>
                    </a:lnTo>
                    <a:lnTo>
                      <a:pt x="14" y="138"/>
                    </a:lnTo>
                    <a:lnTo>
                      <a:pt x="12" y="134"/>
                    </a:lnTo>
                    <a:lnTo>
                      <a:pt x="12" y="132"/>
                    </a:lnTo>
                    <a:lnTo>
                      <a:pt x="10" y="132"/>
                    </a:lnTo>
                    <a:lnTo>
                      <a:pt x="10" y="130"/>
                    </a:lnTo>
                    <a:lnTo>
                      <a:pt x="10" y="128"/>
                    </a:lnTo>
                    <a:lnTo>
                      <a:pt x="8" y="126"/>
                    </a:lnTo>
                    <a:lnTo>
                      <a:pt x="8" y="124"/>
                    </a:lnTo>
                    <a:lnTo>
                      <a:pt x="6" y="122"/>
                    </a:lnTo>
                    <a:lnTo>
                      <a:pt x="6" y="120"/>
                    </a:lnTo>
                    <a:lnTo>
                      <a:pt x="6" y="118"/>
                    </a:lnTo>
                    <a:lnTo>
                      <a:pt x="4" y="114"/>
                    </a:lnTo>
                    <a:lnTo>
                      <a:pt x="2" y="112"/>
                    </a:lnTo>
                    <a:lnTo>
                      <a:pt x="0" y="108"/>
                    </a:lnTo>
                    <a:lnTo>
                      <a:pt x="2" y="106"/>
                    </a:lnTo>
                    <a:lnTo>
                      <a:pt x="2" y="104"/>
                    </a:lnTo>
                    <a:lnTo>
                      <a:pt x="2" y="104"/>
                    </a:lnTo>
                    <a:lnTo>
                      <a:pt x="2" y="102"/>
                    </a:lnTo>
                    <a:lnTo>
                      <a:pt x="0" y="98"/>
                    </a:lnTo>
                    <a:lnTo>
                      <a:pt x="0" y="94"/>
                    </a:lnTo>
                    <a:lnTo>
                      <a:pt x="4" y="88"/>
                    </a:lnTo>
                    <a:lnTo>
                      <a:pt x="6" y="86"/>
                    </a:lnTo>
                    <a:lnTo>
                      <a:pt x="4" y="86"/>
                    </a:lnTo>
                    <a:lnTo>
                      <a:pt x="4" y="84"/>
                    </a:lnTo>
                    <a:lnTo>
                      <a:pt x="4" y="84"/>
                    </a:lnTo>
                    <a:lnTo>
                      <a:pt x="6" y="82"/>
                    </a:lnTo>
                    <a:lnTo>
                      <a:pt x="6" y="80"/>
                    </a:lnTo>
                    <a:lnTo>
                      <a:pt x="8" y="78"/>
                    </a:lnTo>
                    <a:lnTo>
                      <a:pt x="8" y="78"/>
                    </a:lnTo>
                    <a:lnTo>
                      <a:pt x="6" y="70"/>
                    </a:lnTo>
                    <a:lnTo>
                      <a:pt x="6" y="68"/>
                    </a:lnTo>
                    <a:lnTo>
                      <a:pt x="4" y="66"/>
                    </a:lnTo>
                    <a:lnTo>
                      <a:pt x="4" y="64"/>
                    </a:lnTo>
                    <a:lnTo>
                      <a:pt x="4" y="60"/>
                    </a:lnTo>
                    <a:lnTo>
                      <a:pt x="6" y="58"/>
                    </a:lnTo>
                    <a:lnTo>
                      <a:pt x="6" y="50"/>
                    </a:lnTo>
                    <a:lnTo>
                      <a:pt x="6" y="48"/>
                    </a:lnTo>
                    <a:lnTo>
                      <a:pt x="8" y="48"/>
                    </a:lnTo>
                    <a:lnTo>
                      <a:pt x="8" y="48"/>
                    </a:lnTo>
                    <a:lnTo>
                      <a:pt x="10" y="50"/>
                    </a:lnTo>
                    <a:lnTo>
                      <a:pt x="10" y="50"/>
                    </a:lnTo>
                    <a:lnTo>
                      <a:pt x="14" y="48"/>
                    </a:lnTo>
                    <a:lnTo>
                      <a:pt x="16" y="48"/>
                    </a:lnTo>
                    <a:lnTo>
                      <a:pt x="16" y="48"/>
                    </a:lnTo>
                    <a:lnTo>
                      <a:pt x="16" y="46"/>
                    </a:lnTo>
                    <a:lnTo>
                      <a:pt x="18" y="46"/>
                    </a:lnTo>
                    <a:lnTo>
                      <a:pt x="20" y="42"/>
                    </a:lnTo>
                    <a:lnTo>
                      <a:pt x="20" y="42"/>
                    </a:lnTo>
                    <a:lnTo>
                      <a:pt x="20" y="40"/>
                    </a:lnTo>
                    <a:lnTo>
                      <a:pt x="20" y="38"/>
                    </a:lnTo>
                    <a:lnTo>
                      <a:pt x="18" y="36"/>
                    </a:lnTo>
                    <a:lnTo>
                      <a:pt x="16" y="34"/>
                    </a:lnTo>
                    <a:lnTo>
                      <a:pt x="16" y="32"/>
                    </a:lnTo>
                    <a:lnTo>
                      <a:pt x="14" y="30"/>
                    </a:lnTo>
                    <a:lnTo>
                      <a:pt x="14" y="28"/>
                    </a:lnTo>
                    <a:lnTo>
                      <a:pt x="16" y="28"/>
                    </a:lnTo>
                    <a:lnTo>
                      <a:pt x="18" y="26"/>
                    </a:lnTo>
                    <a:lnTo>
                      <a:pt x="20" y="24"/>
                    </a:lnTo>
                    <a:lnTo>
                      <a:pt x="22" y="24"/>
                    </a:lnTo>
                    <a:lnTo>
                      <a:pt x="24" y="24"/>
                    </a:lnTo>
                    <a:lnTo>
                      <a:pt x="26" y="26"/>
                    </a:lnTo>
                    <a:lnTo>
                      <a:pt x="28" y="26"/>
                    </a:lnTo>
                    <a:lnTo>
                      <a:pt x="30" y="28"/>
                    </a:lnTo>
                    <a:lnTo>
                      <a:pt x="32" y="30"/>
                    </a:lnTo>
                    <a:lnTo>
                      <a:pt x="34" y="32"/>
                    </a:lnTo>
                    <a:lnTo>
                      <a:pt x="36" y="34"/>
                    </a:lnTo>
                    <a:lnTo>
                      <a:pt x="38" y="34"/>
                    </a:lnTo>
                    <a:lnTo>
                      <a:pt x="40" y="34"/>
                    </a:lnTo>
                    <a:lnTo>
                      <a:pt x="42" y="32"/>
                    </a:lnTo>
                    <a:lnTo>
                      <a:pt x="42" y="30"/>
                    </a:lnTo>
                    <a:lnTo>
                      <a:pt x="44" y="28"/>
                    </a:lnTo>
                    <a:lnTo>
                      <a:pt x="44" y="26"/>
                    </a:lnTo>
                    <a:lnTo>
                      <a:pt x="46" y="24"/>
                    </a:lnTo>
                    <a:lnTo>
                      <a:pt x="48" y="20"/>
                    </a:lnTo>
                    <a:lnTo>
                      <a:pt x="48" y="18"/>
                    </a:lnTo>
                    <a:lnTo>
                      <a:pt x="46" y="16"/>
                    </a:lnTo>
                    <a:lnTo>
                      <a:pt x="46" y="12"/>
                    </a:lnTo>
                    <a:lnTo>
                      <a:pt x="48" y="10"/>
                    </a:lnTo>
                    <a:lnTo>
                      <a:pt x="48" y="8"/>
                    </a:lnTo>
                    <a:lnTo>
                      <a:pt x="50" y="6"/>
                    </a:lnTo>
                    <a:lnTo>
                      <a:pt x="52" y="4"/>
                    </a:lnTo>
                    <a:lnTo>
                      <a:pt x="54" y="2"/>
                    </a:lnTo>
                    <a:lnTo>
                      <a:pt x="54" y="2"/>
                    </a:lnTo>
                    <a:lnTo>
                      <a:pt x="56" y="2"/>
                    </a:lnTo>
                    <a:lnTo>
                      <a:pt x="58" y="2"/>
                    </a:lnTo>
                    <a:lnTo>
                      <a:pt x="58" y="2"/>
                    </a:lnTo>
                    <a:lnTo>
                      <a:pt x="60" y="2"/>
                    </a:lnTo>
                    <a:lnTo>
                      <a:pt x="62" y="2"/>
                    </a:lnTo>
                    <a:lnTo>
                      <a:pt x="62" y="4"/>
                    </a:lnTo>
                    <a:lnTo>
                      <a:pt x="62" y="6"/>
                    </a:lnTo>
                    <a:lnTo>
                      <a:pt x="66" y="8"/>
                    </a:lnTo>
                    <a:lnTo>
                      <a:pt x="70" y="8"/>
                    </a:lnTo>
                    <a:lnTo>
                      <a:pt x="74" y="8"/>
                    </a:lnTo>
                    <a:lnTo>
                      <a:pt x="76" y="8"/>
                    </a:lnTo>
                    <a:lnTo>
                      <a:pt x="78" y="8"/>
                    </a:lnTo>
                    <a:lnTo>
                      <a:pt x="78" y="8"/>
                    </a:lnTo>
                    <a:lnTo>
                      <a:pt x="78" y="6"/>
                    </a:lnTo>
                    <a:lnTo>
                      <a:pt x="78" y="4"/>
                    </a:lnTo>
                    <a:lnTo>
                      <a:pt x="76" y="4"/>
                    </a:lnTo>
                    <a:lnTo>
                      <a:pt x="76" y="2"/>
                    </a:lnTo>
                    <a:lnTo>
                      <a:pt x="78" y="0"/>
                    </a:lnTo>
                    <a:lnTo>
                      <a:pt x="78" y="0"/>
                    </a:lnTo>
                    <a:lnTo>
                      <a:pt x="78" y="0"/>
                    </a:lnTo>
                    <a:close/>
                  </a:path>
                </a:pathLst>
              </a:custGeom>
              <a:grpFill/>
              <a:ln w="3175" cmpd="sng">
                <a:solidFill>
                  <a:srgbClr val="000000"/>
                </a:solidFill>
                <a:round/>
                <a:headEnd/>
                <a:tailEnd/>
              </a:ln>
            </p:spPr>
            <p:txBody>
              <a:bodyPr/>
              <a:lstStyle/>
              <a:p>
                <a:endParaRPr lang="en-US" sz="2600" dirty="0"/>
              </a:p>
            </p:txBody>
          </p:sp>
          <p:sp>
            <p:nvSpPr>
              <p:cNvPr id="797" name="Freeform 13"/>
              <p:cNvSpPr>
                <a:spLocks/>
              </p:cNvSpPr>
              <p:nvPr/>
            </p:nvSpPr>
            <p:spPr bwMode="auto">
              <a:xfrm>
                <a:off x="4054" y="304"/>
                <a:ext cx="42" cy="14"/>
              </a:xfrm>
              <a:custGeom>
                <a:avLst/>
                <a:gdLst>
                  <a:gd name="T0" fmla="*/ 42 w 42"/>
                  <a:gd name="T1" fmla="*/ 0 h 14"/>
                  <a:gd name="T2" fmla="*/ 40 w 42"/>
                  <a:gd name="T3" fmla="*/ 4 h 14"/>
                  <a:gd name="T4" fmla="*/ 38 w 42"/>
                  <a:gd name="T5" fmla="*/ 4 h 14"/>
                  <a:gd name="T6" fmla="*/ 34 w 42"/>
                  <a:gd name="T7" fmla="*/ 4 h 14"/>
                  <a:gd name="T8" fmla="*/ 34 w 42"/>
                  <a:gd name="T9" fmla="*/ 6 h 14"/>
                  <a:gd name="T10" fmla="*/ 32 w 42"/>
                  <a:gd name="T11" fmla="*/ 10 h 14"/>
                  <a:gd name="T12" fmla="*/ 30 w 42"/>
                  <a:gd name="T13" fmla="*/ 10 h 14"/>
                  <a:gd name="T14" fmla="*/ 26 w 42"/>
                  <a:gd name="T15" fmla="*/ 10 h 14"/>
                  <a:gd name="T16" fmla="*/ 22 w 42"/>
                  <a:gd name="T17" fmla="*/ 12 h 14"/>
                  <a:gd name="T18" fmla="*/ 20 w 42"/>
                  <a:gd name="T19" fmla="*/ 14 h 14"/>
                  <a:gd name="T20" fmla="*/ 18 w 42"/>
                  <a:gd name="T21" fmla="*/ 12 h 14"/>
                  <a:gd name="T22" fmla="*/ 16 w 42"/>
                  <a:gd name="T23" fmla="*/ 10 h 14"/>
                  <a:gd name="T24" fmla="*/ 14 w 42"/>
                  <a:gd name="T25" fmla="*/ 8 h 14"/>
                  <a:gd name="T26" fmla="*/ 12 w 42"/>
                  <a:gd name="T27" fmla="*/ 6 h 14"/>
                  <a:gd name="T28" fmla="*/ 6 w 42"/>
                  <a:gd name="T29" fmla="*/ 6 h 14"/>
                  <a:gd name="T30" fmla="*/ 4 w 42"/>
                  <a:gd name="T31" fmla="*/ 8 h 14"/>
                  <a:gd name="T32" fmla="*/ 2 w 42"/>
                  <a:gd name="T33" fmla="*/ 8 h 14"/>
                  <a:gd name="T34" fmla="*/ 0 w 42"/>
                  <a:gd name="T35" fmla="*/ 6 h 14"/>
                  <a:gd name="T36" fmla="*/ 0 w 42"/>
                  <a:gd name="T37" fmla="*/ 4 h 14"/>
                  <a:gd name="T38" fmla="*/ 6 w 42"/>
                  <a:gd name="T39" fmla="*/ 4 h 14"/>
                  <a:gd name="T40" fmla="*/ 8 w 42"/>
                  <a:gd name="T41" fmla="*/ 6 h 14"/>
                  <a:gd name="T42" fmla="*/ 14 w 42"/>
                  <a:gd name="T43" fmla="*/ 6 h 14"/>
                  <a:gd name="T44" fmla="*/ 16 w 42"/>
                  <a:gd name="T45" fmla="*/ 4 h 14"/>
                  <a:gd name="T46" fmla="*/ 20 w 42"/>
                  <a:gd name="T47" fmla="*/ 8 h 14"/>
                  <a:gd name="T48" fmla="*/ 22 w 42"/>
                  <a:gd name="T49" fmla="*/ 10 h 14"/>
                  <a:gd name="T50" fmla="*/ 26 w 42"/>
                  <a:gd name="T51" fmla="*/ 8 h 14"/>
                  <a:gd name="T52" fmla="*/ 28 w 42"/>
                  <a:gd name="T53" fmla="*/ 4 h 14"/>
                  <a:gd name="T54" fmla="*/ 28 w 42"/>
                  <a:gd name="T55" fmla="*/ 2 h 14"/>
                  <a:gd name="T56" fmla="*/ 30 w 42"/>
                  <a:gd name="T57" fmla="*/ 0 h 14"/>
                  <a:gd name="T58" fmla="*/ 38 w 42"/>
                  <a:gd name="T59" fmla="*/ 0 h 14"/>
                  <a:gd name="T60" fmla="*/ 42 w 42"/>
                  <a:gd name="T61" fmla="*/ 0 h 14"/>
                  <a:gd name="T62" fmla="*/ 42 w 42"/>
                  <a:gd name="T63" fmla="*/ 0 h 14"/>
                  <a:gd name="T64" fmla="*/ 42 w 42"/>
                  <a:gd name="T6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4">
                    <a:moveTo>
                      <a:pt x="42" y="0"/>
                    </a:moveTo>
                    <a:lnTo>
                      <a:pt x="40" y="4"/>
                    </a:lnTo>
                    <a:lnTo>
                      <a:pt x="38" y="4"/>
                    </a:lnTo>
                    <a:lnTo>
                      <a:pt x="34" y="4"/>
                    </a:lnTo>
                    <a:lnTo>
                      <a:pt x="34" y="6"/>
                    </a:lnTo>
                    <a:lnTo>
                      <a:pt x="32" y="10"/>
                    </a:lnTo>
                    <a:lnTo>
                      <a:pt x="30" y="10"/>
                    </a:lnTo>
                    <a:lnTo>
                      <a:pt x="26" y="10"/>
                    </a:lnTo>
                    <a:lnTo>
                      <a:pt x="22" y="12"/>
                    </a:lnTo>
                    <a:lnTo>
                      <a:pt x="20" y="14"/>
                    </a:lnTo>
                    <a:lnTo>
                      <a:pt x="18" y="12"/>
                    </a:lnTo>
                    <a:lnTo>
                      <a:pt x="16" y="10"/>
                    </a:lnTo>
                    <a:lnTo>
                      <a:pt x="14" y="8"/>
                    </a:lnTo>
                    <a:lnTo>
                      <a:pt x="12" y="6"/>
                    </a:lnTo>
                    <a:lnTo>
                      <a:pt x="6" y="6"/>
                    </a:lnTo>
                    <a:lnTo>
                      <a:pt x="4" y="8"/>
                    </a:lnTo>
                    <a:lnTo>
                      <a:pt x="2" y="8"/>
                    </a:lnTo>
                    <a:lnTo>
                      <a:pt x="0" y="6"/>
                    </a:lnTo>
                    <a:lnTo>
                      <a:pt x="0" y="4"/>
                    </a:lnTo>
                    <a:lnTo>
                      <a:pt x="6" y="4"/>
                    </a:lnTo>
                    <a:lnTo>
                      <a:pt x="8" y="6"/>
                    </a:lnTo>
                    <a:lnTo>
                      <a:pt x="14" y="6"/>
                    </a:lnTo>
                    <a:lnTo>
                      <a:pt x="16" y="4"/>
                    </a:lnTo>
                    <a:lnTo>
                      <a:pt x="20" y="8"/>
                    </a:lnTo>
                    <a:lnTo>
                      <a:pt x="22" y="10"/>
                    </a:lnTo>
                    <a:lnTo>
                      <a:pt x="26" y="8"/>
                    </a:lnTo>
                    <a:lnTo>
                      <a:pt x="28" y="4"/>
                    </a:lnTo>
                    <a:lnTo>
                      <a:pt x="28" y="2"/>
                    </a:lnTo>
                    <a:lnTo>
                      <a:pt x="30" y="0"/>
                    </a:lnTo>
                    <a:lnTo>
                      <a:pt x="38" y="0"/>
                    </a:lnTo>
                    <a:lnTo>
                      <a:pt x="42" y="0"/>
                    </a:lnTo>
                    <a:lnTo>
                      <a:pt x="42" y="0"/>
                    </a:lnTo>
                    <a:lnTo>
                      <a:pt x="42" y="0"/>
                    </a:lnTo>
                    <a:close/>
                  </a:path>
                </a:pathLst>
              </a:custGeom>
              <a:grpFill/>
              <a:ln w="3175" cmpd="sng">
                <a:solidFill>
                  <a:srgbClr val="000000"/>
                </a:solidFill>
                <a:round/>
                <a:headEnd/>
                <a:tailEnd/>
              </a:ln>
            </p:spPr>
            <p:txBody>
              <a:bodyPr/>
              <a:lstStyle/>
              <a:p>
                <a:endParaRPr lang="en-US" sz="2600" dirty="0"/>
              </a:p>
            </p:txBody>
          </p:sp>
          <p:sp>
            <p:nvSpPr>
              <p:cNvPr id="798" name="Freeform 14"/>
              <p:cNvSpPr>
                <a:spLocks/>
              </p:cNvSpPr>
              <p:nvPr/>
            </p:nvSpPr>
            <p:spPr bwMode="auto">
              <a:xfrm>
                <a:off x="4074" y="304"/>
                <a:ext cx="28" cy="24"/>
              </a:xfrm>
              <a:custGeom>
                <a:avLst/>
                <a:gdLst>
                  <a:gd name="T0" fmla="*/ 28 w 28"/>
                  <a:gd name="T1" fmla="*/ 4 h 24"/>
                  <a:gd name="T2" fmla="*/ 26 w 28"/>
                  <a:gd name="T3" fmla="*/ 10 h 24"/>
                  <a:gd name="T4" fmla="*/ 24 w 28"/>
                  <a:gd name="T5" fmla="*/ 10 h 24"/>
                  <a:gd name="T6" fmla="*/ 24 w 28"/>
                  <a:gd name="T7" fmla="*/ 16 h 24"/>
                  <a:gd name="T8" fmla="*/ 24 w 28"/>
                  <a:gd name="T9" fmla="*/ 20 h 24"/>
                  <a:gd name="T10" fmla="*/ 20 w 28"/>
                  <a:gd name="T11" fmla="*/ 22 h 24"/>
                  <a:gd name="T12" fmla="*/ 18 w 28"/>
                  <a:gd name="T13" fmla="*/ 24 h 24"/>
                  <a:gd name="T14" fmla="*/ 14 w 28"/>
                  <a:gd name="T15" fmla="*/ 24 h 24"/>
                  <a:gd name="T16" fmla="*/ 12 w 28"/>
                  <a:gd name="T17" fmla="*/ 22 h 24"/>
                  <a:gd name="T18" fmla="*/ 10 w 28"/>
                  <a:gd name="T19" fmla="*/ 22 h 24"/>
                  <a:gd name="T20" fmla="*/ 8 w 28"/>
                  <a:gd name="T21" fmla="*/ 20 h 24"/>
                  <a:gd name="T22" fmla="*/ 6 w 28"/>
                  <a:gd name="T23" fmla="*/ 20 h 24"/>
                  <a:gd name="T24" fmla="*/ 2 w 28"/>
                  <a:gd name="T25" fmla="*/ 18 h 24"/>
                  <a:gd name="T26" fmla="*/ 2 w 28"/>
                  <a:gd name="T27" fmla="*/ 18 h 24"/>
                  <a:gd name="T28" fmla="*/ 0 w 28"/>
                  <a:gd name="T29" fmla="*/ 16 h 24"/>
                  <a:gd name="T30" fmla="*/ 4 w 28"/>
                  <a:gd name="T31" fmla="*/ 16 h 24"/>
                  <a:gd name="T32" fmla="*/ 6 w 28"/>
                  <a:gd name="T33" fmla="*/ 16 h 24"/>
                  <a:gd name="T34" fmla="*/ 10 w 28"/>
                  <a:gd name="T35" fmla="*/ 14 h 24"/>
                  <a:gd name="T36" fmla="*/ 12 w 28"/>
                  <a:gd name="T37" fmla="*/ 14 h 24"/>
                  <a:gd name="T38" fmla="*/ 14 w 28"/>
                  <a:gd name="T39" fmla="*/ 12 h 24"/>
                  <a:gd name="T40" fmla="*/ 16 w 28"/>
                  <a:gd name="T41" fmla="*/ 10 h 24"/>
                  <a:gd name="T42" fmla="*/ 16 w 28"/>
                  <a:gd name="T43" fmla="*/ 8 h 24"/>
                  <a:gd name="T44" fmla="*/ 20 w 28"/>
                  <a:gd name="T45" fmla="*/ 8 h 24"/>
                  <a:gd name="T46" fmla="*/ 22 w 28"/>
                  <a:gd name="T47" fmla="*/ 6 h 24"/>
                  <a:gd name="T48" fmla="*/ 22 w 28"/>
                  <a:gd name="T49" fmla="*/ 4 h 24"/>
                  <a:gd name="T50" fmla="*/ 24 w 28"/>
                  <a:gd name="T51" fmla="*/ 0 h 24"/>
                  <a:gd name="T52" fmla="*/ 26 w 28"/>
                  <a:gd name="T53" fmla="*/ 0 h 24"/>
                  <a:gd name="T54" fmla="*/ 26 w 28"/>
                  <a:gd name="T55" fmla="*/ 0 h 24"/>
                  <a:gd name="T56" fmla="*/ 28 w 28"/>
                  <a:gd name="T57" fmla="*/ 2 h 24"/>
                  <a:gd name="T58" fmla="*/ 28 w 28"/>
                  <a:gd name="T59" fmla="*/ 4 h 24"/>
                  <a:gd name="T60" fmla="*/ 28 w 28"/>
                  <a:gd name="T61" fmla="*/ 4 h 24"/>
                  <a:gd name="T62" fmla="*/ 28 w 28"/>
                  <a:gd name="T6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24">
                    <a:moveTo>
                      <a:pt x="28" y="4"/>
                    </a:moveTo>
                    <a:lnTo>
                      <a:pt x="26" y="10"/>
                    </a:lnTo>
                    <a:lnTo>
                      <a:pt x="24" y="10"/>
                    </a:lnTo>
                    <a:lnTo>
                      <a:pt x="24" y="16"/>
                    </a:lnTo>
                    <a:lnTo>
                      <a:pt x="24" y="20"/>
                    </a:lnTo>
                    <a:lnTo>
                      <a:pt x="20" y="22"/>
                    </a:lnTo>
                    <a:lnTo>
                      <a:pt x="18" y="24"/>
                    </a:lnTo>
                    <a:lnTo>
                      <a:pt x="14" y="24"/>
                    </a:lnTo>
                    <a:lnTo>
                      <a:pt x="12" y="22"/>
                    </a:lnTo>
                    <a:lnTo>
                      <a:pt x="10" y="22"/>
                    </a:lnTo>
                    <a:lnTo>
                      <a:pt x="8" y="20"/>
                    </a:lnTo>
                    <a:lnTo>
                      <a:pt x="6" y="20"/>
                    </a:lnTo>
                    <a:lnTo>
                      <a:pt x="2" y="18"/>
                    </a:lnTo>
                    <a:lnTo>
                      <a:pt x="2" y="18"/>
                    </a:lnTo>
                    <a:lnTo>
                      <a:pt x="0" y="16"/>
                    </a:lnTo>
                    <a:lnTo>
                      <a:pt x="4" y="16"/>
                    </a:lnTo>
                    <a:lnTo>
                      <a:pt x="6" y="16"/>
                    </a:lnTo>
                    <a:lnTo>
                      <a:pt x="10" y="14"/>
                    </a:lnTo>
                    <a:lnTo>
                      <a:pt x="12" y="14"/>
                    </a:lnTo>
                    <a:lnTo>
                      <a:pt x="14" y="12"/>
                    </a:lnTo>
                    <a:lnTo>
                      <a:pt x="16" y="10"/>
                    </a:lnTo>
                    <a:lnTo>
                      <a:pt x="16" y="8"/>
                    </a:lnTo>
                    <a:lnTo>
                      <a:pt x="20" y="8"/>
                    </a:lnTo>
                    <a:lnTo>
                      <a:pt x="22" y="6"/>
                    </a:lnTo>
                    <a:lnTo>
                      <a:pt x="22" y="4"/>
                    </a:lnTo>
                    <a:lnTo>
                      <a:pt x="24" y="0"/>
                    </a:lnTo>
                    <a:lnTo>
                      <a:pt x="26" y="0"/>
                    </a:lnTo>
                    <a:lnTo>
                      <a:pt x="26" y="0"/>
                    </a:lnTo>
                    <a:lnTo>
                      <a:pt x="28" y="2"/>
                    </a:lnTo>
                    <a:lnTo>
                      <a:pt x="28" y="4"/>
                    </a:lnTo>
                    <a:lnTo>
                      <a:pt x="28" y="4"/>
                    </a:lnTo>
                    <a:lnTo>
                      <a:pt x="28" y="4"/>
                    </a:lnTo>
                    <a:close/>
                  </a:path>
                </a:pathLst>
              </a:custGeom>
              <a:grpFill/>
              <a:ln w="3175" cmpd="sng">
                <a:solidFill>
                  <a:srgbClr val="000000"/>
                </a:solidFill>
                <a:round/>
                <a:headEnd/>
                <a:tailEnd/>
              </a:ln>
            </p:spPr>
            <p:txBody>
              <a:bodyPr/>
              <a:lstStyle/>
              <a:p>
                <a:endParaRPr lang="en-US" sz="2600" dirty="0"/>
              </a:p>
            </p:txBody>
          </p:sp>
          <p:sp>
            <p:nvSpPr>
              <p:cNvPr id="799" name="Freeform 15"/>
              <p:cNvSpPr>
                <a:spLocks/>
              </p:cNvSpPr>
              <p:nvPr/>
            </p:nvSpPr>
            <p:spPr bwMode="auto">
              <a:xfrm>
                <a:off x="2305" y="308"/>
                <a:ext cx="340" cy="204"/>
              </a:xfrm>
              <a:custGeom>
                <a:avLst/>
                <a:gdLst>
                  <a:gd name="T0" fmla="*/ 340 w 340"/>
                  <a:gd name="T1" fmla="*/ 16 h 204"/>
                  <a:gd name="T2" fmla="*/ 336 w 340"/>
                  <a:gd name="T3" fmla="*/ 20 h 204"/>
                  <a:gd name="T4" fmla="*/ 328 w 340"/>
                  <a:gd name="T5" fmla="*/ 24 h 204"/>
                  <a:gd name="T6" fmla="*/ 330 w 340"/>
                  <a:gd name="T7" fmla="*/ 32 h 204"/>
                  <a:gd name="T8" fmla="*/ 328 w 340"/>
                  <a:gd name="T9" fmla="*/ 46 h 204"/>
                  <a:gd name="T10" fmla="*/ 322 w 340"/>
                  <a:gd name="T11" fmla="*/ 56 h 204"/>
                  <a:gd name="T12" fmla="*/ 312 w 340"/>
                  <a:gd name="T13" fmla="*/ 72 h 204"/>
                  <a:gd name="T14" fmla="*/ 304 w 340"/>
                  <a:gd name="T15" fmla="*/ 76 h 204"/>
                  <a:gd name="T16" fmla="*/ 290 w 340"/>
                  <a:gd name="T17" fmla="*/ 88 h 204"/>
                  <a:gd name="T18" fmla="*/ 288 w 340"/>
                  <a:gd name="T19" fmla="*/ 96 h 204"/>
                  <a:gd name="T20" fmla="*/ 284 w 340"/>
                  <a:gd name="T21" fmla="*/ 102 h 204"/>
                  <a:gd name="T22" fmla="*/ 282 w 340"/>
                  <a:gd name="T23" fmla="*/ 116 h 204"/>
                  <a:gd name="T24" fmla="*/ 280 w 340"/>
                  <a:gd name="T25" fmla="*/ 124 h 204"/>
                  <a:gd name="T26" fmla="*/ 274 w 340"/>
                  <a:gd name="T27" fmla="*/ 132 h 204"/>
                  <a:gd name="T28" fmla="*/ 278 w 340"/>
                  <a:gd name="T29" fmla="*/ 138 h 204"/>
                  <a:gd name="T30" fmla="*/ 276 w 340"/>
                  <a:gd name="T31" fmla="*/ 148 h 204"/>
                  <a:gd name="T32" fmla="*/ 266 w 340"/>
                  <a:gd name="T33" fmla="*/ 154 h 204"/>
                  <a:gd name="T34" fmla="*/ 258 w 340"/>
                  <a:gd name="T35" fmla="*/ 158 h 204"/>
                  <a:gd name="T36" fmla="*/ 246 w 340"/>
                  <a:gd name="T37" fmla="*/ 160 h 204"/>
                  <a:gd name="T38" fmla="*/ 236 w 340"/>
                  <a:gd name="T39" fmla="*/ 160 h 204"/>
                  <a:gd name="T40" fmla="*/ 228 w 340"/>
                  <a:gd name="T41" fmla="*/ 158 h 204"/>
                  <a:gd name="T42" fmla="*/ 222 w 340"/>
                  <a:gd name="T43" fmla="*/ 164 h 204"/>
                  <a:gd name="T44" fmla="*/ 210 w 340"/>
                  <a:gd name="T45" fmla="*/ 172 h 204"/>
                  <a:gd name="T46" fmla="*/ 196 w 340"/>
                  <a:gd name="T47" fmla="*/ 174 h 204"/>
                  <a:gd name="T48" fmla="*/ 184 w 340"/>
                  <a:gd name="T49" fmla="*/ 184 h 204"/>
                  <a:gd name="T50" fmla="*/ 170 w 340"/>
                  <a:gd name="T51" fmla="*/ 186 h 204"/>
                  <a:gd name="T52" fmla="*/ 162 w 340"/>
                  <a:gd name="T53" fmla="*/ 190 h 204"/>
                  <a:gd name="T54" fmla="*/ 152 w 340"/>
                  <a:gd name="T55" fmla="*/ 198 h 204"/>
                  <a:gd name="T56" fmla="*/ 148 w 340"/>
                  <a:gd name="T57" fmla="*/ 204 h 204"/>
                  <a:gd name="T58" fmla="*/ 132 w 340"/>
                  <a:gd name="T59" fmla="*/ 204 h 204"/>
                  <a:gd name="T60" fmla="*/ 114 w 340"/>
                  <a:gd name="T61" fmla="*/ 186 h 204"/>
                  <a:gd name="T62" fmla="*/ 78 w 340"/>
                  <a:gd name="T63" fmla="*/ 158 h 204"/>
                  <a:gd name="T64" fmla="*/ 60 w 340"/>
                  <a:gd name="T65" fmla="*/ 122 h 204"/>
                  <a:gd name="T66" fmla="*/ 60 w 340"/>
                  <a:gd name="T67" fmla="*/ 112 h 204"/>
                  <a:gd name="T68" fmla="*/ 24 w 340"/>
                  <a:gd name="T69" fmla="*/ 68 h 204"/>
                  <a:gd name="T70" fmla="*/ 2 w 340"/>
                  <a:gd name="T71" fmla="*/ 64 h 204"/>
                  <a:gd name="T72" fmla="*/ 14 w 340"/>
                  <a:gd name="T73" fmla="*/ 58 h 204"/>
                  <a:gd name="T74" fmla="*/ 14 w 340"/>
                  <a:gd name="T75" fmla="*/ 46 h 204"/>
                  <a:gd name="T76" fmla="*/ 22 w 340"/>
                  <a:gd name="T77" fmla="*/ 34 h 204"/>
                  <a:gd name="T78" fmla="*/ 26 w 340"/>
                  <a:gd name="T79" fmla="*/ 28 h 204"/>
                  <a:gd name="T80" fmla="*/ 32 w 340"/>
                  <a:gd name="T81" fmla="*/ 18 h 204"/>
                  <a:gd name="T82" fmla="*/ 38 w 340"/>
                  <a:gd name="T83" fmla="*/ 8 h 204"/>
                  <a:gd name="T84" fmla="*/ 36 w 340"/>
                  <a:gd name="T85" fmla="*/ 2 h 204"/>
                  <a:gd name="T86" fmla="*/ 36 w 340"/>
                  <a:gd name="T87" fmla="*/ 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0" h="204">
                    <a:moveTo>
                      <a:pt x="36" y="2"/>
                    </a:moveTo>
                    <a:lnTo>
                      <a:pt x="340" y="16"/>
                    </a:lnTo>
                    <a:lnTo>
                      <a:pt x="338" y="18"/>
                    </a:lnTo>
                    <a:lnTo>
                      <a:pt x="336" y="20"/>
                    </a:lnTo>
                    <a:lnTo>
                      <a:pt x="332" y="22"/>
                    </a:lnTo>
                    <a:lnTo>
                      <a:pt x="328" y="24"/>
                    </a:lnTo>
                    <a:lnTo>
                      <a:pt x="328" y="28"/>
                    </a:lnTo>
                    <a:lnTo>
                      <a:pt x="330" y="32"/>
                    </a:lnTo>
                    <a:lnTo>
                      <a:pt x="330" y="42"/>
                    </a:lnTo>
                    <a:lnTo>
                      <a:pt x="328" y="46"/>
                    </a:lnTo>
                    <a:lnTo>
                      <a:pt x="324" y="50"/>
                    </a:lnTo>
                    <a:lnTo>
                      <a:pt x="322" y="56"/>
                    </a:lnTo>
                    <a:lnTo>
                      <a:pt x="316" y="62"/>
                    </a:lnTo>
                    <a:lnTo>
                      <a:pt x="312" y="72"/>
                    </a:lnTo>
                    <a:lnTo>
                      <a:pt x="306" y="74"/>
                    </a:lnTo>
                    <a:lnTo>
                      <a:pt x="304" y="76"/>
                    </a:lnTo>
                    <a:lnTo>
                      <a:pt x="292" y="82"/>
                    </a:lnTo>
                    <a:lnTo>
                      <a:pt x="290" y="88"/>
                    </a:lnTo>
                    <a:lnTo>
                      <a:pt x="288" y="94"/>
                    </a:lnTo>
                    <a:lnTo>
                      <a:pt x="288" y="96"/>
                    </a:lnTo>
                    <a:lnTo>
                      <a:pt x="288" y="98"/>
                    </a:lnTo>
                    <a:lnTo>
                      <a:pt x="284" y="102"/>
                    </a:lnTo>
                    <a:lnTo>
                      <a:pt x="284" y="106"/>
                    </a:lnTo>
                    <a:lnTo>
                      <a:pt x="282" y="116"/>
                    </a:lnTo>
                    <a:lnTo>
                      <a:pt x="282" y="116"/>
                    </a:lnTo>
                    <a:lnTo>
                      <a:pt x="280" y="124"/>
                    </a:lnTo>
                    <a:lnTo>
                      <a:pt x="274" y="128"/>
                    </a:lnTo>
                    <a:lnTo>
                      <a:pt x="274" y="132"/>
                    </a:lnTo>
                    <a:lnTo>
                      <a:pt x="276" y="134"/>
                    </a:lnTo>
                    <a:lnTo>
                      <a:pt x="278" y="138"/>
                    </a:lnTo>
                    <a:lnTo>
                      <a:pt x="280" y="142"/>
                    </a:lnTo>
                    <a:lnTo>
                      <a:pt x="276" y="148"/>
                    </a:lnTo>
                    <a:lnTo>
                      <a:pt x="272" y="150"/>
                    </a:lnTo>
                    <a:lnTo>
                      <a:pt x="266" y="154"/>
                    </a:lnTo>
                    <a:lnTo>
                      <a:pt x="262" y="156"/>
                    </a:lnTo>
                    <a:lnTo>
                      <a:pt x="258" y="158"/>
                    </a:lnTo>
                    <a:lnTo>
                      <a:pt x="250" y="158"/>
                    </a:lnTo>
                    <a:lnTo>
                      <a:pt x="246" y="160"/>
                    </a:lnTo>
                    <a:lnTo>
                      <a:pt x="240" y="160"/>
                    </a:lnTo>
                    <a:lnTo>
                      <a:pt x="236" y="160"/>
                    </a:lnTo>
                    <a:lnTo>
                      <a:pt x="232" y="160"/>
                    </a:lnTo>
                    <a:lnTo>
                      <a:pt x="228" y="158"/>
                    </a:lnTo>
                    <a:lnTo>
                      <a:pt x="226" y="162"/>
                    </a:lnTo>
                    <a:lnTo>
                      <a:pt x="222" y="164"/>
                    </a:lnTo>
                    <a:lnTo>
                      <a:pt x="212" y="166"/>
                    </a:lnTo>
                    <a:lnTo>
                      <a:pt x="210" y="172"/>
                    </a:lnTo>
                    <a:lnTo>
                      <a:pt x="202" y="172"/>
                    </a:lnTo>
                    <a:lnTo>
                      <a:pt x="196" y="174"/>
                    </a:lnTo>
                    <a:lnTo>
                      <a:pt x="190" y="176"/>
                    </a:lnTo>
                    <a:lnTo>
                      <a:pt x="184" y="184"/>
                    </a:lnTo>
                    <a:lnTo>
                      <a:pt x="178" y="188"/>
                    </a:lnTo>
                    <a:lnTo>
                      <a:pt x="170" y="186"/>
                    </a:lnTo>
                    <a:lnTo>
                      <a:pt x="166" y="190"/>
                    </a:lnTo>
                    <a:lnTo>
                      <a:pt x="162" y="190"/>
                    </a:lnTo>
                    <a:lnTo>
                      <a:pt x="154" y="198"/>
                    </a:lnTo>
                    <a:lnTo>
                      <a:pt x="152" y="198"/>
                    </a:lnTo>
                    <a:lnTo>
                      <a:pt x="150" y="202"/>
                    </a:lnTo>
                    <a:lnTo>
                      <a:pt x="148" y="204"/>
                    </a:lnTo>
                    <a:lnTo>
                      <a:pt x="140" y="204"/>
                    </a:lnTo>
                    <a:lnTo>
                      <a:pt x="132" y="204"/>
                    </a:lnTo>
                    <a:lnTo>
                      <a:pt x="132" y="186"/>
                    </a:lnTo>
                    <a:lnTo>
                      <a:pt x="114" y="186"/>
                    </a:lnTo>
                    <a:lnTo>
                      <a:pt x="114" y="158"/>
                    </a:lnTo>
                    <a:lnTo>
                      <a:pt x="78" y="158"/>
                    </a:lnTo>
                    <a:lnTo>
                      <a:pt x="78" y="122"/>
                    </a:lnTo>
                    <a:lnTo>
                      <a:pt x="60" y="122"/>
                    </a:lnTo>
                    <a:lnTo>
                      <a:pt x="60" y="120"/>
                    </a:lnTo>
                    <a:lnTo>
                      <a:pt x="60" y="112"/>
                    </a:lnTo>
                    <a:lnTo>
                      <a:pt x="26" y="112"/>
                    </a:lnTo>
                    <a:lnTo>
                      <a:pt x="24" y="68"/>
                    </a:lnTo>
                    <a:lnTo>
                      <a:pt x="0" y="66"/>
                    </a:lnTo>
                    <a:lnTo>
                      <a:pt x="2" y="64"/>
                    </a:lnTo>
                    <a:lnTo>
                      <a:pt x="10" y="60"/>
                    </a:lnTo>
                    <a:lnTo>
                      <a:pt x="14" y="58"/>
                    </a:lnTo>
                    <a:lnTo>
                      <a:pt x="14" y="48"/>
                    </a:lnTo>
                    <a:lnTo>
                      <a:pt x="14" y="46"/>
                    </a:lnTo>
                    <a:lnTo>
                      <a:pt x="20" y="42"/>
                    </a:lnTo>
                    <a:lnTo>
                      <a:pt x="22" y="34"/>
                    </a:lnTo>
                    <a:lnTo>
                      <a:pt x="24" y="30"/>
                    </a:lnTo>
                    <a:lnTo>
                      <a:pt x="26" y="28"/>
                    </a:lnTo>
                    <a:lnTo>
                      <a:pt x="30" y="26"/>
                    </a:lnTo>
                    <a:lnTo>
                      <a:pt x="32" y="18"/>
                    </a:lnTo>
                    <a:lnTo>
                      <a:pt x="38" y="10"/>
                    </a:lnTo>
                    <a:lnTo>
                      <a:pt x="38" y="8"/>
                    </a:lnTo>
                    <a:lnTo>
                      <a:pt x="34" y="0"/>
                    </a:lnTo>
                    <a:lnTo>
                      <a:pt x="36" y="2"/>
                    </a:lnTo>
                    <a:lnTo>
                      <a:pt x="36" y="2"/>
                    </a:lnTo>
                    <a:lnTo>
                      <a:pt x="36" y="2"/>
                    </a:lnTo>
                    <a:close/>
                  </a:path>
                </a:pathLst>
              </a:custGeom>
              <a:grpFill/>
              <a:ln w="3175" cmpd="sng">
                <a:solidFill>
                  <a:srgbClr val="000000"/>
                </a:solidFill>
                <a:round/>
                <a:headEnd/>
                <a:tailEnd/>
              </a:ln>
            </p:spPr>
            <p:txBody>
              <a:bodyPr/>
              <a:lstStyle/>
              <a:p>
                <a:endParaRPr lang="en-US" sz="2600" dirty="0"/>
              </a:p>
            </p:txBody>
          </p:sp>
          <p:sp>
            <p:nvSpPr>
              <p:cNvPr id="800" name="Freeform 16"/>
              <p:cNvSpPr>
                <a:spLocks/>
              </p:cNvSpPr>
              <p:nvPr/>
            </p:nvSpPr>
            <p:spPr bwMode="auto">
              <a:xfrm>
                <a:off x="4102" y="312"/>
                <a:ext cx="12" cy="20"/>
              </a:xfrm>
              <a:custGeom>
                <a:avLst/>
                <a:gdLst>
                  <a:gd name="T0" fmla="*/ 10 w 12"/>
                  <a:gd name="T1" fmla="*/ 8 h 20"/>
                  <a:gd name="T2" fmla="*/ 12 w 12"/>
                  <a:gd name="T3" fmla="*/ 10 h 20"/>
                  <a:gd name="T4" fmla="*/ 12 w 12"/>
                  <a:gd name="T5" fmla="*/ 14 h 20"/>
                  <a:gd name="T6" fmla="*/ 12 w 12"/>
                  <a:gd name="T7" fmla="*/ 16 h 20"/>
                  <a:gd name="T8" fmla="*/ 10 w 12"/>
                  <a:gd name="T9" fmla="*/ 18 h 20"/>
                  <a:gd name="T10" fmla="*/ 8 w 12"/>
                  <a:gd name="T11" fmla="*/ 18 h 20"/>
                  <a:gd name="T12" fmla="*/ 8 w 12"/>
                  <a:gd name="T13" fmla="*/ 20 h 20"/>
                  <a:gd name="T14" fmla="*/ 6 w 12"/>
                  <a:gd name="T15" fmla="*/ 20 h 20"/>
                  <a:gd name="T16" fmla="*/ 6 w 12"/>
                  <a:gd name="T17" fmla="*/ 16 h 20"/>
                  <a:gd name="T18" fmla="*/ 6 w 12"/>
                  <a:gd name="T19" fmla="*/ 14 h 20"/>
                  <a:gd name="T20" fmla="*/ 6 w 12"/>
                  <a:gd name="T21" fmla="*/ 12 h 20"/>
                  <a:gd name="T22" fmla="*/ 4 w 12"/>
                  <a:gd name="T23" fmla="*/ 10 h 20"/>
                  <a:gd name="T24" fmla="*/ 2 w 12"/>
                  <a:gd name="T25" fmla="*/ 10 h 20"/>
                  <a:gd name="T26" fmla="*/ 0 w 12"/>
                  <a:gd name="T27" fmla="*/ 10 h 20"/>
                  <a:gd name="T28" fmla="*/ 0 w 12"/>
                  <a:gd name="T29" fmla="*/ 6 h 20"/>
                  <a:gd name="T30" fmla="*/ 0 w 12"/>
                  <a:gd name="T31" fmla="*/ 2 h 20"/>
                  <a:gd name="T32" fmla="*/ 2 w 12"/>
                  <a:gd name="T33" fmla="*/ 0 h 20"/>
                  <a:gd name="T34" fmla="*/ 4 w 12"/>
                  <a:gd name="T35" fmla="*/ 0 h 20"/>
                  <a:gd name="T36" fmla="*/ 8 w 12"/>
                  <a:gd name="T37" fmla="*/ 8 h 20"/>
                  <a:gd name="T38" fmla="*/ 10 w 12"/>
                  <a:gd name="T39" fmla="*/ 8 h 20"/>
                  <a:gd name="T40" fmla="*/ 10 w 12"/>
                  <a:gd name="T41" fmla="*/ 8 h 20"/>
                  <a:gd name="T42" fmla="*/ 10 w 12"/>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10" y="8"/>
                    </a:moveTo>
                    <a:lnTo>
                      <a:pt x="12" y="10"/>
                    </a:lnTo>
                    <a:lnTo>
                      <a:pt x="12" y="14"/>
                    </a:lnTo>
                    <a:lnTo>
                      <a:pt x="12" y="16"/>
                    </a:lnTo>
                    <a:lnTo>
                      <a:pt x="10" y="18"/>
                    </a:lnTo>
                    <a:lnTo>
                      <a:pt x="8" y="18"/>
                    </a:lnTo>
                    <a:lnTo>
                      <a:pt x="8" y="20"/>
                    </a:lnTo>
                    <a:lnTo>
                      <a:pt x="6" y="20"/>
                    </a:lnTo>
                    <a:lnTo>
                      <a:pt x="6" y="16"/>
                    </a:lnTo>
                    <a:lnTo>
                      <a:pt x="6" y="14"/>
                    </a:lnTo>
                    <a:lnTo>
                      <a:pt x="6" y="12"/>
                    </a:lnTo>
                    <a:lnTo>
                      <a:pt x="4" y="10"/>
                    </a:lnTo>
                    <a:lnTo>
                      <a:pt x="2" y="10"/>
                    </a:lnTo>
                    <a:lnTo>
                      <a:pt x="0" y="10"/>
                    </a:lnTo>
                    <a:lnTo>
                      <a:pt x="0" y="6"/>
                    </a:lnTo>
                    <a:lnTo>
                      <a:pt x="0" y="2"/>
                    </a:lnTo>
                    <a:lnTo>
                      <a:pt x="2" y="0"/>
                    </a:lnTo>
                    <a:lnTo>
                      <a:pt x="4" y="0"/>
                    </a:lnTo>
                    <a:lnTo>
                      <a:pt x="8" y="8"/>
                    </a:lnTo>
                    <a:lnTo>
                      <a:pt x="10" y="8"/>
                    </a:lnTo>
                    <a:lnTo>
                      <a:pt x="10" y="8"/>
                    </a:lnTo>
                    <a:lnTo>
                      <a:pt x="10" y="8"/>
                    </a:lnTo>
                    <a:close/>
                  </a:path>
                </a:pathLst>
              </a:custGeom>
              <a:grpFill/>
              <a:ln w="3175" cmpd="sng">
                <a:solidFill>
                  <a:srgbClr val="000000"/>
                </a:solidFill>
                <a:round/>
                <a:headEnd/>
                <a:tailEnd/>
              </a:ln>
            </p:spPr>
            <p:txBody>
              <a:bodyPr/>
              <a:lstStyle/>
              <a:p>
                <a:endParaRPr lang="en-US" sz="2600" dirty="0"/>
              </a:p>
            </p:txBody>
          </p:sp>
          <p:sp>
            <p:nvSpPr>
              <p:cNvPr id="801" name="Freeform 17"/>
              <p:cNvSpPr>
                <a:spLocks/>
              </p:cNvSpPr>
              <p:nvPr/>
            </p:nvSpPr>
            <p:spPr bwMode="auto">
              <a:xfrm>
                <a:off x="2419" y="324"/>
                <a:ext cx="384" cy="260"/>
              </a:xfrm>
              <a:custGeom>
                <a:avLst/>
                <a:gdLst>
                  <a:gd name="T0" fmla="*/ 368 w 384"/>
                  <a:gd name="T1" fmla="*/ 8 h 260"/>
                  <a:gd name="T2" fmla="*/ 370 w 384"/>
                  <a:gd name="T3" fmla="*/ 52 h 260"/>
                  <a:gd name="T4" fmla="*/ 372 w 384"/>
                  <a:gd name="T5" fmla="*/ 66 h 260"/>
                  <a:gd name="T6" fmla="*/ 382 w 384"/>
                  <a:gd name="T7" fmla="*/ 84 h 260"/>
                  <a:gd name="T8" fmla="*/ 382 w 384"/>
                  <a:gd name="T9" fmla="*/ 90 h 260"/>
                  <a:gd name="T10" fmla="*/ 382 w 384"/>
                  <a:gd name="T11" fmla="*/ 98 h 260"/>
                  <a:gd name="T12" fmla="*/ 352 w 384"/>
                  <a:gd name="T13" fmla="*/ 104 h 260"/>
                  <a:gd name="T14" fmla="*/ 334 w 384"/>
                  <a:gd name="T15" fmla="*/ 158 h 260"/>
                  <a:gd name="T16" fmla="*/ 246 w 384"/>
                  <a:gd name="T17" fmla="*/ 260 h 260"/>
                  <a:gd name="T18" fmla="*/ 242 w 384"/>
                  <a:gd name="T19" fmla="*/ 240 h 260"/>
                  <a:gd name="T20" fmla="*/ 6 w 384"/>
                  <a:gd name="T21" fmla="*/ 232 h 260"/>
                  <a:gd name="T22" fmla="*/ 4 w 384"/>
                  <a:gd name="T23" fmla="*/ 230 h 260"/>
                  <a:gd name="T24" fmla="*/ 0 w 384"/>
                  <a:gd name="T25" fmla="*/ 224 h 260"/>
                  <a:gd name="T26" fmla="*/ 4 w 384"/>
                  <a:gd name="T27" fmla="*/ 220 h 260"/>
                  <a:gd name="T28" fmla="*/ 12 w 384"/>
                  <a:gd name="T29" fmla="*/ 212 h 260"/>
                  <a:gd name="T30" fmla="*/ 16 w 384"/>
                  <a:gd name="T31" fmla="*/ 204 h 260"/>
                  <a:gd name="T32" fmla="*/ 14 w 384"/>
                  <a:gd name="T33" fmla="*/ 198 h 260"/>
                  <a:gd name="T34" fmla="*/ 8 w 384"/>
                  <a:gd name="T35" fmla="*/ 188 h 260"/>
                  <a:gd name="T36" fmla="*/ 34 w 384"/>
                  <a:gd name="T37" fmla="*/ 188 h 260"/>
                  <a:gd name="T38" fmla="*/ 38 w 384"/>
                  <a:gd name="T39" fmla="*/ 182 h 260"/>
                  <a:gd name="T40" fmla="*/ 48 w 384"/>
                  <a:gd name="T41" fmla="*/ 174 h 260"/>
                  <a:gd name="T42" fmla="*/ 56 w 384"/>
                  <a:gd name="T43" fmla="*/ 170 h 260"/>
                  <a:gd name="T44" fmla="*/ 70 w 384"/>
                  <a:gd name="T45" fmla="*/ 168 h 260"/>
                  <a:gd name="T46" fmla="*/ 82 w 384"/>
                  <a:gd name="T47" fmla="*/ 158 h 260"/>
                  <a:gd name="T48" fmla="*/ 96 w 384"/>
                  <a:gd name="T49" fmla="*/ 156 h 260"/>
                  <a:gd name="T50" fmla="*/ 108 w 384"/>
                  <a:gd name="T51" fmla="*/ 148 h 260"/>
                  <a:gd name="T52" fmla="*/ 114 w 384"/>
                  <a:gd name="T53" fmla="*/ 142 h 260"/>
                  <a:gd name="T54" fmla="*/ 122 w 384"/>
                  <a:gd name="T55" fmla="*/ 144 h 260"/>
                  <a:gd name="T56" fmla="*/ 132 w 384"/>
                  <a:gd name="T57" fmla="*/ 144 h 260"/>
                  <a:gd name="T58" fmla="*/ 144 w 384"/>
                  <a:gd name="T59" fmla="*/ 142 h 260"/>
                  <a:gd name="T60" fmla="*/ 152 w 384"/>
                  <a:gd name="T61" fmla="*/ 138 h 260"/>
                  <a:gd name="T62" fmla="*/ 162 w 384"/>
                  <a:gd name="T63" fmla="*/ 132 h 260"/>
                  <a:gd name="T64" fmla="*/ 164 w 384"/>
                  <a:gd name="T65" fmla="*/ 122 h 260"/>
                  <a:gd name="T66" fmla="*/ 160 w 384"/>
                  <a:gd name="T67" fmla="*/ 116 h 260"/>
                  <a:gd name="T68" fmla="*/ 166 w 384"/>
                  <a:gd name="T69" fmla="*/ 108 h 260"/>
                  <a:gd name="T70" fmla="*/ 168 w 384"/>
                  <a:gd name="T71" fmla="*/ 100 h 260"/>
                  <a:gd name="T72" fmla="*/ 170 w 384"/>
                  <a:gd name="T73" fmla="*/ 86 h 260"/>
                  <a:gd name="T74" fmla="*/ 174 w 384"/>
                  <a:gd name="T75" fmla="*/ 80 h 260"/>
                  <a:gd name="T76" fmla="*/ 176 w 384"/>
                  <a:gd name="T77" fmla="*/ 72 h 260"/>
                  <a:gd name="T78" fmla="*/ 190 w 384"/>
                  <a:gd name="T79" fmla="*/ 60 h 260"/>
                  <a:gd name="T80" fmla="*/ 198 w 384"/>
                  <a:gd name="T81" fmla="*/ 56 h 260"/>
                  <a:gd name="T82" fmla="*/ 208 w 384"/>
                  <a:gd name="T83" fmla="*/ 40 h 260"/>
                  <a:gd name="T84" fmla="*/ 214 w 384"/>
                  <a:gd name="T85" fmla="*/ 30 h 260"/>
                  <a:gd name="T86" fmla="*/ 216 w 384"/>
                  <a:gd name="T87" fmla="*/ 16 h 260"/>
                  <a:gd name="T88" fmla="*/ 214 w 384"/>
                  <a:gd name="T89" fmla="*/ 8 h 260"/>
                  <a:gd name="T90" fmla="*/ 222 w 384"/>
                  <a:gd name="T91" fmla="*/ 4 h 260"/>
                  <a:gd name="T92" fmla="*/ 226 w 384"/>
                  <a:gd name="T93" fmla="*/ 0 h 260"/>
                  <a:gd name="T94" fmla="*/ 226 w 384"/>
                  <a:gd name="T9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260">
                    <a:moveTo>
                      <a:pt x="226" y="0"/>
                    </a:moveTo>
                    <a:lnTo>
                      <a:pt x="368" y="8"/>
                    </a:lnTo>
                    <a:lnTo>
                      <a:pt x="368" y="38"/>
                    </a:lnTo>
                    <a:lnTo>
                      <a:pt x="370" y="52"/>
                    </a:lnTo>
                    <a:lnTo>
                      <a:pt x="372" y="60"/>
                    </a:lnTo>
                    <a:lnTo>
                      <a:pt x="372" y="66"/>
                    </a:lnTo>
                    <a:lnTo>
                      <a:pt x="378" y="78"/>
                    </a:lnTo>
                    <a:lnTo>
                      <a:pt x="382" y="84"/>
                    </a:lnTo>
                    <a:lnTo>
                      <a:pt x="382" y="88"/>
                    </a:lnTo>
                    <a:lnTo>
                      <a:pt x="382" y="90"/>
                    </a:lnTo>
                    <a:lnTo>
                      <a:pt x="382" y="94"/>
                    </a:lnTo>
                    <a:lnTo>
                      <a:pt x="382" y="98"/>
                    </a:lnTo>
                    <a:lnTo>
                      <a:pt x="384" y="104"/>
                    </a:lnTo>
                    <a:lnTo>
                      <a:pt x="352" y="104"/>
                    </a:lnTo>
                    <a:lnTo>
                      <a:pt x="350" y="140"/>
                    </a:lnTo>
                    <a:lnTo>
                      <a:pt x="334" y="158"/>
                    </a:lnTo>
                    <a:lnTo>
                      <a:pt x="334" y="260"/>
                    </a:lnTo>
                    <a:lnTo>
                      <a:pt x="246" y="260"/>
                    </a:lnTo>
                    <a:lnTo>
                      <a:pt x="244" y="242"/>
                    </a:lnTo>
                    <a:lnTo>
                      <a:pt x="242" y="240"/>
                    </a:lnTo>
                    <a:lnTo>
                      <a:pt x="0" y="242"/>
                    </a:lnTo>
                    <a:lnTo>
                      <a:pt x="6" y="232"/>
                    </a:lnTo>
                    <a:lnTo>
                      <a:pt x="6" y="230"/>
                    </a:lnTo>
                    <a:lnTo>
                      <a:pt x="4" y="230"/>
                    </a:lnTo>
                    <a:lnTo>
                      <a:pt x="2" y="226"/>
                    </a:lnTo>
                    <a:lnTo>
                      <a:pt x="0" y="224"/>
                    </a:lnTo>
                    <a:lnTo>
                      <a:pt x="2" y="222"/>
                    </a:lnTo>
                    <a:lnTo>
                      <a:pt x="4" y="220"/>
                    </a:lnTo>
                    <a:lnTo>
                      <a:pt x="6" y="216"/>
                    </a:lnTo>
                    <a:lnTo>
                      <a:pt x="12" y="212"/>
                    </a:lnTo>
                    <a:lnTo>
                      <a:pt x="14" y="210"/>
                    </a:lnTo>
                    <a:lnTo>
                      <a:pt x="16" y="204"/>
                    </a:lnTo>
                    <a:lnTo>
                      <a:pt x="20" y="202"/>
                    </a:lnTo>
                    <a:lnTo>
                      <a:pt x="14" y="198"/>
                    </a:lnTo>
                    <a:lnTo>
                      <a:pt x="10" y="194"/>
                    </a:lnTo>
                    <a:lnTo>
                      <a:pt x="8" y="188"/>
                    </a:lnTo>
                    <a:lnTo>
                      <a:pt x="26" y="188"/>
                    </a:lnTo>
                    <a:lnTo>
                      <a:pt x="34" y="188"/>
                    </a:lnTo>
                    <a:lnTo>
                      <a:pt x="36" y="186"/>
                    </a:lnTo>
                    <a:lnTo>
                      <a:pt x="38" y="182"/>
                    </a:lnTo>
                    <a:lnTo>
                      <a:pt x="40" y="182"/>
                    </a:lnTo>
                    <a:lnTo>
                      <a:pt x="48" y="174"/>
                    </a:lnTo>
                    <a:lnTo>
                      <a:pt x="52" y="174"/>
                    </a:lnTo>
                    <a:lnTo>
                      <a:pt x="56" y="170"/>
                    </a:lnTo>
                    <a:lnTo>
                      <a:pt x="64" y="172"/>
                    </a:lnTo>
                    <a:lnTo>
                      <a:pt x="70" y="168"/>
                    </a:lnTo>
                    <a:lnTo>
                      <a:pt x="76" y="160"/>
                    </a:lnTo>
                    <a:lnTo>
                      <a:pt x="82" y="158"/>
                    </a:lnTo>
                    <a:lnTo>
                      <a:pt x="88" y="156"/>
                    </a:lnTo>
                    <a:lnTo>
                      <a:pt x="96" y="156"/>
                    </a:lnTo>
                    <a:lnTo>
                      <a:pt x="98" y="150"/>
                    </a:lnTo>
                    <a:lnTo>
                      <a:pt x="108" y="148"/>
                    </a:lnTo>
                    <a:lnTo>
                      <a:pt x="112" y="146"/>
                    </a:lnTo>
                    <a:lnTo>
                      <a:pt x="114" y="142"/>
                    </a:lnTo>
                    <a:lnTo>
                      <a:pt x="118" y="144"/>
                    </a:lnTo>
                    <a:lnTo>
                      <a:pt x="122" y="144"/>
                    </a:lnTo>
                    <a:lnTo>
                      <a:pt x="126" y="144"/>
                    </a:lnTo>
                    <a:lnTo>
                      <a:pt x="132" y="144"/>
                    </a:lnTo>
                    <a:lnTo>
                      <a:pt x="136" y="142"/>
                    </a:lnTo>
                    <a:lnTo>
                      <a:pt x="144" y="142"/>
                    </a:lnTo>
                    <a:lnTo>
                      <a:pt x="148" y="140"/>
                    </a:lnTo>
                    <a:lnTo>
                      <a:pt x="152" y="138"/>
                    </a:lnTo>
                    <a:lnTo>
                      <a:pt x="158" y="134"/>
                    </a:lnTo>
                    <a:lnTo>
                      <a:pt x="162" y="132"/>
                    </a:lnTo>
                    <a:lnTo>
                      <a:pt x="166" y="126"/>
                    </a:lnTo>
                    <a:lnTo>
                      <a:pt x="164" y="122"/>
                    </a:lnTo>
                    <a:lnTo>
                      <a:pt x="162" y="118"/>
                    </a:lnTo>
                    <a:lnTo>
                      <a:pt x="160" y="116"/>
                    </a:lnTo>
                    <a:lnTo>
                      <a:pt x="160" y="112"/>
                    </a:lnTo>
                    <a:lnTo>
                      <a:pt x="166" y="108"/>
                    </a:lnTo>
                    <a:lnTo>
                      <a:pt x="168" y="100"/>
                    </a:lnTo>
                    <a:lnTo>
                      <a:pt x="168" y="100"/>
                    </a:lnTo>
                    <a:lnTo>
                      <a:pt x="170" y="90"/>
                    </a:lnTo>
                    <a:lnTo>
                      <a:pt x="170" y="86"/>
                    </a:lnTo>
                    <a:lnTo>
                      <a:pt x="174" y="82"/>
                    </a:lnTo>
                    <a:lnTo>
                      <a:pt x="174" y="80"/>
                    </a:lnTo>
                    <a:lnTo>
                      <a:pt x="174" y="78"/>
                    </a:lnTo>
                    <a:lnTo>
                      <a:pt x="176" y="72"/>
                    </a:lnTo>
                    <a:lnTo>
                      <a:pt x="178" y="66"/>
                    </a:lnTo>
                    <a:lnTo>
                      <a:pt x="190" y="60"/>
                    </a:lnTo>
                    <a:lnTo>
                      <a:pt x="192" y="58"/>
                    </a:lnTo>
                    <a:lnTo>
                      <a:pt x="198" y="56"/>
                    </a:lnTo>
                    <a:lnTo>
                      <a:pt x="202" y="46"/>
                    </a:lnTo>
                    <a:lnTo>
                      <a:pt x="208" y="40"/>
                    </a:lnTo>
                    <a:lnTo>
                      <a:pt x="210" y="34"/>
                    </a:lnTo>
                    <a:lnTo>
                      <a:pt x="214" y="30"/>
                    </a:lnTo>
                    <a:lnTo>
                      <a:pt x="216" y="26"/>
                    </a:lnTo>
                    <a:lnTo>
                      <a:pt x="216" y="16"/>
                    </a:lnTo>
                    <a:lnTo>
                      <a:pt x="214" y="12"/>
                    </a:lnTo>
                    <a:lnTo>
                      <a:pt x="214" y="8"/>
                    </a:lnTo>
                    <a:lnTo>
                      <a:pt x="218" y="6"/>
                    </a:lnTo>
                    <a:lnTo>
                      <a:pt x="222" y="4"/>
                    </a:lnTo>
                    <a:lnTo>
                      <a:pt x="224" y="2"/>
                    </a:lnTo>
                    <a:lnTo>
                      <a:pt x="226" y="0"/>
                    </a:lnTo>
                    <a:lnTo>
                      <a:pt x="226" y="0"/>
                    </a:lnTo>
                    <a:lnTo>
                      <a:pt x="226" y="0"/>
                    </a:lnTo>
                    <a:close/>
                  </a:path>
                </a:pathLst>
              </a:custGeom>
              <a:grpFill/>
              <a:ln w="3175" cmpd="sng">
                <a:solidFill>
                  <a:srgbClr val="000000"/>
                </a:solidFill>
                <a:round/>
                <a:headEnd/>
                <a:tailEnd/>
              </a:ln>
            </p:spPr>
            <p:txBody>
              <a:bodyPr/>
              <a:lstStyle/>
              <a:p>
                <a:endParaRPr lang="en-US" sz="2600" dirty="0"/>
              </a:p>
            </p:txBody>
          </p:sp>
          <p:sp>
            <p:nvSpPr>
              <p:cNvPr id="802" name="Freeform 18"/>
              <p:cNvSpPr>
                <a:spLocks/>
              </p:cNvSpPr>
              <p:nvPr/>
            </p:nvSpPr>
            <p:spPr bwMode="auto">
              <a:xfrm>
                <a:off x="2751" y="332"/>
                <a:ext cx="247" cy="370"/>
              </a:xfrm>
              <a:custGeom>
                <a:avLst/>
                <a:gdLst>
                  <a:gd name="T0" fmla="*/ 243 w 247"/>
                  <a:gd name="T1" fmla="*/ 22 h 370"/>
                  <a:gd name="T2" fmla="*/ 237 w 247"/>
                  <a:gd name="T3" fmla="*/ 58 h 370"/>
                  <a:gd name="T4" fmla="*/ 229 w 247"/>
                  <a:gd name="T5" fmla="*/ 76 h 370"/>
                  <a:gd name="T6" fmla="*/ 195 w 247"/>
                  <a:gd name="T7" fmla="*/ 86 h 370"/>
                  <a:gd name="T8" fmla="*/ 179 w 247"/>
                  <a:gd name="T9" fmla="*/ 102 h 370"/>
                  <a:gd name="T10" fmla="*/ 181 w 247"/>
                  <a:gd name="T11" fmla="*/ 112 h 370"/>
                  <a:gd name="T12" fmla="*/ 183 w 247"/>
                  <a:gd name="T13" fmla="*/ 124 h 370"/>
                  <a:gd name="T14" fmla="*/ 183 w 247"/>
                  <a:gd name="T15" fmla="*/ 132 h 370"/>
                  <a:gd name="T16" fmla="*/ 183 w 247"/>
                  <a:gd name="T17" fmla="*/ 144 h 370"/>
                  <a:gd name="T18" fmla="*/ 169 w 247"/>
                  <a:gd name="T19" fmla="*/ 174 h 370"/>
                  <a:gd name="T20" fmla="*/ 167 w 247"/>
                  <a:gd name="T21" fmla="*/ 182 h 370"/>
                  <a:gd name="T22" fmla="*/ 151 w 247"/>
                  <a:gd name="T23" fmla="*/ 184 h 370"/>
                  <a:gd name="T24" fmla="*/ 149 w 247"/>
                  <a:gd name="T25" fmla="*/ 178 h 370"/>
                  <a:gd name="T26" fmla="*/ 143 w 247"/>
                  <a:gd name="T27" fmla="*/ 186 h 370"/>
                  <a:gd name="T28" fmla="*/ 139 w 247"/>
                  <a:gd name="T29" fmla="*/ 194 h 370"/>
                  <a:gd name="T30" fmla="*/ 141 w 247"/>
                  <a:gd name="T31" fmla="*/ 204 h 370"/>
                  <a:gd name="T32" fmla="*/ 149 w 247"/>
                  <a:gd name="T33" fmla="*/ 214 h 370"/>
                  <a:gd name="T34" fmla="*/ 149 w 247"/>
                  <a:gd name="T35" fmla="*/ 224 h 370"/>
                  <a:gd name="T36" fmla="*/ 143 w 247"/>
                  <a:gd name="T37" fmla="*/ 226 h 370"/>
                  <a:gd name="T38" fmla="*/ 137 w 247"/>
                  <a:gd name="T39" fmla="*/ 224 h 370"/>
                  <a:gd name="T40" fmla="*/ 133 w 247"/>
                  <a:gd name="T41" fmla="*/ 232 h 370"/>
                  <a:gd name="T42" fmla="*/ 129 w 247"/>
                  <a:gd name="T43" fmla="*/ 240 h 370"/>
                  <a:gd name="T44" fmla="*/ 129 w 247"/>
                  <a:gd name="T45" fmla="*/ 242 h 370"/>
                  <a:gd name="T46" fmla="*/ 122 w 247"/>
                  <a:gd name="T47" fmla="*/ 250 h 370"/>
                  <a:gd name="T48" fmla="*/ 116 w 247"/>
                  <a:gd name="T49" fmla="*/ 252 h 370"/>
                  <a:gd name="T50" fmla="*/ 106 w 247"/>
                  <a:gd name="T51" fmla="*/ 254 h 370"/>
                  <a:gd name="T52" fmla="*/ 100 w 247"/>
                  <a:gd name="T53" fmla="*/ 258 h 370"/>
                  <a:gd name="T54" fmla="*/ 94 w 247"/>
                  <a:gd name="T55" fmla="*/ 262 h 370"/>
                  <a:gd name="T56" fmla="*/ 92 w 247"/>
                  <a:gd name="T57" fmla="*/ 268 h 370"/>
                  <a:gd name="T58" fmla="*/ 86 w 247"/>
                  <a:gd name="T59" fmla="*/ 270 h 370"/>
                  <a:gd name="T60" fmla="*/ 82 w 247"/>
                  <a:gd name="T61" fmla="*/ 280 h 370"/>
                  <a:gd name="T62" fmla="*/ 84 w 247"/>
                  <a:gd name="T63" fmla="*/ 282 h 370"/>
                  <a:gd name="T64" fmla="*/ 82 w 247"/>
                  <a:gd name="T65" fmla="*/ 290 h 370"/>
                  <a:gd name="T66" fmla="*/ 78 w 247"/>
                  <a:gd name="T67" fmla="*/ 300 h 370"/>
                  <a:gd name="T68" fmla="*/ 78 w 247"/>
                  <a:gd name="T69" fmla="*/ 304 h 370"/>
                  <a:gd name="T70" fmla="*/ 66 w 247"/>
                  <a:gd name="T71" fmla="*/ 306 h 370"/>
                  <a:gd name="T72" fmla="*/ 66 w 247"/>
                  <a:gd name="T73" fmla="*/ 314 h 370"/>
                  <a:gd name="T74" fmla="*/ 62 w 247"/>
                  <a:gd name="T75" fmla="*/ 320 h 370"/>
                  <a:gd name="T76" fmla="*/ 60 w 247"/>
                  <a:gd name="T77" fmla="*/ 326 h 370"/>
                  <a:gd name="T78" fmla="*/ 58 w 247"/>
                  <a:gd name="T79" fmla="*/ 330 h 370"/>
                  <a:gd name="T80" fmla="*/ 56 w 247"/>
                  <a:gd name="T81" fmla="*/ 338 h 370"/>
                  <a:gd name="T82" fmla="*/ 54 w 247"/>
                  <a:gd name="T83" fmla="*/ 344 h 370"/>
                  <a:gd name="T84" fmla="*/ 48 w 247"/>
                  <a:gd name="T85" fmla="*/ 358 h 370"/>
                  <a:gd name="T86" fmla="*/ 46 w 247"/>
                  <a:gd name="T87" fmla="*/ 368 h 370"/>
                  <a:gd name="T88" fmla="*/ 42 w 247"/>
                  <a:gd name="T89" fmla="*/ 356 h 370"/>
                  <a:gd name="T90" fmla="*/ 34 w 247"/>
                  <a:gd name="T91" fmla="*/ 362 h 370"/>
                  <a:gd name="T92" fmla="*/ 24 w 247"/>
                  <a:gd name="T93" fmla="*/ 358 h 370"/>
                  <a:gd name="T94" fmla="*/ 8 w 247"/>
                  <a:gd name="T95" fmla="*/ 360 h 370"/>
                  <a:gd name="T96" fmla="*/ 18 w 247"/>
                  <a:gd name="T97" fmla="*/ 132 h 370"/>
                  <a:gd name="T98" fmla="*/ 50 w 247"/>
                  <a:gd name="T99" fmla="*/ 90 h 370"/>
                  <a:gd name="T100" fmla="*/ 50 w 247"/>
                  <a:gd name="T101" fmla="*/ 80 h 370"/>
                  <a:gd name="T102" fmla="*/ 40 w 247"/>
                  <a:gd name="T103" fmla="*/ 58 h 370"/>
                  <a:gd name="T104" fmla="*/ 36 w 247"/>
                  <a:gd name="T105" fmla="*/ 30 h 370"/>
                  <a:gd name="T106" fmla="*/ 36 w 247"/>
                  <a:gd name="T10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7" h="370">
                    <a:moveTo>
                      <a:pt x="36" y="0"/>
                    </a:moveTo>
                    <a:lnTo>
                      <a:pt x="243" y="16"/>
                    </a:lnTo>
                    <a:lnTo>
                      <a:pt x="243" y="22"/>
                    </a:lnTo>
                    <a:lnTo>
                      <a:pt x="247" y="24"/>
                    </a:lnTo>
                    <a:lnTo>
                      <a:pt x="247" y="58"/>
                    </a:lnTo>
                    <a:lnTo>
                      <a:pt x="237" y="58"/>
                    </a:lnTo>
                    <a:lnTo>
                      <a:pt x="237" y="68"/>
                    </a:lnTo>
                    <a:lnTo>
                      <a:pt x="229" y="68"/>
                    </a:lnTo>
                    <a:lnTo>
                      <a:pt x="229" y="76"/>
                    </a:lnTo>
                    <a:lnTo>
                      <a:pt x="211" y="76"/>
                    </a:lnTo>
                    <a:lnTo>
                      <a:pt x="211" y="86"/>
                    </a:lnTo>
                    <a:lnTo>
                      <a:pt x="195" y="86"/>
                    </a:lnTo>
                    <a:lnTo>
                      <a:pt x="195" y="94"/>
                    </a:lnTo>
                    <a:lnTo>
                      <a:pt x="183" y="96"/>
                    </a:lnTo>
                    <a:lnTo>
                      <a:pt x="179" y="102"/>
                    </a:lnTo>
                    <a:lnTo>
                      <a:pt x="177" y="104"/>
                    </a:lnTo>
                    <a:lnTo>
                      <a:pt x="177" y="110"/>
                    </a:lnTo>
                    <a:lnTo>
                      <a:pt x="181" y="112"/>
                    </a:lnTo>
                    <a:lnTo>
                      <a:pt x="181" y="116"/>
                    </a:lnTo>
                    <a:lnTo>
                      <a:pt x="183" y="120"/>
                    </a:lnTo>
                    <a:lnTo>
                      <a:pt x="183" y="124"/>
                    </a:lnTo>
                    <a:lnTo>
                      <a:pt x="181" y="126"/>
                    </a:lnTo>
                    <a:lnTo>
                      <a:pt x="183" y="130"/>
                    </a:lnTo>
                    <a:lnTo>
                      <a:pt x="183" y="132"/>
                    </a:lnTo>
                    <a:lnTo>
                      <a:pt x="185" y="134"/>
                    </a:lnTo>
                    <a:lnTo>
                      <a:pt x="181" y="138"/>
                    </a:lnTo>
                    <a:lnTo>
                      <a:pt x="183" y="144"/>
                    </a:lnTo>
                    <a:lnTo>
                      <a:pt x="185" y="150"/>
                    </a:lnTo>
                    <a:lnTo>
                      <a:pt x="169" y="168"/>
                    </a:lnTo>
                    <a:lnTo>
                      <a:pt x="169" y="174"/>
                    </a:lnTo>
                    <a:lnTo>
                      <a:pt x="169" y="174"/>
                    </a:lnTo>
                    <a:lnTo>
                      <a:pt x="167" y="174"/>
                    </a:lnTo>
                    <a:lnTo>
                      <a:pt x="167" y="182"/>
                    </a:lnTo>
                    <a:lnTo>
                      <a:pt x="165" y="182"/>
                    </a:lnTo>
                    <a:lnTo>
                      <a:pt x="153" y="186"/>
                    </a:lnTo>
                    <a:lnTo>
                      <a:pt x="151" y="184"/>
                    </a:lnTo>
                    <a:lnTo>
                      <a:pt x="149" y="182"/>
                    </a:lnTo>
                    <a:lnTo>
                      <a:pt x="151" y="180"/>
                    </a:lnTo>
                    <a:lnTo>
                      <a:pt x="149" y="178"/>
                    </a:lnTo>
                    <a:lnTo>
                      <a:pt x="147" y="180"/>
                    </a:lnTo>
                    <a:lnTo>
                      <a:pt x="147" y="184"/>
                    </a:lnTo>
                    <a:lnTo>
                      <a:pt x="143" y="186"/>
                    </a:lnTo>
                    <a:lnTo>
                      <a:pt x="143" y="188"/>
                    </a:lnTo>
                    <a:lnTo>
                      <a:pt x="141" y="190"/>
                    </a:lnTo>
                    <a:lnTo>
                      <a:pt x="139" y="194"/>
                    </a:lnTo>
                    <a:lnTo>
                      <a:pt x="141" y="196"/>
                    </a:lnTo>
                    <a:lnTo>
                      <a:pt x="141" y="202"/>
                    </a:lnTo>
                    <a:lnTo>
                      <a:pt x="141" y="204"/>
                    </a:lnTo>
                    <a:lnTo>
                      <a:pt x="145" y="206"/>
                    </a:lnTo>
                    <a:lnTo>
                      <a:pt x="147" y="212"/>
                    </a:lnTo>
                    <a:lnTo>
                      <a:pt x="149" y="214"/>
                    </a:lnTo>
                    <a:lnTo>
                      <a:pt x="151" y="216"/>
                    </a:lnTo>
                    <a:lnTo>
                      <a:pt x="151" y="218"/>
                    </a:lnTo>
                    <a:lnTo>
                      <a:pt x="149" y="224"/>
                    </a:lnTo>
                    <a:lnTo>
                      <a:pt x="145" y="224"/>
                    </a:lnTo>
                    <a:lnTo>
                      <a:pt x="145" y="224"/>
                    </a:lnTo>
                    <a:lnTo>
                      <a:pt x="143" y="226"/>
                    </a:lnTo>
                    <a:lnTo>
                      <a:pt x="141" y="226"/>
                    </a:lnTo>
                    <a:lnTo>
                      <a:pt x="141" y="224"/>
                    </a:lnTo>
                    <a:lnTo>
                      <a:pt x="137" y="224"/>
                    </a:lnTo>
                    <a:lnTo>
                      <a:pt x="135" y="226"/>
                    </a:lnTo>
                    <a:lnTo>
                      <a:pt x="135" y="228"/>
                    </a:lnTo>
                    <a:lnTo>
                      <a:pt x="133" y="232"/>
                    </a:lnTo>
                    <a:lnTo>
                      <a:pt x="133" y="236"/>
                    </a:lnTo>
                    <a:lnTo>
                      <a:pt x="131" y="236"/>
                    </a:lnTo>
                    <a:lnTo>
                      <a:pt x="129" y="240"/>
                    </a:lnTo>
                    <a:lnTo>
                      <a:pt x="129" y="240"/>
                    </a:lnTo>
                    <a:lnTo>
                      <a:pt x="129" y="240"/>
                    </a:lnTo>
                    <a:lnTo>
                      <a:pt x="129" y="242"/>
                    </a:lnTo>
                    <a:lnTo>
                      <a:pt x="128" y="244"/>
                    </a:lnTo>
                    <a:lnTo>
                      <a:pt x="126" y="248"/>
                    </a:lnTo>
                    <a:lnTo>
                      <a:pt x="122" y="250"/>
                    </a:lnTo>
                    <a:lnTo>
                      <a:pt x="120" y="250"/>
                    </a:lnTo>
                    <a:lnTo>
                      <a:pt x="118" y="252"/>
                    </a:lnTo>
                    <a:lnTo>
                      <a:pt x="116" y="252"/>
                    </a:lnTo>
                    <a:lnTo>
                      <a:pt x="112" y="254"/>
                    </a:lnTo>
                    <a:lnTo>
                      <a:pt x="110" y="254"/>
                    </a:lnTo>
                    <a:lnTo>
                      <a:pt x="106" y="254"/>
                    </a:lnTo>
                    <a:lnTo>
                      <a:pt x="104" y="254"/>
                    </a:lnTo>
                    <a:lnTo>
                      <a:pt x="102" y="256"/>
                    </a:lnTo>
                    <a:lnTo>
                      <a:pt x="100" y="258"/>
                    </a:lnTo>
                    <a:lnTo>
                      <a:pt x="96" y="260"/>
                    </a:lnTo>
                    <a:lnTo>
                      <a:pt x="96" y="262"/>
                    </a:lnTo>
                    <a:lnTo>
                      <a:pt x="94" y="262"/>
                    </a:lnTo>
                    <a:lnTo>
                      <a:pt x="94" y="266"/>
                    </a:lnTo>
                    <a:lnTo>
                      <a:pt x="94" y="266"/>
                    </a:lnTo>
                    <a:lnTo>
                      <a:pt x="92" y="268"/>
                    </a:lnTo>
                    <a:lnTo>
                      <a:pt x="90" y="268"/>
                    </a:lnTo>
                    <a:lnTo>
                      <a:pt x="88" y="268"/>
                    </a:lnTo>
                    <a:lnTo>
                      <a:pt x="86" y="270"/>
                    </a:lnTo>
                    <a:lnTo>
                      <a:pt x="84" y="272"/>
                    </a:lnTo>
                    <a:lnTo>
                      <a:pt x="84" y="276"/>
                    </a:lnTo>
                    <a:lnTo>
                      <a:pt x="82" y="280"/>
                    </a:lnTo>
                    <a:lnTo>
                      <a:pt x="82" y="280"/>
                    </a:lnTo>
                    <a:lnTo>
                      <a:pt x="84" y="280"/>
                    </a:lnTo>
                    <a:lnTo>
                      <a:pt x="84" y="282"/>
                    </a:lnTo>
                    <a:lnTo>
                      <a:pt x="84" y="286"/>
                    </a:lnTo>
                    <a:lnTo>
                      <a:pt x="84" y="288"/>
                    </a:lnTo>
                    <a:lnTo>
                      <a:pt x="82" y="290"/>
                    </a:lnTo>
                    <a:lnTo>
                      <a:pt x="80" y="294"/>
                    </a:lnTo>
                    <a:lnTo>
                      <a:pt x="80" y="298"/>
                    </a:lnTo>
                    <a:lnTo>
                      <a:pt x="78" y="300"/>
                    </a:lnTo>
                    <a:lnTo>
                      <a:pt x="80" y="302"/>
                    </a:lnTo>
                    <a:lnTo>
                      <a:pt x="78" y="304"/>
                    </a:lnTo>
                    <a:lnTo>
                      <a:pt x="78" y="304"/>
                    </a:lnTo>
                    <a:lnTo>
                      <a:pt x="72" y="302"/>
                    </a:lnTo>
                    <a:lnTo>
                      <a:pt x="68" y="304"/>
                    </a:lnTo>
                    <a:lnTo>
                      <a:pt x="66" y="306"/>
                    </a:lnTo>
                    <a:lnTo>
                      <a:pt x="66" y="310"/>
                    </a:lnTo>
                    <a:lnTo>
                      <a:pt x="66" y="310"/>
                    </a:lnTo>
                    <a:lnTo>
                      <a:pt x="66" y="314"/>
                    </a:lnTo>
                    <a:lnTo>
                      <a:pt x="64" y="312"/>
                    </a:lnTo>
                    <a:lnTo>
                      <a:pt x="62" y="314"/>
                    </a:lnTo>
                    <a:lnTo>
                      <a:pt x="62" y="320"/>
                    </a:lnTo>
                    <a:lnTo>
                      <a:pt x="62" y="322"/>
                    </a:lnTo>
                    <a:lnTo>
                      <a:pt x="60" y="324"/>
                    </a:lnTo>
                    <a:lnTo>
                      <a:pt x="60" y="326"/>
                    </a:lnTo>
                    <a:lnTo>
                      <a:pt x="62" y="328"/>
                    </a:lnTo>
                    <a:lnTo>
                      <a:pt x="60" y="328"/>
                    </a:lnTo>
                    <a:lnTo>
                      <a:pt x="58" y="330"/>
                    </a:lnTo>
                    <a:lnTo>
                      <a:pt x="54" y="332"/>
                    </a:lnTo>
                    <a:lnTo>
                      <a:pt x="54" y="336"/>
                    </a:lnTo>
                    <a:lnTo>
                      <a:pt x="56" y="338"/>
                    </a:lnTo>
                    <a:lnTo>
                      <a:pt x="56" y="342"/>
                    </a:lnTo>
                    <a:lnTo>
                      <a:pt x="54" y="342"/>
                    </a:lnTo>
                    <a:lnTo>
                      <a:pt x="54" y="344"/>
                    </a:lnTo>
                    <a:lnTo>
                      <a:pt x="52" y="348"/>
                    </a:lnTo>
                    <a:lnTo>
                      <a:pt x="52" y="352"/>
                    </a:lnTo>
                    <a:lnTo>
                      <a:pt x="48" y="358"/>
                    </a:lnTo>
                    <a:lnTo>
                      <a:pt x="46" y="358"/>
                    </a:lnTo>
                    <a:lnTo>
                      <a:pt x="44" y="364"/>
                    </a:lnTo>
                    <a:lnTo>
                      <a:pt x="46" y="368"/>
                    </a:lnTo>
                    <a:lnTo>
                      <a:pt x="44" y="370"/>
                    </a:lnTo>
                    <a:lnTo>
                      <a:pt x="44" y="366"/>
                    </a:lnTo>
                    <a:lnTo>
                      <a:pt x="42" y="356"/>
                    </a:lnTo>
                    <a:lnTo>
                      <a:pt x="40" y="354"/>
                    </a:lnTo>
                    <a:lnTo>
                      <a:pt x="38" y="360"/>
                    </a:lnTo>
                    <a:lnTo>
                      <a:pt x="34" y="362"/>
                    </a:lnTo>
                    <a:lnTo>
                      <a:pt x="32" y="360"/>
                    </a:lnTo>
                    <a:lnTo>
                      <a:pt x="28" y="358"/>
                    </a:lnTo>
                    <a:lnTo>
                      <a:pt x="24" y="358"/>
                    </a:lnTo>
                    <a:lnTo>
                      <a:pt x="20" y="360"/>
                    </a:lnTo>
                    <a:lnTo>
                      <a:pt x="16" y="358"/>
                    </a:lnTo>
                    <a:lnTo>
                      <a:pt x="8" y="360"/>
                    </a:lnTo>
                    <a:lnTo>
                      <a:pt x="0" y="362"/>
                    </a:lnTo>
                    <a:lnTo>
                      <a:pt x="2" y="150"/>
                    </a:lnTo>
                    <a:lnTo>
                      <a:pt x="18" y="132"/>
                    </a:lnTo>
                    <a:lnTo>
                      <a:pt x="20" y="96"/>
                    </a:lnTo>
                    <a:lnTo>
                      <a:pt x="52" y="96"/>
                    </a:lnTo>
                    <a:lnTo>
                      <a:pt x="50" y="90"/>
                    </a:lnTo>
                    <a:lnTo>
                      <a:pt x="50" y="86"/>
                    </a:lnTo>
                    <a:lnTo>
                      <a:pt x="50" y="82"/>
                    </a:lnTo>
                    <a:lnTo>
                      <a:pt x="50" y="80"/>
                    </a:lnTo>
                    <a:lnTo>
                      <a:pt x="50" y="76"/>
                    </a:lnTo>
                    <a:lnTo>
                      <a:pt x="46" y="70"/>
                    </a:lnTo>
                    <a:lnTo>
                      <a:pt x="40" y="58"/>
                    </a:lnTo>
                    <a:lnTo>
                      <a:pt x="40" y="52"/>
                    </a:lnTo>
                    <a:lnTo>
                      <a:pt x="38" y="44"/>
                    </a:lnTo>
                    <a:lnTo>
                      <a:pt x="36" y="30"/>
                    </a:lnTo>
                    <a:lnTo>
                      <a:pt x="36" y="0"/>
                    </a:lnTo>
                    <a:lnTo>
                      <a:pt x="36" y="0"/>
                    </a:lnTo>
                    <a:lnTo>
                      <a:pt x="36" y="0"/>
                    </a:lnTo>
                    <a:close/>
                  </a:path>
                </a:pathLst>
              </a:custGeom>
              <a:grpFill/>
              <a:ln w="3175" cmpd="sng">
                <a:solidFill>
                  <a:srgbClr val="000000"/>
                </a:solidFill>
                <a:round/>
                <a:headEnd/>
                <a:tailEnd/>
              </a:ln>
            </p:spPr>
            <p:txBody>
              <a:bodyPr/>
              <a:lstStyle/>
              <a:p>
                <a:endParaRPr lang="en-US" sz="2600" dirty="0"/>
              </a:p>
            </p:txBody>
          </p:sp>
          <p:sp>
            <p:nvSpPr>
              <p:cNvPr id="803" name="Freeform 19"/>
              <p:cNvSpPr>
                <a:spLocks/>
              </p:cNvSpPr>
              <p:nvPr/>
            </p:nvSpPr>
            <p:spPr bwMode="auto">
              <a:xfrm>
                <a:off x="2884" y="348"/>
                <a:ext cx="340" cy="244"/>
              </a:xfrm>
              <a:custGeom>
                <a:avLst/>
                <a:gdLst>
                  <a:gd name="T0" fmla="*/ 272 w 340"/>
                  <a:gd name="T1" fmla="*/ 10 h 244"/>
                  <a:gd name="T2" fmla="*/ 274 w 340"/>
                  <a:gd name="T3" fmla="*/ 10 h 244"/>
                  <a:gd name="T4" fmla="*/ 276 w 340"/>
                  <a:gd name="T5" fmla="*/ 12 h 244"/>
                  <a:gd name="T6" fmla="*/ 286 w 340"/>
                  <a:gd name="T7" fmla="*/ 16 h 244"/>
                  <a:gd name="T8" fmla="*/ 290 w 340"/>
                  <a:gd name="T9" fmla="*/ 26 h 244"/>
                  <a:gd name="T10" fmla="*/ 294 w 340"/>
                  <a:gd name="T11" fmla="*/ 40 h 244"/>
                  <a:gd name="T12" fmla="*/ 294 w 340"/>
                  <a:gd name="T13" fmla="*/ 50 h 244"/>
                  <a:gd name="T14" fmla="*/ 294 w 340"/>
                  <a:gd name="T15" fmla="*/ 60 h 244"/>
                  <a:gd name="T16" fmla="*/ 300 w 340"/>
                  <a:gd name="T17" fmla="*/ 68 h 244"/>
                  <a:gd name="T18" fmla="*/ 304 w 340"/>
                  <a:gd name="T19" fmla="*/ 76 h 244"/>
                  <a:gd name="T20" fmla="*/ 304 w 340"/>
                  <a:gd name="T21" fmla="*/ 92 h 244"/>
                  <a:gd name="T22" fmla="*/ 308 w 340"/>
                  <a:gd name="T23" fmla="*/ 110 h 244"/>
                  <a:gd name="T24" fmla="*/ 314 w 340"/>
                  <a:gd name="T25" fmla="*/ 126 h 244"/>
                  <a:gd name="T26" fmla="*/ 316 w 340"/>
                  <a:gd name="T27" fmla="*/ 142 h 244"/>
                  <a:gd name="T28" fmla="*/ 322 w 340"/>
                  <a:gd name="T29" fmla="*/ 146 h 244"/>
                  <a:gd name="T30" fmla="*/ 334 w 340"/>
                  <a:gd name="T31" fmla="*/ 150 h 244"/>
                  <a:gd name="T32" fmla="*/ 336 w 340"/>
                  <a:gd name="T33" fmla="*/ 166 h 244"/>
                  <a:gd name="T34" fmla="*/ 328 w 340"/>
                  <a:gd name="T35" fmla="*/ 176 h 244"/>
                  <a:gd name="T36" fmla="*/ 328 w 340"/>
                  <a:gd name="T37" fmla="*/ 184 h 244"/>
                  <a:gd name="T38" fmla="*/ 326 w 340"/>
                  <a:gd name="T39" fmla="*/ 188 h 244"/>
                  <a:gd name="T40" fmla="*/ 320 w 340"/>
                  <a:gd name="T41" fmla="*/ 188 h 244"/>
                  <a:gd name="T42" fmla="*/ 320 w 340"/>
                  <a:gd name="T43" fmla="*/ 196 h 244"/>
                  <a:gd name="T44" fmla="*/ 318 w 340"/>
                  <a:gd name="T45" fmla="*/ 204 h 244"/>
                  <a:gd name="T46" fmla="*/ 320 w 340"/>
                  <a:gd name="T47" fmla="*/ 212 h 244"/>
                  <a:gd name="T48" fmla="*/ 312 w 340"/>
                  <a:gd name="T49" fmla="*/ 218 h 244"/>
                  <a:gd name="T50" fmla="*/ 308 w 340"/>
                  <a:gd name="T51" fmla="*/ 224 h 244"/>
                  <a:gd name="T52" fmla="*/ 304 w 340"/>
                  <a:gd name="T53" fmla="*/ 240 h 244"/>
                  <a:gd name="T54" fmla="*/ 304 w 340"/>
                  <a:gd name="T55" fmla="*/ 244 h 244"/>
                  <a:gd name="T56" fmla="*/ 184 w 340"/>
                  <a:gd name="T57" fmla="*/ 216 h 244"/>
                  <a:gd name="T58" fmla="*/ 2 w 340"/>
                  <a:gd name="T59" fmla="*/ 212 h 244"/>
                  <a:gd name="T60" fmla="*/ 4 w 340"/>
                  <a:gd name="T61" fmla="*/ 208 h 244"/>
                  <a:gd name="T62" fmla="*/ 8 w 340"/>
                  <a:gd name="T63" fmla="*/ 210 h 244"/>
                  <a:gd name="T64" fmla="*/ 12 w 340"/>
                  <a:gd name="T65" fmla="*/ 208 h 244"/>
                  <a:gd name="T66" fmla="*/ 16 w 340"/>
                  <a:gd name="T67" fmla="*/ 208 h 244"/>
                  <a:gd name="T68" fmla="*/ 18 w 340"/>
                  <a:gd name="T69" fmla="*/ 200 h 244"/>
                  <a:gd name="T70" fmla="*/ 14 w 340"/>
                  <a:gd name="T71" fmla="*/ 196 h 244"/>
                  <a:gd name="T72" fmla="*/ 8 w 340"/>
                  <a:gd name="T73" fmla="*/ 188 h 244"/>
                  <a:gd name="T74" fmla="*/ 8 w 340"/>
                  <a:gd name="T75" fmla="*/ 180 h 244"/>
                  <a:gd name="T76" fmla="*/ 8 w 340"/>
                  <a:gd name="T77" fmla="*/ 174 h 244"/>
                  <a:gd name="T78" fmla="*/ 10 w 340"/>
                  <a:gd name="T79" fmla="*/ 170 h 244"/>
                  <a:gd name="T80" fmla="*/ 14 w 340"/>
                  <a:gd name="T81" fmla="*/ 164 h 244"/>
                  <a:gd name="T82" fmla="*/ 18 w 340"/>
                  <a:gd name="T83" fmla="*/ 164 h 244"/>
                  <a:gd name="T84" fmla="*/ 18 w 340"/>
                  <a:gd name="T85" fmla="*/ 168 h 244"/>
                  <a:gd name="T86" fmla="*/ 32 w 340"/>
                  <a:gd name="T87" fmla="*/ 166 h 244"/>
                  <a:gd name="T88" fmla="*/ 34 w 340"/>
                  <a:gd name="T89" fmla="*/ 158 h 244"/>
                  <a:gd name="T90" fmla="*/ 36 w 340"/>
                  <a:gd name="T91" fmla="*/ 158 h 244"/>
                  <a:gd name="T92" fmla="*/ 52 w 340"/>
                  <a:gd name="T93" fmla="*/ 134 h 244"/>
                  <a:gd name="T94" fmla="*/ 48 w 340"/>
                  <a:gd name="T95" fmla="*/ 122 h 244"/>
                  <a:gd name="T96" fmla="*/ 50 w 340"/>
                  <a:gd name="T97" fmla="*/ 116 h 244"/>
                  <a:gd name="T98" fmla="*/ 48 w 340"/>
                  <a:gd name="T99" fmla="*/ 110 h 244"/>
                  <a:gd name="T100" fmla="*/ 50 w 340"/>
                  <a:gd name="T101" fmla="*/ 104 h 244"/>
                  <a:gd name="T102" fmla="*/ 48 w 340"/>
                  <a:gd name="T103" fmla="*/ 96 h 244"/>
                  <a:gd name="T104" fmla="*/ 44 w 340"/>
                  <a:gd name="T105" fmla="*/ 88 h 244"/>
                  <a:gd name="T106" fmla="*/ 50 w 340"/>
                  <a:gd name="T107" fmla="*/ 80 h 244"/>
                  <a:gd name="T108" fmla="*/ 62 w 340"/>
                  <a:gd name="T109" fmla="*/ 70 h 244"/>
                  <a:gd name="T110" fmla="*/ 78 w 340"/>
                  <a:gd name="T111" fmla="*/ 60 h 244"/>
                  <a:gd name="T112" fmla="*/ 96 w 340"/>
                  <a:gd name="T113" fmla="*/ 52 h 244"/>
                  <a:gd name="T114" fmla="*/ 104 w 340"/>
                  <a:gd name="T115" fmla="*/ 42 h 244"/>
                  <a:gd name="T116" fmla="*/ 114 w 340"/>
                  <a:gd name="T117" fmla="*/ 8 h 244"/>
                  <a:gd name="T118" fmla="*/ 110 w 340"/>
                  <a:gd name="T119" fmla="*/ 0 h 244"/>
                  <a:gd name="T120" fmla="*/ 244 w 340"/>
                  <a:gd name="T121" fmla="*/ 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0" h="244">
                    <a:moveTo>
                      <a:pt x="244" y="8"/>
                    </a:moveTo>
                    <a:lnTo>
                      <a:pt x="272" y="10"/>
                    </a:lnTo>
                    <a:lnTo>
                      <a:pt x="274" y="10"/>
                    </a:lnTo>
                    <a:lnTo>
                      <a:pt x="274" y="10"/>
                    </a:lnTo>
                    <a:lnTo>
                      <a:pt x="276" y="10"/>
                    </a:lnTo>
                    <a:lnTo>
                      <a:pt x="276" y="12"/>
                    </a:lnTo>
                    <a:lnTo>
                      <a:pt x="280" y="14"/>
                    </a:lnTo>
                    <a:lnTo>
                      <a:pt x="286" y="16"/>
                    </a:lnTo>
                    <a:lnTo>
                      <a:pt x="288" y="18"/>
                    </a:lnTo>
                    <a:lnTo>
                      <a:pt x="290" y="26"/>
                    </a:lnTo>
                    <a:lnTo>
                      <a:pt x="294" y="34"/>
                    </a:lnTo>
                    <a:lnTo>
                      <a:pt x="294" y="40"/>
                    </a:lnTo>
                    <a:lnTo>
                      <a:pt x="292" y="44"/>
                    </a:lnTo>
                    <a:lnTo>
                      <a:pt x="294" y="50"/>
                    </a:lnTo>
                    <a:lnTo>
                      <a:pt x="296" y="54"/>
                    </a:lnTo>
                    <a:lnTo>
                      <a:pt x="294" y="60"/>
                    </a:lnTo>
                    <a:lnTo>
                      <a:pt x="296" y="62"/>
                    </a:lnTo>
                    <a:lnTo>
                      <a:pt x="300" y="68"/>
                    </a:lnTo>
                    <a:lnTo>
                      <a:pt x="302" y="72"/>
                    </a:lnTo>
                    <a:lnTo>
                      <a:pt x="304" y="76"/>
                    </a:lnTo>
                    <a:lnTo>
                      <a:pt x="304" y="84"/>
                    </a:lnTo>
                    <a:lnTo>
                      <a:pt x="304" y="92"/>
                    </a:lnTo>
                    <a:lnTo>
                      <a:pt x="302" y="104"/>
                    </a:lnTo>
                    <a:lnTo>
                      <a:pt x="308" y="110"/>
                    </a:lnTo>
                    <a:lnTo>
                      <a:pt x="314" y="116"/>
                    </a:lnTo>
                    <a:lnTo>
                      <a:pt x="314" y="126"/>
                    </a:lnTo>
                    <a:lnTo>
                      <a:pt x="314" y="132"/>
                    </a:lnTo>
                    <a:lnTo>
                      <a:pt x="316" y="142"/>
                    </a:lnTo>
                    <a:lnTo>
                      <a:pt x="318" y="142"/>
                    </a:lnTo>
                    <a:lnTo>
                      <a:pt x="322" y="146"/>
                    </a:lnTo>
                    <a:lnTo>
                      <a:pt x="328" y="146"/>
                    </a:lnTo>
                    <a:lnTo>
                      <a:pt x="334" y="150"/>
                    </a:lnTo>
                    <a:lnTo>
                      <a:pt x="340" y="166"/>
                    </a:lnTo>
                    <a:lnTo>
                      <a:pt x="336" y="166"/>
                    </a:lnTo>
                    <a:lnTo>
                      <a:pt x="328" y="172"/>
                    </a:lnTo>
                    <a:lnTo>
                      <a:pt x="328" y="176"/>
                    </a:lnTo>
                    <a:lnTo>
                      <a:pt x="328" y="178"/>
                    </a:lnTo>
                    <a:lnTo>
                      <a:pt x="328" y="184"/>
                    </a:lnTo>
                    <a:lnTo>
                      <a:pt x="330" y="186"/>
                    </a:lnTo>
                    <a:lnTo>
                      <a:pt x="326" y="188"/>
                    </a:lnTo>
                    <a:lnTo>
                      <a:pt x="322" y="188"/>
                    </a:lnTo>
                    <a:lnTo>
                      <a:pt x="320" y="188"/>
                    </a:lnTo>
                    <a:lnTo>
                      <a:pt x="318" y="192"/>
                    </a:lnTo>
                    <a:lnTo>
                      <a:pt x="320" y="196"/>
                    </a:lnTo>
                    <a:lnTo>
                      <a:pt x="320" y="200"/>
                    </a:lnTo>
                    <a:lnTo>
                      <a:pt x="318" y="204"/>
                    </a:lnTo>
                    <a:lnTo>
                      <a:pt x="318" y="208"/>
                    </a:lnTo>
                    <a:lnTo>
                      <a:pt x="320" y="212"/>
                    </a:lnTo>
                    <a:lnTo>
                      <a:pt x="318" y="214"/>
                    </a:lnTo>
                    <a:lnTo>
                      <a:pt x="312" y="218"/>
                    </a:lnTo>
                    <a:lnTo>
                      <a:pt x="308" y="220"/>
                    </a:lnTo>
                    <a:lnTo>
                      <a:pt x="308" y="224"/>
                    </a:lnTo>
                    <a:lnTo>
                      <a:pt x="308" y="228"/>
                    </a:lnTo>
                    <a:lnTo>
                      <a:pt x="304" y="240"/>
                    </a:lnTo>
                    <a:lnTo>
                      <a:pt x="306" y="242"/>
                    </a:lnTo>
                    <a:lnTo>
                      <a:pt x="304" y="244"/>
                    </a:lnTo>
                    <a:lnTo>
                      <a:pt x="184" y="244"/>
                    </a:lnTo>
                    <a:lnTo>
                      <a:pt x="184" y="216"/>
                    </a:lnTo>
                    <a:lnTo>
                      <a:pt x="0" y="216"/>
                    </a:lnTo>
                    <a:lnTo>
                      <a:pt x="2" y="212"/>
                    </a:lnTo>
                    <a:lnTo>
                      <a:pt x="2" y="210"/>
                    </a:lnTo>
                    <a:lnTo>
                      <a:pt x="4" y="208"/>
                    </a:lnTo>
                    <a:lnTo>
                      <a:pt x="8" y="208"/>
                    </a:lnTo>
                    <a:lnTo>
                      <a:pt x="8" y="210"/>
                    </a:lnTo>
                    <a:lnTo>
                      <a:pt x="10" y="210"/>
                    </a:lnTo>
                    <a:lnTo>
                      <a:pt x="12" y="208"/>
                    </a:lnTo>
                    <a:lnTo>
                      <a:pt x="12" y="208"/>
                    </a:lnTo>
                    <a:lnTo>
                      <a:pt x="16" y="208"/>
                    </a:lnTo>
                    <a:lnTo>
                      <a:pt x="18" y="202"/>
                    </a:lnTo>
                    <a:lnTo>
                      <a:pt x="18" y="200"/>
                    </a:lnTo>
                    <a:lnTo>
                      <a:pt x="16" y="198"/>
                    </a:lnTo>
                    <a:lnTo>
                      <a:pt x="14" y="196"/>
                    </a:lnTo>
                    <a:lnTo>
                      <a:pt x="12" y="190"/>
                    </a:lnTo>
                    <a:lnTo>
                      <a:pt x="8" y="188"/>
                    </a:lnTo>
                    <a:lnTo>
                      <a:pt x="8" y="186"/>
                    </a:lnTo>
                    <a:lnTo>
                      <a:pt x="8" y="180"/>
                    </a:lnTo>
                    <a:lnTo>
                      <a:pt x="6" y="178"/>
                    </a:lnTo>
                    <a:lnTo>
                      <a:pt x="8" y="174"/>
                    </a:lnTo>
                    <a:lnTo>
                      <a:pt x="10" y="172"/>
                    </a:lnTo>
                    <a:lnTo>
                      <a:pt x="10" y="170"/>
                    </a:lnTo>
                    <a:lnTo>
                      <a:pt x="14" y="168"/>
                    </a:lnTo>
                    <a:lnTo>
                      <a:pt x="14" y="164"/>
                    </a:lnTo>
                    <a:lnTo>
                      <a:pt x="16" y="162"/>
                    </a:lnTo>
                    <a:lnTo>
                      <a:pt x="18" y="164"/>
                    </a:lnTo>
                    <a:lnTo>
                      <a:pt x="16" y="166"/>
                    </a:lnTo>
                    <a:lnTo>
                      <a:pt x="18" y="168"/>
                    </a:lnTo>
                    <a:lnTo>
                      <a:pt x="20" y="170"/>
                    </a:lnTo>
                    <a:lnTo>
                      <a:pt x="32" y="166"/>
                    </a:lnTo>
                    <a:lnTo>
                      <a:pt x="34" y="166"/>
                    </a:lnTo>
                    <a:lnTo>
                      <a:pt x="34" y="158"/>
                    </a:lnTo>
                    <a:lnTo>
                      <a:pt x="36" y="158"/>
                    </a:lnTo>
                    <a:lnTo>
                      <a:pt x="36" y="158"/>
                    </a:lnTo>
                    <a:lnTo>
                      <a:pt x="36" y="152"/>
                    </a:lnTo>
                    <a:lnTo>
                      <a:pt x="52" y="134"/>
                    </a:lnTo>
                    <a:lnTo>
                      <a:pt x="50" y="128"/>
                    </a:lnTo>
                    <a:lnTo>
                      <a:pt x="48" y="122"/>
                    </a:lnTo>
                    <a:lnTo>
                      <a:pt x="52" y="118"/>
                    </a:lnTo>
                    <a:lnTo>
                      <a:pt x="50" y="116"/>
                    </a:lnTo>
                    <a:lnTo>
                      <a:pt x="50" y="114"/>
                    </a:lnTo>
                    <a:lnTo>
                      <a:pt x="48" y="110"/>
                    </a:lnTo>
                    <a:lnTo>
                      <a:pt x="50" y="108"/>
                    </a:lnTo>
                    <a:lnTo>
                      <a:pt x="50" y="104"/>
                    </a:lnTo>
                    <a:lnTo>
                      <a:pt x="48" y="100"/>
                    </a:lnTo>
                    <a:lnTo>
                      <a:pt x="48" y="96"/>
                    </a:lnTo>
                    <a:lnTo>
                      <a:pt x="44" y="94"/>
                    </a:lnTo>
                    <a:lnTo>
                      <a:pt x="44" y="88"/>
                    </a:lnTo>
                    <a:lnTo>
                      <a:pt x="46" y="86"/>
                    </a:lnTo>
                    <a:lnTo>
                      <a:pt x="50" y="80"/>
                    </a:lnTo>
                    <a:lnTo>
                      <a:pt x="62" y="78"/>
                    </a:lnTo>
                    <a:lnTo>
                      <a:pt x="62" y="70"/>
                    </a:lnTo>
                    <a:lnTo>
                      <a:pt x="78" y="70"/>
                    </a:lnTo>
                    <a:lnTo>
                      <a:pt x="78" y="60"/>
                    </a:lnTo>
                    <a:lnTo>
                      <a:pt x="96" y="60"/>
                    </a:lnTo>
                    <a:lnTo>
                      <a:pt x="96" y="52"/>
                    </a:lnTo>
                    <a:lnTo>
                      <a:pt x="104" y="52"/>
                    </a:lnTo>
                    <a:lnTo>
                      <a:pt x="104" y="42"/>
                    </a:lnTo>
                    <a:lnTo>
                      <a:pt x="114" y="42"/>
                    </a:lnTo>
                    <a:lnTo>
                      <a:pt x="114" y="8"/>
                    </a:lnTo>
                    <a:lnTo>
                      <a:pt x="110" y="6"/>
                    </a:lnTo>
                    <a:lnTo>
                      <a:pt x="110" y="0"/>
                    </a:lnTo>
                    <a:lnTo>
                      <a:pt x="244" y="8"/>
                    </a:lnTo>
                    <a:lnTo>
                      <a:pt x="244" y="8"/>
                    </a:lnTo>
                    <a:close/>
                  </a:path>
                </a:pathLst>
              </a:custGeom>
              <a:grpFill/>
              <a:ln w="3175" cmpd="sng">
                <a:solidFill>
                  <a:srgbClr val="000000"/>
                </a:solidFill>
                <a:round/>
                <a:headEnd/>
                <a:tailEnd/>
              </a:ln>
            </p:spPr>
            <p:txBody>
              <a:bodyPr/>
              <a:lstStyle/>
              <a:p>
                <a:endParaRPr lang="en-US" sz="2600" dirty="0"/>
              </a:p>
            </p:txBody>
          </p:sp>
          <p:sp>
            <p:nvSpPr>
              <p:cNvPr id="804" name="Freeform 20"/>
              <p:cNvSpPr>
                <a:spLocks/>
              </p:cNvSpPr>
              <p:nvPr/>
            </p:nvSpPr>
            <p:spPr bwMode="auto">
              <a:xfrm>
                <a:off x="3160" y="358"/>
                <a:ext cx="338" cy="198"/>
              </a:xfrm>
              <a:custGeom>
                <a:avLst/>
                <a:gdLst>
                  <a:gd name="T0" fmla="*/ 310 w 338"/>
                  <a:gd name="T1" fmla="*/ 26 h 198"/>
                  <a:gd name="T2" fmla="*/ 306 w 338"/>
                  <a:gd name="T3" fmla="*/ 38 h 198"/>
                  <a:gd name="T4" fmla="*/ 298 w 338"/>
                  <a:gd name="T5" fmla="*/ 44 h 198"/>
                  <a:gd name="T6" fmla="*/ 300 w 338"/>
                  <a:gd name="T7" fmla="*/ 52 h 198"/>
                  <a:gd name="T8" fmla="*/ 302 w 338"/>
                  <a:gd name="T9" fmla="*/ 64 h 198"/>
                  <a:gd name="T10" fmla="*/ 298 w 338"/>
                  <a:gd name="T11" fmla="*/ 72 h 198"/>
                  <a:gd name="T12" fmla="*/ 302 w 338"/>
                  <a:gd name="T13" fmla="*/ 78 h 198"/>
                  <a:gd name="T14" fmla="*/ 306 w 338"/>
                  <a:gd name="T15" fmla="*/ 86 h 198"/>
                  <a:gd name="T16" fmla="*/ 312 w 338"/>
                  <a:gd name="T17" fmla="*/ 92 h 198"/>
                  <a:gd name="T18" fmla="*/ 310 w 338"/>
                  <a:gd name="T19" fmla="*/ 98 h 198"/>
                  <a:gd name="T20" fmla="*/ 322 w 338"/>
                  <a:gd name="T21" fmla="*/ 102 h 198"/>
                  <a:gd name="T22" fmla="*/ 324 w 338"/>
                  <a:gd name="T23" fmla="*/ 112 h 198"/>
                  <a:gd name="T24" fmla="*/ 334 w 338"/>
                  <a:gd name="T25" fmla="*/ 124 h 198"/>
                  <a:gd name="T26" fmla="*/ 338 w 338"/>
                  <a:gd name="T27" fmla="*/ 138 h 198"/>
                  <a:gd name="T28" fmla="*/ 334 w 338"/>
                  <a:gd name="T29" fmla="*/ 152 h 198"/>
                  <a:gd name="T30" fmla="*/ 328 w 338"/>
                  <a:gd name="T31" fmla="*/ 160 h 198"/>
                  <a:gd name="T32" fmla="*/ 328 w 338"/>
                  <a:gd name="T33" fmla="*/ 166 h 198"/>
                  <a:gd name="T34" fmla="*/ 318 w 338"/>
                  <a:gd name="T35" fmla="*/ 176 h 198"/>
                  <a:gd name="T36" fmla="*/ 320 w 338"/>
                  <a:gd name="T37" fmla="*/ 182 h 198"/>
                  <a:gd name="T38" fmla="*/ 310 w 338"/>
                  <a:gd name="T39" fmla="*/ 188 h 198"/>
                  <a:gd name="T40" fmla="*/ 296 w 338"/>
                  <a:gd name="T41" fmla="*/ 192 h 198"/>
                  <a:gd name="T42" fmla="*/ 290 w 338"/>
                  <a:gd name="T43" fmla="*/ 192 h 198"/>
                  <a:gd name="T44" fmla="*/ 278 w 338"/>
                  <a:gd name="T45" fmla="*/ 194 h 198"/>
                  <a:gd name="T46" fmla="*/ 264 w 338"/>
                  <a:gd name="T47" fmla="*/ 194 h 198"/>
                  <a:gd name="T48" fmla="*/ 260 w 338"/>
                  <a:gd name="T49" fmla="*/ 186 h 198"/>
                  <a:gd name="T50" fmla="*/ 252 w 338"/>
                  <a:gd name="T51" fmla="*/ 184 h 198"/>
                  <a:gd name="T52" fmla="*/ 242 w 338"/>
                  <a:gd name="T53" fmla="*/ 180 h 198"/>
                  <a:gd name="T54" fmla="*/ 232 w 338"/>
                  <a:gd name="T55" fmla="*/ 180 h 198"/>
                  <a:gd name="T56" fmla="*/ 222 w 338"/>
                  <a:gd name="T57" fmla="*/ 170 h 198"/>
                  <a:gd name="T58" fmla="*/ 210 w 338"/>
                  <a:gd name="T59" fmla="*/ 156 h 198"/>
                  <a:gd name="T60" fmla="*/ 202 w 338"/>
                  <a:gd name="T61" fmla="*/ 156 h 198"/>
                  <a:gd name="T62" fmla="*/ 186 w 338"/>
                  <a:gd name="T63" fmla="*/ 146 h 198"/>
                  <a:gd name="T64" fmla="*/ 168 w 338"/>
                  <a:gd name="T65" fmla="*/ 134 h 198"/>
                  <a:gd name="T66" fmla="*/ 154 w 338"/>
                  <a:gd name="T67" fmla="*/ 128 h 198"/>
                  <a:gd name="T68" fmla="*/ 146 w 338"/>
                  <a:gd name="T69" fmla="*/ 132 h 198"/>
                  <a:gd name="T70" fmla="*/ 124 w 338"/>
                  <a:gd name="T71" fmla="*/ 128 h 198"/>
                  <a:gd name="T72" fmla="*/ 112 w 338"/>
                  <a:gd name="T73" fmla="*/ 120 h 198"/>
                  <a:gd name="T74" fmla="*/ 86 w 338"/>
                  <a:gd name="T75" fmla="*/ 128 h 198"/>
                  <a:gd name="T76" fmla="*/ 78 w 338"/>
                  <a:gd name="T77" fmla="*/ 132 h 198"/>
                  <a:gd name="T78" fmla="*/ 70 w 338"/>
                  <a:gd name="T79" fmla="*/ 140 h 198"/>
                  <a:gd name="T80" fmla="*/ 66 w 338"/>
                  <a:gd name="T81" fmla="*/ 150 h 198"/>
                  <a:gd name="T82" fmla="*/ 58 w 338"/>
                  <a:gd name="T83" fmla="*/ 140 h 198"/>
                  <a:gd name="T84" fmla="*/ 42 w 338"/>
                  <a:gd name="T85" fmla="*/ 132 h 198"/>
                  <a:gd name="T86" fmla="*/ 38 w 338"/>
                  <a:gd name="T87" fmla="*/ 116 h 198"/>
                  <a:gd name="T88" fmla="*/ 26 w 338"/>
                  <a:gd name="T89" fmla="*/ 94 h 198"/>
                  <a:gd name="T90" fmla="*/ 28 w 338"/>
                  <a:gd name="T91" fmla="*/ 66 h 198"/>
                  <a:gd name="T92" fmla="*/ 20 w 338"/>
                  <a:gd name="T93" fmla="*/ 52 h 198"/>
                  <a:gd name="T94" fmla="*/ 18 w 338"/>
                  <a:gd name="T95" fmla="*/ 40 h 198"/>
                  <a:gd name="T96" fmla="*/ 18 w 338"/>
                  <a:gd name="T97" fmla="*/ 24 h 198"/>
                  <a:gd name="T98" fmla="*/ 10 w 338"/>
                  <a:gd name="T99" fmla="*/ 6 h 198"/>
                  <a:gd name="T100" fmla="*/ 0 w 338"/>
                  <a:gd name="T10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198">
                    <a:moveTo>
                      <a:pt x="0" y="0"/>
                    </a:moveTo>
                    <a:lnTo>
                      <a:pt x="316" y="22"/>
                    </a:lnTo>
                    <a:lnTo>
                      <a:pt x="310" y="26"/>
                    </a:lnTo>
                    <a:lnTo>
                      <a:pt x="308" y="30"/>
                    </a:lnTo>
                    <a:lnTo>
                      <a:pt x="306" y="32"/>
                    </a:lnTo>
                    <a:lnTo>
                      <a:pt x="306" y="38"/>
                    </a:lnTo>
                    <a:lnTo>
                      <a:pt x="302" y="40"/>
                    </a:lnTo>
                    <a:lnTo>
                      <a:pt x="300" y="42"/>
                    </a:lnTo>
                    <a:lnTo>
                      <a:pt x="298" y="44"/>
                    </a:lnTo>
                    <a:lnTo>
                      <a:pt x="296" y="48"/>
                    </a:lnTo>
                    <a:lnTo>
                      <a:pt x="298" y="50"/>
                    </a:lnTo>
                    <a:lnTo>
                      <a:pt x="300" y="52"/>
                    </a:lnTo>
                    <a:lnTo>
                      <a:pt x="300" y="56"/>
                    </a:lnTo>
                    <a:lnTo>
                      <a:pt x="302" y="60"/>
                    </a:lnTo>
                    <a:lnTo>
                      <a:pt x="302" y="64"/>
                    </a:lnTo>
                    <a:lnTo>
                      <a:pt x="296" y="66"/>
                    </a:lnTo>
                    <a:lnTo>
                      <a:pt x="294" y="68"/>
                    </a:lnTo>
                    <a:lnTo>
                      <a:pt x="298" y="72"/>
                    </a:lnTo>
                    <a:lnTo>
                      <a:pt x="300" y="74"/>
                    </a:lnTo>
                    <a:lnTo>
                      <a:pt x="302" y="76"/>
                    </a:lnTo>
                    <a:lnTo>
                      <a:pt x="302" y="78"/>
                    </a:lnTo>
                    <a:lnTo>
                      <a:pt x="304" y="80"/>
                    </a:lnTo>
                    <a:lnTo>
                      <a:pt x="306" y="82"/>
                    </a:lnTo>
                    <a:lnTo>
                      <a:pt x="306" y="86"/>
                    </a:lnTo>
                    <a:lnTo>
                      <a:pt x="308" y="90"/>
                    </a:lnTo>
                    <a:lnTo>
                      <a:pt x="310" y="90"/>
                    </a:lnTo>
                    <a:lnTo>
                      <a:pt x="312" y="92"/>
                    </a:lnTo>
                    <a:lnTo>
                      <a:pt x="312" y="94"/>
                    </a:lnTo>
                    <a:lnTo>
                      <a:pt x="310" y="94"/>
                    </a:lnTo>
                    <a:lnTo>
                      <a:pt x="310" y="98"/>
                    </a:lnTo>
                    <a:lnTo>
                      <a:pt x="310" y="100"/>
                    </a:lnTo>
                    <a:lnTo>
                      <a:pt x="316" y="102"/>
                    </a:lnTo>
                    <a:lnTo>
                      <a:pt x="322" y="102"/>
                    </a:lnTo>
                    <a:lnTo>
                      <a:pt x="322" y="106"/>
                    </a:lnTo>
                    <a:lnTo>
                      <a:pt x="320" y="108"/>
                    </a:lnTo>
                    <a:lnTo>
                      <a:pt x="324" y="112"/>
                    </a:lnTo>
                    <a:lnTo>
                      <a:pt x="328" y="114"/>
                    </a:lnTo>
                    <a:lnTo>
                      <a:pt x="326" y="118"/>
                    </a:lnTo>
                    <a:lnTo>
                      <a:pt x="334" y="124"/>
                    </a:lnTo>
                    <a:lnTo>
                      <a:pt x="334" y="130"/>
                    </a:lnTo>
                    <a:lnTo>
                      <a:pt x="334" y="134"/>
                    </a:lnTo>
                    <a:lnTo>
                      <a:pt x="338" y="138"/>
                    </a:lnTo>
                    <a:lnTo>
                      <a:pt x="338" y="142"/>
                    </a:lnTo>
                    <a:lnTo>
                      <a:pt x="338" y="150"/>
                    </a:lnTo>
                    <a:lnTo>
                      <a:pt x="334" y="152"/>
                    </a:lnTo>
                    <a:lnTo>
                      <a:pt x="332" y="152"/>
                    </a:lnTo>
                    <a:lnTo>
                      <a:pt x="332" y="158"/>
                    </a:lnTo>
                    <a:lnTo>
                      <a:pt x="328" y="160"/>
                    </a:lnTo>
                    <a:lnTo>
                      <a:pt x="328" y="162"/>
                    </a:lnTo>
                    <a:lnTo>
                      <a:pt x="330" y="164"/>
                    </a:lnTo>
                    <a:lnTo>
                      <a:pt x="328" y="166"/>
                    </a:lnTo>
                    <a:lnTo>
                      <a:pt x="322" y="170"/>
                    </a:lnTo>
                    <a:lnTo>
                      <a:pt x="320" y="172"/>
                    </a:lnTo>
                    <a:lnTo>
                      <a:pt x="318" y="176"/>
                    </a:lnTo>
                    <a:lnTo>
                      <a:pt x="318" y="180"/>
                    </a:lnTo>
                    <a:lnTo>
                      <a:pt x="320" y="182"/>
                    </a:lnTo>
                    <a:lnTo>
                      <a:pt x="320" y="182"/>
                    </a:lnTo>
                    <a:lnTo>
                      <a:pt x="316" y="188"/>
                    </a:lnTo>
                    <a:lnTo>
                      <a:pt x="312" y="190"/>
                    </a:lnTo>
                    <a:lnTo>
                      <a:pt x="310" y="188"/>
                    </a:lnTo>
                    <a:lnTo>
                      <a:pt x="304" y="190"/>
                    </a:lnTo>
                    <a:lnTo>
                      <a:pt x="302" y="196"/>
                    </a:lnTo>
                    <a:lnTo>
                      <a:pt x="296" y="192"/>
                    </a:lnTo>
                    <a:lnTo>
                      <a:pt x="298" y="188"/>
                    </a:lnTo>
                    <a:lnTo>
                      <a:pt x="294" y="190"/>
                    </a:lnTo>
                    <a:lnTo>
                      <a:pt x="290" y="192"/>
                    </a:lnTo>
                    <a:lnTo>
                      <a:pt x="290" y="196"/>
                    </a:lnTo>
                    <a:lnTo>
                      <a:pt x="286" y="198"/>
                    </a:lnTo>
                    <a:lnTo>
                      <a:pt x="278" y="194"/>
                    </a:lnTo>
                    <a:lnTo>
                      <a:pt x="278" y="190"/>
                    </a:lnTo>
                    <a:lnTo>
                      <a:pt x="270" y="194"/>
                    </a:lnTo>
                    <a:lnTo>
                      <a:pt x="264" y="194"/>
                    </a:lnTo>
                    <a:lnTo>
                      <a:pt x="264" y="192"/>
                    </a:lnTo>
                    <a:lnTo>
                      <a:pt x="262" y="186"/>
                    </a:lnTo>
                    <a:lnTo>
                      <a:pt x="260" y="186"/>
                    </a:lnTo>
                    <a:lnTo>
                      <a:pt x="258" y="182"/>
                    </a:lnTo>
                    <a:lnTo>
                      <a:pt x="254" y="182"/>
                    </a:lnTo>
                    <a:lnTo>
                      <a:pt x="252" y="184"/>
                    </a:lnTo>
                    <a:lnTo>
                      <a:pt x="248" y="184"/>
                    </a:lnTo>
                    <a:lnTo>
                      <a:pt x="246" y="182"/>
                    </a:lnTo>
                    <a:lnTo>
                      <a:pt x="242" y="180"/>
                    </a:lnTo>
                    <a:lnTo>
                      <a:pt x="238" y="182"/>
                    </a:lnTo>
                    <a:lnTo>
                      <a:pt x="236" y="182"/>
                    </a:lnTo>
                    <a:lnTo>
                      <a:pt x="232" y="180"/>
                    </a:lnTo>
                    <a:lnTo>
                      <a:pt x="230" y="174"/>
                    </a:lnTo>
                    <a:lnTo>
                      <a:pt x="226" y="172"/>
                    </a:lnTo>
                    <a:lnTo>
                      <a:pt x="222" y="170"/>
                    </a:lnTo>
                    <a:lnTo>
                      <a:pt x="218" y="168"/>
                    </a:lnTo>
                    <a:lnTo>
                      <a:pt x="210" y="164"/>
                    </a:lnTo>
                    <a:lnTo>
                      <a:pt x="210" y="156"/>
                    </a:lnTo>
                    <a:lnTo>
                      <a:pt x="206" y="154"/>
                    </a:lnTo>
                    <a:lnTo>
                      <a:pt x="204" y="156"/>
                    </a:lnTo>
                    <a:lnTo>
                      <a:pt x="202" y="156"/>
                    </a:lnTo>
                    <a:lnTo>
                      <a:pt x="196" y="154"/>
                    </a:lnTo>
                    <a:lnTo>
                      <a:pt x="190" y="152"/>
                    </a:lnTo>
                    <a:lnTo>
                      <a:pt x="186" y="146"/>
                    </a:lnTo>
                    <a:lnTo>
                      <a:pt x="182" y="144"/>
                    </a:lnTo>
                    <a:lnTo>
                      <a:pt x="178" y="140"/>
                    </a:lnTo>
                    <a:lnTo>
                      <a:pt x="168" y="134"/>
                    </a:lnTo>
                    <a:lnTo>
                      <a:pt x="164" y="132"/>
                    </a:lnTo>
                    <a:lnTo>
                      <a:pt x="160" y="130"/>
                    </a:lnTo>
                    <a:lnTo>
                      <a:pt x="154" y="128"/>
                    </a:lnTo>
                    <a:lnTo>
                      <a:pt x="150" y="128"/>
                    </a:lnTo>
                    <a:lnTo>
                      <a:pt x="150" y="132"/>
                    </a:lnTo>
                    <a:lnTo>
                      <a:pt x="146" y="132"/>
                    </a:lnTo>
                    <a:lnTo>
                      <a:pt x="138" y="128"/>
                    </a:lnTo>
                    <a:lnTo>
                      <a:pt x="132" y="126"/>
                    </a:lnTo>
                    <a:lnTo>
                      <a:pt x="124" y="128"/>
                    </a:lnTo>
                    <a:lnTo>
                      <a:pt x="116" y="130"/>
                    </a:lnTo>
                    <a:lnTo>
                      <a:pt x="114" y="126"/>
                    </a:lnTo>
                    <a:lnTo>
                      <a:pt x="112" y="120"/>
                    </a:lnTo>
                    <a:lnTo>
                      <a:pt x="108" y="122"/>
                    </a:lnTo>
                    <a:lnTo>
                      <a:pt x="92" y="126"/>
                    </a:lnTo>
                    <a:lnTo>
                      <a:pt x="86" y="128"/>
                    </a:lnTo>
                    <a:lnTo>
                      <a:pt x="84" y="132"/>
                    </a:lnTo>
                    <a:lnTo>
                      <a:pt x="80" y="130"/>
                    </a:lnTo>
                    <a:lnTo>
                      <a:pt x="78" y="132"/>
                    </a:lnTo>
                    <a:lnTo>
                      <a:pt x="76" y="134"/>
                    </a:lnTo>
                    <a:lnTo>
                      <a:pt x="72" y="134"/>
                    </a:lnTo>
                    <a:lnTo>
                      <a:pt x="70" y="140"/>
                    </a:lnTo>
                    <a:lnTo>
                      <a:pt x="70" y="144"/>
                    </a:lnTo>
                    <a:lnTo>
                      <a:pt x="68" y="144"/>
                    </a:lnTo>
                    <a:lnTo>
                      <a:pt x="66" y="150"/>
                    </a:lnTo>
                    <a:lnTo>
                      <a:pt x="66" y="152"/>
                    </a:lnTo>
                    <a:lnTo>
                      <a:pt x="64" y="156"/>
                    </a:lnTo>
                    <a:lnTo>
                      <a:pt x="58" y="140"/>
                    </a:lnTo>
                    <a:lnTo>
                      <a:pt x="52" y="136"/>
                    </a:lnTo>
                    <a:lnTo>
                      <a:pt x="46" y="136"/>
                    </a:lnTo>
                    <a:lnTo>
                      <a:pt x="42" y="132"/>
                    </a:lnTo>
                    <a:lnTo>
                      <a:pt x="40" y="132"/>
                    </a:lnTo>
                    <a:lnTo>
                      <a:pt x="38" y="122"/>
                    </a:lnTo>
                    <a:lnTo>
                      <a:pt x="38" y="116"/>
                    </a:lnTo>
                    <a:lnTo>
                      <a:pt x="38" y="106"/>
                    </a:lnTo>
                    <a:lnTo>
                      <a:pt x="32" y="100"/>
                    </a:lnTo>
                    <a:lnTo>
                      <a:pt x="26" y="94"/>
                    </a:lnTo>
                    <a:lnTo>
                      <a:pt x="28" y="82"/>
                    </a:lnTo>
                    <a:lnTo>
                      <a:pt x="28" y="74"/>
                    </a:lnTo>
                    <a:lnTo>
                      <a:pt x="28" y="66"/>
                    </a:lnTo>
                    <a:lnTo>
                      <a:pt x="26" y="62"/>
                    </a:lnTo>
                    <a:lnTo>
                      <a:pt x="24" y="58"/>
                    </a:lnTo>
                    <a:lnTo>
                      <a:pt x="20" y="52"/>
                    </a:lnTo>
                    <a:lnTo>
                      <a:pt x="18" y="50"/>
                    </a:lnTo>
                    <a:lnTo>
                      <a:pt x="20" y="44"/>
                    </a:lnTo>
                    <a:lnTo>
                      <a:pt x="18" y="40"/>
                    </a:lnTo>
                    <a:lnTo>
                      <a:pt x="16" y="34"/>
                    </a:lnTo>
                    <a:lnTo>
                      <a:pt x="18" y="30"/>
                    </a:lnTo>
                    <a:lnTo>
                      <a:pt x="18" y="24"/>
                    </a:lnTo>
                    <a:lnTo>
                      <a:pt x="14" y="16"/>
                    </a:lnTo>
                    <a:lnTo>
                      <a:pt x="12" y="8"/>
                    </a:lnTo>
                    <a:lnTo>
                      <a:pt x="10" y="6"/>
                    </a:lnTo>
                    <a:lnTo>
                      <a:pt x="4"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805" name="Freeform 21"/>
              <p:cNvSpPr>
                <a:spLocks/>
              </p:cNvSpPr>
              <p:nvPr/>
            </p:nvSpPr>
            <p:spPr bwMode="auto">
              <a:xfrm>
                <a:off x="2065" y="374"/>
                <a:ext cx="240" cy="256"/>
              </a:xfrm>
              <a:custGeom>
                <a:avLst/>
                <a:gdLst>
                  <a:gd name="T0" fmla="*/ 238 w 240"/>
                  <a:gd name="T1" fmla="*/ 4 h 256"/>
                  <a:gd name="T2" fmla="*/ 232 w 240"/>
                  <a:gd name="T3" fmla="*/ 12 h 256"/>
                  <a:gd name="T4" fmla="*/ 234 w 240"/>
                  <a:gd name="T5" fmla="*/ 16 h 256"/>
                  <a:gd name="T6" fmla="*/ 228 w 240"/>
                  <a:gd name="T7" fmla="*/ 18 h 256"/>
                  <a:gd name="T8" fmla="*/ 222 w 240"/>
                  <a:gd name="T9" fmla="*/ 18 h 256"/>
                  <a:gd name="T10" fmla="*/ 222 w 240"/>
                  <a:gd name="T11" fmla="*/ 22 h 256"/>
                  <a:gd name="T12" fmla="*/ 224 w 240"/>
                  <a:gd name="T13" fmla="*/ 28 h 256"/>
                  <a:gd name="T14" fmla="*/ 208 w 240"/>
                  <a:gd name="T15" fmla="*/ 56 h 256"/>
                  <a:gd name="T16" fmla="*/ 208 w 240"/>
                  <a:gd name="T17" fmla="*/ 64 h 256"/>
                  <a:gd name="T18" fmla="*/ 208 w 240"/>
                  <a:gd name="T19" fmla="*/ 72 h 256"/>
                  <a:gd name="T20" fmla="*/ 202 w 240"/>
                  <a:gd name="T21" fmla="*/ 82 h 256"/>
                  <a:gd name="T22" fmla="*/ 210 w 240"/>
                  <a:gd name="T23" fmla="*/ 86 h 256"/>
                  <a:gd name="T24" fmla="*/ 208 w 240"/>
                  <a:gd name="T25" fmla="*/ 90 h 256"/>
                  <a:gd name="T26" fmla="*/ 204 w 240"/>
                  <a:gd name="T27" fmla="*/ 98 h 256"/>
                  <a:gd name="T28" fmla="*/ 208 w 240"/>
                  <a:gd name="T29" fmla="*/ 102 h 256"/>
                  <a:gd name="T30" fmla="*/ 214 w 240"/>
                  <a:gd name="T31" fmla="*/ 100 h 256"/>
                  <a:gd name="T32" fmla="*/ 212 w 240"/>
                  <a:gd name="T33" fmla="*/ 104 h 256"/>
                  <a:gd name="T34" fmla="*/ 204 w 240"/>
                  <a:gd name="T35" fmla="*/ 108 h 256"/>
                  <a:gd name="T36" fmla="*/ 190 w 240"/>
                  <a:gd name="T37" fmla="*/ 114 h 256"/>
                  <a:gd name="T38" fmla="*/ 188 w 240"/>
                  <a:gd name="T39" fmla="*/ 120 h 256"/>
                  <a:gd name="T40" fmla="*/ 194 w 240"/>
                  <a:gd name="T41" fmla="*/ 122 h 256"/>
                  <a:gd name="T42" fmla="*/ 196 w 240"/>
                  <a:gd name="T43" fmla="*/ 124 h 256"/>
                  <a:gd name="T44" fmla="*/ 188 w 240"/>
                  <a:gd name="T45" fmla="*/ 128 h 256"/>
                  <a:gd name="T46" fmla="*/ 190 w 240"/>
                  <a:gd name="T47" fmla="*/ 132 h 256"/>
                  <a:gd name="T48" fmla="*/ 196 w 240"/>
                  <a:gd name="T49" fmla="*/ 134 h 256"/>
                  <a:gd name="T50" fmla="*/ 192 w 240"/>
                  <a:gd name="T51" fmla="*/ 144 h 256"/>
                  <a:gd name="T52" fmla="*/ 188 w 240"/>
                  <a:gd name="T53" fmla="*/ 144 h 256"/>
                  <a:gd name="T54" fmla="*/ 182 w 240"/>
                  <a:gd name="T55" fmla="*/ 150 h 256"/>
                  <a:gd name="T56" fmla="*/ 188 w 240"/>
                  <a:gd name="T57" fmla="*/ 152 h 256"/>
                  <a:gd name="T58" fmla="*/ 190 w 240"/>
                  <a:gd name="T59" fmla="*/ 154 h 256"/>
                  <a:gd name="T60" fmla="*/ 182 w 240"/>
                  <a:gd name="T61" fmla="*/ 162 h 256"/>
                  <a:gd name="T62" fmla="*/ 178 w 240"/>
                  <a:gd name="T63" fmla="*/ 170 h 256"/>
                  <a:gd name="T64" fmla="*/ 180 w 240"/>
                  <a:gd name="T65" fmla="*/ 180 h 256"/>
                  <a:gd name="T66" fmla="*/ 186 w 240"/>
                  <a:gd name="T67" fmla="*/ 184 h 256"/>
                  <a:gd name="T68" fmla="*/ 184 w 240"/>
                  <a:gd name="T69" fmla="*/ 188 h 256"/>
                  <a:gd name="T70" fmla="*/ 178 w 240"/>
                  <a:gd name="T71" fmla="*/ 186 h 256"/>
                  <a:gd name="T72" fmla="*/ 178 w 240"/>
                  <a:gd name="T73" fmla="*/ 192 h 256"/>
                  <a:gd name="T74" fmla="*/ 174 w 240"/>
                  <a:gd name="T75" fmla="*/ 190 h 256"/>
                  <a:gd name="T76" fmla="*/ 176 w 240"/>
                  <a:gd name="T77" fmla="*/ 202 h 256"/>
                  <a:gd name="T78" fmla="*/ 174 w 240"/>
                  <a:gd name="T79" fmla="*/ 208 h 256"/>
                  <a:gd name="T80" fmla="*/ 170 w 240"/>
                  <a:gd name="T81" fmla="*/ 212 h 256"/>
                  <a:gd name="T82" fmla="*/ 174 w 240"/>
                  <a:gd name="T83" fmla="*/ 216 h 256"/>
                  <a:gd name="T84" fmla="*/ 168 w 240"/>
                  <a:gd name="T85" fmla="*/ 218 h 256"/>
                  <a:gd name="T86" fmla="*/ 164 w 240"/>
                  <a:gd name="T87" fmla="*/ 224 h 256"/>
                  <a:gd name="T88" fmla="*/ 160 w 240"/>
                  <a:gd name="T89" fmla="*/ 232 h 256"/>
                  <a:gd name="T90" fmla="*/ 162 w 240"/>
                  <a:gd name="T91" fmla="*/ 238 h 256"/>
                  <a:gd name="T92" fmla="*/ 156 w 240"/>
                  <a:gd name="T93" fmla="*/ 242 h 256"/>
                  <a:gd name="T94" fmla="*/ 152 w 240"/>
                  <a:gd name="T95" fmla="*/ 242 h 256"/>
                  <a:gd name="T96" fmla="*/ 150 w 240"/>
                  <a:gd name="T97" fmla="*/ 248 h 256"/>
                  <a:gd name="T98" fmla="*/ 146 w 240"/>
                  <a:gd name="T99" fmla="*/ 244 h 256"/>
                  <a:gd name="T100" fmla="*/ 148 w 240"/>
                  <a:gd name="T101" fmla="*/ 250 h 256"/>
                  <a:gd name="T102" fmla="*/ 144 w 240"/>
                  <a:gd name="T103" fmla="*/ 248 h 256"/>
                  <a:gd name="T104" fmla="*/ 142 w 240"/>
                  <a:gd name="T105" fmla="*/ 252 h 256"/>
                  <a:gd name="T106" fmla="*/ 144 w 240"/>
                  <a:gd name="T107" fmla="*/ 256 h 256"/>
                  <a:gd name="T108" fmla="*/ 0 w 240"/>
                  <a:gd name="T109" fmla="*/ 240 h 256"/>
                  <a:gd name="T110" fmla="*/ 4 w 240"/>
                  <a:gd name="T111" fmla="*/ 26 h 256"/>
                  <a:gd name="T112" fmla="*/ 114 w 240"/>
                  <a:gd name="T113" fmla="*/ 24 h 256"/>
                  <a:gd name="T114" fmla="*/ 114 w 240"/>
                  <a:gd name="T115" fmla="*/ 18 h 256"/>
                  <a:gd name="T116" fmla="*/ 116 w 240"/>
                  <a:gd name="T117" fmla="*/ 16 h 256"/>
                  <a:gd name="T118" fmla="*/ 114 w 240"/>
                  <a:gd name="T119" fmla="*/ 12 h 256"/>
                  <a:gd name="T120" fmla="*/ 116 w 240"/>
                  <a:gd name="T121" fmla="*/ 8 h 256"/>
                  <a:gd name="T122" fmla="*/ 118 w 240"/>
                  <a:gd name="T123" fmla="*/ 0 h 256"/>
                  <a:gd name="T124" fmla="*/ 240 w 240"/>
                  <a:gd name="T12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56">
                    <a:moveTo>
                      <a:pt x="240" y="0"/>
                    </a:moveTo>
                    <a:lnTo>
                      <a:pt x="238" y="4"/>
                    </a:lnTo>
                    <a:lnTo>
                      <a:pt x="234" y="8"/>
                    </a:lnTo>
                    <a:lnTo>
                      <a:pt x="232" y="12"/>
                    </a:lnTo>
                    <a:lnTo>
                      <a:pt x="234" y="14"/>
                    </a:lnTo>
                    <a:lnTo>
                      <a:pt x="234" y="16"/>
                    </a:lnTo>
                    <a:lnTo>
                      <a:pt x="230" y="18"/>
                    </a:lnTo>
                    <a:lnTo>
                      <a:pt x="228" y="18"/>
                    </a:lnTo>
                    <a:lnTo>
                      <a:pt x="224" y="16"/>
                    </a:lnTo>
                    <a:lnTo>
                      <a:pt x="222" y="18"/>
                    </a:lnTo>
                    <a:lnTo>
                      <a:pt x="222" y="22"/>
                    </a:lnTo>
                    <a:lnTo>
                      <a:pt x="222" y="22"/>
                    </a:lnTo>
                    <a:lnTo>
                      <a:pt x="224" y="26"/>
                    </a:lnTo>
                    <a:lnTo>
                      <a:pt x="224" y="28"/>
                    </a:lnTo>
                    <a:lnTo>
                      <a:pt x="218" y="34"/>
                    </a:lnTo>
                    <a:lnTo>
                      <a:pt x="208" y="56"/>
                    </a:lnTo>
                    <a:lnTo>
                      <a:pt x="208" y="60"/>
                    </a:lnTo>
                    <a:lnTo>
                      <a:pt x="208" y="64"/>
                    </a:lnTo>
                    <a:lnTo>
                      <a:pt x="208" y="68"/>
                    </a:lnTo>
                    <a:lnTo>
                      <a:pt x="208" y="72"/>
                    </a:lnTo>
                    <a:lnTo>
                      <a:pt x="206" y="76"/>
                    </a:lnTo>
                    <a:lnTo>
                      <a:pt x="202" y="82"/>
                    </a:lnTo>
                    <a:lnTo>
                      <a:pt x="204" y="86"/>
                    </a:lnTo>
                    <a:lnTo>
                      <a:pt x="210" y="86"/>
                    </a:lnTo>
                    <a:lnTo>
                      <a:pt x="212" y="90"/>
                    </a:lnTo>
                    <a:lnTo>
                      <a:pt x="208" y="90"/>
                    </a:lnTo>
                    <a:lnTo>
                      <a:pt x="204" y="96"/>
                    </a:lnTo>
                    <a:lnTo>
                      <a:pt x="204" y="98"/>
                    </a:lnTo>
                    <a:lnTo>
                      <a:pt x="204" y="102"/>
                    </a:lnTo>
                    <a:lnTo>
                      <a:pt x="208" y="102"/>
                    </a:lnTo>
                    <a:lnTo>
                      <a:pt x="212" y="100"/>
                    </a:lnTo>
                    <a:lnTo>
                      <a:pt x="214" y="100"/>
                    </a:lnTo>
                    <a:lnTo>
                      <a:pt x="214" y="102"/>
                    </a:lnTo>
                    <a:lnTo>
                      <a:pt x="212" y="104"/>
                    </a:lnTo>
                    <a:lnTo>
                      <a:pt x="210" y="104"/>
                    </a:lnTo>
                    <a:lnTo>
                      <a:pt x="204" y="108"/>
                    </a:lnTo>
                    <a:lnTo>
                      <a:pt x="198" y="108"/>
                    </a:lnTo>
                    <a:lnTo>
                      <a:pt x="190" y="114"/>
                    </a:lnTo>
                    <a:lnTo>
                      <a:pt x="188" y="118"/>
                    </a:lnTo>
                    <a:lnTo>
                      <a:pt x="188" y="120"/>
                    </a:lnTo>
                    <a:lnTo>
                      <a:pt x="190" y="122"/>
                    </a:lnTo>
                    <a:lnTo>
                      <a:pt x="194" y="122"/>
                    </a:lnTo>
                    <a:lnTo>
                      <a:pt x="196" y="122"/>
                    </a:lnTo>
                    <a:lnTo>
                      <a:pt x="196" y="124"/>
                    </a:lnTo>
                    <a:lnTo>
                      <a:pt x="194" y="126"/>
                    </a:lnTo>
                    <a:lnTo>
                      <a:pt x="188" y="128"/>
                    </a:lnTo>
                    <a:lnTo>
                      <a:pt x="188" y="130"/>
                    </a:lnTo>
                    <a:lnTo>
                      <a:pt x="190" y="132"/>
                    </a:lnTo>
                    <a:lnTo>
                      <a:pt x="196" y="132"/>
                    </a:lnTo>
                    <a:lnTo>
                      <a:pt x="196" y="134"/>
                    </a:lnTo>
                    <a:lnTo>
                      <a:pt x="196" y="138"/>
                    </a:lnTo>
                    <a:lnTo>
                      <a:pt x="192" y="144"/>
                    </a:lnTo>
                    <a:lnTo>
                      <a:pt x="190" y="146"/>
                    </a:lnTo>
                    <a:lnTo>
                      <a:pt x="188" y="144"/>
                    </a:lnTo>
                    <a:lnTo>
                      <a:pt x="184" y="148"/>
                    </a:lnTo>
                    <a:lnTo>
                      <a:pt x="182" y="150"/>
                    </a:lnTo>
                    <a:lnTo>
                      <a:pt x="184" y="152"/>
                    </a:lnTo>
                    <a:lnTo>
                      <a:pt x="188" y="152"/>
                    </a:lnTo>
                    <a:lnTo>
                      <a:pt x="190" y="152"/>
                    </a:lnTo>
                    <a:lnTo>
                      <a:pt x="190" y="154"/>
                    </a:lnTo>
                    <a:lnTo>
                      <a:pt x="184" y="158"/>
                    </a:lnTo>
                    <a:lnTo>
                      <a:pt x="182" y="162"/>
                    </a:lnTo>
                    <a:lnTo>
                      <a:pt x="180" y="164"/>
                    </a:lnTo>
                    <a:lnTo>
                      <a:pt x="178" y="170"/>
                    </a:lnTo>
                    <a:lnTo>
                      <a:pt x="182" y="176"/>
                    </a:lnTo>
                    <a:lnTo>
                      <a:pt x="180" y="180"/>
                    </a:lnTo>
                    <a:lnTo>
                      <a:pt x="180" y="182"/>
                    </a:lnTo>
                    <a:lnTo>
                      <a:pt x="186" y="184"/>
                    </a:lnTo>
                    <a:lnTo>
                      <a:pt x="186" y="186"/>
                    </a:lnTo>
                    <a:lnTo>
                      <a:pt x="184" y="188"/>
                    </a:lnTo>
                    <a:lnTo>
                      <a:pt x="180" y="186"/>
                    </a:lnTo>
                    <a:lnTo>
                      <a:pt x="178" y="186"/>
                    </a:lnTo>
                    <a:lnTo>
                      <a:pt x="180" y="192"/>
                    </a:lnTo>
                    <a:lnTo>
                      <a:pt x="178" y="192"/>
                    </a:lnTo>
                    <a:lnTo>
                      <a:pt x="176" y="190"/>
                    </a:lnTo>
                    <a:lnTo>
                      <a:pt x="174" y="190"/>
                    </a:lnTo>
                    <a:lnTo>
                      <a:pt x="174" y="192"/>
                    </a:lnTo>
                    <a:lnTo>
                      <a:pt x="176" y="202"/>
                    </a:lnTo>
                    <a:lnTo>
                      <a:pt x="174" y="202"/>
                    </a:lnTo>
                    <a:lnTo>
                      <a:pt x="174" y="208"/>
                    </a:lnTo>
                    <a:lnTo>
                      <a:pt x="170" y="212"/>
                    </a:lnTo>
                    <a:lnTo>
                      <a:pt x="170" y="212"/>
                    </a:lnTo>
                    <a:lnTo>
                      <a:pt x="172" y="214"/>
                    </a:lnTo>
                    <a:lnTo>
                      <a:pt x="174" y="216"/>
                    </a:lnTo>
                    <a:lnTo>
                      <a:pt x="172" y="218"/>
                    </a:lnTo>
                    <a:lnTo>
                      <a:pt x="168" y="218"/>
                    </a:lnTo>
                    <a:lnTo>
                      <a:pt x="168" y="224"/>
                    </a:lnTo>
                    <a:lnTo>
                      <a:pt x="164" y="224"/>
                    </a:lnTo>
                    <a:lnTo>
                      <a:pt x="164" y="228"/>
                    </a:lnTo>
                    <a:lnTo>
                      <a:pt x="160" y="232"/>
                    </a:lnTo>
                    <a:lnTo>
                      <a:pt x="162" y="236"/>
                    </a:lnTo>
                    <a:lnTo>
                      <a:pt x="162" y="238"/>
                    </a:lnTo>
                    <a:lnTo>
                      <a:pt x="156" y="238"/>
                    </a:lnTo>
                    <a:lnTo>
                      <a:pt x="156" y="242"/>
                    </a:lnTo>
                    <a:lnTo>
                      <a:pt x="156" y="242"/>
                    </a:lnTo>
                    <a:lnTo>
                      <a:pt x="152" y="242"/>
                    </a:lnTo>
                    <a:lnTo>
                      <a:pt x="152" y="248"/>
                    </a:lnTo>
                    <a:lnTo>
                      <a:pt x="150" y="248"/>
                    </a:lnTo>
                    <a:lnTo>
                      <a:pt x="148" y="244"/>
                    </a:lnTo>
                    <a:lnTo>
                      <a:pt x="146" y="244"/>
                    </a:lnTo>
                    <a:lnTo>
                      <a:pt x="146" y="246"/>
                    </a:lnTo>
                    <a:lnTo>
                      <a:pt x="148" y="250"/>
                    </a:lnTo>
                    <a:lnTo>
                      <a:pt x="146" y="250"/>
                    </a:lnTo>
                    <a:lnTo>
                      <a:pt x="144" y="248"/>
                    </a:lnTo>
                    <a:lnTo>
                      <a:pt x="142" y="250"/>
                    </a:lnTo>
                    <a:lnTo>
                      <a:pt x="142" y="252"/>
                    </a:lnTo>
                    <a:lnTo>
                      <a:pt x="144" y="254"/>
                    </a:lnTo>
                    <a:lnTo>
                      <a:pt x="144" y="256"/>
                    </a:lnTo>
                    <a:lnTo>
                      <a:pt x="0" y="254"/>
                    </a:lnTo>
                    <a:lnTo>
                      <a:pt x="0" y="240"/>
                    </a:lnTo>
                    <a:lnTo>
                      <a:pt x="0" y="240"/>
                    </a:lnTo>
                    <a:lnTo>
                      <a:pt x="4" y="26"/>
                    </a:lnTo>
                    <a:lnTo>
                      <a:pt x="114" y="28"/>
                    </a:lnTo>
                    <a:lnTo>
                      <a:pt x="114" y="24"/>
                    </a:lnTo>
                    <a:lnTo>
                      <a:pt x="114" y="20"/>
                    </a:lnTo>
                    <a:lnTo>
                      <a:pt x="114" y="18"/>
                    </a:lnTo>
                    <a:lnTo>
                      <a:pt x="116" y="18"/>
                    </a:lnTo>
                    <a:lnTo>
                      <a:pt x="116" y="16"/>
                    </a:lnTo>
                    <a:lnTo>
                      <a:pt x="114" y="14"/>
                    </a:lnTo>
                    <a:lnTo>
                      <a:pt x="114" y="12"/>
                    </a:lnTo>
                    <a:lnTo>
                      <a:pt x="116" y="8"/>
                    </a:lnTo>
                    <a:lnTo>
                      <a:pt x="116" y="8"/>
                    </a:lnTo>
                    <a:lnTo>
                      <a:pt x="116" y="4"/>
                    </a:lnTo>
                    <a:lnTo>
                      <a:pt x="118" y="0"/>
                    </a:lnTo>
                    <a:lnTo>
                      <a:pt x="240" y="0"/>
                    </a:lnTo>
                    <a:lnTo>
                      <a:pt x="240" y="0"/>
                    </a:lnTo>
                    <a:close/>
                  </a:path>
                </a:pathLst>
              </a:custGeom>
              <a:grpFill/>
              <a:ln w="3175" cmpd="sng">
                <a:solidFill>
                  <a:srgbClr val="000000"/>
                </a:solidFill>
                <a:round/>
                <a:headEnd/>
                <a:tailEnd/>
              </a:ln>
            </p:spPr>
            <p:txBody>
              <a:bodyPr/>
              <a:lstStyle/>
              <a:p>
                <a:endParaRPr lang="en-US" sz="2600" dirty="0"/>
              </a:p>
            </p:txBody>
          </p:sp>
          <p:sp>
            <p:nvSpPr>
              <p:cNvPr id="806" name="Freeform 22"/>
              <p:cNvSpPr>
                <a:spLocks/>
              </p:cNvSpPr>
              <p:nvPr/>
            </p:nvSpPr>
            <p:spPr bwMode="auto">
              <a:xfrm>
                <a:off x="2189" y="374"/>
                <a:ext cx="318" cy="398"/>
              </a:xfrm>
              <a:custGeom>
                <a:avLst/>
                <a:gdLst>
                  <a:gd name="T0" fmla="*/ 176 w 318"/>
                  <a:gd name="T1" fmla="*/ 54 h 398"/>
                  <a:gd name="T2" fmla="*/ 230 w 318"/>
                  <a:gd name="T3" fmla="*/ 120 h 398"/>
                  <a:gd name="T4" fmla="*/ 244 w 318"/>
                  <a:gd name="T5" fmla="*/ 148 h 398"/>
                  <a:gd name="T6" fmla="*/ 236 w 318"/>
                  <a:gd name="T7" fmla="*/ 166 h 398"/>
                  <a:gd name="T8" fmla="*/ 234 w 318"/>
                  <a:gd name="T9" fmla="*/ 180 h 398"/>
                  <a:gd name="T10" fmla="*/ 220 w 318"/>
                  <a:gd name="T11" fmla="*/ 204 h 398"/>
                  <a:gd name="T12" fmla="*/ 228 w 318"/>
                  <a:gd name="T13" fmla="*/ 222 h 398"/>
                  <a:gd name="T14" fmla="*/ 236 w 318"/>
                  <a:gd name="T15" fmla="*/ 236 h 398"/>
                  <a:gd name="T16" fmla="*/ 246 w 318"/>
                  <a:gd name="T17" fmla="*/ 254 h 398"/>
                  <a:gd name="T18" fmla="*/ 252 w 318"/>
                  <a:gd name="T19" fmla="*/ 266 h 398"/>
                  <a:gd name="T20" fmla="*/ 252 w 318"/>
                  <a:gd name="T21" fmla="*/ 292 h 398"/>
                  <a:gd name="T22" fmla="*/ 256 w 318"/>
                  <a:gd name="T23" fmla="*/ 306 h 398"/>
                  <a:gd name="T24" fmla="*/ 262 w 318"/>
                  <a:gd name="T25" fmla="*/ 318 h 398"/>
                  <a:gd name="T26" fmla="*/ 270 w 318"/>
                  <a:gd name="T27" fmla="*/ 334 h 398"/>
                  <a:gd name="T28" fmla="*/ 286 w 318"/>
                  <a:gd name="T29" fmla="*/ 348 h 398"/>
                  <a:gd name="T30" fmla="*/ 290 w 318"/>
                  <a:gd name="T31" fmla="*/ 356 h 398"/>
                  <a:gd name="T32" fmla="*/ 308 w 318"/>
                  <a:gd name="T33" fmla="*/ 368 h 398"/>
                  <a:gd name="T34" fmla="*/ 76 w 318"/>
                  <a:gd name="T35" fmla="*/ 372 h 398"/>
                  <a:gd name="T36" fmla="*/ 66 w 318"/>
                  <a:gd name="T37" fmla="*/ 392 h 398"/>
                  <a:gd name="T38" fmla="*/ 54 w 318"/>
                  <a:gd name="T39" fmla="*/ 388 h 398"/>
                  <a:gd name="T40" fmla="*/ 42 w 318"/>
                  <a:gd name="T41" fmla="*/ 378 h 398"/>
                  <a:gd name="T42" fmla="*/ 32 w 318"/>
                  <a:gd name="T43" fmla="*/ 372 h 398"/>
                  <a:gd name="T44" fmla="*/ 28 w 318"/>
                  <a:gd name="T45" fmla="*/ 366 h 398"/>
                  <a:gd name="T46" fmla="*/ 18 w 318"/>
                  <a:gd name="T47" fmla="*/ 362 h 398"/>
                  <a:gd name="T48" fmla="*/ 10 w 318"/>
                  <a:gd name="T49" fmla="*/ 352 h 398"/>
                  <a:gd name="T50" fmla="*/ 10 w 318"/>
                  <a:gd name="T51" fmla="*/ 330 h 398"/>
                  <a:gd name="T52" fmla="*/ 4 w 318"/>
                  <a:gd name="T53" fmla="*/ 320 h 398"/>
                  <a:gd name="T54" fmla="*/ 8 w 318"/>
                  <a:gd name="T55" fmla="*/ 312 h 398"/>
                  <a:gd name="T56" fmla="*/ 12 w 318"/>
                  <a:gd name="T57" fmla="*/ 306 h 398"/>
                  <a:gd name="T58" fmla="*/ 8 w 318"/>
                  <a:gd name="T59" fmla="*/ 294 h 398"/>
                  <a:gd name="T60" fmla="*/ 10 w 318"/>
                  <a:gd name="T61" fmla="*/ 284 h 398"/>
                  <a:gd name="T62" fmla="*/ 8 w 318"/>
                  <a:gd name="T63" fmla="*/ 274 h 398"/>
                  <a:gd name="T64" fmla="*/ 16 w 318"/>
                  <a:gd name="T65" fmla="*/ 260 h 398"/>
                  <a:gd name="T66" fmla="*/ 20 w 318"/>
                  <a:gd name="T67" fmla="*/ 248 h 398"/>
                  <a:gd name="T68" fmla="*/ 24 w 318"/>
                  <a:gd name="T69" fmla="*/ 244 h 398"/>
                  <a:gd name="T70" fmla="*/ 32 w 318"/>
                  <a:gd name="T71" fmla="*/ 242 h 398"/>
                  <a:gd name="T72" fmla="*/ 40 w 318"/>
                  <a:gd name="T73" fmla="*/ 228 h 398"/>
                  <a:gd name="T74" fmla="*/ 50 w 318"/>
                  <a:gd name="T75" fmla="*/ 216 h 398"/>
                  <a:gd name="T76" fmla="*/ 50 w 318"/>
                  <a:gd name="T77" fmla="*/ 202 h 398"/>
                  <a:gd name="T78" fmla="*/ 54 w 318"/>
                  <a:gd name="T79" fmla="*/ 192 h 398"/>
                  <a:gd name="T80" fmla="*/ 62 w 318"/>
                  <a:gd name="T81" fmla="*/ 186 h 398"/>
                  <a:gd name="T82" fmla="*/ 54 w 318"/>
                  <a:gd name="T83" fmla="*/ 170 h 398"/>
                  <a:gd name="T84" fmla="*/ 66 w 318"/>
                  <a:gd name="T85" fmla="*/ 152 h 398"/>
                  <a:gd name="T86" fmla="*/ 64 w 318"/>
                  <a:gd name="T87" fmla="*/ 144 h 398"/>
                  <a:gd name="T88" fmla="*/ 72 w 318"/>
                  <a:gd name="T89" fmla="*/ 132 h 398"/>
                  <a:gd name="T90" fmla="*/ 72 w 318"/>
                  <a:gd name="T91" fmla="*/ 124 h 398"/>
                  <a:gd name="T92" fmla="*/ 64 w 318"/>
                  <a:gd name="T93" fmla="*/ 118 h 398"/>
                  <a:gd name="T94" fmla="*/ 88 w 318"/>
                  <a:gd name="T95" fmla="*/ 104 h 398"/>
                  <a:gd name="T96" fmla="*/ 80 w 318"/>
                  <a:gd name="T97" fmla="*/ 102 h 398"/>
                  <a:gd name="T98" fmla="*/ 86 w 318"/>
                  <a:gd name="T99" fmla="*/ 86 h 398"/>
                  <a:gd name="T100" fmla="*/ 84 w 318"/>
                  <a:gd name="T101" fmla="*/ 68 h 398"/>
                  <a:gd name="T102" fmla="*/ 100 w 318"/>
                  <a:gd name="T103" fmla="*/ 28 h 398"/>
                  <a:gd name="T104" fmla="*/ 100 w 318"/>
                  <a:gd name="T105" fmla="*/ 16 h 398"/>
                  <a:gd name="T106" fmla="*/ 108 w 318"/>
                  <a:gd name="T107" fmla="*/ 12 h 398"/>
                  <a:gd name="T108" fmla="*/ 116 w 318"/>
                  <a:gd name="T109"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8" h="398">
                    <a:moveTo>
                      <a:pt x="116" y="0"/>
                    </a:moveTo>
                    <a:lnTo>
                      <a:pt x="140" y="2"/>
                    </a:lnTo>
                    <a:lnTo>
                      <a:pt x="142" y="46"/>
                    </a:lnTo>
                    <a:lnTo>
                      <a:pt x="176" y="46"/>
                    </a:lnTo>
                    <a:lnTo>
                      <a:pt x="176" y="54"/>
                    </a:lnTo>
                    <a:lnTo>
                      <a:pt x="176" y="56"/>
                    </a:lnTo>
                    <a:lnTo>
                      <a:pt x="194" y="56"/>
                    </a:lnTo>
                    <a:lnTo>
                      <a:pt x="194" y="92"/>
                    </a:lnTo>
                    <a:lnTo>
                      <a:pt x="230" y="92"/>
                    </a:lnTo>
                    <a:lnTo>
                      <a:pt x="230" y="120"/>
                    </a:lnTo>
                    <a:lnTo>
                      <a:pt x="248" y="120"/>
                    </a:lnTo>
                    <a:lnTo>
                      <a:pt x="248" y="138"/>
                    </a:lnTo>
                    <a:lnTo>
                      <a:pt x="238" y="138"/>
                    </a:lnTo>
                    <a:lnTo>
                      <a:pt x="240" y="144"/>
                    </a:lnTo>
                    <a:lnTo>
                      <a:pt x="244" y="148"/>
                    </a:lnTo>
                    <a:lnTo>
                      <a:pt x="250" y="152"/>
                    </a:lnTo>
                    <a:lnTo>
                      <a:pt x="246" y="154"/>
                    </a:lnTo>
                    <a:lnTo>
                      <a:pt x="244" y="160"/>
                    </a:lnTo>
                    <a:lnTo>
                      <a:pt x="242" y="162"/>
                    </a:lnTo>
                    <a:lnTo>
                      <a:pt x="236" y="166"/>
                    </a:lnTo>
                    <a:lnTo>
                      <a:pt x="234" y="170"/>
                    </a:lnTo>
                    <a:lnTo>
                      <a:pt x="232" y="172"/>
                    </a:lnTo>
                    <a:lnTo>
                      <a:pt x="230" y="174"/>
                    </a:lnTo>
                    <a:lnTo>
                      <a:pt x="232" y="176"/>
                    </a:lnTo>
                    <a:lnTo>
                      <a:pt x="234" y="180"/>
                    </a:lnTo>
                    <a:lnTo>
                      <a:pt x="236" y="180"/>
                    </a:lnTo>
                    <a:lnTo>
                      <a:pt x="236" y="182"/>
                    </a:lnTo>
                    <a:lnTo>
                      <a:pt x="230" y="192"/>
                    </a:lnTo>
                    <a:lnTo>
                      <a:pt x="224" y="198"/>
                    </a:lnTo>
                    <a:lnTo>
                      <a:pt x="220" y="204"/>
                    </a:lnTo>
                    <a:lnTo>
                      <a:pt x="222" y="208"/>
                    </a:lnTo>
                    <a:lnTo>
                      <a:pt x="220" y="212"/>
                    </a:lnTo>
                    <a:lnTo>
                      <a:pt x="218" y="214"/>
                    </a:lnTo>
                    <a:lnTo>
                      <a:pt x="222" y="220"/>
                    </a:lnTo>
                    <a:lnTo>
                      <a:pt x="228" y="222"/>
                    </a:lnTo>
                    <a:lnTo>
                      <a:pt x="232" y="222"/>
                    </a:lnTo>
                    <a:lnTo>
                      <a:pt x="234" y="224"/>
                    </a:lnTo>
                    <a:lnTo>
                      <a:pt x="236" y="228"/>
                    </a:lnTo>
                    <a:lnTo>
                      <a:pt x="238" y="232"/>
                    </a:lnTo>
                    <a:lnTo>
                      <a:pt x="236" y="236"/>
                    </a:lnTo>
                    <a:lnTo>
                      <a:pt x="240" y="242"/>
                    </a:lnTo>
                    <a:lnTo>
                      <a:pt x="244" y="242"/>
                    </a:lnTo>
                    <a:lnTo>
                      <a:pt x="246" y="242"/>
                    </a:lnTo>
                    <a:lnTo>
                      <a:pt x="246" y="252"/>
                    </a:lnTo>
                    <a:lnTo>
                      <a:pt x="246" y="254"/>
                    </a:lnTo>
                    <a:lnTo>
                      <a:pt x="248" y="256"/>
                    </a:lnTo>
                    <a:lnTo>
                      <a:pt x="248" y="260"/>
                    </a:lnTo>
                    <a:lnTo>
                      <a:pt x="248" y="264"/>
                    </a:lnTo>
                    <a:lnTo>
                      <a:pt x="250" y="264"/>
                    </a:lnTo>
                    <a:lnTo>
                      <a:pt x="252" y="266"/>
                    </a:lnTo>
                    <a:lnTo>
                      <a:pt x="254" y="268"/>
                    </a:lnTo>
                    <a:lnTo>
                      <a:pt x="254" y="272"/>
                    </a:lnTo>
                    <a:lnTo>
                      <a:pt x="254" y="274"/>
                    </a:lnTo>
                    <a:lnTo>
                      <a:pt x="252" y="286"/>
                    </a:lnTo>
                    <a:lnTo>
                      <a:pt x="252" y="292"/>
                    </a:lnTo>
                    <a:lnTo>
                      <a:pt x="254" y="296"/>
                    </a:lnTo>
                    <a:lnTo>
                      <a:pt x="254" y="298"/>
                    </a:lnTo>
                    <a:lnTo>
                      <a:pt x="254" y="302"/>
                    </a:lnTo>
                    <a:lnTo>
                      <a:pt x="254" y="304"/>
                    </a:lnTo>
                    <a:lnTo>
                      <a:pt x="256" y="306"/>
                    </a:lnTo>
                    <a:lnTo>
                      <a:pt x="258" y="308"/>
                    </a:lnTo>
                    <a:lnTo>
                      <a:pt x="262" y="308"/>
                    </a:lnTo>
                    <a:lnTo>
                      <a:pt x="262" y="312"/>
                    </a:lnTo>
                    <a:lnTo>
                      <a:pt x="264" y="314"/>
                    </a:lnTo>
                    <a:lnTo>
                      <a:pt x="262" y="318"/>
                    </a:lnTo>
                    <a:lnTo>
                      <a:pt x="262" y="320"/>
                    </a:lnTo>
                    <a:lnTo>
                      <a:pt x="264" y="324"/>
                    </a:lnTo>
                    <a:lnTo>
                      <a:pt x="266" y="326"/>
                    </a:lnTo>
                    <a:lnTo>
                      <a:pt x="268" y="330"/>
                    </a:lnTo>
                    <a:lnTo>
                      <a:pt x="270" y="334"/>
                    </a:lnTo>
                    <a:lnTo>
                      <a:pt x="272" y="338"/>
                    </a:lnTo>
                    <a:lnTo>
                      <a:pt x="274" y="340"/>
                    </a:lnTo>
                    <a:lnTo>
                      <a:pt x="278" y="340"/>
                    </a:lnTo>
                    <a:lnTo>
                      <a:pt x="282" y="342"/>
                    </a:lnTo>
                    <a:lnTo>
                      <a:pt x="286" y="348"/>
                    </a:lnTo>
                    <a:lnTo>
                      <a:pt x="288" y="352"/>
                    </a:lnTo>
                    <a:lnTo>
                      <a:pt x="290" y="352"/>
                    </a:lnTo>
                    <a:lnTo>
                      <a:pt x="292" y="354"/>
                    </a:lnTo>
                    <a:lnTo>
                      <a:pt x="292" y="356"/>
                    </a:lnTo>
                    <a:lnTo>
                      <a:pt x="290" y="356"/>
                    </a:lnTo>
                    <a:lnTo>
                      <a:pt x="290" y="358"/>
                    </a:lnTo>
                    <a:lnTo>
                      <a:pt x="296" y="364"/>
                    </a:lnTo>
                    <a:lnTo>
                      <a:pt x="304" y="370"/>
                    </a:lnTo>
                    <a:lnTo>
                      <a:pt x="306" y="370"/>
                    </a:lnTo>
                    <a:lnTo>
                      <a:pt x="308" y="368"/>
                    </a:lnTo>
                    <a:lnTo>
                      <a:pt x="312" y="370"/>
                    </a:lnTo>
                    <a:lnTo>
                      <a:pt x="314" y="372"/>
                    </a:lnTo>
                    <a:lnTo>
                      <a:pt x="318" y="372"/>
                    </a:lnTo>
                    <a:lnTo>
                      <a:pt x="318" y="374"/>
                    </a:lnTo>
                    <a:lnTo>
                      <a:pt x="76" y="372"/>
                    </a:lnTo>
                    <a:lnTo>
                      <a:pt x="76" y="376"/>
                    </a:lnTo>
                    <a:lnTo>
                      <a:pt x="72" y="386"/>
                    </a:lnTo>
                    <a:lnTo>
                      <a:pt x="70" y="394"/>
                    </a:lnTo>
                    <a:lnTo>
                      <a:pt x="68" y="398"/>
                    </a:lnTo>
                    <a:lnTo>
                      <a:pt x="66" y="392"/>
                    </a:lnTo>
                    <a:lnTo>
                      <a:pt x="64" y="390"/>
                    </a:lnTo>
                    <a:lnTo>
                      <a:pt x="62" y="388"/>
                    </a:lnTo>
                    <a:lnTo>
                      <a:pt x="60" y="388"/>
                    </a:lnTo>
                    <a:lnTo>
                      <a:pt x="56" y="388"/>
                    </a:lnTo>
                    <a:lnTo>
                      <a:pt x="54" y="388"/>
                    </a:lnTo>
                    <a:lnTo>
                      <a:pt x="54" y="386"/>
                    </a:lnTo>
                    <a:lnTo>
                      <a:pt x="52" y="382"/>
                    </a:lnTo>
                    <a:lnTo>
                      <a:pt x="52" y="380"/>
                    </a:lnTo>
                    <a:lnTo>
                      <a:pt x="50" y="378"/>
                    </a:lnTo>
                    <a:lnTo>
                      <a:pt x="42" y="378"/>
                    </a:lnTo>
                    <a:lnTo>
                      <a:pt x="42" y="376"/>
                    </a:lnTo>
                    <a:lnTo>
                      <a:pt x="38" y="374"/>
                    </a:lnTo>
                    <a:lnTo>
                      <a:pt x="36" y="372"/>
                    </a:lnTo>
                    <a:lnTo>
                      <a:pt x="32" y="374"/>
                    </a:lnTo>
                    <a:lnTo>
                      <a:pt x="32" y="372"/>
                    </a:lnTo>
                    <a:lnTo>
                      <a:pt x="32" y="372"/>
                    </a:lnTo>
                    <a:lnTo>
                      <a:pt x="28" y="372"/>
                    </a:lnTo>
                    <a:lnTo>
                      <a:pt x="30" y="368"/>
                    </a:lnTo>
                    <a:lnTo>
                      <a:pt x="30" y="366"/>
                    </a:lnTo>
                    <a:lnTo>
                      <a:pt x="28" y="366"/>
                    </a:lnTo>
                    <a:lnTo>
                      <a:pt x="28" y="368"/>
                    </a:lnTo>
                    <a:lnTo>
                      <a:pt x="24" y="368"/>
                    </a:lnTo>
                    <a:lnTo>
                      <a:pt x="24" y="366"/>
                    </a:lnTo>
                    <a:lnTo>
                      <a:pt x="20" y="366"/>
                    </a:lnTo>
                    <a:lnTo>
                      <a:pt x="18" y="362"/>
                    </a:lnTo>
                    <a:lnTo>
                      <a:pt x="12" y="356"/>
                    </a:lnTo>
                    <a:lnTo>
                      <a:pt x="14" y="356"/>
                    </a:lnTo>
                    <a:lnTo>
                      <a:pt x="12" y="354"/>
                    </a:lnTo>
                    <a:lnTo>
                      <a:pt x="10" y="354"/>
                    </a:lnTo>
                    <a:lnTo>
                      <a:pt x="10" y="352"/>
                    </a:lnTo>
                    <a:lnTo>
                      <a:pt x="8" y="348"/>
                    </a:lnTo>
                    <a:lnTo>
                      <a:pt x="8" y="342"/>
                    </a:lnTo>
                    <a:lnTo>
                      <a:pt x="12" y="340"/>
                    </a:lnTo>
                    <a:lnTo>
                      <a:pt x="8" y="336"/>
                    </a:lnTo>
                    <a:lnTo>
                      <a:pt x="10" y="330"/>
                    </a:lnTo>
                    <a:lnTo>
                      <a:pt x="10" y="330"/>
                    </a:lnTo>
                    <a:lnTo>
                      <a:pt x="8" y="326"/>
                    </a:lnTo>
                    <a:lnTo>
                      <a:pt x="0" y="324"/>
                    </a:lnTo>
                    <a:lnTo>
                      <a:pt x="2" y="320"/>
                    </a:lnTo>
                    <a:lnTo>
                      <a:pt x="4" y="320"/>
                    </a:lnTo>
                    <a:lnTo>
                      <a:pt x="4" y="318"/>
                    </a:lnTo>
                    <a:lnTo>
                      <a:pt x="2" y="312"/>
                    </a:lnTo>
                    <a:lnTo>
                      <a:pt x="4" y="310"/>
                    </a:lnTo>
                    <a:lnTo>
                      <a:pt x="6" y="314"/>
                    </a:lnTo>
                    <a:lnTo>
                      <a:pt x="8" y="312"/>
                    </a:lnTo>
                    <a:lnTo>
                      <a:pt x="6" y="310"/>
                    </a:lnTo>
                    <a:lnTo>
                      <a:pt x="6" y="308"/>
                    </a:lnTo>
                    <a:lnTo>
                      <a:pt x="10" y="310"/>
                    </a:lnTo>
                    <a:lnTo>
                      <a:pt x="12" y="308"/>
                    </a:lnTo>
                    <a:lnTo>
                      <a:pt x="12" y="306"/>
                    </a:lnTo>
                    <a:lnTo>
                      <a:pt x="8" y="306"/>
                    </a:lnTo>
                    <a:lnTo>
                      <a:pt x="4" y="304"/>
                    </a:lnTo>
                    <a:lnTo>
                      <a:pt x="4" y="300"/>
                    </a:lnTo>
                    <a:lnTo>
                      <a:pt x="8" y="296"/>
                    </a:lnTo>
                    <a:lnTo>
                      <a:pt x="8" y="294"/>
                    </a:lnTo>
                    <a:lnTo>
                      <a:pt x="12" y="290"/>
                    </a:lnTo>
                    <a:lnTo>
                      <a:pt x="12" y="290"/>
                    </a:lnTo>
                    <a:lnTo>
                      <a:pt x="8" y="290"/>
                    </a:lnTo>
                    <a:lnTo>
                      <a:pt x="8" y="288"/>
                    </a:lnTo>
                    <a:lnTo>
                      <a:pt x="10" y="284"/>
                    </a:lnTo>
                    <a:lnTo>
                      <a:pt x="10" y="280"/>
                    </a:lnTo>
                    <a:lnTo>
                      <a:pt x="8" y="280"/>
                    </a:lnTo>
                    <a:lnTo>
                      <a:pt x="8" y="276"/>
                    </a:lnTo>
                    <a:lnTo>
                      <a:pt x="8" y="274"/>
                    </a:lnTo>
                    <a:lnTo>
                      <a:pt x="8" y="274"/>
                    </a:lnTo>
                    <a:lnTo>
                      <a:pt x="10" y="270"/>
                    </a:lnTo>
                    <a:lnTo>
                      <a:pt x="10" y="268"/>
                    </a:lnTo>
                    <a:lnTo>
                      <a:pt x="14" y="266"/>
                    </a:lnTo>
                    <a:lnTo>
                      <a:pt x="14" y="266"/>
                    </a:lnTo>
                    <a:lnTo>
                      <a:pt x="16" y="260"/>
                    </a:lnTo>
                    <a:lnTo>
                      <a:pt x="20" y="256"/>
                    </a:lnTo>
                    <a:lnTo>
                      <a:pt x="20" y="254"/>
                    </a:lnTo>
                    <a:lnTo>
                      <a:pt x="18" y="252"/>
                    </a:lnTo>
                    <a:lnTo>
                      <a:pt x="18" y="250"/>
                    </a:lnTo>
                    <a:lnTo>
                      <a:pt x="20" y="248"/>
                    </a:lnTo>
                    <a:lnTo>
                      <a:pt x="22" y="250"/>
                    </a:lnTo>
                    <a:lnTo>
                      <a:pt x="24" y="250"/>
                    </a:lnTo>
                    <a:lnTo>
                      <a:pt x="22" y="246"/>
                    </a:lnTo>
                    <a:lnTo>
                      <a:pt x="22" y="244"/>
                    </a:lnTo>
                    <a:lnTo>
                      <a:pt x="24" y="244"/>
                    </a:lnTo>
                    <a:lnTo>
                      <a:pt x="26" y="248"/>
                    </a:lnTo>
                    <a:lnTo>
                      <a:pt x="28" y="248"/>
                    </a:lnTo>
                    <a:lnTo>
                      <a:pt x="28" y="242"/>
                    </a:lnTo>
                    <a:lnTo>
                      <a:pt x="32" y="242"/>
                    </a:lnTo>
                    <a:lnTo>
                      <a:pt x="32" y="242"/>
                    </a:lnTo>
                    <a:lnTo>
                      <a:pt x="32" y="238"/>
                    </a:lnTo>
                    <a:lnTo>
                      <a:pt x="38" y="238"/>
                    </a:lnTo>
                    <a:lnTo>
                      <a:pt x="38" y="236"/>
                    </a:lnTo>
                    <a:lnTo>
                      <a:pt x="36" y="232"/>
                    </a:lnTo>
                    <a:lnTo>
                      <a:pt x="40" y="228"/>
                    </a:lnTo>
                    <a:lnTo>
                      <a:pt x="40" y="224"/>
                    </a:lnTo>
                    <a:lnTo>
                      <a:pt x="44" y="224"/>
                    </a:lnTo>
                    <a:lnTo>
                      <a:pt x="44" y="218"/>
                    </a:lnTo>
                    <a:lnTo>
                      <a:pt x="48" y="218"/>
                    </a:lnTo>
                    <a:lnTo>
                      <a:pt x="50" y="216"/>
                    </a:lnTo>
                    <a:lnTo>
                      <a:pt x="48" y="214"/>
                    </a:lnTo>
                    <a:lnTo>
                      <a:pt x="46" y="212"/>
                    </a:lnTo>
                    <a:lnTo>
                      <a:pt x="46" y="212"/>
                    </a:lnTo>
                    <a:lnTo>
                      <a:pt x="50" y="208"/>
                    </a:lnTo>
                    <a:lnTo>
                      <a:pt x="50" y="202"/>
                    </a:lnTo>
                    <a:lnTo>
                      <a:pt x="52" y="202"/>
                    </a:lnTo>
                    <a:lnTo>
                      <a:pt x="50" y="192"/>
                    </a:lnTo>
                    <a:lnTo>
                      <a:pt x="50" y="190"/>
                    </a:lnTo>
                    <a:lnTo>
                      <a:pt x="52" y="190"/>
                    </a:lnTo>
                    <a:lnTo>
                      <a:pt x="54" y="192"/>
                    </a:lnTo>
                    <a:lnTo>
                      <a:pt x="56" y="192"/>
                    </a:lnTo>
                    <a:lnTo>
                      <a:pt x="54" y="186"/>
                    </a:lnTo>
                    <a:lnTo>
                      <a:pt x="56" y="186"/>
                    </a:lnTo>
                    <a:lnTo>
                      <a:pt x="60" y="188"/>
                    </a:lnTo>
                    <a:lnTo>
                      <a:pt x="62" y="186"/>
                    </a:lnTo>
                    <a:lnTo>
                      <a:pt x="62" y="184"/>
                    </a:lnTo>
                    <a:lnTo>
                      <a:pt x="56" y="182"/>
                    </a:lnTo>
                    <a:lnTo>
                      <a:pt x="56" y="180"/>
                    </a:lnTo>
                    <a:lnTo>
                      <a:pt x="58" y="176"/>
                    </a:lnTo>
                    <a:lnTo>
                      <a:pt x="54" y="170"/>
                    </a:lnTo>
                    <a:lnTo>
                      <a:pt x="56" y="164"/>
                    </a:lnTo>
                    <a:lnTo>
                      <a:pt x="58" y="162"/>
                    </a:lnTo>
                    <a:lnTo>
                      <a:pt x="60" y="158"/>
                    </a:lnTo>
                    <a:lnTo>
                      <a:pt x="66" y="154"/>
                    </a:lnTo>
                    <a:lnTo>
                      <a:pt x="66" y="152"/>
                    </a:lnTo>
                    <a:lnTo>
                      <a:pt x="64" y="152"/>
                    </a:lnTo>
                    <a:lnTo>
                      <a:pt x="60" y="152"/>
                    </a:lnTo>
                    <a:lnTo>
                      <a:pt x="58" y="150"/>
                    </a:lnTo>
                    <a:lnTo>
                      <a:pt x="60" y="148"/>
                    </a:lnTo>
                    <a:lnTo>
                      <a:pt x="64" y="144"/>
                    </a:lnTo>
                    <a:lnTo>
                      <a:pt x="66" y="146"/>
                    </a:lnTo>
                    <a:lnTo>
                      <a:pt x="68" y="144"/>
                    </a:lnTo>
                    <a:lnTo>
                      <a:pt x="72" y="138"/>
                    </a:lnTo>
                    <a:lnTo>
                      <a:pt x="72" y="134"/>
                    </a:lnTo>
                    <a:lnTo>
                      <a:pt x="72" y="132"/>
                    </a:lnTo>
                    <a:lnTo>
                      <a:pt x="66" y="132"/>
                    </a:lnTo>
                    <a:lnTo>
                      <a:pt x="64" y="130"/>
                    </a:lnTo>
                    <a:lnTo>
                      <a:pt x="64" y="128"/>
                    </a:lnTo>
                    <a:lnTo>
                      <a:pt x="70" y="126"/>
                    </a:lnTo>
                    <a:lnTo>
                      <a:pt x="72" y="124"/>
                    </a:lnTo>
                    <a:lnTo>
                      <a:pt x="72" y="122"/>
                    </a:lnTo>
                    <a:lnTo>
                      <a:pt x="70" y="122"/>
                    </a:lnTo>
                    <a:lnTo>
                      <a:pt x="66" y="122"/>
                    </a:lnTo>
                    <a:lnTo>
                      <a:pt x="64" y="120"/>
                    </a:lnTo>
                    <a:lnTo>
                      <a:pt x="64" y="118"/>
                    </a:lnTo>
                    <a:lnTo>
                      <a:pt x="66" y="114"/>
                    </a:lnTo>
                    <a:lnTo>
                      <a:pt x="74" y="108"/>
                    </a:lnTo>
                    <a:lnTo>
                      <a:pt x="80" y="108"/>
                    </a:lnTo>
                    <a:lnTo>
                      <a:pt x="86" y="104"/>
                    </a:lnTo>
                    <a:lnTo>
                      <a:pt x="88" y="104"/>
                    </a:lnTo>
                    <a:lnTo>
                      <a:pt x="90" y="102"/>
                    </a:lnTo>
                    <a:lnTo>
                      <a:pt x="90" y="100"/>
                    </a:lnTo>
                    <a:lnTo>
                      <a:pt x="88" y="100"/>
                    </a:lnTo>
                    <a:lnTo>
                      <a:pt x="84" y="102"/>
                    </a:lnTo>
                    <a:lnTo>
                      <a:pt x="80" y="102"/>
                    </a:lnTo>
                    <a:lnTo>
                      <a:pt x="80" y="98"/>
                    </a:lnTo>
                    <a:lnTo>
                      <a:pt x="80" y="96"/>
                    </a:lnTo>
                    <a:lnTo>
                      <a:pt x="84" y="90"/>
                    </a:lnTo>
                    <a:lnTo>
                      <a:pt x="88" y="90"/>
                    </a:lnTo>
                    <a:lnTo>
                      <a:pt x="86" y="86"/>
                    </a:lnTo>
                    <a:lnTo>
                      <a:pt x="80" y="86"/>
                    </a:lnTo>
                    <a:lnTo>
                      <a:pt x="78" y="82"/>
                    </a:lnTo>
                    <a:lnTo>
                      <a:pt x="82" y="76"/>
                    </a:lnTo>
                    <a:lnTo>
                      <a:pt x="84" y="72"/>
                    </a:lnTo>
                    <a:lnTo>
                      <a:pt x="84" y="68"/>
                    </a:lnTo>
                    <a:lnTo>
                      <a:pt x="84" y="64"/>
                    </a:lnTo>
                    <a:lnTo>
                      <a:pt x="84" y="60"/>
                    </a:lnTo>
                    <a:lnTo>
                      <a:pt x="84" y="56"/>
                    </a:lnTo>
                    <a:lnTo>
                      <a:pt x="94" y="34"/>
                    </a:lnTo>
                    <a:lnTo>
                      <a:pt x="100" y="28"/>
                    </a:lnTo>
                    <a:lnTo>
                      <a:pt x="100" y="26"/>
                    </a:lnTo>
                    <a:lnTo>
                      <a:pt x="98" y="22"/>
                    </a:lnTo>
                    <a:lnTo>
                      <a:pt x="98" y="22"/>
                    </a:lnTo>
                    <a:lnTo>
                      <a:pt x="98" y="18"/>
                    </a:lnTo>
                    <a:lnTo>
                      <a:pt x="100" y="16"/>
                    </a:lnTo>
                    <a:lnTo>
                      <a:pt x="104" y="18"/>
                    </a:lnTo>
                    <a:lnTo>
                      <a:pt x="106" y="18"/>
                    </a:lnTo>
                    <a:lnTo>
                      <a:pt x="110" y="16"/>
                    </a:lnTo>
                    <a:lnTo>
                      <a:pt x="110" y="14"/>
                    </a:lnTo>
                    <a:lnTo>
                      <a:pt x="108" y="12"/>
                    </a:lnTo>
                    <a:lnTo>
                      <a:pt x="110" y="8"/>
                    </a:lnTo>
                    <a:lnTo>
                      <a:pt x="114" y="4"/>
                    </a:lnTo>
                    <a:lnTo>
                      <a:pt x="116" y="0"/>
                    </a:lnTo>
                    <a:lnTo>
                      <a:pt x="116" y="0"/>
                    </a:lnTo>
                    <a:lnTo>
                      <a:pt x="116" y="0"/>
                    </a:lnTo>
                    <a:close/>
                  </a:path>
                </a:pathLst>
              </a:custGeom>
              <a:grpFill/>
              <a:ln w="3175" cmpd="sng">
                <a:solidFill>
                  <a:srgbClr val="000000"/>
                </a:solidFill>
                <a:round/>
                <a:headEnd/>
                <a:tailEnd/>
              </a:ln>
            </p:spPr>
            <p:txBody>
              <a:bodyPr/>
              <a:lstStyle/>
              <a:p>
                <a:endParaRPr lang="en-US" sz="2600" dirty="0"/>
              </a:p>
            </p:txBody>
          </p:sp>
          <p:sp>
            <p:nvSpPr>
              <p:cNvPr id="807" name="Freeform 23"/>
              <p:cNvSpPr>
                <a:spLocks/>
              </p:cNvSpPr>
              <p:nvPr/>
            </p:nvSpPr>
            <p:spPr bwMode="auto">
              <a:xfrm>
                <a:off x="3418" y="380"/>
                <a:ext cx="182" cy="484"/>
              </a:xfrm>
              <a:custGeom>
                <a:avLst/>
                <a:gdLst>
                  <a:gd name="T0" fmla="*/ 178 w 182"/>
                  <a:gd name="T1" fmla="*/ 294 h 484"/>
                  <a:gd name="T2" fmla="*/ 172 w 182"/>
                  <a:gd name="T3" fmla="*/ 316 h 484"/>
                  <a:gd name="T4" fmla="*/ 140 w 182"/>
                  <a:gd name="T5" fmla="*/ 338 h 484"/>
                  <a:gd name="T6" fmla="*/ 136 w 182"/>
                  <a:gd name="T7" fmla="*/ 360 h 484"/>
                  <a:gd name="T8" fmla="*/ 120 w 182"/>
                  <a:gd name="T9" fmla="*/ 380 h 484"/>
                  <a:gd name="T10" fmla="*/ 130 w 182"/>
                  <a:gd name="T11" fmla="*/ 400 h 484"/>
                  <a:gd name="T12" fmla="*/ 140 w 182"/>
                  <a:gd name="T13" fmla="*/ 412 h 484"/>
                  <a:gd name="T14" fmla="*/ 134 w 182"/>
                  <a:gd name="T15" fmla="*/ 422 h 484"/>
                  <a:gd name="T16" fmla="*/ 124 w 182"/>
                  <a:gd name="T17" fmla="*/ 426 h 484"/>
                  <a:gd name="T18" fmla="*/ 118 w 182"/>
                  <a:gd name="T19" fmla="*/ 436 h 484"/>
                  <a:gd name="T20" fmla="*/ 110 w 182"/>
                  <a:gd name="T21" fmla="*/ 446 h 484"/>
                  <a:gd name="T22" fmla="*/ 110 w 182"/>
                  <a:gd name="T23" fmla="*/ 458 h 484"/>
                  <a:gd name="T24" fmla="*/ 102 w 182"/>
                  <a:gd name="T25" fmla="*/ 466 h 484"/>
                  <a:gd name="T26" fmla="*/ 96 w 182"/>
                  <a:gd name="T27" fmla="*/ 470 h 484"/>
                  <a:gd name="T28" fmla="*/ 86 w 182"/>
                  <a:gd name="T29" fmla="*/ 480 h 484"/>
                  <a:gd name="T30" fmla="*/ 74 w 182"/>
                  <a:gd name="T31" fmla="*/ 482 h 484"/>
                  <a:gd name="T32" fmla="*/ 64 w 182"/>
                  <a:gd name="T33" fmla="*/ 480 h 484"/>
                  <a:gd name="T34" fmla="*/ 52 w 182"/>
                  <a:gd name="T35" fmla="*/ 478 h 484"/>
                  <a:gd name="T36" fmla="*/ 48 w 182"/>
                  <a:gd name="T37" fmla="*/ 470 h 484"/>
                  <a:gd name="T38" fmla="*/ 36 w 182"/>
                  <a:gd name="T39" fmla="*/ 464 h 484"/>
                  <a:gd name="T40" fmla="*/ 24 w 182"/>
                  <a:gd name="T41" fmla="*/ 444 h 484"/>
                  <a:gd name="T42" fmla="*/ 16 w 182"/>
                  <a:gd name="T43" fmla="*/ 438 h 484"/>
                  <a:gd name="T44" fmla="*/ 14 w 182"/>
                  <a:gd name="T45" fmla="*/ 430 h 484"/>
                  <a:gd name="T46" fmla="*/ 8 w 182"/>
                  <a:gd name="T47" fmla="*/ 420 h 484"/>
                  <a:gd name="T48" fmla="*/ 0 w 182"/>
                  <a:gd name="T49" fmla="*/ 418 h 484"/>
                  <a:gd name="T50" fmla="*/ 4 w 182"/>
                  <a:gd name="T51" fmla="*/ 410 h 484"/>
                  <a:gd name="T52" fmla="*/ 8 w 182"/>
                  <a:gd name="T53" fmla="*/ 404 h 484"/>
                  <a:gd name="T54" fmla="*/ 14 w 182"/>
                  <a:gd name="T55" fmla="*/ 400 h 484"/>
                  <a:gd name="T56" fmla="*/ 20 w 182"/>
                  <a:gd name="T57" fmla="*/ 384 h 484"/>
                  <a:gd name="T58" fmla="*/ 4 w 182"/>
                  <a:gd name="T59" fmla="*/ 164 h 484"/>
                  <a:gd name="T60" fmla="*/ 12 w 182"/>
                  <a:gd name="T61" fmla="*/ 172 h 484"/>
                  <a:gd name="T62" fmla="*/ 28 w 182"/>
                  <a:gd name="T63" fmla="*/ 176 h 484"/>
                  <a:gd name="T64" fmla="*/ 36 w 182"/>
                  <a:gd name="T65" fmla="*/ 168 h 484"/>
                  <a:gd name="T66" fmla="*/ 44 w 182"/>
                  <a:gd name="T67" fmla="*/ 174 h 484"/>
                  <a:gd name="T68" fmla="*/ 54 w 182"/>
                  <a:gd name="T69" fmla="*/ 168 h 484"/>
                  <a:gd name="T70" fmla="*/ 62 w 182"/>
                  <a:gd name="T71" fmla="*/ 160 h 484"/>
                  <a:gd name="T72" fmla="*/ 62 w 182"/>
                  <a:gd name="T73" fmla="*/ 150 h 484"/>
                  <a:gd name="T74" fmla="*/ 72 w 182"/>
                  <a:gd name="T75" fmla="*/ 142 h 484"/>
                  <a:gd name="T76" fmla="*/ 74 w 182"/>
                  <a:gd name="T77" fmla="*/ 136 h 484"/>
                  <a:gd name="T78" fmla="*/ 80 w 182"/>
                  <a:gd name="T79" fmla="*/ 128 h 484"/>
                  <a:gd name="T80" fmla="*/ 76 w 182"/>
                  <a:gd name="T81" fmla="*/ 112 h 484"/>
                  <a:gd name="T82" fmla="*/ 68 w 182"/>
                  <a:gd name="T83" fmla="*/ 96 h 484"/>
                  <a:gd name="T84" fmla="*/ 62 w 182"/>
                  <a:gd name="T85" fmla="*/ 86 h 484"/>
                  <a:gd name="T86" fmla="*/ 58 w 182"/>
                  <a:gd name="T87" fmla="*/ 80 h 484"/>
                  <a:gd name="T88" fmla="*/ 52 w 182"/>
                  <a:gd name="T89" fmla="*/ 72 h 484"/>
                  <a:gd name="T90" fmla="*/ 52 w 182"/>
                  <a:gd name="T91" fmla="*/ 68 h 484"/>
                  <a:gd name="T92" fmla="*/ 48 w 182"/>
                  <a:gd name="T93" fmla="*/ 60 h 484"/>
                  <a:gd name="T94" fmla="*/ 44 w 182"/>
                  <a:gd name="T95" fmla="*/ 54 h 484"/>
                  <a:gd name="T96" fmla="*/ 36 w 182"/>
                  <a:gd name="T97" fmla="*/ 46 h 484"/>
                  <a:gd name="T98" fmla="*/ 44 w 182"/>
                  <a:gd name="T99" fmla="*/ 38 h 484"/>
                  <a:gd name="T100" fmla="*/ 40 w 182"/>
                  <a:gd name="T101" fmla="*/ 28 h 484"/>
                  <a:gd name="T102" fmla="*/ 42 w 182"/>
                  <a:gd name="T103" fmla="*/ 20 h 484"/>
                  <a:gd name="T104" fmla="*/ 48 w 182"/>
                  <a:gd name="T105" fmla="*/ 10 h 484"/>
                  <a:gd name="T106" fmla="*/ 58 w 182"/>
                  <a:gd name="T10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484">
                    <a:moveTo>
                      <a:pt x="58" y="0"/>
                    </a:moveTo>
                    <a:lnTo>
                      <a:pt x="178" y="10"/>
                    </a:lnTo>
                    <a:lnTo>
                      <a:pt x="178" y="294"/>
                    </a:lnTo>
                    <a:lnTo>
                      <a:pt x="182" y="298"/>
                    </a:lnTo>
                    <a:lnTo>
                      <a:pt x="178" y="312"/>
                    </a:lnTo>
                    <a:lnTo>
                      <a:pt x="172" y="316"/>
                    </a:lnTo>
                    <a:lnTo>
                      <a:pt x="156" y="320"/>
                    </a:lnTo>
                    <a:lnTo>
                      <a:pt x="150" y="324"/>
                    </a:lnTo>
                    <a:lnTo>
                      <a:pt x="140" y="338"/>
                    </a:lnTo>
                    <a:lnTo>
                      <a:pt x="136" y="344"/>
                    </a:lnTo>
                    <a:lnTo>
                      <a:pt x="138" y="356"/>
                    </a:lnTo>
                    <a:lnTo>
                      <a:pt x="136" y="360"/>
                    </a:lnTo>
                    <a:lnTo>
                      <a:pt x="122" y="366"/>
                    </a:lnTo>
                    <a:lnTo>
                      <a:pt x="120" y="372"/>
                    </a:lnTo>
                    <a:lnTo>
                      <a:pt x="120" y="380"/>
                    </a:lnTo>
                    <a:lnTo>
                      <a:pt x="120" y="390"/>
                    </a:lnTo>
                    <a:lnTo>
                      <a:pt x="128" y="396"/>
                    </a:lnTo>
                    <a:lnTo>
                      <a:pt x="130" y="400"/>
                    </a:lnTo>
                    <a:lnTo>
                      <a:pt x="136" y="400"/>
                    </a:lnTo>
                    <a:lnTo>
                      <a:pt x="140" y="402"/>
                    </a:lnTo>
                    <a:lnTo>
                      <a:pt x="140" y="412"/>
                    </a:lnTo>
                    <a:lnTo>
                      <a:pt x="140" y="416"/>
                    </a:lnTo>
                    <a:lnTo>
                      <a:pt x="138" y="420"/>
                    </a:lnTo>
                    <a:lnTo>
                      <a:pt x="134" y="422"/>
                    </a:lnTo>
                    <a:lnTo>
                      <a:pt x="130" y="422"/>
                    </a:lnTo>
                    <a:lnTo>
                      <a:pt x="126" y="422"/>
                    </a:lnTo>
                    <a:lnTo>
                      <a:pt x="124" y="426"/>
                    </a:lnTo>
                    <a:lnTo>
                      <a:pt x="120" y="428"/>
                    </a:lnTo>
                    <a:lnTo>
                      <a:pt x="118" y="430"/>
                    </a:lnTo>
                    <a:lnTo>
                      <a:pt x="118" y="436"/>
                    </a:lnTo>
                    <a:lnTo>
                      <a:pt x="116" y="438"/>
                    </a:lnTo>
                    <a:lnTo>
                      <a:pt x="114" y="444"/>
                    </a:lnTo>
                    <a:lnTo>
                      <a:pt x="110" y="446"/>
                    </a:lnTo>
                    <a:lnTo>
                      <a:pt x="108" y="450"/>
                    </a:lnTo>
                    <a:lnTo>
                      <a:pt x="108" y="454"/>
                    </a:lnTo>
                    <a:lnTo>
                      <a:pt x="110" y="458"/>
                    </a:lnTo>
                    <a:lnTo>
                      <a:pt x="110" y="462"/>
                    </a:lnTo>
                    <a:lnTo>
                      <a:pt x="106" y="464"/>
                    </a:lnTo>
                    <a:lnTo>
                      <a:pt x="102" y="466"/>
                    </a:lnTo>
                    <a:lnTo>
                      <a:pt x="98" y="466"/>
                    </a:lnTo>
                    <a:lnTo>
                      <a:pt x="96" y="466"/>
                    </a:lnTo>
                    <a:lnTo>
                      <a:pt x="96" y="470"/>
                    </a:lnTo>
                    <a:lnTo>
                      <a:pt x="92" y="470"/>
                    </a:lnTo>
                    <a:lnTo>
                      <a:pt x="90" y="470"/>
                    </a:lnTo>
                    <a:lnTo>
                      <a:pt x="86" y="480"/>
                    </a:lnTo>
                    <a:lnTo>
                      <a:pt x="82" y="484"/>
                    </a:lnTo>
                    <a:lnTo>
                      <a:pt x="78" y="484"/>
                    </a:lnTo>
                    <a:lnTo>
                      <a:pt x="74" y="482"/>
                    </a:lnTo>
                    <a:lnTo>
                      <a:pt x="70" y="480"/>
                    </a:lnTo>
                    <a:lnTo>
                      <a:pt x="66" y="480"/>
                    </a:lnTo>
                    <a:lnTo>
                      <a:pt x="64" y="480"/>
                    </a:lnTo>
                    <a:lnTo>
                      <a:pt x="60" y="480"/>
                    </a:lnTo>
                    <a:lnTo>
                      <a:pt x="56" y="480"/>
                    </a:lnTo>
                    <a:lnTo>
                      <a:pt x="52" y="478"/>
                    </a:lnTo>
                    <a:lnTo>
                      <a:pt x="50" y="476"/>
                    </a:lnTo>
                    <a:lnTo>
                      <a:pt x="50" y="476"/>
                    </a:lnTo>
                    <a:lnTo>
                      <a:pt x="48" y="470"/>
                    </a:lnTo>
                    <a:lnTo>
                      <a:pt x="44" y="470"/>
                    </a:lnTo>
                    <a:lnTo>
                      <a:pt x="40" y="466"/>
                    </a:lnTo>
                    <a:lnTo>
                      <a:pt x="36" y="464"/>
                    </a:lnTo>
                    <a:lnTo>
                      <a:pt x="32" y="460"/>
                    </a:lnTo>
                    <a:lnTo>
                      <a:pt x="24" y="450"/>
                    </a:lnTo>
                    <a:lnTo>
                      <a:pt x="24" y="444"/>
                    </a:lnTo>
                    <a:lnTo>
                      <a:pt x="22" y="440"/>
                    </a:lnTo>
                    <a:lnTo>
                      <a:pt x="20" y="440"/>
                    </a:lnTo>
                    <a:lnTo>
                      <a:pt x="16" y="438"/>
                    </a:lnTo>
                    <a:lnTo>
                      <a:pt x="18" y="432"/>
                    </a:lnTo>
                    <a:lnTo>
                      <a:pt x="14" y="432"/>
                    </a:lnTo>
                    <a:lnTo>
                      <a:pt x="14" y="430"/>
                    </a:lnTo>
                    <a:lnTo>
                      <a:pt x="16" y="422"/>
                    </a:lnTo>
                    <a:lnTo>
                      <a:pt x="12" y="420"/>
                    </a:lnTo>
                    <a:lnTo>
                      <a:pt x="8" y="420"/>
                    </a:lnTo>
                    <a:lnTo>
                      <a:pt x="6" y="418"/>
                    </a:lnTo>
                    <a:lnTo>
                      <a:pt x="4" y="416"/>
                    </a:lnTo>
                    <a:lnTo>
                      <a:pt x="0" y="418"/>
                    </a:lnTo>
                    <a:lnTo>
                      <a:pt x="0" y="416"/>
                    </a:lnTo>
                    <a:lnTo>
                      <a:pt x="4" y="412"/>
                    </a:lnTo>
                    <a:lnTo>
                      <a:pt x="4" y="410"/>
                    </a:lnTo>
                    <a:lnTo>
                      <a:pt x="6" y="408"/>
                    </a:lnTo>
                    <a:lnTo>
                      <a:pt x="4" y="408"/>
                    </a:lnTo>
                    <a:lnTo>
                      <a:pt x="8" y="404"/>
                    </a:lnTo>
                    <a:lnTo>
                      <a:pt x="8" y="404"/>
                    </a:lnTo>
                    <a:lnTo>
                      <a:pt x="10" y="402"/>
                    </a:lnTo>
                    <a:lnTo>
                      <a:pt x="14" y="400"/>
                    </a:lnTo>
                    <a:lnTo>
                      <a:pt x="20" y="398"/>
                    </a:lnTo>
                    <a:lnTo>
                      <a:pt x="22" y="390"/>
                    </a:lnTo>
                    <a:lnTo>
                      <a:pt x="20" y="384"/>
                    </a:lnTo>
                    <a:lnTo>
                      <a:pt x="2" y="384"/>
                    </a:lnTo>
                    <a:lnTo>
                      <a:pt x="2" y="164"/>
                    </a:lnTo>
                    <a:lnTo>
                      <a:pt x="4" y="164"/>
                    </a:lnTo>
                    <a:lnTo>
                      <a:pt x="6" y="170"/>
                    </a:lnTo>
                    <a:lnTo>
                      <a:pt x="6" y="172"/>
                    </a:lnTo>
                    <a:lnTo>
                      <a:pt x="12" y="172"/>
                    </a:lnTo>
                    <a:lnTo>
                      <a:pt x="20" y="168"/>
                    </a:lnTo>
                    <a:lnTo>
                      <a:pt x="20" y="172"/>
                    </a:lnTo>
                    <a:lnTo>
                      <a:pt x="28" y="176"/>
                    </a:lnTo>
                    <a:lnTo>
                      <a:pt x="32" y="174"/>
                    </a:lnTo>
                    <a:lnTo>
                      <a:pt x="32" y="170"/>
                    </a:lnTo>
                    <a:lnTo>
                      <a:pt x="36" y="168"/>
                    </a:lnTo>
                    <a:lnTo>
                      <a:pt x="40" y="166"/>
                    </a:lnTo>
                    <a:lnTo>
                      <a:pt x="38" y="170"/>
                    </a:lnTo>
                    <a:lnTo>
                      <a:pt x="44" y="174"/>
                    </a:lnTo>
                    <a:lnTo>
                      <a:pt x="46" y="168"/>
                    </a:lnTo>
                    <a:lnTo>
                      <a:pt x="52" y="166"/>
                    </a:lnTo>
                    <a:lnTo>
                      <a:pt x="54" y="168"/>
                    </a:lnTo>
                    <a:lnTo>
                      <a:pt x="58" y="166"/>
                    </a:lnTo>
                    <a:lnTo>
                      <a:pt x="62" y="160"/>
                    </a:lnTo>
                    <a:lnTo>
                      <a:pt x="62" y="160"/>
                    </a:lnTo>
                    <a:lnTo>
                      <a:pt x="60" y="158"/>
                    </a:lnTo>
                    <a:lnTo>
                      <a:pt x="60" y="154"/>
                    </a:lnTo>
                    <a:lnTo>
                      <a:pt x="62" y="150"/>
                    </a:lnTo>
                    <a:lnTo>
                      <a:pt x="64" y="148"/>
                    </a:lnTo>
                    <a:lnTo>
                      <a:pt x="70" y="144"/>
                    </a:lnTo>
                    <a:lnTo>
                      <a:pt x="72" y="142"/>
                    </a:lnTo>
                    <a:lnTo>
                      <a:pt x="70" y="140"/>
                    </a:lnTo>
                    <a:lnTo>
                      <a:pt x="70" y="138"/>
                    </a:lnTo>
                    <a:lnTo>
                      <a:pt x="74" y="136"/>
                    </a:lnTo>
                    <a:lnTo>
                      <a:pt x="74" y="130"/>
                    </a:lnTo>
                    <a:lnTo>
                      <a:pt x="76" y="130"/>
                    </a:lnTo>
                    <a:lnTo>
                      <a:pt x="80" y="128"/>
                    </a:lnTo>
                    <a:lnTo>
                      <a:pt x="80" y="120"/>
                    </a:lnTo>
                    <a:lnTo>
                      <a:pt x="80" y="116"/>
                    </a:lnTo>
                    <a:lnTo>
                      <a:pt x="76" y="112"/>
                    </a:lnTo>
                    <a:lnTo>
                      <a:pt x="76" y="108"/>
                    </a:lnTo>
                    <a:lnTo>
                      <a:pt x="76" y="102"/>
                    </a:lnTo>
                    <a:lnTo>
                      <a:pt x="68" y="96"/>
                    </a:lnTo>
                    <a:lnTo>
                      <a:pt x="70" y="92"/>
                    </a:lnTo>
                    <a:lnTo>
                      <a:pt x="66" y="90"/>
                    </a:lnTo>
                    <a:lnTo>
                      <a:pt x="62" y="86"/>
                    </a:lnTo>
                    <a:lnTo>
                      <a:pt x="64" y="84"/>
                    </a:lnTo>
                    <a:lnTo>
                      <a:pt x="64" y="80"/>
                    </a:lnTo>
                    <a:lnTo>
                      <a:pt x="58" y="80"/>
                    </a:lnTo>
                    <a:lnTo>
                      <a:pt x="52" y="78"/>
                    </a:lnTo>
                    <a:lnTo>
                      <a:pt x="52" y="76"/>
                    </a:lnTo>
                    <a:lnTo>
                      <a:pt x="52" y="72"/>
                    </a:lnTo>
                    <a:lnTo>
                      <a:pt x="54" y="72"/>
                    </a:lnTo>
                    <a:lnTo>
                      <a:pt x="54" y="70"/>
                    </a:lnTo>
                    <a:lnTo>
                      <a:pt x="52" y="68"/>
                    </a:lnTo>
                    <a:lnTo>
                      <a:pt x="50" y="68"/>
                    </a:lnTo>
                    <a:lnTo>
                      <a:pt x="48" y="64"/>
                    </a:lnTo>
                    <a:lnTo>
                      <a:pt x="48" y="60"/>
                    </a:lnTo>
                    <a:lnTo>
                      <a:pt x="46" y="58"/>
                    </a:lnTo>
                    <a:lnTo>
                      <a:pt x="44" y="56"/>
                    </a:lnTo>
                    <a:lnTo>
                      <a:pt x="44" y="54"/>
                    </a:lnTo>
                    <a:lnTo>
                      <a:pt x="42" y="52"/>
                    </a:lnTo>
                    <a:lnTo>
                      <a:pt x="40" y="50"/>
                    </a:lnTo>
                    <a:lnTo>
                      <a:pt x="36" y="46"/>
                    </a:lnTo>
                    <a:lnTo>
                      <a:pt x="38" y="44"/>
                    </a:lnTo>
                    <a:lnTo>
                      <a:pt x="44" y="42"/>
                    </a:lnTo>
                    <a:lnTo>
                      <a:pt x="44" y="38"/>
                    </a:lnTo>
                    <a:lnTo>
                      <a:pt x="42" y="34"/>
                    </a:lnTo>
                    <a:lnTo>
                      <a:pt x="42" y="30"/>
                    </a:lnTo>
                    <a:lnTo>
                      <a:pt x="40" y="28"/>
                    </a:lnTo>
                    <a:lnTo>
                      <a:pt x="38" y="26"/>
                    </a:lnTo>
                    <a:lnTo>
                      <a:pt x="40" y="22"/>
                    </a:lnTo>
                    <a:lnTo>
                      <a:pt x="42" y="20"/>
                    </a:lnTo>
                    <a:lnTo>
                      <a:pt x="44" y="18"/>
                    </a:lnTo>
                    <a:lnTo>
                      <a:pt x="48" y="16"/>
                    </a:lnTo>
                    <a:lnTo>
                      <a:pt x="48" y="10"/>
                    </a:lnTo>
                    <a:lnTo>
                      <a:pt x="50" y="8"/>
                    </a:lnTo>
                    <a:lnTo>
                      <a:pt x="52" y="4"/>
                    </a:lnTo>
                    <a:lnTo>
                      <a:pt x="58" y="0"/>
                    </a:lnTo>
                    <a:lnTo>
                      <a:pt x="58" y="0"/>
                    </a:lnTo>
                    <a:lnTo>
                      <a:pt x="58" y="0"/>
                    </a:lnTo>
                    <a:close/>
                  </a:path>
                </a:pathLst>
              </a:custGeom>
              <a:grpFill/>
              <a:ln w="3175" cmpd="sng">
                <a:solidFill>
                  <a:srgbClr val="000000"/>
                </a:solidFill>
                <a:round/>
                <a:headEnd/>
                <a:tailEnd/>
              </a:ln>
            </p:spPr>
            <p:txBody>
              <a:bodyPr/>
              <a:lstStyle/>
              <a:p>
                <a:endParaRPr lang="en-US" sz="2600" dirty="0"/>
              </a:p>
            </p:txBody>
          </p:sp>
          <p:sp>
            <p:nvSpPr>
              <p:cNvPr id="808" name="Freeform 24"/>
              <p:cNvSpPr>
                <a:spLocks/>
              </p:cNvSpPr>
              <p:nvPr/>
            </p:nvSpPr>
            <p:spPr bwMode="auto">
              <a:xfrm>
                <a:off x="4098" y="384"/>
                <a:ext cx="16" cy="34"/>
              </a:xfrm>
              <a:custGeom>
                <a:avLst/>
                <a:gdLst>
                  <a:gd name="T0" fmla="*/ 4 w 16"/>
                  <a:gd name="T1" fmla="*/ 24 h 34"/>
                  <a:gd name="T2" fmla="*/ 4 w 16"/>
                  <a:gd name="T3" fmla="*/ 20 h 34"/>
                  <a:gd name="T4" fmla="*/ 2 w 16"/>
                  <a:gd name="T5" fmla="*/ 18 h 34"/>
                  <a:gd name="T6" fmla="*/ 0 w 16"/>
                  <a:gd name="T7" fmla="*/ 14 h 34"/>
                  <a:gd name="T8" fmla="*/ 2 w 16"/>
                  <a:gd name="T9" fmla="*/ 10 h 34"/>
                  <a:gd name="T10" fmla="*/ 0 w 16"/>
                  <a:gd name="T11" fmla="*/ 6 h 34"/>
                  <a:gd name="T12" fmla="*/ 2 w 16"/>
                  <a:gd name="T13" fmla="*/ 4 h 34"/>
                  <a:gd name="T14" fmla="*/ 8 w 16"/>
                  <a:gd name="T15" fmla="*/ 0 h 34"/>
                  <a:gd name="T16" fmla="*/ 14 w 16"/>
                  <a:gd name="T17" fmla="*/ 2 h 34"/>
                  <a:gd name="T18" fmla="*/ 16 w 16"/>
                  <a:gd name="T19" fmla="*/ 6 h 34"/>
                  <a:gd name="T20" fmla="*/ 10 w 16"/>
                  <a:gd name="T21" fmla="*/ 10 h 34"/>
                  <a:gd name="T22" fmla="*/ 10 w 16"/>
                  <a:gd name="T23" fmla="*/ 14 h 34"/>
                  <a:gd name="T24" fmla="*/ 12 w 16"/>
                  <a:gd name="T25" fmla="*/ 18 h 34"/>
                  <a:gd name="T26" fmla="*/ 12 w 16"/>
                  <a:gd name="T27" fmla="*/ 22 h 34"/>
                  <a:gd name="T28" fmla="*/ 12 w 16"/>
                  <a:gd name="T29" fmla="*/ 24 h 34"/>
                  <a:gd name="T30" fmla="*/ 14 w 16"/>
                  <a:gd name="T31" fmla="*/ 28 h 34"/>
                  <a:gd name="T32" fmla="*/ 14 w 16"/>
                  <a:gd name="T33" fmla="*/ 34 h 34"/>
                  <a:gd name="T34" fmla="*/ 12 w 16"/>
                  <a:gd name="T35" fmla="*/ 32 h 34"/>
                  <a:gd name="T36" fmla="*/ 6 w 16"/>
                  <a:gd name="T37" fmla="*/ 26 h 34"/>
                  <a:gd name="T38" fmla="*/ 4 w 16"/>
                  <a:gd name="T39" fmla="*/ 24 h 34"/>
                  <a:gd name="T40" fmla="*/ 4 w 16"/>
                  <a:gd name="T41" fmla="*/ 24 h 34"/>
                  <a:gd name="T42" fmla="*/ 4 w 16"/>
                  <a:gd name="T4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4">
                    <a:moveTo>
                      <a:pt x="4" y="24"/>
                    </a:moveTo>
                    <a:lnTo>
                      <a:pt x="4" y="20"/>
                    </a:lnTo>
                    <a:lnTo>
                      <a:pt x="2" y="18"/>
                    </a:lnTo>
                    <a:lnTo>
                      <a:pt x="0" y="14"/>
                    </a:lnTo>
                    <a:lnTo>
                      <a:pt x="2" y="10"/>
                    </a:lnTo>
                    <a:lnTo>
                      <a:pt x="0" y="6"/>
                    </a:lnTo>
                    <a:lnTo>
                      <a:pt x="2" y="4"/>
                    </a:lnTo>
                    <a:lnTo>
                      <a:pt x="8" y="0"/>
                    </a:lnTo>
                    <a:lnTo>
                      <a:pt x="14" y="2"/>
                    </a:lnTo>
                    <a:lnTo>
                      <a:pt x="16" y="6"/>
                    </a:lnTo>
                    <a:lnTo>
                      <a:pt x="10" y="10"/>
                    </a:lnTo>
                    <a:lnTo>
                      <a:pt x="10" y="14"/>
                    </a:lnTo>
                    <a:lnTo>
                      <a:pt x="12" y="18"/>
                    </a:lnTo>
                    <a:lnTo>
                      <a:pt x="12" y="22"/>
                    </a:lnTo>
                    <a:lnTo>
                      <a:pt x="12" y="24"/>
                    </a:lnTo>
                    <a:lnTo>
                      <a:pt x="14" y="28"/>
                    </a:lnTo>
                    <a:lnTo>
                      <a:pt x="14" y="34"/>
                    </a:lnTo>
                    <a:lnTo>
                      <a:pt x="12" y="32"/>
                    </a:lnTo>
                    <a:lnTo>
                      <a:pt x="6" y="26"/>
                    </a:lnTo>
                    <a:lnTo>
                      <a:pt x="4" y="24"/>
                    </a:lnTo>
                    <a:lnTo>
                      <a:pt x="4" y="24"/>
                    </a:lnTo>
                    <a:lnTo>
                      <a:pt x="4" y="24"/>
                    </a:lnTo>
                    <a:close/>
                  </a:path>
                </a:pathLst>
              </a:custGeom>
              <a:grpFill/>
              <a:ln w="3175" cmpd="sng">
                <a:solidFill>
                  <a:srgbClr val="000000"/>
                </a:solidFill>
                <a:round/>
                <a:headEnd/>
                <a:tailEnd/>
              </a:ln>
            </p:spPr>
            <p:txBody>
              <a:bodyPr/>
              <a:lstStyle/>
              <a:p>
                <a:endParaRPr lang="en-US" sz="2600" dirty="0"/>
              </a:p>
            </p:txBody>
          </p:sp>
          <p:sp>
            <p:nvSpPr>
              <p:cNvPr id="809" name="Freeform 25"/>
              <p:cNvSpPr>
                <a:spLocks/>
              </p:cNvSpPr>
              <p:nvPr/>
            </p:nvSpPr>
            <p:spPr bwMode="auto">
              <a:xfrm>
                <a:off x="3810" y="388"/>
                <a:ext cx="312" cy="250"/>
              </a:xfrm>
              <a:custGeom>
                <a:avLst/>
                <a:gdLst>
                  <a:gd name="T0" fmla="*/ 150 w 312"/>
                  <a:gd name="T1" fmla="*/ 32 h 250"/>
                  <a:gd name="T2" fmla="*/ 168 w 312"/>
                  <a:gd name="T3" fmla="*/ 14 h 250"/>
                  <a:gd name="T4" fmla="*/ 190 w 312"/>
                  <a:gd name="T5" fmla="*/ 12 h 250"/>
                  <a:gd name="T6" fmla="*/ 204 w 312"/>
                  <a:gd name="T7" fmla="*/ 12 h 250"/>
                  <a:gd name="T8" fmla="*/ 230 w 312"/>
                  <a:gd name="T9" fmla="*/ 0 h 250"/>
                  <a:gd name="T10" fmla="*/ 230 w 312"/>
                  <a:gd name="T11" fmla="*/ 12 h 250"/>
                  <a:gd name="T12" fmla="*/ 238 w 312"/>
                  <a:gd name="T13" fmla="*/ 14 h 250"/>
                  <a:gd name="T14" fmla="*/ 244 w 312"/>
                  <a:gd name="T15" fmla="*/ 30 h 250"/>
                  <a:gd name="T16" fmla="*/ 260 w 312"/>
                  <a:gd name="T17" fmla="*/ 40 h 250"/>
                  <a:gd name="T18" fmla="*/ 250 w 312"/>
                  <a:gd name="T19" fmla="*/ 44 h 250"/>
                  <a:gd name="T20" fmla="*/ 262 w 312"/>
                  <a:gd name="T21" fmla="*/ 52 h 250"/>
                  <a:gd name="T22" fmla="*/ 270 w 312"/>
                  <a:gd name="T23" fmla="*/ 52 h 250"/>
                  <a:gd name="T24" fmla="*/ 282 w 312"/>
                  <a:gd name="T25" fmla="*/ 56 h 250"/>
                  <a:gd name="T26" fmla="*/ 292 w 312"/>
                  <a:gd name="T27" fmla="*/ 62 h 250"/>
                  <a:gd name="T28" fmla="*/ 296 w 312"/>
                  <a:gd name="T29" fmla="*/ 64 h 250"/>
                  <a:gd name="T30" fmla="*/ 294 w 312"/>
                  <a:gd name="T31" fmla="*/ 50 h 250"/>
                  <a:gd name="T32" fmla="*/ 290 w 312"/>
                  <a:gd name="T33" fmla="*/ 38 h 250"/>
                  <a:gd name="T34" fmla="*/ 280 w 312"/>
                  <a:gd name="T35" fmla="*/ 22 h 250"/>
                  <a:gd name="T36" fmla="*/ 288 w 312"/>
                  <a:gd name="T37" fmla="*/ 22 h 250"/>
                  <a:gd name="T38" fmla="*/ 300 w 312"/>
                  <a:gd name="T39" fmla="*/ 38 h 250"/>
                  <a:gd name="T40" fmla="*/ 302 w 312"/>
                  <a:gd name="T41" fmla="*/ 60 h 250"/>
                  <a:gd name="T42" fmla="*/ 310 w 312"/>
                  <a:gd name="T43" fmla="*/ 80 h 250"/>
                  <a:gd name="T44" fmla="*/ 306 w 312"/>
                  <a:gd name="T45" fmla="*/ 100 h 250"/>
                  <a:gd name="T46" fmla="*/ 304 w 312"/>
                  <a:gd name="T47" fmla="*/ 120 h 250"/>
                  <a:gd name="T48" fmla="*/ 288 w 312"/>
                  <a:gd name="T49" fmla="*/ 120 h 250"/>
                  <a:gd name="T50" fmla="*/ 292 w 312"/>
                  <a:gd name="T51" fmla="*/ 110 h 250"/>
                  <a:gd name="T52" fmla="*/ 302 w 312"/>
                  <a:gd name="T53" fmla="*/ 106 h 250"/>
                  <a:gd name="T54" fmla="*/ 306 w 312"/>
                  <a:gd name="T55" fmla="*/ 112 h 250"/>
                  <a:gd name="T56" fmla="*/ 304 w 312"/>
                  <a:gd name="T57" fmla="*/ 100 h 250"/>
                  <a:gd name="T58" fmla="*/ 294 w 312"/>
                  <a:gd name="T59" fmla="*/ 96 h 250"/>
                  <a:gd name="T60" fmla="*/ 294 w 312"/>
                  <a:gd name="T61" fmla="*/ 90 h 250"/>
                  <a:gd name="T62" fmla="*/ 284 w 312"/>
                  <a:gd name="T63" fmla="*/ 92 h 250"/>
                  <a:gd name="T64" fmla="*/ 278 w 312"/>
                  <a:gd name="T65" fmla="*/ 92 h 250"/>
                  <a:gd name="T66" fmla="*/ 284 w 312"/>
                  <a:gd name="T67" fmla="*/ 110 h 250"/>
                  <a:gd name="T68" fmla="*/ 272 w 312"/>
                  <a:gd name="T69" fmla="*/ 106 h 250"/>
                  <a:gd name="T70" fmla="*/ 282 w 312"/>
                  <a:gd name="T71" fmla="*/ 102 h 250"/>
                  <a:gd name="T72" fmla="*/ 266 w 312"/>
                  <a:gd name="T73" fmla="*/ 104 h 250"/>
                  <a:gd name="T74" fmla="*/ 254 w 312"/>
                  <a:gd name="T75" fmla="*/ 118 h 250"/>
                  <a:gd name="T76" fmla="*/ 248 w 312"/>
                  <a:gd name="T77" fmla="*/ 102 h 250"/>
                  <a:gd name="T78" fmla="*/ 242 w 312"/>
                  <a:gd name="T79" fmla="*/ 96 h 250"/>
                  <a:gd name="T80" fmla="*/ 232 w 312"/>
                  <a:gd name="T81" fmla="*/ 96 h 250"/>
                  <a:gd name="T82" fmla="*/ 224 w 312"/>
                  <a:gd name="T83" fmla="*/ 96 h 250"/>
                  <a:gd name="T84" fmla="*/ 234 w 312"/>
                  <a:gd name="T85" fmla="*/ 110 h 250"/>
                  <a:gd name="T86" fmla="*/ 202 w 312"/>
                  <a:gd name="T87" fmla="*/ 114 h 250"/>
                  <a:gd name="T88" fmla="*/ 188 w 312"/>
                  <a:gd name="T89" fmla="*/ 102 h 250"/>
                  <a:gd name="T90" fmla="*/ 188 w 312"/>
                  <a:gd name="T91" fmla="*/ 106 h 250"/>
                  <a:gd name="T92" fmla="*/ 194 w 312"/>
                  <a:gd name="T93" fmla="*/ 118 h 250"/>
                  <a:gd name="T94" fmla="*/ 218 w 312"/>
                  <a:gd name="T95" fmla="*/ 126 h 250"/>
                  <a:gd name="T96" fmla="*/ 224 w 312"/>
                  <a:gd name="T97" fmla="*/ 146 h 250"/>
                  <a:gd name="T98" fmla="*/ 210 w 312"/>
                  <a:gd name="T99" fmla="*/ 164 h 250"/>
                  <a:gd name="T100" fmla="*/ 184 w 312"/>
                  <a:gd name="T101" fmla="*/ 180 h 250"/>
                  <a:gd name="T102" fmla="*/ 178 w 312"/>
                  <a:gd name="T103" fmla="*/ 190 h 250"/>
                  <a:gd name="T104" fmla="*/ 186 w 312"/>
                  <a:gd name="T105" fmla="*/ 192 h 250"/>
                  <a:gd name="T106" fmla="*/ 190 w 312"/>
                  <a:gd name="T107" fmla="*/ 208 h 250"/>
                  <a:gd name="T108" fmla="*/ 200 w 312"/>
                  <a:gd name="T109" fmla="*/ 218 h 250"/>
                  <a:gd name="T110" fmla="*/ 204 w 312"/>
                  <a:gd name="T111" fmla="*/ 228 h 250"/>
                  <a:gd name="T112" fmla="*/ 196 w 312"/>
                  <a:gd name="T113" fmla="*/ 242 h 250"/>
                  <a:gd name="T114" fmla="*/ 0 w 312"/>
                  <a:gd name="T115" fmla="*/ 19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250">
                    <a:moveTo>
                      <a:pt x="0" y="196"/>
                    </a:moveTo>
                    <a:lnTo>
                      <a:pt x="124" y="64"/>
                    </a:lnTo>
                    <a:lnTo>
                      <a:pt x="132" y="50"/>
                    </a:lnTo>
                    <a:lnTo>
                      <a:pt x="140" y="50"/>
                    </a:lnTo>
                    <a:lnTo>
                      <a:pt x="144" y="50"/>
                    </a:lnTo>
                    <a:lnTo>
                      <a:pt x="148" y="46"/>
                    </a:lnTo>
                    <a:lnTo>
                      <a:pt x="150" y="32"/>
                    </a:lnTo>
                    <a:lnTo>
                      <a:pt x="152" y="30"/>
                    </a:lnTo>
                    <a:lnTo>
                      <a:pt x="154" y="32"/>
                    </a:lnTo>
                    <a:lnTo>
                      <a:pt x="158" y="32"/>
                    </a:lnTo>
                    <a:lnTo>
                      <a:pt x="162" y="32"/>
                    </a:lnTo>
                    <a:lnTo>
                      <a:pt x="164" y="28"/>
                    </a:lnTo>
                    <a:lnTo>
                      <a:pt x="164" y="18"/>
                    </a:lnTo>
                    <a:lnTo>
                      <a:pt x="168" y="14"/>
                    </a:lnTo>
                    <a:lnTo>
                      <a:pt x="168" y="10"/>
                    </a:lnTo>
                    <a:lnTo>
                      <a:pt x="170" y="8"/>
                    </a:lnTo>
                    <a:lnTo>
                      <a:pt x="174" y="10"/>
                    </a:lnTo>
                    <a:lnTo>
                      <a:pt x="176" y="12"/>
                    </a:lnTo>
                    <a:lnTo>
                      <a:pt x="180" y="12"/>
                    </a:lnTo>
                    <a:lnTo>
                      <a:pt x="182" y="10"/>
                    </a:lnTo>
                    <a:lnTo>
                      <a:pt x="190" y="12"/>
                    </a:lnTo>
                    <a:lnTo>
                      <a:pt x="192" y="14"/>
                    </a:lnTo>
                    <a:lnTo>
                      <a:pt x="194" y="14"/>
                    </a:lnTo>
                    <a:lnTo>
                      <a:pt x="198" y="18"/>
                    </a:lnTo>
                    <a:lnTo>
                      <a:pt x="198" y="20"/>
                    </a:lnTo>
                    <a:lnTo>
                      <a:pt x="204" y="22"/>
                    </a:lnTo>
                    <a:lnTo>
                      <a:pt x="202" y="16"/>
                    </a:lnTo>
                    <a:lnTo>
                      <a:pt x="204" y="12"/>
                    </a:lnTo>
                    <a:lnTo>
                      <a:pt x="208" y="8"/>
                    </a:lnTo>
                    <a:lnTo>
                      <a:pt x="212" y="6"/>
                    </a:lnTo>
                    <a:lnTo>
                      <a:pt x="216" y="4"/>
                    </a:lnTo>
                    <a:lnTo>
                      <a:pt x="220" y="0"/>
                    </a:lnTo>
                    <a:lnTo>
                      <a:pt x="224" y="2"/>
                    </a:lnTo>
                    <a:lnTo>
                      <a:pt x="228" y="2"/>
                    </a:lnTo>
                    <a:lnTo>
                      <a:pt x="230" y="0"/>
                    </a:lnTo>
                    <a:lnTo>
                      <a:pt x="232" y="0"/>
                    </a:lnTo>
                    <a:lnTo>
                      <a:pt x="232" y="2"/>
                    </a:lnTo>
                    <a:lnTo>
                      <a:pt x="230" y="4"/>
                    </a:lnTo>
                    <a:lnTo>
                      <a:pt x="230" y="6"/>
                    </a:lnTo>
                    <a:lnTo>
                      <a:pt x="232" y="8"/>
                    </a:lnTo>
                    <a:lnTo>
                      <a:pt x="232" y="12"/>
                    </a:lnTo>
                    <a:lnTo>
                      <a:pt x="230" y="12"/>
                    </a:lnTo>
                    <a:lnTo>
                      <a:pt x="228" y="12"/>
                    </a:lnTo>
                    <a:lnTo>
                      <a:pt x="228" y="16"/>
                    </a:lnTo>
                    <a:lnTo>
                      <a:pt x="228" y="20"/>
                    </a:lnTo>
                    <a:lnTo>
                      <a:pt x="232" y="20"/>
                    </a:lnTo>
                    <a:lnTo>
                      <a:pt x="234" y="16"/>
                    </a:lnTo>
                    <a:lnTo>
                      <a:pt x="236" y="14"/>
                    </a:lnTo>
                    <a:lnTo>
                      <a:pt x="238" y="14"/>
                    </a:lnTo>
                    <a:lnTo>
                      <a:pt x="240" y="14"/>
                    </a:lnTo>
                    <a:lnTo>
                      <a:pt x="240" y="18"/>
                    </a:lnTo>
                    <a:lnTo>
                      <a:pt x="240" y="20"/>
                    </a:lnTo>
                    <a:lnTo>
                      <a:pt x="240" y="22"/>
                    </a:lnTo>
                    <a:lnTo>
                      <a:pt x="240" y="26"/>
                    </a:lnTo>
                    <a:lnTo>
                      <a:pt x="244" y="30"/>
                    </a:lnTo>
                    <a:lnTo>
                      <a:pt x="244" y="30"/>
                    </a:lnTo>
                    <a:lnTo>
                      <a:pt x="246" y="30"/>
                    </a:lnTo>
                    <a:lnTo>
                      <a:pt x="250" y="32"/>
                    </a:lnTo>
                    <a:lnTo>
                      <a:pt x="256" y="28"/>
                    </a:lnTo>
                    <a:lnTo>
                      <a:pt x="258" y="28"/>
                    </a:lnTo>
                    <a:lnTo>
                      <a:pt x="258" y="32"/>
                    </a:lnTo>
                    <a:lnTo>
                      <a:pt x="260" y="38"/>
                    </a:lnTo>
                    <a:lnTo>
                      <a:pt x="260" y="40"/>
                    </a:lnTo>
                    <a:lnTo>
                      <a:pt x="258" y="40"/>
                    </a:lnTo>
                    <a:lnTo>
                      <a:pt x="256" y="40"/>
                    </a:lnTo>
                    <a:lnTo>
                      <a:pt x="256" y="42"/>
                    </a:lnTo>
                    <a:lnTo>
                      <a:pt x="254" y="42"/>
                    </a:lnTo>
                    <a:lnTo>
                      <a:pt x="254" y="42"/>
                    </a:lnTo>
                    <a:lnTo>
                      <a:pt x="252" y="42"/>
                    </a:lnTo>
                    <a:lnTo>
                      <a:pt x="250" y="44"/>
                    </a:lnTo>
                    <a:lnTo>
                      <a:pt x="252" y="46"/>
                    </a:lnTo>
                    <a:lnTo>
                      <a:pt x="254" y="46"/>
                    </a:lnTo>
                    <a:lnTo>
                      <a:pt x="256" y="46"/>
                    </a:lnTo>
                    <a:lnTo>
                      <a:pt x="258" y="48"/>
                    </a:lnTo>
                    <a:lnTo>
                      <a:pt x="260" y="50"/>
                    </a:lnTo>
                    <a:lnTo>
                      <a:pt x="260" y="50"/>
                    </a:lnTo>
                    <a:lnTo>
                      <a:pt x="262" y="52"/>
                    </a:lnTo>
                    <a:lnTo>
                      <a:pt x="262" y="54"/>
                    </a:lnTo>
                    <a:lnTo>
                      <a:pt x="262" y="56"/>
                    </a:lnTo>
                    <a:lnTo>
                      <a:pt x="264" y="56"/>
                    </a:lnTo>
                    <a:lnTo>
                      <a:pt x="266" y="56"/>
                    </a:lnTo>
                    <a:lnTo>
                      <a:pt x="268" y="54"/>
                    </a:lnTo>
                    <a:lnTo>
                      <a:pt x="268" y="54"/>
                    </a:lnTo>
                    <a:lnTo>
                      <a:pt x="270" y="52"/>
                    </a:lnTo>
                    <a:lnTo>
                      <a:pt x="270" y="52"/>
                    </a:lnTo>
                    <a:lnTo>
                      <a:pt x="274" y="54"/>
                    </a:lnTo>
                    <a:lnTo>
                      <a:pt x="276" y="54"/>
                    </a:lnTo>
                    <a:lnTo>
                      <a:pt x="278" y="56"/>
                    </a:lnTo>
                    <a:lnTo>
                      <a:pt x="278" y="56"/>
                    </a:lnTo>
                    <a:lnTo>
                      <a:pt x="280" y="56"/>
                    </a:lnTo>
                    <a:lnTo>
                      <a:pt x="282" y="56"/>
                    </a:lnTo>
                    <a:lnTo>
                      <a:pt x="284" y="54"/>
                    </a:lnTo>
                    <a:lnTo>
                      <a:pt x="284" y="54"/>
                    </a:lnTo>
                    <a:lnTo>
                      <a:pt x="288" y="54"/>
                    </a:lnTo>
                    <a:lnTo>
                      <a:pt x="290" y="56"/>
                    </a:lnTo>
                    <a:lnTo>
                      <a:pt x="292" y="58"/>
                    </a:lnTo>
                    <a:lnTo>
                      <a:pt x="292" y="60"/>
                    </a:lnTo>
                    <a:lnTo>
                      <a:pt x="292" y="62"/>
                    </a:lnTo>
                    <a:lnTo>
                      <a:pt x="290" y="64"/>
                    </a:lnTo>
                    <a:lnTo>
                      <a:pt x="290" y="64"/>
                    </a:lnTo>
                    <a:lnTo>
                      <a:pt x="290" y="64"/>
                    </a:lnTo>
                    <a:lnTo>
                      <a:pt x="294" y="64"/>
                    </a:lnTo>
                    <a:lnTo>
                      <a:pt x="296" y="68"/>
                    </a:lnTo>
                    <a:lnTo>
                      <a:pt x="296" y="66"/>
                    </a:lnTo>
                    <a:lnTo>
                      <a:pt x="296" y="64"/>
                    </a:lnTo>
                    <a:lnTo>
                      <a:pt x="296" y="62"/>
                    </a:lnTo>
                    <a:lnTo>
                      <a:pt x="296" y="60"/>
                    </a:lnTo>
                    <a:lnTo>
                      <a:pt x="296" y="60"/>
                    </a:lnTo>
                    <a:lnTo>
                      <a:pt x="296" y="54"/>
                    </a:lnTo>
                    <a:lnTo>
                      <a:pt x="296" y="54"/>
                    </a:lnTo>
                    <a:lnTo>
                      <a:pt x="294" y="52"/>
                    </a:lnTo>
                    <a:lnTo>
                      <a:pt x="294" y="50"/>
                    </a:lnTo>
                    <a:lnTo>
                      <a:pt x="290" y="48"/>
                    </a:lnTo>
                    <a:lnTo>
                      <a:pt x="288" y="46"/>
                    </a:lnTo>
                    <a:lnTo>
                      <a:pt x="288" y="44"/>
                    </a:lnTo>
                    <a:lnTo>
                      <a:pt x="290" y="42"/>
                    </a:lnTo>
                    <a:lnTo>
                      <a:pt x="290" y="42"/>
                    </a:lnTo>
                    <a:lnTo>
                      <a:pt x="290" y="40"/>
                    </a:lnTo>
                    <a:lnTo>
                      <a:pt x="290" y="38"/>
                    </a:lnTo>
                    <a:lnTo>
                      <a:pt x="288" y="36"/>
                    </a:lnTo>
                    <a:lnTo>
                      <a:pt x="288" y="34"/>
                    </a:lnTo>
                    <a:lnTo>
                      <a:pt x="288" y="30"/>
                    </a:lnTo>
                    <a:lnTo>
                      <a:pt x="286" y="26"/>
                    </a:lnTo>
                    <a:lnTo>
                      <a:pt x="284" y="24"/>
                    </a:lnTo>
                    <a:lnTo>
                      <a:pt x="282" y="22"/>
                    </a:lnTo>
                    <a:lnTo>
                      <a:pt x="280" y="22"/>
                    </a:lnTo>
                    <a:lnTo>
                      <a:pt x="278" y="24"/>
                    </a:lnTo>
                    <a:lnTo>
                      <a:pt x="278" y="22"/>
                    </a:lnTo>
                    <a:lnTo>
                      <a:pt x="278" y="20"/>
                    </a:lnTo>
                    <a:lnTo>
                      <a:pt x="276" y="16"/>
                    </a:lnTo>
                    <a:lnTo>
                      <a:pt x="280" y="16"/>
                    </a:lnTo>
                    <a:lnTo>
                      <a:pt x="282" y="18"/>
                    </a:lnTo>
                    <a:lnTo>
                      <a:pt x="288" y="22"/>
                    </a:lnTo>
                    <a:lnTo>
                      <a:pt x="290" y="26"/>
                    </a:lnTo>
                    <a:lnTo>
                      <a:pt x="290" y="30"/>
                    </a:lnTo>
                    <a:lnTo>
                      <a:pt x="292" y="30"/>
                    </a:lnTo>
                    <a:lnTo>
                      <a:pt x="292" y="32"/>
                    </a:lnTo>
                    <a:lnTo>
                      <a:pt x="294" y="34"/>
                    </a:lnTo>
                    <a:lnTo>
                      <a:pt x="296" y="36"/>
                    </a:lnTo>
                    <a:lnTo>
                      <a:pt x="300" y="38"/>
                    </a:lnTo>
                    <a:lnTo>
                      <a:pt x="302" y="38"/>
                    </a:lnTo>
                    <a:lnTo>
                      <a:pt x="300" y="46"/>
                    </a:lnTo>
                    <a:lnTo>
                      <a:pt x="300" y="50"/>
                    </a:lnTo>
                    <a:lnTo>
                      <a:pt x="300" y="52"/>
                    </a:lnTo>
                    <a:lnTo>
                      <a:pt x="300" y="54"/>
                    </a:lnTo>
                    <a:lnTo>
                      <a:pt x="302" y="58"/>
                    </a:lnTo>
                    <a:lnTo>
                      <a:pt x="302" y="60"/>
                    </a:lnTo>
                    <a:lnTo>
                      <a:pt x="304" y="62"/>
                    </a:lnTo>
                    <a:lnTo>
                      <a:pt x="304" y="66"/>
                    </a:lnTo>
                    <a:lnTo>
                      <a:pt x="304" y="68"/>
                    </a:lnTo>
                    <a:lnTo>
                      <a:pt x="306" y="72"/>
                    </a:lnTo>
                    <a:lnTo>
                      <a:pt x="306" y="74"/>
                    </a:lnTo>
                    <a:lnTo>
                      <a:pt x="308" y="76"/>
                    </a:lnTo>
                    <a:lnTo>
                      <a:pt x="310" y="80"/>
                    </a:lnTo>
                    <a:lnTo>
                      <a:pt x="310" y="82"/>
                    </a:lnTo>
                    <a:lnTo>
                      <a:pt x="312" y="84"/>
                    </a:lnTo>
                    <a:lnTo>
                      <a:pt x="312" y="86"/>
                    </a:lnTo>
                    <a:lnTo>
                      <a:pt x="310" y="90"/>
                    </a:lnTo>
                    <a:lnTo>
                      <a:pt x="308" y="94"/>
                    </a:lnTo>
                    <a:lnTo>
                      <a:pt x="306" y="96"/>
                    </a:lnTo>
                    <a:lnTo>
                      <a:pt x="306" y="100"/>
                    </a:lnTo>
                    <a:lnTo>
                      <a:pt x="308" y="104"/>
                    </a:lnTo>
                    <a:lnTo>
                      <a:pt x="308" y="106"/>
                    </a:lnTo>
                    <a:lnTo>
                      <a:pt x="308" y="108"/>
                    </a:lnTo>
                    <a:lnTo>
                      <a:pt x="308" y="112"/>
                    </a:lnTo>
                    <a:lnTo>
                      <a:pt x="308" y="114"/>
                    </a:lnTo>
                    <a:lnTo>
                      <a:pt x="306" y="118"/>
                    </a:lnTo>
                    <a:lnTo>
                      <a:pt x="304" y="120"/>
                    </a:lnTo>
                    <a:lnTo>
                      <a:pt x="304" y="120"/>
                    </a:lnTo>
                    <a:lnTo>
                      <a:pt x="302" y="118"/>
                    </a:lnTo>
                    <a:lnTo>
                      <a:pt x="300" y="118"/>
                    </a:lnTo>
                    <a:lnTo>
                      <a:pt x="298" y="116"/>
                    </a:lnTo>
                    <a:lnTo>
                      <a:pt x="294" y="116"/>
                    </a:lnTo>
                    <a:lnTo>
                      <a:pt x="290" y="118"/>
                    </a:lnTo>
                    <a:lnTo>
                      <a:pt x="288" y="120"/>
                    </a:lnTo>
                    <a:lnTo>
                      <a:pt x="286" y="118"/>
                    </a:lnTo>
                    <a:lnTo>
                      <a:pt x="286" y="118"/>
                    </a:lnTo>
                    <a:lnTo>
                      <a:pt x="284" y="116"/>
                    </a:lnTo>
                    <a:lnTo>
                      <a:pt x="286" y="114"/>
                    </a:lnTo>
                    <a:lnTo>
                      <a:pt x="286" y="112"/>
                    </a:lnTo>
                    <a:lnTo>
                      <a:pt x="286" y="110"/>
                    </a:lnTo>
                    <a:lnTo>
                      <a:pt x="292" y="110"/>
                    </a:lnTo>
                    <a:lnTo>
                      <a:pt x="294" y="106"/>
                    </a:lnTo>
                    <a:lnTo>
                      <a:pt x="296" y="104"/>
                    </a:lnTo>
                    <a:lnTo>
                      <a:pt x="298" y="104"/>
                    </a:lnTo>
                    <a:lnTo>
                      <a:pt x="300" y="102"/>
                    </a:lnTo>
                    <a:lnTo>
                      <a:pt x="300" y="104"/>
                    </a:lnTo>
                    <a:lnTo>
                      <a:pt x="302" y="106"/>
                    </a:lnTo>
                    <a:lnTo>
                      <a:pt x="302" y="106"/>
                    </a:lnTo>
                    <a:lnTo>
                      <a:pt x="304" y="108"/>
                    </a:lnTo>
                    <a:lnTo>
                      <a:pt x="304" y="110"/>
                    </a:lnTo>
                    <a:lnTo>
                      <a:pt x="302" y="110"/>
                    </a:lnTo>
                    <a:lnTo>
                      <a:pt x="302" y="112"/>
                    </a:lnTo>
                    <a:lnTo>
                      <a:pt x="304" y="112"/>
                    </a:lnTo>
                    <a:lnTo>
                      <a:pt x="304" y="112"/>
                    </a:lnTo>
                    <a:lnTo>
                      <a:pt x="306" y="112"/>
                    </a:lnTo>
                    <a:lnTo>
                      <a:pt x="306" y="110"/>
                    </a:lnTo>
                    <a:lnTo>
                      <a:pt x="306" y="110"/>
                    </a:lnTo>
                    <a:lnTo>
                      <a:pt x="306" y="106"/>
                    </a:lnTo>
                    <a:lnTo>
                      <a:pt x="306" y="104"/>
                    </a:lnTo>
                    <a:lnTo>
                      <a:pt x="306" y="104"/>
                    </a:lnTo>
                    <a:lnTo>
                      <a:pt x="304" y="102"/>
                    </a:lnTo>
                    <a:lnTo>
                      <a:pt x="304" y="100"/>
                    </a:lnTo>
                    <a:lnTo>
                      <a:pt x="302" y="100"/>
                    </a:lnTo>
                    <a:lnTo>
                      <a:pt x="298" y="100"/>
                    </a:lnTo>
                    <a:lnTo>
                      <a:pt x="296" y="100"/>
                    </a:lnTo>
                    <a:lnTo>
                      <a:pt x="294" y="100"/>
                    </a:lnTo>
                    <a:lnTo>
                      <a:pt x="294" y="100"/>
                    </a:lnTo>
                    <a:lnTo>
                      <a:pt x="294" y="98"/>
                    </a:lnTo>
                    <a:lnTo>
                      <a:pt x="294" y="96"/>
                    </a:lnTo>
                    <a:lnTo>
                      <a:pt x="294" y="94"/>
                    </a:lnTo>
                    <a:lnTo>
                      <a:pt x="294" y="94"/>
                    </a:lnTo>
                    <a:lnTo>
                      <a:pt x="292" y="94"/>
                    </a:lnTo>
                    <a:lnTo>
                      <a:pt x="290" y="94"/>
                    </a:lnTo>
                    <a:lnTo>
                      <a:pt x="290" y="92"/>
                    </a:lnTo>
                    <a:lnTo>
                      <a:pt x="294" y="90"/>
                    </a:lnTo>
                    <a:lnTo>
                      <a:pt x="294" y="90"/>
                    </a:lnTo>
                    <a:lnTo>
                      <a:pt x="294" y="88"/>
                    </a:lnTo>
                    <a:lnTo>
                      <a:pt x="294" y="86"/>
                    </a:lnTo>
                    <a:lnTo>
                      <a:pt x="292" y="88"/>
                    </a:lnTo>
                    <a:lnTo>
                      <a:pt x="290" y="88"/>
                    </a:lnTo>
                    <a:lnTo>
                      <a:pt x="288" y="88"/>
                    </a:lnTo>
                    <a:lnTo>
                      <a:pt x="286" y="90"/>
                    </a:lnTo>
                    <a:lnTo>
                      <a:pt x="284" y="92"/>
                    </a:lnTo>
                    <a:lnTo>
                      <a:pt x="282" y="90"/>
                    </a:lnTo>
                    <a:lnTo>
                      <a:pt x="282" y="88"/>
                    </a:lnTo>
                    <a:lnTo>
                      <a:pt x="282" y="88"/>
                    </a:lnTo>
                    <a:lnTo>
                      <a:pt x="278" y="86"/>
                    </a:lnTo>
                    <a:lnTo>
                      <a:pt x="278" y="86"/>
                    </a:lnTo>
                    <a:lnTo>
                      <a:pt x="276" y="88"/>
                    </a:lnTo>
                    <a:lnTo>
                      <a:pt x="278" y="92"/>
                    </a:lnTo>
                    <a:lnTo>
                      <a:pt x="280" y="94"/>
                    </a:lnTo>
                    <a:lnTo>
                      <a:pt x="282" y="94"/>
                    </a:lnTo>
                    <a:lnTo>
                      <a:pt x="284" y="96"/>
                    </a:lnTo>
                    <a:lnTo>
                      <a:pt x="286" y="98"/>
                    </a:lnTo>
                    <a:lnTo>
                      <a:pt x="284" y="106"/>
                    </a:lnTo>
                    <a:lnTo>
                      <a:pt x="284" y="106"/>
                    </a:lnTo>
                    <a:lnTo>
                      <a:pt x="284" y="110"/>
                    </a:lnTo>
                    <a:lnTo>
                      <a:pt x="282" y="112"/>
                    </a:lnTo>
                    <a:lnTo>
                      <a:pt x="282" y="112"/>
                    </a:lnTo>
                    <a:lnTo>
                      <a:pt x="280" y="112"/>
                    </a:lnTo>
                    <a:lnTo>
                      <a:pt x="278" y="110"/>
                    </a:lnTo>
                    <a:lnTo>
                      <a:pt x="276" y="110"/>
                    </a:lnTo>
                    <a:lnTo>
                      <a:pt x="272" y="108"/>
                    </a:lnTo>
                    <a:lnTo>
                      <a:pt x="272" y="106"/>
                    </a:lnTo>
                    <a:lnTo>
                      <a:pt x="272" y="104"/>
                    </a:lnTo>
                    <a:lnTo>
                      <a:pt x="274" y="104"/>
                    </a:lnTo>
                    <a:lnTo>
                      <a:pt x="274" y="104"/>
                    </a:lnTo>
                    <a:lnTo>
                      <a:pt x="276" y="104"/>
                    </a:lnTo>
                    <a:lnTo>
                      <a:pt x="278" y="104"/>
                    </a:lnTo>
                    <a:lnTo>
                      <a:pt x="280" y="102"/>
                    </a:lnTo>
                    <a:lnTo>
                      <a:pt x="282" y="102"/>
                    </a:lnTo>
                    <a:lnTo>
                      <a:pt x="280" y="100"/>
                    </a:lnTo>
                    <a:lnTo>
                      <a:pt x="278" y="100"/>
                    </a:lnTo>
                    <a:lnTo>
                      <a:pt x="278" y="100"/>
                    </a:lnTo>
                    <a:lnTo>
                      <a:pt x="276" y="100"/>
                    </a:lnTo>
                    <a:lnTo>
                      <a:pt x="272" y="100"/>
                    </a:lnTo>
                    <a:lnTo>
                      <a:pt x="268" y="102"/>
                    </a:lnTo>
                    <a:lnTo>
                      <a:pt x="266" y="104"/>
                    </a:lnTo>
                    <a:lnTo>
                      <a:pt x="264" y="106"/>
                    </a:lnTo>
                    <a:lnTo>
                      <a:pt x="260" y="110"/>
                    </a:lnTo>
                    <a:lnTo>
                      <a:pt x="260" y="112"/>
                    </a:lnTo>
                    <a:lnTo>
                      <a:pt x="258" y="120"/>
                    </a:lnTo>
                    <a:lnTo>
                      <a:pt x="256" y="120"/>
                    </a:lnTo>
                    <a:lnTo>
                      <a:pt x="254" y="120"/>
                    </a:lnTo>
                    <a:lnTo>
                      <a:pt x="254" y="118"/>
                    </a:lnTo>
                    <a:lnTo>
                      <a:pt x="250" y="116"/>
                    </a:lnTo>
                    <a:lnTo>
                      <a:pt x="248" y="110"/>
                    </a:lnTo>
                    <a:lnTo>
                      <a:pt x="248" y="108"/>
                    </a:lnTo>
                    <a:lnTo>
                      <a:pt x="248" y="106"/>
                    </a:lnTo>
                    <a:lnTo>
                      <a:pt x="250" y="106"/>
                    </a:lnTo>
                    <a:lnTo>
                      <a:pt x="250" y="104"/>
                    </a:lnTo>
                    <a:lnTo>
                      <a:pt x="248" y="102"/>
                    </a:lnTo>
                    <a:lnTo>
                      <a:pt x="246" y="102"/>
                    </a:lnTo>
                    <a:lnTo>
                      <a:pt x="244" y="98"/>
                    </a:lnTo>
                    <a:lnTo>
                      <a:pt x="244" y="96"/>
                    </a:lnTo>
                    <a:lnTo>
                      <a:pt x="246" y="94"/>
                    </a:lnTo>
                    <a:lnTo>
                      <a:pt x="244" y="92"/>
                    </a:lnTo>
                    <a:lnTo>
                      <a:pt x="242" y="94"/>
                    </a:lnTo>
                    <a:lnTo>
                      <a:pt x="242" y="96"/>
                    </a:lnTo>
                    <a:lnTo>
                      <a:pt x="240" y="100"/>
                    </a:lnTo>
                    <a:lnTo>
                      <a:pt x="242" y="104"/>
                    </a:lnTo>
                    <a:lnTo>
                      <a:pt x="240" y="108"/>
                    </a:lnTo>
                    <a:lnTo>
                      <a:pt x="236" y="106"/>
                    </a:lnTo>
                    <a:lnTo>
                      <a:pt x="234" y="102"/>
                    </a:lnTo>
                    <a:lnTo>
                      <a:pt x="232" y="100"/>
                    </a:lnTo>
                    <a:lnTo>
                      <a:pt x="232" y="96"/>
                    </a:lnTo>
                    <a:lnTo>
                      <a:pt x="230" y="92"/>
                    </a:lnTo>
                    <a:lnTo>
                      <a:pt x="226" y="92"/>
                    </a:lnTo>
                    <a:lnTo>
                      <a:pt x="222" y="92"/>
                    </a:lnTo>
                    <a:lnTo>
                      <a:pt x="218" y="92"/>
                    </a:lnTo>
                    <a:lnTo>
                      <a:pt x="216" y="94"/>
                    </a:lnTo>
                    <a:lnTo>
                      <a:pt x="218" y="94"/>
                    </a:lnTo>
                    <a:lnTo>
                      <a:pt x="224" y="96"/>
                    </a:lnTo>
                    <a:lnTo>
                      <a:pt x="226" y="98"/>
                    </a:lnTo>
                    <a:lnTo>
                      <a:pt x="226" y="102"/>
                    </a:lnTo>
                    <a:lnTo>
                      <a:pt x="228" y="104"/>
                    </a:lnTo>
                    <a:lnTo>
                      <a:pt x="230" y="106"/>
                    </a:lnTo>
                    <a:lnTo>
                      <a:pt x="232" y="106"/>
                    </a:lnTo>
                    <a:lnTo>
                      <a:pt x="234" y="106"/>
                    </a:lnTo>
                    <a:lnTo>
                      <a:pt x="234" y="110"/>
                    </a:lnTo>
                    <a:lnTo>
                      <a:pt x="232" y="110"/>
                    </a:lnTo>
                    <a:lnTo>
                      <a:pt x="228" y="110"/>
                    </a:lnTo>
                    <a:lnTo>
                      <a:pt x="222" y="116"/>
                    </a:lnTo>
                    <a:lnTo>
                      <a:pt x="218" y="118"/>
                    </a:lnTo>
                    <a:lnTo>
                      <a:pt x="212" y="118"/>
                    </a:lnTo>
                    <a:lnTo>
                      <a:pt x="204" y="116"/>
                    </a:lnTo>
                    <a:lnTo>
                      <a:pt x="202" y="114"/>
                    </a:lnTo>
                    <a:lnTo>
                      <a:pt x="200" y="112"/>
                    </a:lnTo>
                    <a:lnTo>
                      <a:pt x="200" y="110"/>
                    </a:lnTo>
                    <a:lnTo>
                      <a:pt x="200" y="106"/>
                    </a:lnTo>
                    <a:lnTo>
                      <a:pt x="198" y="104"/>
                    </a:lnTo>
                    <a:lnTo>
                      <a:pt x="196" y="102"/>
                    </a:lnTo>
                    <a:lnTo>
                      <a:pt x="192" y="102"/>
                    </a:lnTo>
                    <a:lnTo>
                      <a:pt x="188" y="102"/>
                    </a:lnTo>
                    <a:lnTo>
                      <a:pt x="184" y="104"/>
                    </a:lnTo>
                    <a:lnTo>
                      <a:pt x="170" y="102"/>
                    </a:lnTo>
                    <a:lnTo>
                      <a:pt x="166" y="102"/>
                    </a:lnTo>
                    <a:lnTo>
                      <a:pt x="166" y="104"/>
                    </a:lnTo>
                    <a:lnTo>
                      <a:pt x="168" y="106"/>
                    </a:lnTo>
                    <a:lnTo>
                      <a:pt x="170" y="106"/>
                    </a:lnTo>
                    <a:lnTo>
                      <a:pt x="188" y="106"/>
                    </a:lnTo>
                    <a:lnTo>
                      <a:pt x="192" y="106"/>
                    </a:lnTo>
                    <a:lnTo>
                      <a:pt x="196" y="108"/>
                    </a:lnTo>
                    <a:lnTo>
                      <a:pt x="196" y="108"/>
                    </a:lnTo>
                    <a:lnTo>
                      <a:pt x="196" y="112"/>
                    </a:lnTo>
                    <a:lnTo>
                      <a:pt x="192" y="118"/>
                    </a:lnTo>
                    <a:lnTo>
                      <a:pt x="192" y="120"/>
                    </a:lnTo>
                    <a:lnTo>
                      <a:pt x="194" y="118"/>
                    </a:lnTo>
                    <a:lnTo>
                      <a:pt x="196" y="118"/>
                    </a:lnTo>
                    <a:lnTo>
                      <a:pt x="198" y="118"/>
                    </a:lnTo>
                    <a:lnTo>
                      <a:pt x="204" y="120"/>
                    </a:lnTo>
                    <a:lnTo>
                      <a:pt x="212" y="122"/>
                    </a:lnTo>
                    <a:lnTo>
                      <a:pt x="214" y="124"/>
                    </a:lnTo>
                    <a:lnTo>
                      <a:pt x="216" y="124"/>
                    </a:lnTo>
                    <a:lnTo>
                      <a:pt x="218" y="126"/>
                    </a:lnTo>
                    <a:lnTo>
                      <a:pt x="218" y="132"/>
                    </a:lnTo>
                    <a:lnTo>
                      <a:pt x="218" y="134"/>
                    </a:lnTo>
                    <a:lnTo>
                      <a:pt x="220" y="134"/>
                    </a:lnTo>
                    <a:lnTo>
                      <a:pt x="222" y="134"/>
                    </a:lnTo>
                    <a:lnTo>
                      <a:pt x="222" y="136"/>
                    </a:lnTo>
                    <a:lnTo>
                      <a:pt x="224" y="140"/>
                    </a:lnTo>
                    <a:lnTo>
                      <a:pt x="224" y="146"/>
                    </a:lnTo>
                    <a:lnTo>
                      <a:pt x="222" y="152"/>
                    </a:lnTo>
                    <a:lnTo>
                      <a:pt x="222" y="156"/>
                    </a:lnTo>
                    <a:lnTo>
                      <a:pt x="222" y="162"/>
                    </a:lnTo>
                    <a:lnTo>
                      <a:pt x="220" y="164"/>
                    </a:lnTo>
                    <a:lnTo>
                      <a:pt x="218" y="164"/>
                    </a:lnTo>
                    <a:lnTo>
                      <a:pt x="216" y="164"/>
                    </a:lnTo>
                    <a:lnTo>
                      <a:pt x="210" y="164"/>
                    </a:lnTo>
                    <a:lnTo>
                      <a:pt x="204" y="162"/>
                    </a:lnTo>
                    <a:lnTo>
                      <a:pt x="202" y="164"/>
                    </a:lnTo>
                    <a:lnTo>
                      <a:pt x="198" y="166"/>
                    </a:lnTo>
                    <a:lnTo>
                      <a:pt x="194" y="172"/>
                    </a:lnTo>
                    <a:lnTo>
                      <a:pt x="188" y="174"/>
                    </a:lnTo>
                    <a:lnTo>
                      <a:pt x="186" y="178"/>
                    </a:lnTo>
                    <a:lnTo>
                      <a:pt x="184" y="180"/>
                    </a:lnTo>
                    <a:lnTo>
                      <a:pt x="182" y="180"/>
                    </a:lnTo>
                    <a:lnTo>
                      <a:pt x="180" y="180"/>
                    </a:lnTo>
                    <a:lnTo>
                      <a:pt x="176" y="182"/>
                    </a:lnTo>
                    <a:lnTo>
                      <a:pt x="176" y="184"/>
                    </a:lnTo>
                    <a:lnTo>
                      <a:pt x="176" y="186"/>
                    </a:lnTo>
                    <a:lnTo>
                      <a:pt x="176" y="188"/>
                    </a:lnTo>
                    <a:lnTo>
                      <a:pt x="178" y="190"/>
                    </a:lnTo>
                    <a:lnTo>
                      <a:pt x="178" y="192"/>
                    </a:lnTo>
                    <a:lnTo>
                      <a:pt x="178" y="196"/>
                    </a:lnTo>
                    <a:lnTo>
                      <a:pt x="180" y="196"/>
                    </a:lnTo>
                    <a:lnTo>
                      <a:pt x="182" y="196"/>
                    </a:lnTo>
                    <a:lnTo>
                      <a:pt x="184" y="194"/>
                    </a:lnTo>
                    <a:lnTo>
                      <a:pt x="184" y="192"/>
                    </a:lnTo>
                    <a:lnTo>
                      <a:pt x="186" y="192"/>
                    </a:lnTo>
                    <a:lnTo>
                      <a:pt x="186" y="196"/>
                    </a:lnTo>
                    <a:lnTo>
                      <a:pt x="186" y="198"/>
                    </a:lnTo>
                    <a:lnTo>
                      <a:pt x="186" y="200"/>
                    </a:lnTo>
                    <a:lnTo>
                      <a:pt x="186" y="202"/>
                    </a:lnTo>
                    <a:lnTo>
                      <a:pt x="188" y="202"/>
                    </a:lnTo>
                    <a:lnTo>
                      <a:pt x="188" y="204"/>
                    </a:lnTo>
                    <a:lnTo>
                      <a:pt x="190" y="208"/>
                    </a:lnTo>
                    <a:lnTo>
                      <a:pt x="190" y="210"/>
                    </a:lnTo>
                    <a:lnTo>
                      <a:pt x="192" y="210"/>
                    </a:lnTo>
                    <a:lnTo>
                      <a:pt x="192" y="212"/>
                    </a:lnTo>
                    <a:lnTo>
                      <a:pt x="194" y="214"/>
                    </a:lnTo>
                    <a:lnTo>
                      <a:pt x="198" y="216"/>
                    </a:lnTo>
                    <a:lnTo>
                      <a:pt x="198" y="218"/>
                    </a:lnTo>
                    <a:lnTo>
                      <a:pt x="200" y="218"/>
                    </a:lnTo>
                    <a:lnTo>
                      <a:pt x="202" y="218"/>
                    </a:lnTo>
                    <a:lnTo>
                      <a:pt x="204" y="218"/>
                    </a:lnTo>
                    <a:lnTo>
                      <a:pt x="204" y="220"/>
                    </a:lnTo>
                    <a:lnTo>
                      <a:pt x="204" y="220"/>
                    </a:lnTo>
                    <a:lnTo>
                      <a:pt x="204" y="222"/>
                    </a:lnTo>
                    <a:lnTo>
                      <a:pt x="204" y="224"/>
                    </a:lnTo>
                    <a:lnTo>
                      <a:pt x="204" y="228"/>
                    </a:lnTo>
                    <a:lnTo>
                      <a:pt x="204" y="230"/>
                    </a:lnTo>
                    <a:lnTo>
                      <a:pt x="202" y="232"/>
                    </a:lnTo>
                    <a:lnTo>
                      <a:pt x="202" y="234"/>
                    </a:lnTo>
                    <a:lnTo>
                      <a:pt x="200" y="234"/>
                    </a:lnTo>
                    <a:lnTo>
                      <a:pt x="198" y="238"/>
                    </a:lnTo>
                    <a:lnTo>
                      <a:pt x="198" y="242"/>
                    </a:lnTo>
                    <a:lnTo>
                      <a:pt x="196" y="242"/>
                    </a:lnTo>
                    <a:lnTo>
                      <a:pt x="196" y="244"/>
                    </a:lnTo>
                    <a:lnTo>
                      <a:pt x="192" y="246"/>
                    </a:lnTo>
                    <a:lnTo>
                      <a:pt x="192" y="248"/>
                    </a:lnTo>
                    <a:lnTo>
                      <a:pt x="0" y="250"/>
                    </a:lnTo>
                    <a:lnTo>
                      <a:pt x="0" y="196"/>
                    </a:lnTo>
                    <a:lnTo>
                      <a:pt x="0" y="196"/>
                    </a:lnTo>
                    <a:lnTo>
                      <a:pt x="0" y="196"/>
                    </a:lnTo>
                    <a:close/>
                  </a:path>
                </a:pathLst>
              </a:custGeom>
              <a:grpFill/>
              <a:ln w="3175" cmpd="sng">
                <a:solidFill>
                  <a:srgbClr val="000000"/>
                </a:solidFill>
                <a:round/>
                <a:headEnd/>
                <a:tailEnd/>
              </a:ln>
            </p:spPr>
            <p:txBody>
              <a:bodyPr/>
              <a:lstStyle/>
              <a:p>
                <a:endParaRPr lang="en-US" sz="2600" dirty="0"/>
              </a:p>
            </p:txBody>
          </p:sp>
          <p:sp>
            <p:nvSpPr>
              <p:cNvPr id="810" name="Freeform 26"/>
              <p:cNvSpPr>
                <a:spLocks/>
              </p:cNvSpPr>
              <p:nvPr/>
            </p:nvSpPr>
            <p:spPr bwMode="auto">
              <a:xfrm>
                <a:off x="3596" y="390"/>
                <a:ext cx="214" cy="280"/>
              </a:xfrm>
              <a:custGeom>
                <a:avLst/>
                <a:gdLst>
                  <a:gd name="T0" fmla="*/ 124 w 214"/>
                  <a:gd name="T1" fmla="*/ 8 h 280"/>
                  <a:gd name="T2" fmla="*/ 120 w 214"/>
                  <a:gd name="T3" fmla="*/ 12 h 280"/>
                  <a:gd name="T4" fmla="*/ 116 w 214"/>
                  <a:gd name="T5" fmla="*/ 18 h 280"/>
                  <a:gd name="T6" fmla="*/ 114 w 214"/>
                  <a:gd name="T7" fmla="*/ 26 h 280"/>
                  <a:gd name="T8" fmla="*/ 114 w 214"/>
                  <a:gd name="T9" fmla="*/ 30 h 280"/>
                  <a:gd name="T10" fmla="*/ 116 w 214"/>
                  <a:gd name="T11" fmla="*/ 32 h 280"/>
                  <a:gd name="T12" fmla="*/ 118 w 214"/>
                  <a:gd name="T13" fmla="*/ 34 h 280"/>
                  <a:gd name="T14" fmla="*/ 120 w 214"/>
                  <a:gd name="T15" fmla="*/ 38 h 280"/>
                  <a:gd name="T16" fmla="*/ 122 w 214"/>
                  <a:gd name="T17" fmla="*/ 44 h 280"/>
                  <a:gd name="T18" fmla="*/ 126 w 214"/>
                  <a:gd name="T19" fmla="*/ 50 h 280"/>
                  <a:gd name="T20" fmla="*/ 134 w 214"/>
                  <a:gd name="T21" fmla="*/ 62 h 280"/>
                  <a:gd name="T22" fmla="*/ 134 w 214"/>
                  <a:gd name="T23" fmla="*/ 68 h 280"/>
                  <a:gd name="T24" fmla="*/ 132 w 214"/>
                  <a:gd name="T25" fmla="*/ 72 h 280"/>
                  <a:gd name="T26" fmla="*/ 132 w 214"/>
                  <a:gd name="T27" fmla="*/ 76 h 280"/>
                  <a:gd name="T28" fmla="*/ 134 w 214"/>
                  <a:gd name="T29" fmla="*/ 86 h 280"/>
                  <a:gd name="T30" fmla="*/ 130 w 214"/>
                  <a:gd name="T31" fmla="*/ 98 h 280"/>
                  <a:gd name="T32" fmla="*/ 132 w 214"/>
                  <a:gd name="T33" fmla="*/ 106 h 280"/>
                  <a:gd name="T34" fmla="*/ 134 w 214"/>
                  <a:gd name="T35" fmla="*/ 112 h 280"/>
                  <a:gd name="T36" fmla="*/ 134 w 214"/>
                  <a:gd name="T37" fmla="*/ 114 h 280"/>
                  <a:gd name="T38" fmla="*/ 136 w 214"/>
                  <a:gd name="T39" fmla="*/ 118 h 280"/>
                  <a:gd name="T40" fmla="*/ 136 w 214"/>
                  <a:gd name="T41" fmla="*/ 120 h 280"/>
                  <a:gd name="T42" fmla="*/ 138 w 214"/>
                  <a:gd name="T43" fmla="*/ 122 h 280"/>
                  <a:gd name="T44" fmla="*/ 140 w 214"/>
                  <a:gd name="T45" fmla="*/ 124 h 280"/>
                  <a:gd name="T46" fmla="*/ 140 w 214"/>
                  <a:gd name="T47" fmla="*/ 128 h 280"/>
                  <a:gd name="T48" fmla="*/ 142 w 214"/>
                  <a:gd name="T49" fmla="*/ 128 h 280"/>
                  <a:gd name="T50" fmla="*/ 142 w 214"/>
                  <a:gd name="T51" fmla="*/ 128 h 280"/>
                  <a:gd name="T52" fmla="*/ 144 w 214"/>
                  <a:gd name="T53" fmla="*/ 132 h 280"/>
                  <a:gd name="T54" fmla="*/ 146 w 214"/>
                  <a:gd name="T55" fmla="*/ 134 h 280"/>
                  <a:gd name="T56" fmla="*/ 146 w 214"/>
                  <a:gd name="T57" fmla="*/ 136 h 280"/>
                  <a:gd name="T58" fmla="*/ 148 w 214"/>
                  <a:gd name="T59" fmla="*/ 136 h 280"/>
                  <a:gd name="T60" fmla="*/ 150 w 214"/>
                  <a:gd name="T61" fmla="*/ 138 h 280"/>
                  <a:gd name="T62" fmla="*/ 152 w 214"/>
                  <a:gd name="T63" fmla="*/ 140 h 280"/>
                  <a:gd name="T64" fmla="*/ 156 w 214"/>
                  <a:gd name="T65" fmla="*/ 140 h 280"/>
                  <a:gd name="T66" fmla="*/ 158 w 214"/>
                  <a:gd name="T67" fmla="*/ 138 h 280"/>
                  <a:gd name="T68" fmla="*/ 164 w 214"/>
                  <a:gd name="T69" fmla="*/ 138 h 280"/>
                  <a:gd name="T70" fmla="*/ 166 w 214"/>
                  <a:gd name="T71" fmla="*/ 136 h 280"/>
                  <a:gd name="T72" fmla="*/ 170 w 214"/>
                  <a:gd name="T73" fmla="*/ 136 h 280"/>
                  <a:gd name="T74" fmla="*/ 172 w 214"/>
                  <a:gd name="T75" fmla="*/ 136 h 280"/>
                  <a:gd name="T76" fmla="*/ 176 w 214"/>
                  <a:gd name="T77" fmla="*/ 136 h 280"/>
                  <a:gd name="T78" fmla="*/ 178 w 214"/>
                  <a:gd name="T79" fmla="*/ 136 h 280"/>
                  <a:gd name="T80" fmla="*/ 182 w 214"/>
                  <a:gd name="T81" fmla="*/ 134 h 280"/>
                  <a:gd name="T82" fmla="*/ 186 w 214"/>
                  <a:gd name="T83" fmla="*/ 136 h 280"/>
                  <a:gd name="T84" fmla="*/ 188 w 214"/>
                  <a:gd name="T85" fmla="*/ 136 h 280"/>
                  <a:gd name="T86" fmla="*/ 196 w 214"/>
                  <a:gd name="T87" fmla="*/ 140 h 280"/>
                  <a:gd name="T88" fmla="*/ 198 w 214"/>
                  <a:gd name="T89" fmla="*/ 140 h 280"/>
                  <a:gd name="T90" fmla="*/ 202 w 214"/>
                  <a:gd name="T91" fmla="*/ 138 h 280"/>
                  <a:gd name="T92" fmla="*/ 204 w 214"/>
                  <a:gd name="T93" fmla="*/ 140 h 280"/>
                  <a:gd name="T94" fmla="*/ 204 w 214"/>
                  <a:gd name="T95" fmla="*/ 142 h 280"/>
                  <a:gd name="T96" fmla="*/ 206 w 214"/>
                  <a:gd name="T97" fmla="*/ 140 h 280"/>
                  <a:gd name="T98" fmla="*/ 208 w 214"/>
                  <a:gd name="T99" fmla="*/ 140 h 280"/>
                  <a:gd name="T100" fmla="*/ 214 w 214"/>
                  <a:gd name="T101" fmla="*/ 138 h 280"/>
                  <a:gd name="T102" fmla="*/ 54 w 214"/>
                  <a:gd name="T103" fmla="*/ 276 h 280"/>
                  <a:gd name="T104" fmla="*/ 52 w 214"/>
                  <a:gd name="T105" fmla="*/ 278 h 280"/>
                  <a:gd name="T106" fmla="*/ 0 w 214"/>
                  <a:gd name="T107" fmla="*/ 0 h 280"/>
                  <a:gd name="T108" fmla="*/ 0 w 214"/>
                  <a:gd name="T10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4" h="280">
                    <a:moveTo>
                      <a:pt x="0" y="0"/>
                    </a:moveTo>
                    <a:lnTo>
                      <a:pt x="124" y="8"/>
                    </a:lnTo>
                    <a:lnTo>
                      <a:pt x="122" y="10"/>
                    </a:lnTo>
                    <a:lnTo>
                      <a:pt x="120" y="12"/>
                    </a:lnTo>
                    <a:lnTo>
                      <a:pt x="118" y="16"/>
                    </a:lnTo>
                    <a:lnTo>
                      <a:pt x="116" y="18"/>
                    </a:lnTo>
                    <a:lnTo>
                      <a:pt x="116" y="20"/>
                    </a:lnTo>
                    <a:lnTo>
                      <a:pt x="114" y="26"/>
                    </a:lnTo>
                    <a:lnTo>
                      <a:pt x="114" y="28"/>
                    </a:lnTo>
                    <a:lnTo>
                      <a:pt x="114" y="30"/>
                    </a:lnTo>
                    <a:lnTo>
                      <a:pt x="116" y="32"/>
                    </a:lnTo>
                    <a:lnTo>
                      <a:pt x="116" y="32"/>
                    </a:lnTo>
                    <a:lnTo>
                      <a:pt x="118" y="34"/>
                    </a:lnTo>
                    <a:lnTo>
                      <a:pt x="118" y="34"/>
                    </a:lnTo>
                    <a:lnTo>
                      <a:pt x="120" y="36"/>
                    </a:lnTo>
                    <a:lnTo>
                      <a:pt x="120" y="38"/>
                    </a:lnTo>
                    <a:lnTo>
                      <a:pt x="120" y="42"/>
                    </a:lnTo>
                    <a:lnTo>
                      <a:pt x="122" y="44"/>
                    </a:lnTo>
                    <a:lnTo>
                      <a:pt x="122" y="46"/>
                    </a:lnTo>
                    <a:lnTo>
                      <a:pt x="126" y="50"/>
                    </a:lnTo>
                    <a:lnTo>
                      <a:pt x="132" y="56"/>
                    </a:lnTo>
                    <a:lnTo>
                      <a:pt x="134" y="62"/>
                    </a:lnTo>
                    <a:lnTo>
                      <a:pt x="134" y="64"/>
                    </a:lnTo>
                    <a:lnTo>
                      <a:pt x="134" y="68"/>
                    </a:lnTo>
                    <a:lnTo>
                      <a:pt x="134" y="70"/>
                    </a:lnTo>
                    <a:lnTo>
                      <a:pt x="132" y="72"/>
                    </a:lnTo>
                    <a:lnTo>
                      <a:pt x="132" y="74"/>
                    </a:lnTo>
                    <a:lnTo>
                      <a:pt x="132" y="76"/>
                    </a:lnTo>
                    <a:lnTo>
                      <a:pt x="134" y="84"/>
                    </a:lnTo>
                    <a:lnTo>
                      <a:pt x="134" y="86"/>
                    </a:lnTo>
                    <a:lnTo>
                      <a:pt x="132" y="94"/>
                    </a:lnTo>
                    <a:lnTo>
                      <a:pt x="130" y="98"/>
                    </a:lnTo>
                    <a:lnTo>
                      <a:pt x="132" y="104"/>
                    </a:lnTo>
                    <a:lnTo>
                      <a:pt x="132" y="106"/>
                    </a:lnTo>
                    <a:lnTo>
                      <a:pt x="132" y="112"/>
                    </a:lnTo>
                    <a:lnTo>
                      <a:pt x="134" y="112"/>
                    </a:lnTo>
                    <a:lnTo>
                      <a:pt x="134" y="112"/>
                    </a:lnTo>
                    <a:lnTo>
                      <a:pt x="134" y="114"/>
                    </a:lnTo>
                    <a:lnTo>
                      <a:pt x="136" y="116"/>
                    </a:lnTo>
                    <a:lnTo>
                      <a:pt x="136" y="118"/>
                    </a:lnTo>
                    <a:lnTo>
                      <a:pt x="136" y="120"/>
                    </a:lnTo>
                    <a:lnTo>
                      <a:pt x="136" y="120"/>
                    </a:lnTo>
                    <a:lnTo>
                      <a:pt x="136" y="122"/>
                    </a:lnTo>
                    <a:lnTo>
                      <a:pt x="138" y="122"/>
                    </a:lnTo>
                    <a:lnTo>
                      <a:pt x="138" y="122"/>
                    </a:lnTo>
                    <a:lnTo>
                      <a:pt x="140" y="124"/>
                    </a:lnTo>
                    <a:lnTo>
                      <a:pt x="140" y="126"/>
                    </a:lnTo>
                    <a:lnTo>
                      <a:pt x="140" y="128"/>
                    </a:lnTo>
                    <a:lnTo>
                      <a:pt x="140" y="128"/>
                    </a:lnTo>
                    <a:lnTo>
                      <a:pt x="142" y="128"/>
                    </a:lnTo>
                    <a:lnTo>
                      <a:pt x="142" y="128"/>
                    </a:lnTo>
                    <a:lnTo>
                      <a:pt x="142" y="128"/>
                    </a:lnTo>
                    <a:lnTo>
                      <a:pt x="144" y="130"/>
                    </a:lnTo>
                    <a:lnTo>
                      <a:pt x="144" y="132"/>
                    </a:lnTo>
                    <a:lnTo>
                      <a:pt x="146" y="132"/>
                    </a:lnTo>
                    <a:lnTo>
                      <a:pt x="146" y="134"/>
                    </a:lnTo>
                    <a:lnTo>
                      <a:pt x="146" y="134"/>
                    </a:lnTo>
                    <a:lnTo>
                      <a:pt x="146" y="136"/>
                    </a:lnTo>
                    <a:lnTo>
                      <a:pt x="146" y="136"/>
                    </a:lnTo>
                    <a:lnTo>
                      <a:pt x="148" y="136"/>
                    </a:lnTo>
                    <a:lnTo>
                      <a:pt x="148" y="136"/>
                    </a:lnTo>
                    <a:lnTo>
                      <a:pt x="150" y="138"/>
                    </a:lnTo>
                    <a:lnTo>
                      <a:pt x="150" y="138"/>
                    </a:lnTo>
                    <a:lnTo>
                      <a:pt x="152" y="140"/>
                    </a:lnTo>
                    <a:lnTo>
                      <a:pt x="152" y="140"/>
                    </a:lnTo>
                    <a:lnTo>
                      <a:pt x="156" y="140"/>
                    </a:lnTo>
                    <a:lnTo>
                      <a:pt x="158" y="140"/>
                    </a:lnTo>
                    <a:lnTo>
                      <a:pt x="158" y="138"/>
                    </a:lnTo>
                    <a:lnTo>
                      <a:pt x="160" y="138"/>
                    </a:lnTo>
                    <a:lnTo>
                      <a:pt x="164" y="138"/>
                    </a:lnTo>
                    <a:lnTo>
                      <a:pt x="164" y="136"/>
                    </a:lnTo>
                    <a:lnTo>
                      <a:pt x="166" y="136"/>
                    </a:lnTo>
                    <a:lnTo>
                      <a:pt x="166" y="136"/>
                    </a:lnTo>
                    <a:lnTo>
                      <a:pt x="170" y="136"/>
                    </a:lnTo>
                    <a:lnTo>
                      <a:pt x="170" y="136"/>
                    </a:lnTo>
                    <a:lnTo>
                      <a:pt x="172" y="136"/>
                    </a:lnTo>
                    <a:lnTo>
                      <a:pt x="172" y="136"/>
                    </a:lnTo>
                    <a:lnTo>
                      <a:pt x="176" y="136"/>
                    </a:lnTo>
                    <a:lnTo>
                      <a:pt x="178" y="136"/>
                    </a:lnTo>
                    <a:lnTo>
                      <a:pt x="178" y="136"/>
                    </a:lnTo>
                    <a:lnTo>
                      <a:pt x="180" y="136"/>
                    </a:lnTo>
                    <a:lnTo>
                      <a:pt x="182" y="134"/>
                    </a:lnTo>
                    <a:lnTo>
                      <a:pt x="184" y="136"/>
                    </a:lnTo>
                    <a:lnTo>
                      <a:pt x="186" y="136"/>
                    </a:lnTo>
                    <a:lnTo>
                      <a:pt x="186" y="136"/>
                    </a:lnTo>
                    <a:lnTo>
                      <a:pt x="188" y="136"/>
                    </a:lnTo>
                    <a:lnTo>
                      <a:pt x="190" y="140"/>
                    </a:lnTo>
                    <a:lnTo>
                      <a:pt x="196" y="140"/>
                    </a:lnTo>
                    <a:lnTo>
                      <a:pt x="196" y="140"/>
                    </a:lnTo>
                    <a:lnTo>
                      <a:pt x="198" y="140"/>
                    </a:lnTo>
                    <a:lnTo>
                      <a:pt x="200" y="140"/>
                    </a:lnTo>
                    <a:lnTo>
                      <a:pt x="202" y="138"/>
                    </a:lnTo>
                    <a:lnTo>
                      <a:pt x="204" y="138"/>
                    </a:lnTo>
                    <a:lnTo>
                      <a:pt x="204" y="140"/>
                    </a:lnTo>
                    <a:lnTo>
                      <a:pt x="204" y="140"/>
                    </a:lnTo>
                    <a:lnTo>
                      <a:pt x="204" y="142"/>
                    </a:lnTo>
                    <a:lnTo>
                      <a:pt x="206" y="140"/>
                    </a:lnTo>
                    <a:lnTo>
                      <a:pt x="206" y="140"/>
                    </a:lnTo>
                    <a:lnTo>
                      <a:pt x="208" y="140"/>
                    </a:lnTo>
                    <a:lnTo>
                      <a:pt x="208" y="140"/>
                    </a:lnTo>
                    <a:lnTo>
                      <a:pt x="210" y="140"/>
                    </a:lnTo>
                    <a:lnTo>
                      <a:pt x="214" y="138"/>
                    </a:lnTo>
                    <a:lnTo>
                      <a:pt x="214" y="276"/>
                    </a:lnTo>
                    <a:lnTo>
                      <a:pt x="54" y="276"/>
                    </a:lnTo>
                    <a:lnTo>
                      <a:pt x="52" y="276"/>
                    </a:lnTo>
                    <a:lnTo>
                      <a:pt x="52" y="278"/>
                    </a:lnTo>
                    <a:lnTo>
                      <a:pt x="0" y="280"/>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811" name="Freeform 27"/>
              <p:cNvSpPr>
                <a:spLocks/>
              </p:cNvSpPr>
              <p:nvPr/>
            </p:nvSpPr>
            <p:spPr bwMode="auto">
              <a:xfrm>
                <a:off x="1749" y="400"/>
                <a:ext cx="320" cy="336"/>
              </a:xfrm>
              <a:custGeom>
                <a:avLst/>
                <a:gdLst>
                  <a:gd name="T0" fmla="*/ 312 w 320"/>
                  <a:gd name="T1" fmla="*/ 326 h 336"/>
                  <a:gd name="T2" fmla="*/ 294 w 320"/>
                  <a:gd name="T3" fmla="*/ 318 h 336"/>
                  <a:gd name="T4" fmla="*/ 288 w 320"/>
                  <a:gd name="T5" fmla="*/ 324 h 336"/>
                  <a:gd name="T6" fmla="*/ 268 w 320"/>
                  <a:gd name="T7" fmla="*/ 326 h 336"/>
                  <a:gd name="T8" fmla="*/ 268 w 320"/>
                  <a:gd name="T9" fmla="*/ 298 h 336"/>
                  <a:gd name="T10" fmla="*/ 248 w 320"/>
                  <a:gd name="T11" fmla="*/ 292 h 336"/>
                  <a:gd name="T12" fmla="*/ 252 w 320"/>
                  <a:gd name="T13" fmla="*/ 272 h 336"/>
                  <a:gd name="T14" fmla="*/ 254 w 320"/>
                  <a:gd name="T15" fmla="*/ 266 h 336"/>
                  <a:gd name="T16" fmla="*/ 230 w 320"/>
                  <a:gd name="T17" fmla="*/ 276 h 336"/>
                  <a:gd name="T18" fmla="*/ 224 w 320"/>
                  <a:gd name="T19" fmla="*/ 272 h 336"/>
                  <a:gd name="T20" fmla="*/ 214 w 320"/>
                  <a:gd name="T21" fmla="*/ 280 h 336"/>
                  <a:gd name="T22" fmla="*/ 194 w 320"/>
                  <a:gd name="T23" fmla="*/ 266 h 336"/>
                  <a:gd name="T24" fmla="*/ 184 w 320"/>
                  <a:gd name="T25" fmla="*/ 256 h 336"/>
                  <a:gd name="T26" fmla="*/ 184 w 320"/>
                  <a:gd name="T27" fmla="*/ 268 h 336"/>
                  <a:gd name="T28" fmla="*/ 166 w 320"/>
                  <a:gd name="T29" fmla="*/ 252 h 336"/>
                  <a:gd name="T30" fmla="*/ 142 w 320"/>
                  <a:gd name="T31" fmla="*/ 242 h 336"/>
                  <a:gd name="T32" fmla="*/ 154 w 320"/>
                  <a:gd name="T33" fmla="*/ 230 h 336"/>
                  <a:gd name="T34" fmla="*/ 158 w 320"/>
                  <a:gd name="T35" fmla="*/ 216 h 336"/>
                  <a:gd name="T36" fmla="*/ 164 w 320"/>
                  <a:gd name="T37" fmla="*/ 208 h 336"/>
                  <a:gd name="T38" fmla="*/ 166 w 320"/>
                  <a:gd name="T39" fmla="*/ 198 h 336"/>
                  <a:gd name="T40" fmla="*/ 188 w 320"/>
                  <a:gd name="T41" fmla="*/ 194 h 336"/>
                  <a:gd name="T42" fmla="*/ 202 w 320"/>
                  <a:gd name="T43" fmla="*/ 196 h 336"/>
                  <a:gd name="T44" fmla="*/ 204 w 320"/>
                  <a:gd name="T45" fmla="*/ 188 h 336"/>
                  <a:gd name="T46" fmla="*/ 214 w 320"/>
                  <a:gd name="T47" fmla="*/ 180 h 336"/>
                  <a:gd name="T48" fmla="*/ 220 w 320"/>
                  <a:gd name="T49" fmla="*/ 166 h 336"/>
                  <a:gd name="T50" fmla="*/ 222 w 320"/>
                  <a:gd name="T51" fmla="*/ 164 h 336"/>
                  <a:gd name="T52" fmla="*/ 222 w 320"/>
                  <a:gd name="T53" fmla="*/ 152 h 336"/>
                  <a:gd name="T54" fmla="*/ 248 w 320"/>
                  <a:gd name="T55" fmla="*/ 154 h 336"/>
                  <a:gd name="T56" fmla="*/ 230 w 320"/>
                  <a:gd name="T57" fmla="*/ 146 h 336"/>
                  <a:gd name="T58" fmla="*/ 228 w 320"/>
                  <a:gd name="T59" fmla="*/ 130 h 336"/>
                  <a:gd name="T60" fmla="*/ 218 w 320"/>
                  <a:gd name="T61" fmla="*/ 148 h 336"/>
                  <a:gd name="T62" fmla="*/ 208 w 320"/>
                  <a:gd name="T63" fmla="*/ 136 h 336"/>
                  <a:gd name="T64" fmla="*/ 210 w 320"/>
                  <a:gd name="T65" fmla="*/ 158 h 336"/>
                  <a:gd name="T66" fmla="*/ 202 w 320"/>
                  <a:gd name="T67" fmla="*/ 182 h 336"/>
                  <a:gd name="T68" fmla="*/ 192 w 320"/>
                  <a:gd name="T69" fmla="*/ 186 h 336"/>
                  <a:gd name="T70" fmla="*/ 186 w 320"/>
                  <a:gd name="T71" fmla="*/ 174 h 336"/>
                  <a:gd name="T72" fmla="*/ 172 w 320"/>
                  <a:gd name="T73" fmla="*/ 184 h 336"/>
                  <a:gd name="T74" fmla="*/ 154 w 320"/>
                  <a:gd name="T75" fmla="*/ 188 h 336"/>
                  <a:gd name="T76" fmla="*/ 150 w 320"/>
                  <a:gd name="T77" fmla="*/ 202 h 336"/>
                  <a:gd name="T78" fmla="*/ 142 w 320"/>
                  <a:gd name="T79" fmla="*/ 190 h 336"/>
                  <a:gd name="T80" fmla="*/ 140 w 320"/>
                  <a:gd name="T81" fmla="*/ 180 h 336"/>
                  <a:gd name="T82" fmla="*/ 126 w 320"/>
                  <a:gd name="T83" fmla="*/ 164 h 336"/>
                  <a:gd name="T84" fmla="*/ 120 w 320"/>
                  <a:gd name="T85" fmla="*/ 158 h 336"/>
                  <a:gd name="T86" fmla="*/ 104 w 320"/>
                  <a:gd name="T87" fmla="*/ 172 h 336"/>
                  <a:gd name="T88" fmla="*/ 90 w 320"/>
                  <a:gd name="T89" fmla="*/ 174 h 336"/>
                  <a:gd name="T90" fmla="*/ 68 w 320"/>
                  <a:gd name="T91" fmla="*/ 160 h 336"/>
                  <a:gd name="T92" fmla="*/ 76 w 320"/>
                  <a:gd name="T93" fmla="*/ 206 h 336"/>
                  <a:gd name="T94" fmla="*/ 98 w 320"/>
                  <a:gd name="T95" fmla="*/ 198 h 336"/>
                  <a:gd name="T96" fmla="*/ 126 w 320"/>
                  <a:gd name="T97" fmla="*/ 206 h 336"/>
                  <a:gd name="T98" fmla="*/ 130 w 320"/>
                  <a:gd name="T99" fmla="*/ 218 h 336"/>
                  <a:gd name="T100" fmla="*/ 128 w 320"/>
                  <a:gd name="T101" fmla="*/ 238 h 336"/>
                  <a:gd name="T102" fmla="*/ 140 w 320"/>
                  <a:gd name="T103" fmla="*/ 252 h 336"/>
                  <a:gd name="T104" fmla="*/ 146 w 320"/>
                  <a:gd name="T105" fmla="*/ 266 h 336"/>
                  <a:gd name="T106" fmla="*/ 126 w 320"/>
                  <a:gd name="T107" fmla="*/ 254 h 336"/>
                  <a:gd name="T108" fmla="*/ 142 w 320"/>
                  <a:gd name="T109" fmla="*/ 274 h 336"/>
                  <a:gd name="T110" fmla="*/ 62 w 320"/>
                  <a:gd name="T111" fmla="*/ 220 h 336"/>
                  <a:gd name="T112" fmla="*/ 10 w 320"/>
                  <a:gd name="T113" fmla="*/ 106 h 336"/>
                  <a:gd name="T114" fmla="*/ 26 w 320"/>
                  <a:gd name="T115" fmla="*/ 100 h 336"/>
                  <a:gd name="T116" fmla="*/ 46 w 320"/>
                  <a:gd name="T117" fmla="*/ 100 h 336"/>
                  <a:gd name="T118" fmla="*/ 68 w 320"/>
                  <a:gd name="T119" fmla="*/ 86 h 336"/>
                  <a:gd name="T120" fmla="*/ 266 w 320"/>
                  <a:gd name="T121" fmla="*/ 5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 h="336">
                    <a:moveTo>
                      <a:pt x="320" y="0"/>
                    </a:moveTo>
                    <a:lnTo>
                      <a:pt x="316" y="214"/>
                    </a:lnTo>
                    <a:lnTo>
                      <a:pt x="316" y="214"/>
                    </a:lnTo>
                    <a:lnTo>
                      <a:pt x="316" y="334"/>
                    </a:lnTo>
                    <a:lnTo>
                      <a:pt x="316" y="330"/>
                    </a:lnTo>
                    <a:lnTo>
                      <a:pt x="312" y="328"/>
                    </a:lnTo>
                    <a:lnTo>
                      <a:pt x="312" y="326"/>
                    </a:lnTo>
                    <a:lnTo>
                      <a:pt x="314" y="324"/>
                    </a:lnTo>
                    <a:lnTo>
                      <a:pt x="314" y="324"/>
                    </a:lnTo>
                    <a:lnTo>
                      <a:pt x="308" y="322"/>
                    </a:lnTo>
                    <a:lnTo>
                      <a:pt x="304" y="324"/>
                    </a:lnTo>
                    <a:lnTo>
                      <a:pt x="300" y="320"/>
                    </a:lnTo>
                    <a:lnTo>
                      <a:pt x="296" y="320"/>
                    </a:lnTo>
                    <a:lnTo>
                      <a:pt x="294" y="318"/>
                    </a:lnTo>
                    <a:lnTo>
                      <a:pt x="296" y="310"/>
                    </a:lnTo>
                    <a:lnTo>
                      <a:pt x="294" y="308"/>
                    </a:lnTo>
                    <a:lnTo>
                      <a:pt x="292" y="310"/>
                    </a:lnTo>
                    <a:lnTo>
                      <a:pt x="290" y="312"/>
                    </a:lnTo>
                    <a:lnTo>
                      <a:pt x="288" y="316"/>
                    </a:lnTo>
                    <a:lnTo>
                      <a:pt x="288" y="320"/>
                    </a:lnTo>
                    <a:lnTo>
                      <a:pt x="288" y="324"/>
                    </a:lnTo>
                    <a:lnTo>
                      <a:pt x="286" y="326"/>
                    </a:lnTo>
                    <a:lnTo>
                      <a:pt x="282" y="334"/>
                    </a:lnTo>
                    <a:lnTo>
                      <a:pt x="280" y="336"/>
                    </a:lnTo>
                    <a:lnTo>
                      <a:pt x="276" y="334"/>
                    </a:lnTo>
                    <a:lnTo>
                      <a:pt x="272" y="334"/>
                    </a:lnTo>
                    <a:lnTo>
                      <a:pt x="268" y="332"/>
                    </a:lnTo>
                    <a:lnTo>
                      <a:pt x="268" y="326"/>
                    </a:lnTo>
                    <a:lnTo>
                      <a:pt x="266" y="322"/>
                    </a:lnTo>
                    <a:lnTo>
                      <a:pt x="264" y="316"/>
                    </a:lnTo>
                    <a:lnTo>
                      <a:pt x="262" y="312"/>
                    </a:lnTo>
                    <a:lnTo>
                      <a:pt x="262" y="306"/>
                    </a:lnTo>
                    <a:lnTo>
                      <a:pt x="264" y="304"/>
                    </a:lnTo>
                    <a:lnTo>
                      <a:pt x="268" y="302"/>
                    </a:lnTo>
                    <a:lnTo>
                      <a:pt x="268" y="298"/>
                    </a:lnTo>
                    <a:lnTo>
                      <a:pt x="266" y="296"/>
                    </a:lnTo>
                    <a:lnTo>
                      <a:pt x="266" y="294"/>
                    </a:lnTo>
                    <a:lnTo>
                      <a:pt x="264" y="292"/>
                    </a:lnTo>
                    <a:lnTo>
                      <a:pt x="262" y="294"/>
                    </a:lnTo>
                    <a:lnTo>
                      <a:pt x="260" y="294"/>
                    </a:lnTo>
                    <a:lnTo>
                      <a:pt x="258" y="296"/>
                    </a:lnTo>
                    <a:lnTo>
                      <a:pt x="248" y="292"/>
                    </a:lnTo>
                    <a:lnTo>
                      <a:pt x="250" y="288"/>
                    </a:lnTo>
                    <a:lnTo>
                      <a:pt x="250" y="286"/>
                    </a:lnTo>
                    <a:lnTo>
                      <a:pt x="248" y="284"/>
                    </a:lnTo>
                    <a:lnTo>
                      <a:pt x="250" y="282"/>
                    </a:lnTo>
                    <a:lnTo>
                      <a:pt x="252" y="280"/>
                    </a:lnTo>
                    <a:lnTo>
                      <a:pt x="252" y="276"/>
                    </a:lnTo>
                    <a:lnTo>
                      <a:pt x="252" y="272"/>
                    </a:lnTo>
                    <a:lnTo>
                      <a:pt x="256" y="272"/>
                    </a:lnTo>
                    <a:lnTo>
                      <a:pt x="258" y="272"/>
                    </a:lnTo>
                    <a:lnTo>
                      <a:pt x="260" y="270"/>
                    </a:lnTo>
                    <a:lnTo>
                      <a:pt x="260" y="270"/>
                    </a:lnTo>
                    <a:lnTo>
                      <a:pt x="260" y="268"/>
                    </a:lnTo>
                    <a:lnTo>
                      <a:pt x="258" y="268"/>
                    </a:lnTo>
                    <a:lnTo>
                      <a:pt x="254" y="266"/>
                    </a:lnTo>
                    <a:lnTo>
                      <a:pt x="248" y="272"/>
                    </a:lnTo>
                    <a:lnTo>
                      <a:pt x="242" y="278"/>
                    </a:lnTo>
                    <a:lnTo>
                      <a:pt x="242" y="278"/>
                    </a:lnTo>
                    <a:lnTo>
                      <a:pt x="240" y="276"/>
                    </a:lnTo>
                    <a:lnTo>
                      <a:pt x="236" y="274"/>
                    </a:lnTo>
                    <a:lnTo>
                      <a:pt x="234" y="274"/>
                    </a:lnTo>
                    <a:lnTo>
                      <a:pt x="230" y="276"/>
                    </a:lnTo>
                    <a:lnTo>
                      <a:pt x="230" y="274"/>
                    </a:lnTo>
                    <a:lnTo>
                      <a:pt x="228" y="266"/>
                    </a:lnTo>
                    <a:lnTo>
                      <a:pt x="226" y="264"/>
                    </a:lnTo>
                    <a:lnTo>
                      <a:pt x="226" y="264"/>
                    </a:lnTo>
                    <a:lnTo>
                      <a:pt x="224" y="266"/>
                    </a:lnTo>
                    <a:lnTo>
                      <a:pt x="222" y="270"/>
                    </a:lnTo>
                    <a:lnTo>
                      <a:pt x="224" y="272"/>
                    </a:lnTo>
                    <a:lnTo>
                      <a:pt x="224" y="276"/>
                    </a:lnTo>
                    <a:lnTo>
                      <a:pt x="224" y="278"/>
                    </a:lnTo>
                    <a:lnTo>
                      <a:pt x="224" y="280"/>
                    </a:lnTo>
                    <a:lnTo>
                      <a:pt x="222" y="280"/>
                    </a:lnTo>
                    <a:lnTo>
                      <a:pt x="220" y="280"/>
                    </a:lnTo>
                    <a:lnTo>
                      <a:pt x="218" y="280"/>
                    </a:lnTo>
                    <a:lnTo>
                      <a:pt x="214" y="280"/>
                    </a:lnTo>
                    <a:lnTo>
                      <a:pt x="212" y="278"/>
                    </a:lnTo>
                    <a:lnTo>
                      <a:pt x="210" y="274"/>
                    </a:lnTo>
                    <a:lnTo>
                      <a:pt x="206" y="272"/>
                    </a:lnTo>
                    <a:lnTo>
                      <a:pt x="200" y="272"/>
                    </a:lnTo>
                    <a:lnTo>
                      <a:pt x="198" y="268"/>
                    </a:lnTo>
                    <a:lnTo>
                      <a:pt x="196" y="268"/>
                    </a:lnTo>
                    <a:lnTo>
                      <a:pt x="194" y="266"/>
                    </a:lnTo>
                    <a:lnTo>
                      <a:pt x="194" y="266"/>
                    </a:lnTo>
                    <a:lnTo>
                      <a:pt x="194" y="262"/>
                    </a:lnTo>
                    <a:lnTo>
                      <a:pt x="194" y="260"/>
                    </a:lnTo>
                    <a:lnTo>
                      <a:pt x="192" y="260"/>
                    </a:lnTo>
                    <a:lnTo>
                      <a:pt x="190" y="258"/>
                    </a:lnTo>
                    <a:lnTo>
                      <a:pt x="188" y="256"/>
                    </a:lnTo>
                    <a:lnTo>
                      <a:pt x="184" y="256"/>
                    </a:lnTo>
                    <a:lnTo>
                      <a:pt x="184" y="256"/>
                    </a:lnTo>
                    <a:lnTo>
                      <a:pt x="184" y="258"/>
                    </a:lnTo>
                    <a:lnTo>
                      <a:pt x="186" y="262"/>
                    </a:lnTo>
                    <a:lnTo>
                      <a:pt x="186" y="264"/>
                    </a:lnTo>
                    <a:lnTo>
                      <a:pt x="186" y="268"/>
                    </a:lnTo>
                    <a:lnTo>
                      <a:pt x="186" y="268"/>
                    </a:lnTo>
                    <a:lnTo>
                      <a:pt x="184" y="268"/>
                    </a:lnTo>
                    <a:lnTo>
                      <a:pt x="180" y="262"/>
                    </a:lnTo>
                    <a:lnTo>
                      <a:pt x="180" y="260"/>
                    </a:lnTo>
                    <a:lnTo>
                      <a:pt x="180" y="256"/>
                    </a:lnTo>
                    <a:lnTo>
                      <a:pt x="176" y="256"/>
                    </a:lnTo>
                    <a:lnTo>
                      <a:pt x="174" y="256"/>
                    </a:lnTo>
                    <a:lnTo>
                      <a:pt x="172" y="254"/>
                    </a:lnTo>
                    <a:lnTo>
                      <a:pt x="166" y="252"/>
                    </a:lnTo>
                    <a:lnTo>
                      <a:pt x="162" y="250"/>
                    </a:lnTo>
                    <a:lnTo>
                      <a:pt x="154" y="250"/>
                    </a:lnTo>
                    <a:lnTo>
                      <a:pt x="154" y="248"/>
                    </a:lnTo>
                    <a:lnTo>
                      <a:pt x="150" y="244"/>
                    </a:lnTo>
                    <a:lnTo>
                      <a:pt x="148" y="242"/>
                    </a:lnTo>
                    <a:lnTo>
                      <a:pt x="144" y="240"/>
                    </a:lnTo>
                    <a:lnTo>
                      <a:pt x="142" y="242"/>
                    </a:lnTo>
                    <a:lnTo>
                      <a:pt x="140" y="240"/>
                    </a:lnTo>
                    <a:lnTo>
                      <a:pt x="140" y="238"/>
                    </a:lnTo>
                    <a:lnTo>
                      <a:pt x="140" y="236"/>
                    </a:lnTo>
                    <a:lnTo>
                      <a:pt x="140" y="232"/>
                    </a:lnTo>
                    <a:lnTo>
                      <a:pt x="142" y="230"/>
                    </a:lnTo>
                    <a:lnTo>
                      <a:pt x="146" y="230"/>
                    </a:lnTo>
                    <a:lnTo>
                      <a:pt x="154" y="230"/>
                    </a:lnTo>
                    <a:lnTo>
                      <a:pt x="154" y="226"/>
                    </a:lnTo>
                    <a:lnTo>
                      <a:pt x="154" y="222"/>
                    </a:lnTo>
                    <a:lnTo>
                      <a:pt x="156" y="220"/>
                    </a:lnTo>
                    <a:lnTo>
                      <a:pt x="156" y="220"/>
                    </a:lnTo>
                    <a:lnTo>
                      <a:pt x="158" y="218"/>
                    </a:lnTo>
                    <a:lnTo>
                      <a:pt x="158" y="218"/>
                    </a:lnTo>
                    <a:lnTo>
                      <a:pt x="158" y="216"/>
                    </a:lnTo>
                    <a:lnTo>
                      <a:pt x="158" y="216"/>
                    </a:lnTo>
                    <a:lnTo>
                      <a:pt x="160" y="216"/>
                    </a:lnTo>
                    <a:lnTo>
                      <a:pt x="162" y="216"/>
                    </a:lnTo>
                    <a:lnTo>
                      <a:pt x="164" y="216"/>
                    </a:lnTo>
                    <a:lnTo>
                      <a:pt x="164" y="214"/>
                    </a:lnTo>
                    <a:lnTo>
                      <a:pt x="164" y="212"/>
                    </a:lnTo>
                    <a:lnTo>
                      <a:pt x="164" y="208"/>
                    </a:lnTo>
                    <a:lnTo>
                      <a:pt x="164" y="206"/>
                    </a:lnTo>
                    <a:lnTo>
                      <a:pt x="168" y="206"/>
                    </a:lnTo>
                    <a:lnTo>
                      <a:pt x="170" y="206"/>
                    </a:lnTo>
                    <a:lnTo>
                      <a:pt x="172" y="206"/>
                    </a:lnTo>
                    <a:lnTo>
                      <a:pt x="168" y="202"/>
                    </a:lnTo>
                    <a:lnTo>
                      <a:pt x="168" y="200"/>
                    </a:lnTo>
                    <a:lnTo>
                      <a:pt x="166" y="198"/>
                    </a:lnTo>
                    <a:lnTo>
                      <a:pt x="170" y="198"/>
                    </a:lnTo>
                    <a:lnTo>
                      <a:pt x="176" y="198"/>
                    </a:lnTo>
                    <a:lnTo>
                      <a:pt x="176" y="194"/>
                    </a:lnTo>
                    <a:lnTo>
                      <a:pt x="178" y="192"/>
                    </a:lnTo>
                    <a:lnTo>
                      <a:pt x="178" y="194"/>
                    </a:lnTo>
                    <a:lnTo>
                      <a:pt x="184" y="194"/>
                    </a:lnTo>
                    <a:lnTo>
                      <a:pt x="188" y="194"/>
                    </a:lnTo>
                    <a:lnTo>
                      <a:pt x="190" y="192"/>
                    </a:lnTo>
                    <a:lnTo>
                      <a:pt x="192" y="194"/>
                    </a:lnTo>
                    <a:lnTo>
                      <a:pt x="194" y="198"/>
                    </a:lnTo>
                    <a:lnTo>
                      <a:pt x="194" y="200"/>
                    </a:lnTo>
                    <a:lnTo>
                      <a:pt x="198" y="198"/>
                    </a:lnTo>
                    <a:lnTo>
                      <a:pt x="200" y="196"/>
                    </a:lnTo>
                    <a:lnTo>
                      <a:pt x="202" y="196"/>
                    </a:lnTo>
                    <a:lnTo>
                      <a:pt x="204" y="198"/>
                    </a:lnTo>
                    <a:lnTo>
                      <a:pt x="206" y="200"/>
                    </a:lnTo>
                    <a:lnTo>
                      <a:pt x="208" y="196"/>
                    </a:lnTo>
                    <a:lnTo>
                      <a:pt x="206" y="194"/>
                    </a:lnTo>
                    <a:lnTo>
                      <a:pt x="204" y="190"/>
                    </a:lnTo>
                    <a:lnTo>
                      <a:pt x="204" y="188"/>
                    </a:lnTo>
                    <a:lnTo>
                      <a:pt x="204" y="188"/>
                    </a:lnTo>
                    <a:lnTo>
                      <a:pt x="208" y="186"/>
                    </a:lnTo>
                    <a:lnTo>
                      <a:pt x="210" y="188"/>
                    </a:lnTo>
                    <a:lnTo>
                      <a:pt x="214" y="190"/>
                    </a:lnTo>
                    <a:lnTo>
                      <a:pt x="214" y="190"/>
                    </a:lnTo>
                    <a:lnTo>
                      <a:pt x="212" y="186"/>
                    </a:lnTo>
                    <a:lnTo>
                      <a:pt x="210" y="184"/>
                    </a:lnTo>
                    <a:lnTo>
                      <a:pt x="214" y="180"/>
                    </a:lnTo>
                    <a:lnTo>
                      <a:pt x="212" y="178"/>
                    </a:lnTo>
                    <a:lnTo>
                      <a:pt x="214" y="176"/>
                    </a:lnTo>
                    <a:lnTo>
                      <a:pt x="216" y="172"/>
                    </a:lnTo>
                    <a:lnTo>
                      <a:pt x="216" y="170"/>
                    </a:lnTo>
                    <a:lnTo>
                      <a:pt x="218" y="166"/>
                    </a:lnTo>
                    <a:lnTo>
                      <a:pt x="218" y="166"/>
                    </a:lnTo>
                    <a:lnTo>
                      <a:pt x="220" y="166"/>
                    </a:lnTo>
                    <a:lnTo>
                      <a:pt x="224" y="172"/>
                    </a:lnTo>
                    <a:lnTo>
                      <a:pt x="226" y="176"/>
                    </a:lnTo>
                    <a:lnTo>
                      <a:pt x="228" y="176"/>
                    </a:lnTo>
                    <a:lnTo>
                      <a:pt x="230" y="176"/>
                    </a:lnTo>
                    <a:lnTo>
                      <a:pt x="228" y="174"/>
                    </a:lnTo>
                    <a:lnTo>
                      <a:pt x="226" y="170"/>
                    </a:lnTo>
                    <a:lnTo>
                      <a:pt x="222" y="164"/>
                    </a:lnTo>
                    <a:lnTo>
                      <a:pt x="220" y="164"/>
                    </a:lnTo>
                    <a:lnTo>
                      <a:pt x="216" y="162"/>
                    </a:lnTo>
                    <a:lnTo>
                      <a:pt x="216" y="162"/>
                    </a:lnTo>
                    <a:lnTo>
                      <a:pt x="216" y="160"/>
                    </a:lnTo>
                    <a:lnTo>
                      <a:pt x="218" y="158"/>
                    </a:lnTo>
                    <a:lnTo>
                      <a:pt x="220" y="156"/>
                    </a:lnTo>
                    <a:lnTo>
                      <a:pt x="222" y="152"/>
                    </a:lnTo>
                    <a:lnTo>
                      <a:pt x="226" y="150"/>
                    </a:lnTo>
                    <a:lnTo>
                      <a:pt x="228" y="148"/>
                    </a:lnTo>
                    <a:lnTo>
                      <a:pt x="232" y="150"/>
                    </a:lnTo>
                    <a:lnTo>
                      <a:pt x="238" y="152"/>
                    </a:lnTo>
                    <a:lnTo>
                      <a:pt x="242" y="154"/>
                    </a:lnTo>
                    <a:lnTo>
                      <a:pt x="246" y="154"/>
                    </a:lnTo>
                    <a:lnTo>
                      <a:pt x="248" y="154"/>
                    </a:lnTo>
                    <a:lnTo>
                      <a:pt x="248" y="152"/>
                    </a:lnTo>
                    <a:lnTo>
                      <a:pt x="246" y="152"/>
                    </a:lnTo>
                    <a:lnTo>
                      <a:pt x="242" y="150"/>
                    </a:lnTo>
                    <a:lnTo>
                      <a:pt x="240" y="148"/>
                    </a:lnTo>
                    <a:lnTo>
                      <a:pt x="236" y="146"/>
                    </a:lnTo>
                    <a:lnTo>
                      <a:pt x="232" y="146"/>
                    </a:lnTo>
                    <a:lnTo>
                      <a:pt x="230" y="146"/>
                    </a:lnTo>
                    <a:lnTo>
                      <a:pt x="228" y="144"/>
                    </a:lnTo>
                    <a:lnTo>
                      <a:pt x="230" y="140"/>
                    </a:lnTo>
                    <a:lnTo>
                      <a:pt x="232" y="134"/>
                    </a:lnTo>
                    <a:lnTo>
                      <a:pt x="232" y="130"/>
                    </a:lnTo>
                    <a:lnTo>
                      <a:pt x="230" y="128"/>
                    </a:lnTo>
                    <a:lnTo>
                      <a:pt x="230" y="128"/>
                    </a:lnTo>
                    <a:lnTo>
                      <a:pt x="228" y="130"/>
                    </a:lnTo>
                    <a:lnTo>
                      <a:pt x="228" y="134"/>
                    </a:lnTo>
                    <a:lnTo>
                      <a:pt x="226" y="136"/>
                    </a:lnTo>
                    <a:lnTo>
                      <a:pt x="224" y="140"/>
                    </a:lnTo>
                    <a:lnTo>
                      <a:pt x="224" y="142"/>
                    </a:lnTo>
                    <a:lnTo>
                      <a:pt x="222" y="146"/>
                    </a:lnTo>
                    <a:lnTo>
                      <a:pt x="220" y="148"/>
                    </a:lnTo>
                    <a:lnTo>
                      <a:pt x="218" y="148"/>
                    </a:lnTo>
                    <a:lnTo>
                      <a:pt x="218" y="146"/>
                    </a:lnTo>
                    <a:lnTo>
                      <a:pt x="216" y="142"/>
                    </a:lnTo>
                    <a:lnTo>
                      <a:pt x="214" y="142"/>
                    </a:lnTo>
                    <a:lnTo>
                      <a:pt x="212" y="138"/>
                    </a:lnTo>
                    <a:lnTo>
                      <a:pt x="210" y="136"/>
                    </a:lnTo>
                    <a:lnTo>
                      <a:pt x="208" y="136"/>
                    </a:lnTo>
                    <a:lnTo>
                      <a:pt x="208" y="136"/>
                    </a:lnTo>
                    <a:lnTo>
                      <a:pt x="210" y="138"/>
                    </a:lnTo>
                    <a:lnTo>
                      <a:pt x="212" y="144"/>
                    </a:lnTo>
                    <a:lnTo>
                      <a:pt x="214" y="148"/>
                    </a:lnTo>
                    <a:lnTo>
                      <a:pt x="214" y="150"/>
                    </a:lnTo>
                    <a:lnTo>
                      <a:pt x="212" y="154"/>
                    </a:lnTo>
                    <a:lnTo>
                      <a:pt x="210" y="156"/>
                    </a:lnTo>
                    <a:lnTo>
                      <a:pt x="210" y="158"/>
                    </a:lnTo>
                    <a:lnTo>
                      <a:pt x="210" y="160"/>
                    </a:lnTo>
                    <a:lnTo>
                      <a:pt x="210" y="162"/>
                    </a:lnTo>
                    <a:lnTo>
                      <a:pt x="210" y="174"/>
                    </a:lnTo>
                    <a:lnTo>
                      <a:pt x="208" y="182"/>
                    </a:lnTo>
                    <a:lnTo>
                      <a:pt x="204" y="184"/>
                    </a:lnTo>
                    <a:lnTo>
                      <a:pt x="200" y="184"/>
                    </a:lnTo>
                    <a:lnTo>
                      <a:pt x="202" y="182"/>
                    </a:lnTo>
                    <a:lnTo>
                      <a:pt x="200" y="180"/>
                    </a:lnTo>
                    <a:lnTo>
                      <a:pt x="198" y="182"/>
                    </a:lnTo>
                    <a:lnTo>
                      <a:pt x="198" y="180"/>
                    </a:lnTo>
                    <a:lnTo>
                      <a:pt x="196" y="178"/>
                    </a:lnTo>
                    <a:lnTo>
                      <a:pt x="196" y="178"/>
                    </a:lnTo>
                    <a:lnTo>
                      <a:pt x="194" y="180"/>
                    </a:lnTo>
                    <a:lnTo>
                      <a:pt x="192" y="186"/>
                    </a:lnTo>
                    <a:lnTo>
                      <a:pt x="188" y="188"/>
                    </a:lnTo>
                    <a:lnTo>
                      <a:pt x="182" y="188"/>
                    </a:lnTo>
                    <a:lnTo>
                      <a:pt x="182" y="186"/>
                    </a:lnTo>
                    <a:lnTo>
                      <a:pt x="182" y="182"/>
                    </a:lnTo>
                    <a:lnTo>
                      <a:pt x="188" y="178"/>
                    </a:lnTo>
                    <a:lnTo>
                      <a:pt x="188" y="176"/>
                    </a:lnTo>
                    <a:lnTo>
                      <a:pt x="186" y="174"/>
                    </a:lnTo>
                    <a:lnTo>
                      <a:pt x="186" y="174"/>
                    </a:lnTo>
                    <a:lnTo>
                      <a:pt x="182" y="178"/>
                    </a:lnTo>
                    <a:lnTo>
                      <a:pt x="182" y="178"/>
                    </a:lnTo>
                    <a:lnTo>
                      <a:pt x="178" y="182"/>
                    </a:lnTo>
                    <a:lnTo>
                      <a:pt x="176" y="182"/>
                    </a:lnTo>
                    <a:lnTo>
                      <a:pt x="176" y="186"/>
                    </a:lnTo>
                    <a:lnTo>
                      <a:pt x="172" y="184"/>
                    </a:lnTo>
                    <a:lnTo>
                      <a:pt x="170" y="184"/>
                    </a:lnTo>
                    <a:lnTo>
                      <a:pt x="168" y="184"/>
                    </a:lnTo>
                    <a:lnTo>
                      <a:pt x="166" y="188"/>
                    </a:lnTo>
                    <a:lnTo>
                      <a:pt x="166" y="186"/>
                    </a:lnTo>
                    <a:lnTo>
                      <a:pt x="162" y="188"/>
                    </a:lnTo>
                    <a:lnTo>
                      <a:pt x="158" y="188"/>
                    </a:lnTo>
                    <a:lnTo>
                      <a:pt x="154" y="188"/>
                    </a:lnTo>
                    <a:lnTo>
                      <a:pt x="154" y="188"/>
                    </a:lnTo>
                    <a:lnTo>
                      <a:pt x="156" y="190"/>
                    </a:lnTo>
                    <a:lnTo>
                      <a:pt x="154" y="194"/>
                    </a:lnTo>
                    <a:lnTo>
                      <a:pt x="154" y="196"/>
                    </a:lnTo>
                    <a:lnTo>
                      <a:pt x="152" y="198"/>
                    </a:lnTo>
                    <a:lnTo>
                      <a:pt x="152" y="202"/>
                    </a:lnTo>
                    <a:lnTo>
                      <a:pt x="150" y="202"/>
                    </a:lnTo>
                    <a:lnTo>
                      <a:pt x="150" y="204"/>
                    </a:lnTo>
                    <a:lnTo>
                      <a:pt x="148" y="206"/>
                    </a:lnTo>
                    <a:lnTo>
                      <a:pt x="144" y="206"/>
                    </a:lnTo>
                    <a:lnTo>
                      <a:pt x="142" y="200"/>
                    </a:lnTo>
                    <a:lnTo>
                      <a:pt x="144" y="192"/>
                    </a:lnTo>
                    <a:lnTo>
                      <a:pt x="144" y="190"/>
                    </a:lnTo>
                    <a:lnTo>
                      <a:pt x="142" y="190"/>
                    </a:lnTo>
                    <a:lnTo>
                      <a:pt x="140" y="190"/>
                    </a:lnTo>
                    <a:lnTo>
                      <a:pt x="136" y="190"/>
                    </a:lnTo>
                    <a:lnTo>
                      <a:pt x="136" y="186"/>
                    </a:lnTo>
                    <a:lnTo>
                      <a:pt x="136" y="184"/>
                    </a:lnTo>
                    <a:lnTo>
                      <a:pt x="136" y="182"/>
                    </a:lnTo>
                    <a:lnTo>
                      <a:pt x="140" y="180"/>
                    </a:lnTo>
                    <a:lnTo>
                      <a:pt x="140" y="180"/>
                    </a:lnTo>
                    <a:lnTo>
                      <a:pt x="138" y="178"/>
                    </a:lnTo>
                    <a:lnTo>
                      <a:pt x="136" y="178"/>
                    </a:lnTo>
                    <a:lnTo>
                      <a:pt x="134" y="178"/>
                    </a:lnTo>
                    <a:lnTo>
                      <a:pt x="130" y="178"/>
                    </a:lnTo>
                    <a:lnTo>
                      <a:pt x="128" y="172"/>
                    </a:lnTo>
                    <a:lnTo>
                      <a:pt x="126" y="170"/>
                    </a:lnTo>
                    <a:lnTo>
                      <a:pt x="126" y="164"/>
                    </a:lnTo>
                    <a:lnTo>
                      <a:pt x="126" y="160"/>
                    </a:lnTo>
                    <a:lnTo>
                      <a:pt x="124" y="160"/>
                    </a:lnTo>
                    <a:lnTo>
                      <a:pt x="124" y="158"/>
                    </a:lnTo>
                    <a:lnTo>
                      <a:pt x="124" y="158"/>
                    </a:lnTo>
                    <a:lnTo>
                      <a:pt x="124" y="156"/>
                    </a:lnTo>
                    <a:lnTo>
                      <a:pt x="122" y="152"/>
                    </a:lnTo>
                    <a:lnTo>
                      <a:pt x="120" y="158"/>
                    </a:lnTo>
                    <a:lnTo>
                      <a:pt x="120" y="160"/>
                    </a:lnTo>
                    <a:lnTo>
                      <a:pt x="120" y="162"/>
                    </a:lnTo>
                    <a:lnTo>
                      <a:pt x="122" y="166"/>
                    </a:lnTo>
                    <a:lnTo>
                      <a:pt x="118" y="170"/>
                    </a:lnTo>
                    <a:lnTo>
                      <a:pt x="114" y="174"/>
                    </a:lnTo>
                    <a:lnTo>
                      <a:pt x="106" y="172"/>
                    </a:lnTo>
                    <a:lnTo>
                      <a:pt x="104" y="172"/>
                    </a:lnTo>
                    <a:lnTo>
                      <a:pt x="102" y="168"/>
                    </a:lnTo>
                    <a:lnTo>
                      <a:pt x="100" y="168"/>
                    </a:lnTo>
                    <a:lnTo>
                      <a:pt x="98" y="170"/>
                    </a:lnTo>
                    <a:lnTo>
                      <a:pt x="96" y="174"/>
                    </a:lnTo>
                    <a:lnTo>
                      <a:pt x="94" y="174"/>
                    </a:lnTo>
                    <a:lnTo>
                      <a:pt x="92" y="174"/>
                    </a:lnTo>
                    <a:lnTo>
                      <a:pt x="90" y="174"/>
                    </a:lnTo>
                    <a:lnTo>
                      <a:pt x="84" y="174"/>
                    </a:lnTo>
                    <a:lnTo>
                      <a:pt x="80" y="172"/>
                    </a:lnTo>
                    <a:lnTo>
                      <a:pt x="78" y="170"/>
                    </a:lnTo>
                    <a:lnTo>
                      <a:pt x="76" y="166"/>
                    </a:lnTo>
                    <a:lnTo>
                      <a:pt x="72" y="162"/>
                    </a:lnTo>
                    <a:lnTo>
                      <a:pt x="68" y="158"/>
                    </a:lnTo>
                    <a:lnTo>
                      <a:pt x="68" y="160"/>
                    </a:lnTo>
                    <a:lnTo>
                      <a:pt x="68" y="162"/>
                    </a:lnTo>
                    <a:lnTo>
                      <a:pt x="72" y="170"/>
                    </a:lnTo>
                    <a:lnTo>
                      <a:pt x="78" y="180"/>
                    </a:lnTo>
                    <a:lnTo>
                      <a:pt x="80" y="182"/>
                    </a:lnTo>
                    <a:lnTo>
                      <a:pt x="76" y="184"/>
                    </a:lnTo>
                    <a:lnTo>
                      <a:pt x="76" y="192"/>
                    </a:lnTo>
                    <a:lnTo>
                      <a:pt x="76" y="206"/>
                    </a:lnTo>
                    <a:lnTo>
                      <a:pt x="80" y="210"/>
                    </a:lnTo>
                    <a:lnTo>
                      <a:pt x="86" y="212"/>
                    </a:lnTo>
                    <a:lnTo>
                      <a:pt x="92" y="212"/>
                    </a:lnTo>
                    <a:lnTo>
                      <a:pt x="92" y="208"/>
                    </a:lnTo>
                    <a:lnTo>
                      <a:pt x="92" y="206"/>
                    </a:lnTo>
                    <a:lnTo>
                      <a:pt x="96" y="202"/>
                    </a:lnTo>
                    <a:lnTo>
                      <a:pt x="98" y="198"/>
                    </a:lnTo>
                    <a:lnTo>
                      <a:pt x="102" y="196"/>
                    </a:lnTo>
                    <a:lnTo>
                      <a:pt x="110" y="198"/>
                    </a:lnTo>
                    <a:lnTo>
                      <a:pt x="112" y="200"/>
                    </a:lnTo>
                    <a:lnTo>
                      <a:pt x="116" y="200"/>
                    </a:lnTo>
                    <a:lnTo>
                      <a:pt x="120" y="200"/>
                    </a:lnTo>
                    <a:lnTo>
                      <a:pt x="126" y="204"/>
                    </a:lnTo>
                    <a:lnTo>
                      <a:pt x="126" y="206"/>
                    </a:lnTo>
                    <a:lnTo>
                      <a:pt x="124" y="206"/>
                    </a:lnTo>
                    <a:lnTo>
                      <a:pt x="120" y="210"/>
                    </a:lnTo>
                    <a:lnTo>
                      <a:pt x="118" y="212"/>
                    </a:lnTo>
                    <a:lnTo>
                      <a:pt x="122" y="214"/>
                    </a:lnTo>
                    <a:lnTo>
                      <a:pt x="124" y="214"/>
                    </a:lnTo>
                    <a:lnTo>
                      <a:pt x="126" y="218"/>
                    </a:lnTo>
                    <a:lnTo>
                      <a:pt x="130" y="218"/>
                    </a:lnTo>
                    <a:lnTo>
                      <a:pt x="132" y="218"/>
                    </a:lnTo>
                    <a:lnTo>
                      <a:pt x="134" y="220"/>
                    </a:lnTo>
                    <a:lnTo>
                      <a:pt x="132" y="224"/>
                    </a:lnTo>
                    <a:lnTo>
                      <a:pt x="132" y="228"/>
                    </a:lnTo>
                    <a:lnTo>
                      <a:pt x="132" y="230"/>
                    </a:lnTo>
                    <a:lnTo>
                      <a:pt x="128" y="236"/>
                    </a:lnTo>
                    <a:lnTo>
                      <a:pt x="128" y="238"/>
                    </a:lnTo>
                    <a:lnTo>
                      <a:pt x="128" y="238"/>
                    </a:lnTo>
                    <a:lnTo>
                      <a:pt x="128" y="242"/>
                    </a:lnTo>
                    <a:lnTo>
                      <a:pt x="128" y="244"/>
                    </a:lnTo>
                    <a:lnTo>
                      <a:pt x="130" y="250"/>
                    </a:lnTo>
                    <a:lnTo>
                      <a:pt x="132" y="248"/>
                    </a:lnTo>
                    <a:lnTo>
                      <a:pt x="134" y="250"/>
                    </a:lnTo>
                    <a:lnTo>
                      <a:pt x="140" y="252"/>
                    </a:lnTo>
                    <a:lnTo>
                      <a:pt x="142" y="252"/>
                    </a:lnTo>
                    <a:lnTo>
                      <a:pt x="144" y="252"/>
                    </a:lnTo>
                    <a:lnTo>
                      <a:pt x="144" y="256"/>
                    </a:lnTo>
                    <a:lnTo>
                      <a:pt x="148" y="258"/>
                    </a:lnTo>
                    <a:lnTo>
                      <a:pt x="150" y="262"/>
                    </a:lnTo>
                    <a:lnTo>
                      <a:pt x="148" y="264"/>
                    </a:lnTo>
                    <a:lnTo>
                      <a:pt x="146" y="266"/>
                    </a:lnTo>
                    <a:lnTo>
                      <a:pt x="144" y="268"/>
                    </a:lnTo>
                    <a:lnTo>
                      <a:pt x="140" y="266"/>
                    </a:lnTo>
                    <a:lnTo>
                      <a:pt x="140" y="260"/>
                    </a:lnTo>
                    <a:lnTo>
                      <a:pt x="138" y="260"/>
                    </a:lnTo>
                    <a:lnTo>
                      <a:pt x="136" y="258"/>
                    </a:lnTo>
                    <a:lnTo>
                      <a:pt x="132" y="258"/>
                    </a:lnTo>
                    <a:lnTo>
                      <a:pt x="126" y="254"/>
                    </a:lnTo>
                    <a:lnTo>
                      <a:pt x="118" y="248"/>
                    </a:lnTo>
                    <a:lnTo>
                      <a:pt x="116" y="250"/>
                    </a:lnTo>
                    <a:lnTo>
                      <a:pt x="118" y="252"/>
                    </a:lnTo>
                    <a:lnTo>
                      <a:pt x="126" y="260"/>
                    </a:lnTo>
                    <a:lnTo>
                      <a:pt x="136" y="268"/>
                    </a:lnTo>
                    <a:lnTo>
                      <a:pt x="142" y="272"/>
                    </a:lnTo>
                    <a:lnTo>
                      <a:pt x="142" y="274"/>
                    </a:lnTo>
                    <a:lnTo>
                      <a:pt x="140" y="274"/>
                    </a:lnTo>
                    <a:lnTo>
                      <a:pt x="136" y="278"/>
                    </a:lnTo>
                    <a:lnTo>
                      <a:pt x="128" y="270"/>
                    </a:lnTo>
                    <a:lnTo>
                      <a:pt x="122" y="262"/>
                    </a:lnTo>
                    <a:lnTo>
                      <a:pt x="116" y="256"/>
                    </a:lnTo>
                    <a:lnTo>
                      <a:pt x="74" y="226"/>
                    </a:lnTo>
                    <a:lnTo>
                      <a:pt x="62" y="220"/>
                    </a:lnTo>
                    <a:lnTo>
                      <a:pt x="58" y="218"/>
                    </a:lnTo>
                    <a:lnTo>
                      <a:pt x="48" y="210"/>
                    </a:lnTo>
                    <a:lnTo>
                      <a:pt x="0" y="186"/>
                    </a:lnTo>
                    <a:lnTo>
                      <a:pt x="0" y="186"/>
                    </a:lnTo>
                    <a:lnTo>
                      <a:pt x="2" y="112"/>
                    </a:lnTo>
                    <a:lnTo>
                      <a:pt x="6" y="110"/>
                    </a:lnTo>
                    <a:lnTo>
                      <a:pt x="10" y="106"/>
                    </a:lnTo>
                    <a:lnTo>
                      <a:pt x="12" y="104"/>
                    </a:lnTo>
                    <a:lnTo>
                      <a:pt x="12" y="102"/>
                    </a:lnTo>
                    <a:lnTo>
                      <a:pt x="16" y="100"/>
                    </a:lnTo>
                    <a:lnTo>
                      <a:pt x="18" y="98"/>
                    </a:lnTo>
                    <a:lnTo>
                      <a:pt x="20" y="96"/>
                    </a:lnTo>
                    <a:lnTo>
                      <a:pt x="24" y="96"/>
                    </a:lnTo>
                    <a:lnTo>
                      <a:pt x="26" y="100"/>
                    </a:lnTo>
                    <a:lnTo>
                      <a:pt x="30" y="100"/>
                    </a:lnTo>
                    <a:lnTo>
                      <a:pt x="36" y="94"/>
                    </a:lnTo>
                    <a:lnTo>
                      <a:pt x="38" y="94"/>
                    </a:lnTo>
                    <a:lnTo>
                      <a:pt x="42" y="96"/>
                    </a:lnTo>
                    <a:lnTo>
                      <a:pt x="42" y="98"/>
                    </a:lnTo>
                    <a:lnTo>
                      <a:pt x="42" y="100"/>
                    </a:lnTo>
                    <a:lnTo>
                      <a:pt x="46" y="100"/>
                    </a:lnTo>
                    <a:lnTo>
                      <a:pt x="48" y="100"/>
                    </a:lnTo>
                    <a:lnTo>
                      <a:pt x="50" y="98"/>
                    </a:lnTo>
                    <a:lnTo>
                      <a:pt x="54" y="98"/>
                    </a:lnTo>
                    <a:lnTo>
                      <a:pt x="58" y="98"/>
                    </a:lnTo>
                    <a:lnTo>
                      <a:pt x="62" y="94"/>
                    </a:lnTo>
                    <a:lnTo>
                      <a:pt x="66" y="92"/>
                    </a:lnTo>
                    <a:lnTo>
                      <a:pt x="68" y="86"/>
                    </a:lnTo>
                    <a:lnTo>
                      <a:pt x="70" y="82"/>
                    </a:lnTo>
                    <a:lnTo>
                      <a:pt x="72" y="80"/>
                    </a:lnTo>
                    <a:lnTo>
                      <a:pt x="74" y="78"/>
                    </a:lnTo>
                    <a:lnTo>
                      <a:pt x="88" y="78"/>
                    </a:lnTo>
                    <a:lnTo>
                      <a:pt x="90" y="80"/>
                    </a:lnTo>
                    <a:lnTo>
                      <a:pt x="266" y="82"/>
                    </a:lnTo>
                    <a:lnTo>
                      <a:pt x="266" y="56"/>
                    </a:lnTo>
                    <a:lnTo>
                      <a:pt x="266" y="48"/>
                    </a:lnTo>
                    <a:lnTo>
                      <a:pt x="266" y="0"/>
                    </a:lnTo>
                    <a:lnTo>
                      <a:pt x="320" y="0"/>
                    </a:lnTo>
                    <a:lnTo>
                      <a:pt x="320" y="0"/>
                    </a:lnTo>
                    <a:close/>
                  </a:path>
                </a:pathLst>
              </a:custGeom>
              <a:grpFill/>
              <a:ln w="3175" cmpd="sng">
                <a:solidFill>
                  <a:srgbClr val="000000"/>
                </a:solidFill>
                <a:round/>
                <a:headEnd/>
                <a:tailEnd/>
              </a:ln>
            </p:spPr>
            <p:txBody>
              <a:bodyPr/>
              <a:lstStyle/>
              <a:p>
                <a:endParaRPr lang="en-US" sz="2600" dirty="0"/>
              </a:p>
            </p:txBody>
          </p:sp>
          <p:sp>
            <p:nvSpPr>
              <p:cNvPr id="812" name="Freeform 28"/>
              <p:cNvSpPr>
                <a:spLocks/>
              </p:cNvSpPr>
              <p:nvPr/>
            </p:nvSpPr>
            <p:spPr bwMode="auto">
              <a:xfrm>
                <a:off x="4088" y="400"/>
                <a:ext cx="10" cy="6"/>
              </a:xfrm>
              <a:custGeom>
                <a:avLst/>
                <a:gdLst>
                  <a:gd name="T0" fmla="*/ 8 w 10"/>
                  <a:gd name="T1" fmla="*/ 2 h 6"/>
                  <a:gd name="T2" fmla="*/ 10 w 10"/>
                  <a:gd name="T3" fmla="*/ 4 h 6"/>
                  <a:gd name="T4" fmla="*/ 10 w 10"/>
                  <a:gd name="T5" fmla="*/ 6 h 6"/>
                  <a:gd name="T6" fmla="*/ 10 w 10"/>
                  <a:gd name="T7" fmla="*/ 6 h 6"/>
                  <a:gd name="T8" fmla="*/ 6 w 10"/>
                  <a:gd name="T9" fmla="*/ 6 h 6"/>
                  <a:gd name="T10" fmla="*/ 2 w 10"/>
                  <a:gd name="T11" fmla="*/ 2 h 6"/>
                  <a:gd name="T12" fmla="*/ 2 w 10"/>
                  <a:gd name="T13" fmla="*/ 2 h 6"/>
                  <a:gd name="T14" fmla="*/ 0 w 10"/>
                  <a:gd name="T15" fmla="*/ 2 h 6"/>
                  <a:gd name="T16" fmla="*/ 0 w 10"/>
                  <a:gd name="T17" fmla="*/ 0 h 6"/>
                  <a:gd name="T18" fmla="*/ 2 w 10"/>
                  <a:gd name="T19" fmla="*/ 0 h 6"/>
                  <a:gd name="T20" fmla="*/ 4 w 10"/>
                  <a:gd name="T21" fmla="*/ 0 h 6"/>
                  <a:gd name="T22" fmla="*/ 8 w 10"/>
                  <a:gd name="T23" fmla="*/ 2 h 6"/>
                  <a:gd name="T24" fmla="*/ 8 w 10"/>
                  <a:gd name="T25" fmla="*/ 2 h 6"/>
                  <a:gd name="T26" fmla="*/ 8 w 10"/>
                  <a:gd name="T27" fmla="*/ 2 h 6"/>
                  <a:gd name="T28" fmla="*/ 8 w 10"/>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8" y="2"/>
                    </a:moveTo>
                    <a:lnTo>
                      <a:pt x="10" y="4"/>
                    </a:lnTo>
                    <a:lnTo>
                      <a:pt x="10" y="6"/>
                    </a:lnTo>
                    <a:lnTo>
                      <a:pt x="10" y="6"/>
                    </a:lnTo>
                    <a:lnTo>
                      <a:pt x="6" y="6"/>
                    </a:lnTo>
                    <a:lnTo>
                      <a:pt x="2" y="2"/>
                    </a:lnTo>
                    <a:lnTo>
                      <a:pt x="2" y="2"/>
                    </a:lnTo>
                    <a:lnTo>
                      <a:pt x="0" y="2"/>
                    </a:lnTo>
                    <a:lnTo>
                      <a:pt x="0" y="0"/>
                    </a:lnTo>
                    <a:lnTo>
                      <a:pt x="2" y="0"/>
                    </a:lnTo>
                    <a:lnTo>
                      <a:pt x="4" y="0"/>
                    </a:lnTo>
                    <a:lnTo>
                      <a:pt x="8" y="2"/>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813" name="Freeform 29"/>
              <p:cNvSpPr>
                <a:spLocks/>
              </p:cNvSpPr>
              <p:nvPr/>
            </p:nvSpPr>
            <p:spPr bwMode="auto">
              <a:xfrm>
                <a:off x="4074" y="414"/>
                <a:ext cx="24" cy="22"/>
              </a:xfrm>
              <a:custGeom>
                <a:avLst/>
                <a:gdLst>
                  <a:gd name="T0" fmla="*/ 4 w 24"/>
                  <a:gd name="T1" fmla="*/ 12 h 22"/>
                  <a:gd name="T2" fmla="*/ 8 w 24"/>
                  <a:gd name="T3" fmla="*/ 10 h 22"/>
                  <a:gd name="T4" fmla="*/ 10 w 24"/>
                  <a:gd name="T5" fmla="*/ 6 h 22"/>
                  <a:gd name="T6" fmla="*/ 12 w 24"/>
                  <a:gd name="T7" fmla="*/ 2 h 22"/>
                  <a:gd name="T8" fmla="*/ 14 w 24"/>
                  <a:gd name="T9" fmla="*/ 0 h 22"/>
                  <a:gd name="T10" fmla="*/ 18 w 24"/>
                  <a:gd name="T11" fmla="*/ 0 h 22"/>
                  <a:gd name="T12" fmla="*/ 20 w 24"/>
                  <a:gd name="T13" fmla="*/ 0 h 22"/>
                  <a:gd name="T14" fmla="*/ 22 w 24"/>
                  <a:gd name="T15" fmla="*/ 4 h 22"/>
                  <a:gd name="T16" fmla="*/ 20 w 24"/>
                  <a:gd name="T17" fmla="*/ 6 h 22"/>
                  <a:gd name="T18" fmla="*/ 20 w 24"/>
                  <a:gd name="T19" fmla="*/ 10 h 22"/>
                  <a:gd name="T20" fmla="*/ 22 w 24"/>
                  <a:gd name="T21" fmla="*/ 12 h 22"/>
                  <a:gd name="T22" fmla="*/ 24 w 24"/>
                  <a:gd name="T23" fmla="*/ 16 h 22"/>
                  <a:gd name="T24" fmla="*/ 22 w 24"/>
                  <a:gd name="T25" fmla="*/ 18 h 22"/>
                  <a:gd name="T26" fmla="*/ 22 w 24"/>
                  <a:gd name="T27" fmla="*/ 20 h 22"/>
                  <a:gd name="T28" fmla="*/ 20 w 24"/>
                  <a:gd name="T29" fmla="*/ 22 h 22"/>
                  <a:gd name="T30" fmla="*/ 20 w 24"/>
                  <a:gd name="T31" fmla="*/ 22 h 22"/>
                  <a:gd name="T32" fmla="*/ 18 w 24"/>
                  <a:gd name="T33" fmla="*/ 22 h 22"/>
                  <a:gd name="T34" fmla="*/ 14 w 24"/>
                  <a:gd name="T35" fmla="*/ 22 h 22"/>
                  <a:gd name="T36" fmla="*/ 12 w 24"/>
                  <a:gd name="T37" fmla="*/ 22 h 22"/>
                  <a:gd name="T38" fmla="*/ 12 w 24"/>
                  <a:gd name="T39" fmla="*/ 22 h 22"/>
                  <a:gd name="T40" fmla="*/ 8 w 24"/>
                  <a:gd name="T41" fmla="*/ 20 h 22"/>
                  <a:gd name="T42" fmla="*/ 6 w 24"/>
                  <a:gd name="T43" fmla="*/ 22 h 22"/>
                  <a:gd name="T44" fmla="*/ 4 w 24"/>
                  <a:gd name="T45" fmla="*/ 22 h 22"/>
                  <a:gd name="T46" fmla="*/ 4 w 24"/>
                  <a:gd name="T47" fmla="*/ 22 h 22"/>
                  <a:gd name="T48" fmla="*/ 4 w 24"/>
                  <a:gd name="T49" fmla="*/ 20 h 22"/>
                  <a:gd name="T50" fmla="*/ 2 w 24"/>
                  <a:gd name="T51" fmla="*/ 20 h 22"/>
                  <a:gd name="T52" fmla="*/ 2 w 24"/>
                  <a:gd name="T53" fmla="*/ 20 h 22"/>
                  <a:gd name="T54" fmla="*/ 0 w 24"/>
                  <a:gd name="T55" fmla="*/ 18 h 22"/>
                  <a:gd name="T56" fmla="*/ 2 w 24"/>
                  <a:gd name="T57" fmla="*/ 16 h 22"/>
                  <a:gd name="T58" fmla="*/ 4 w 24"/>
                  <a:gd name="T59" fmla="*/ 12 h 22"/>
                  <a:gd name="T60" fmla="*/ 4 w 24"/>
                  <a:gd name="T61" fmla="*/ 12 h 22"/>
                  <a:gd name="T62" fmla="*/ 4 w 24"/>
                  <a:gd name="T6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2">
                    <a:moveTo>
                      <a:pt x="4" y="12"/>
                    </a:moveTo>
                    <a:lnTo>
                      <a:pt x="8" y="10"/>
                    </a:lnTo>
                    <a:lnTo>
                      <a:pt x="10" y="6"/>
                    </a:lnTo>
                    <a:lnTo>
                      <a:pt x="12" y="2"/>
                    </a:lnTo>
                    <a:lnTo>
                      <a:pt x="14" y="0"/>
                    </a:lnTo>
                    <a:lnTo>
                      <a:pt x="18" y="0"/>
                    </a:lnTo>
                    <a:lnTo>
                      <a:pt x="20" y="0"/>
                    </a:lnTo>
                    <a:lnTo>
                      <a:pt x="22" y="4"/>
                    </a:lnTo>
                    <a:lnTo>
                      <a:pt x="20" y="6"/>
                    </a:lnTo>
                    <a:lnTo>
                      <a:pt x="20" y="10"/>
                    </a:lnTo>
                    <a:lnTo>
                      <a:pt x="22" y="12"/>
                    </a:lnTo>
                    <a:lnTo>
                      <a:pt x="24" y="16"/>
                    </a:lnTo>
                    <a:lnTo>
                      <a:pt x="22" y="18"/>
                    </a:lnTo>
                    <a:lnTo>
                      <a:pt x="22" y="20"/>
                    </a:lnTo>
                    <a:lnTo>
                      <a:pt x="20" y="22"/>
                    </a:lnTo>
                    <a:lnTo>
                      <a:pt x="20" y="22"/>
                    </a:lnTo>
                    <a:lnTo>
                      <a:pt x="18" y="22"/>
                    </a:lnTo>
                    <a:lnTo>
                      <a:pt x="14" y="22"/>
                    </a:lnTo>
                    <a:lnTo>
                      <a:pt x="12" y="22"/>
                    </a:lnTo>
                    <a:lnTo>
                      <a:pt x="12" y="22"/>
                    </a:lnTo>
                    <a:lnTo>
                      <a:pt x="8" y="20"/>
                    </a:lnTo>
                    <a:lnTo>
                      <a:pt x="6" y="22"/>
                    </a:lnTo>
                    <a:lnTo>
                      <a:pt x="4" y="22"/>
                    </a:lnTo>
                    <a:lnTo>
                      <a:pt x="4" y="22"/>
                    </a:lnTo>
                    <a:lnTo>
                      <a:pt x="4" y="20"/>
                    </a:lnTo>
                    <a:lnTo>
                      <a:pt x="2" y="20"/>
                    </a:lnTo>
                    <a:lnTo>
                      <a:pt x="2" y="20"/>
                    </a:lnTo>
                    <a:lnTo>
                      <a:pt x="0" y="18"/>
                    </a:lnTo>
                    <a:lnTo>
                      <a:pt x="2" y="16"/>
                    </a:lnTo>
                    <a:lnTo>
                      <a:pt x="4" y="12"/>
                    </a:lnTo>
                    <a:lnTo>
                      <a:pt x="4" y="12"/>
                    </a:lnTo>
                    <a:lnTo>
                      <a:pt x="4" y="12"/>
                    </a:lnTo>
                    <a:close/>
                  </a:path>
                </a:pathLst>
              </a:custGeom>
              <a:grpFill/>
              <a:ln w="3175" cmpd="sng">
                <a:solidFill>
                  <a:srgbClr val="000000"/>
                </a:solidFill>
                <a:round/>
                <a:headEnd/>
                <a:tailEnd/>
              </a:ln>
            </p:spPr>
            <p:txBody>
              <a:bodyPr/>
              <a:lstStyle/>
              <a:p>
                <a:endParaRPr lang="en-US" sz="2600" dirty="0"/>
              </a:p>
            </p:txBody>
          </p:sp>
          <p:sp>
            <p:nvSpPr>
              <p:cNvPr id="814" name="Freeform 30"/>
              <p:cNvSpPr>
                <a:spLocks/>
              </p:cNvSpPr>
              <p:nvPr/>
            </p:nvSpPr>
            <p:spPr bwMode="auto">
              <a:xfrm>
                <a:off x="4114" y="428"/>
                <a:ext cx="34" cy="70"/>
              </a:xfrm>
              <a:custGeom>
                <a:avLst/>
                <a:gdLst>
                  <a:gd name="T0" fmla="*/ 30 w 34"/>
                  <a:gd name="T1" fmla="*/ 22 h 70"/>
                  <a:gd name="T2" fmla="*/ 30 w 34"/>
                  <a:gd name="T3" fmla="*/ 26 h 70"/>
                  <a:gd name="T4" fmla="*/ 30 w 34"/>
                  <a:gd name="T5" fmla="*/ 30 h 70"/>
                  <a:gd name="T6" fmla="*/ 28 w 34"/>
                  <a:gd name="T7" fmla="*/ 40 h 70"/>
                  <a:gd name="T8" fmla="*/ 28 w 34"/>
                  <a:gd name="T9" fmla="*/ 46 h 70"/>
                  <a:gd name="T10" fmla="*/ 28 w 34"/>
                  <a:gd name="T11" fmla="*/ 48 h 70"/>
                  <a:gd name="T12" fmla="*/ 30 w 34"/>
                  <a:gd name="T13" fmla="*/ 56 h 70"/>
                  <a:gd name="T14" fmla="*/ 32 w 34"/>
                  <a:gd name="T15" fmla="*/ 60 h 70"/>
                  <a:gd name="T16" fmla="*/ 34 w 34"/>
                  <a:gd name="T17" fmla="*/ 66 h 70"/>
                  <a:gd name="T18" fmla="*/ 28 w 34"/>
                  <a:gd name="T19" fmla="*/ 70 h 70"/>
                  <a:gd name="T20" fmla="*/ 26 w 34"/>
                  <a:gd name="T21" fmla="*/ 68 h 70"/>
                  <a:gd name="T22" fmla="*/ 26 w 34"/>
                  <a:gd name="T23" fmla="*/ 66 h 70"/>
                  <a:gd name="T24" fmla="*/ 24 w 34"/>
                  <a:gd name="T25" fmla="*/ 56 h 70"/>
                  <a:gd name="T26" fmla="*/ 22 w 34"/>
                  <a:gd name="T27" fmla="*/ 54 h 70"/>
                  <a:gd name="T28" fmla="*/ 24 w 34"/>
                  <a:gd name="T29" fmla="*/ 52 h 70"/>
                  <a:gd name="T30" fmla="*/ 26 w 34"/>
                  <a:gd name="T31" fmla="*/ 50 h 70"/>
                  <a:gd name="T32" fmla="*/ 26 w 34"/>
                  <a:gd name="T33" fmla="*/ 46 h 70"/>
                  <a:gd name="T34" fmla="*/ 24 w 34"/>
                  <a:gd name="T35" fmla="*/ 44 h 70"/>
                  <a:gd name="T36" fmla="*/ 24 w 34"/>
                  <a:gd name="T37" fmla="*/ 44 h 70"/>
                  <a:gd name="T38" fmla="*/ 22 w 34"/>
                  <a:gd name="T39" fmla="*/ 42 h 70"/>
                  <a:gd name="T40" fmla="*/ 22 w 34"/>
                  <a:gd name="T41" fmla="*/ 44 h 70"/>
                  <a:gd name="T42" fmla="*/ 22 w 34"/>
                  <a:gd name="T43" fmla="*/ 46 h 70"/>
                  <a:gd name="T44" fmla="*/ 20 w 34"/>
                  <a:gd name="T45" fmla="*/ 48 h 70"/>
                  <a:gd name="T46" fmla="*/ 20 w 34"/>
                  <a:gd name="T47" fmla="*/ 50 h 70"/>
                  <a:gd name="T48" fmla="*/ 14 w 34"/>
                  <a:gd name="T49" fmla="*/ 46 h 70"/>
                  <a:gd name="T50" fmla="*/ 12 w 34"/>
                  <a:gd name="T51" fmla="*/ 44 h 70"/>
                  <a:gd name="T52" fmla="*/ 8 w 34"/>
                  <a:gd name="T53" fmla="*/ 36 h 70"/>
                  <a:gd name="T54" fmla="*/ 8 w 34"/>
                  <a:gd name="T55" fmla="*/ 34 h 70"/>
                  <a:gd name="T56" fmla="*/ 6 w 34"/>
                  <a:gd name="T57" fmla="*/ 32 h 70"/>
                  <a:gd name="T58" fmla="*/ 8 w 34"/>
                  <a:gd name="T59" fmla="*/ 28 h 70"/>
                  <a:gd name="T60" fmla="*/ 8 w 34"/>
                  <a:gd name="T61" fmla="*/ 26 h 70"/>
                  <a:gd name="T62" fmla="*/ 8 w 34"/>
                  <a:gd name="T63" fmla="*/ 24 h 70"/>
                  <a:gd name="T64" fmla="*/ 6 w 34"/>
                  <a:gd name="T65" fmla="*/ 22 h 70"/>
                  <a:gd name="T66" fmla="*/ 4 w 34"/>
                  <a:gd name="T67" fmla="*/ 20 h 70"/>
                  <a:gd name="T68" fmla="*/ 2 w 34"/>
                  <a:gd name="T69" fmla="*/ 16 h 70"/>
                  <a:gd name="T70" fmla="*/ 2 w 34"/>
                  <a:gd name="T71" fmla="*/ 14 h 70"/>
                  <a:gd name="T72" fmla="*/ 0 w 34"/>
                  <a:gd name="T73" fmla="*/ 10 h 70"/>
                  <a:gd name="T74" fmla="*/ 0 w 34"/>
                  <a:gd name="T75" fmla="*/ 10 h 70"/>
                  <a:gd name="T76" fmla="*/ 0 w 34"/>
                  <a:gd name="T77" fmla="*/ 4 h 70"/>
                  <a:gd name="T78" fmla="*/ 2 w 34"/>
                  <a:gd name="T79" fmla="*/ 0 h 70"/>
                  <a:gd name="T80" fmla="*/ 4 w 34"/>
                  <a:gd name="T81" fmla="*/ 0 h 70"/>
                  <a:gd name="T82" fmla="*/ 6 w 34"/>
                  <a:gd name="T83" fmla="*/ 2 h 70"/>
                  <a:gd name="T84" fmla="*/ 8 w 34"/>
                  <a:gd name="T85" fmla="*/ 4 h 70"/>
                  <a:gd name="T86" fmla="*/ 6 w 34"/>
                  <a:gd name="T87" fmla="*/ 8 h 70"/>
                  <a:gd name="T88" fmla="*/ 10 w 34"/>
                  <a:gd name="T89" fmla="*/ 10 h 70"/>
                  <a:gd name="T90" fmla="*/ 16 w 34"/>
                  <a:gd name="T91" fmla="*/ 18 h 70"/>
                  <a:gd name="T92" fmla="*/ 16 w 34"/>
                  <a:gd name="T93" fmla="*/ 20 h 70"/>
                  <a:gd name="T94" fmla="*/ 22 w 34"/>
                  <a:gd name="T95" fmla="*/ 22 h 70"/>
                  <a:gd name="T96" fmla="*/ 18 w 34"/>
                  <a:gd name="T97" fmla="*/ 26 h 70"/>
                  <a:gd name="T98" fmla="*/ 16 w 34"/>
                  <a:gd name="T99" fmla="*/ 30 h 70"/>
                  <a:gd name="T100" fmla="*/ 18 w 34"/>
                  <a:gd name="T101" fmla="*/ 30 h 70"/>
                  <a:gd name="T102" fmla="*/ 20 w 34"/>
                  <a:gd name="T103" fmla="*/ 28 h 70"/>
                  <a:gd name="T104" fmla="*/ 26 w 34"/>
                  <a:gd name="T105" fmla="*/ 22 h 70"/>
                  <a:gd name="T106" fmla="*/ 30 w 34"/>
                  <a:gd name="T107" fmla="*/ 22 h 70"/>
                  <a:gd name="T108" fmla="*/ 30 w 34"/>
                  <a:gd name="T109"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70">
                    <a:moveTo>
                      <a:pt x="30" y="22"/>
                    </a:moveTo>
                    <a:lnTo>
                      <a:pt x="30" y="26"/>
                    </a:lnTo>
                    <a:lnTo>
                      <a:pt x="30" y="30"/>
                    </a:lnTo>
                    <a:lnTo>
                      <a:pt x="28" y="40"/>
                    </a:lnTo>
                    <a:lnTo>
                      <a:pt x="28" y="46"/>
                    </a:lnTo>
                    <a:lnTo>
                      <a:pt x="28" y="48"/>
                    </a:lnTo>
                    <a:lnTo>
                      <a:pt x="30" y="56"/>
                    </a:lnTo>
                    <a:lnTo>
                      <a:pt x="32" y="60"/>
                    </a:lnTo>
                    <a:lnTo>
                      <a:pt x="34" y="66"/>
                    </a:lnTo>
                    <a:lnTo>
                      <a:pt x="28" y="70"/>
                    </a:lnTo>
                    <a:lnTo>
                      <a:pt x="26" y="68"/>
                    </a:lnTo>
                    <a:lnTo>
                      <a:pt x="26" y="66"/>
                    </a:lnTo>
                    <a:lnTo>
                      <a:pt x="24" y="56"/>
                    </a:lnTo>
                    <a:lnTo>
                      <a:pt x="22" y="54"/>
                    </a:lnTo>
                    <a:lnTo>
                      <a:pt x="24" y="52"/>
                    </a:lnTo>
                    <a:lnTo>
                      <a:pt x="26" y="50"/>
                    </a:lnTo>
                    <a:lnTo>
                      <a:pt x="26" y="46"/>
                    </a:lnTo>
                    <a:lnTo>
                      <a:pt x="24" y="44"/>
                    </a:lnTo>
                    <a:lnTo>
                      <a:pt x="24" y="44"/>
                    </a:lnTo>
                    <a:lnTo>
                      <a:pt x="22" y="42"/>
                    </a:lnTo>
                    <a:lnTo>
                      <a:pt x="22" y="44"/>
                    </a:lnTo>
                    <a:lnTo>
                      <a:pt x="22" y="46"/>
                    </a:lnTo>
                    <a:lnTo>
                      <a:pt x="20" y="48"/>
                    </a:lnTo>
                    <a:lnTo>
                      <a:pt x="20" y="50"/>
                    </a:lnTo>
                    <a:lnTo>
                      <a:pt x="14" y="46"/>
                    </a:lnTo>
                    <a:lnTo>
                      <a:pt x="12" y="44"/>
                    </a:lnTo>
                    <a:lnTo>
                      <a:pt x="8" y="36"/>
                    </a:lnTo>
                    <a:lnTo>
                      <a:pt x="8" y="34"/>
                    </a:lnTo>
                    <a:lnTo>
                      <a:pt x="6" y="32"/>
                    </a:lnTo>
                    <a:lnTo>
                      <a:pt x="8" y="28"/>
                    </a:lnTo>
                    <a:lnTo>
                      <a:pt x="8" y="26"/>
                    </a:lnTo>
                    <a:lnTo>
                      <a:pt x="8" y="24"/>
                    </a:lnTo>
                    <a:lnTo>
                      <a:pt x="6" y="22"/>
                    </a:lnTo>
                    <a:lnTo>
                      <a:pt x="4" y="20"/>
                    </a:lnTo>
                    <a:lnTo>
                      <a:pt x="2" y="16"/>
                    </a:lnTo>
                    <a:lnTo>
                      <a:pt x="2" y="14"/>
                    </a:lnTo>
                    <a:lnTo>
                      <a:pt x="0" y="10"/>
                    </a:lnTo>
                    <a:lnTo>
                      <a:pt x="0" y="10"/>
                    </a:lnTo>
                    <a:lnTo>
                      <a:pt x="0" y="4"/>
                    </a:lnTo>
                    <a:lnTo>
                      <a:pt x="2" y="0"/>
                    </a:lnTo>
                    <a:lnTo>
                      <a:pt x="4" y="0"/>
                    </a:lnTo>
                    <a:lnTo>
                      <a:pt x="6" y="2"/>
                    </a:lnTo>
                    <a:lnTo>
                      <a:pt x="8" y="4"/>
                    </a:lnTo>
                    <a:lnTo>
                      <a:pt x="6" y="8"/>
                    </a:lnTo>
                    <a:lnTo>
                      <a:pt x="10" y="10"/>
                    </a:lnTo>
                    <a:lnTo>
                      <a:pt x="16" y="18"/>
                    </a:lnTo>
                    <a:lnTo>
                      <a:pt x="16" y="20"/>
                    </a:lnTo>
                    <a:lnTo>
                      <a:pt x="22" y="22"/>
                    </a:lnTo>
                    <a:lnTo>
                      <a:pt x="18" y="26"/>
                    </a:lnTo>
                    <a:lnTo>
                      <a:pt x="16" y="30"/>
                    </a:lnTo>
                    <a:lnTo>
                      <a:pt x="18" y="30"/>
                    </a:lnTo>
                    <a:lnTo>
                      <a:pt x="20" y="28"/>
                    </a:lnTo>
                    <a:lnTo>
                      <a:pt x="26" y="22"/>
                    </a:lnTo>
                    <a:lnTo>
                      <a:pt x="30" y="22"/>
                    </a:lnTo>
                    <a:lnTo>
                      <a:pt x="30" y="22"/>
                    </a:lnTo>
                    <a:close/>
                  </a:path>
                </a:pathLst>
              </a:custGeom>
              <a:grpFill/>
              <a:ln w="3175" cmpd="sng">
                <a:solidFill>
                  <a:srgbClr val="000000"/>
                </a:solidFill>
                <a:round/>
                <a:headEnd/>
                <a:tailEnd/>
              </a:ln>
            </p:spPr>
            <p:txBody>
              <a:bodyPr/>
              <a:lstStyle/>
              <a:p>
                <a:endParaRPr lang="en-US" sz="2600" dirty="0"/>
              </a:p>
            </p:txBody>
          </p:sp>
          <p:sp>
            <p:nvSpPr>
              <p:cNvPr id="815" name="Freeform 31"/>
              <p:cNvSpPr>
                <a:spLocks/>
              </p:cNvSpPr>
              <p:nvPr/>
            </p:nvSpPr>
            <p:spPr bwMode="auto">
              <a:xfrm>
                <a:off x="4132" y="444"/>
                <a:ext cx="6" cy="4"/>
              </a:xfrm>
              <a:custGeom>
                <a:avLst/>
                <a:gdLst>
                  <a:gd name="T0" fmla="*/ 4 w 6"/>
                  <a:gd name="T1" fmla="*/ 0 h 4"/>
                  <a:gd name="T2" fmla="*/ 6 w 6"/>
                  <a:gd name="T3" fmla="*/ 0 h 4"/>
                  <a:gd name="T4" fmla="*/ 6 w 6"/>
                  <a:gd name="T5" fmla="*/ 2 h 4"/>
                  <a:gd name="T6" fmla="*/ 4 w 6"/>
                  <a:gd name="T7" fmla="*/ 4 h 4"/>
                  <a:gd name="T8" fmla="*/ 2 w 6"/>
                  <a:gd name="T9" fmla="*/ 2 h 4"/>
                  <a:gd name="T10" fmla="*/ 0 w 6"/>
                  <a:gd name="T11" fmla="*/ 0 h 4"/>
                  <a:gd name="T12" fmla="*/ 2 w 6"/>
                  <a:gd name="T13" fmla="*/ 0 h 4"/>
                  <a:gd name="T14" fmla="*/ 2 w 6"/>
                  <a:gd name="T15" fmla="*/ 0 h 4"/>
                  <a:gd name="T16" fmla="*/ 4 w 6"/>
                  <a:gd name="T17" fmla="*/ 0 h 4"/>
                  <a:gd name="T18" fmla="*/ 4 w 6"/>
                  <a:gd name="T19" fmla="*/ 0 h 4"/>
                  <a:gd name="T20" fmla="*/ 4 w 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4" y="0"/>
                    </a:moveTo>
                    <a:lnTo>
                      <a:pt x="6" y="0"/>
                    </a:lnTo>
                    <a:lnTo>
                      <a:pt x="6" y="2"/>
                    </a:lnTo>
                    <a:lnTo>
                      <a:pt x="4" y="4"/>
                    </a:lnTo>
                    <a:lnTo>
                      <a:pt x="2" y="2"/>
                    </a:lnTo>
                    <a:lnTo>
                      <a:pt x="0" y="0"/>
                    </a:lnTo>
                    <a:lnTo>
                      <a:pt x="2"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16" name="Freeform 32"/>
              <p:cNvSpPr>
                <a:spLocks/>
              </p:cNvSpPr>
              <p:nvPr/>
            </p:nvSpPr>
            <p:spPr bwMode="auto">
              <a:xfrm>
                <a:off x="3180" y="478"/>
                <a:ext cx="260" cy="348"/>
              </a:xfrm>
              <a:custGeom>
                <a:avLst/>
                <a:gdLst>
                  <a:gd name="T0" fmla="*/ 260 w 260"/>
                  <a:gd name="T1" fmla="*/ 292 h 348"/>
                  <a:gd name="T2" fmla="*/ 246 w 260"/>
                  <a:gd name="T3" fmla="*/ 306 h 348"/>
                  <a:gd name="T4" fmla="*/ 242 w 260"/>
                  <a:gd name="T5" fmla="*/ 312 h 348"/>
                  <a:gd name="T6" fmla="*/ 232 w 260"/>
                  <a:gd name="T7" fmla="*/ 320 h 348"/>
                  <a:gd name="T8" fmla="*/ 214 w 260"/>
                  <a:gd name="T9" fmla="*/ 332 h 348"/>
                  <a:gd name="T10" fmla="*/ 200 w 260"/>
                  <a:gd name="T11" fmla="*/ 344 h 348"/>
                  <a:gd name="T12" fmla="*/ 186 w 260"/>
                  <a:gd name="T13" fmla="*/ 338 h 348"/>
                  <a:gd name="T14" fmla="*/ 180 w 260"/>
                  <a:gd name="T15" fmla="*/ 346 h 348"/>
                  <a:gd name="T16" fmla="*/ 178 w 260"/>
                  <a:gd name="T17" fmla="*/ 338 h 348"/>
                  <a:gd name="T18" fmla="*/ 174 w 260"/>
                  <a:gd name="T19" fmla="*/ 328 h 348"/>
                  <a:gd name="T20" fmla="*/ 172 w 260"/>
                  <a:gd name="T21" fmla="*/ 316 h 348"/>
                  <a:gd name="T22" fmla="*/ 164 w 260"/>
                  <a:gd name="T23" fmla="*/ 304 h 348"/>
                  <a:gd name="T24" fmla="*/ 152 w 260"/>
                  <a:gd name="T25" fmla="*/ 280 h 348"/>
                  <a:gd name="T26" fmla="*/ 136 w 260"/>
                  <a:gd name="T27" fmla="*/ 274 h 348"/>
                  <a:gd name="T28" fmla="*/ 122 w 260"/>
                  <a:gd name="T29" fmla="*/ 254 h 348"/>
                  <a:gd name="T30" fmla="*/ 112 w 260"/>
                  <a:gd name="T31" fmla="*/ 242 h 348"/>
                  <a:gd name="T32" fmla="*/ 96 w 260"/>
                  <a:gd name="T33" fmla="*/ 226 h 348"/>
                  <a:gd name="T34" fmla="*/ 74 w 260"/>
                  <a:gd name="T35" fmla="*/ 220 h 348"/>
                  <a:gd name="T36" fmla="*/ 70 w 260"/>
                  <a:gd name="T37" fmla="*/ 212 h 348"/>
                  <a:gd name="T38" fmla="*/ 60 w 260"/>
                  <a:gd name="T39" fmla="*/ 212 h 348"/>
                  <a:gd name="T40" fmla="*/ 48 w 260"/>
                  <a:gd name="T41" fmla="*/ 208 h 348"/>
                  <a:gd name="T42" fmla="*/ 44 w 260"/>
                  <a:gd name="T43" fmla="*/ 216 h 348"/>
                  <a:gd name="T44" fmla="*/ 36 w 260"/>
                  <a:gd name="T45" fmla="*/ 218 h 348"/>
                  <a:gd name="T46" fmla="*/ 20 w 260"/>
                  <a:gd name="T47" fmla="*/ 212 h 348"/>
                  <a:gd name="T48" fmla="*/ 16 w 260"/>
                  <a:gd name="T49" fmla="*/ 190 h 348"/>
                  <a:gd name="T50" fmla="*/ 6 w 260"/>
                  <a:gd name="T51" fmla="*/ 166 h 348"/>
                  <a:gd name="T52" fmla="*/ 6 w 260"/>
                  <a:gd name="T53" fmla="*/ 140 h 348"/>
                  <a:gd name="T54" fmla="*/ 2 w 260"/>
                  <a:gd name="T55" fmla="*/ 124 h 348"/>
                  <a:gd name="T56" fmla="*/ 0 w 260"/>
                  <a:gd name="T57" fmla="*/ 120 h 348"/>
                  <a:gd name="T58" fmla="*/ 10 w 260"/>
                  <a:gd name="T59" fmla="*/ 112 h 348"/>
                  <a:gd name="T60" fmla="*/ 12 w 260"/>
                  <a:gd name="T61" fmla="*/ 90 h 348"/>
                  <a:gd name="T62" fmla="*/ 22 w 260"/>
                  <a:gd name="T63" fmla="*/ 78 h 348"/>
                  <a:gd name="T64" fmla="*/ 22 w 260"/>
                  <a:gd name="T65" fmla="*/ 62 h 348"/>
                  <a:gd name="T66" fmla="*/ 34 w 260"/>
                  <a:gd name="T67" fmla="*/ 56 h 348"/>
                  <a:gd name="T68" fmla="*/ 32 w 260"/>
                  <a:gd name="T69" fmla="*/ 42 h 348"/>
                  <a:gd name="T70" fmla="*/ 46 w 260"/>
                  <a:gd name="T71" fmla="*/ 30 h 348"/>
                  <a:gd name="T72" fmla="*/ 52 w 260"/>
                  <a:gd name="T73" fmla="*/ 14 h 348"/>
                  <a:gd name="T74" fmla="*/ 64 w 260"/>
                  <a:gd name="T75" fmla="*/ 12 h 348"/>
                  <a:gd name="T76" fmla="*/ 92 w 260"/>
                  <a:gd name="T77" fmla="*/ 0 h 348"/>
                  <a:gd name="T78" fmla="*/ 112 w 260"/>
                  <a:gd name="T79" fmla="*/ 6 h 348"/>
                  <a:gd name="T80" fmla="*/ 130 w 260"/>
                  <a:gd name="T81" fmla="*/ 8 h 348"/>
                  <a:gd name="T82" fmla="*/ 148 w 260"/>
                  <a:gd name="T83" fmla="*/ 14 h 348"/>
                  <a:gd name="T84" fmla="*/ 170 w 260"/>
                  <a:gd name="T85" fmla="*/ 32 h 348"/>
                  <a:gd name="T86" fmla="*/ 186 w 260"/>
                  <a:gd name="T87" fmla="*/ 34 h 348"/>
                  <a:gd name="T88" fmla="*/ 202 w 260"/>
                  <a:gd name="T89" fmla="*/ 50 h 348"/>
                  <a:gd name="T90" fmla="*/ 216 w 260"/>
                  <a:gd name="T91" fmla="*/ 62 h 348"/>
                  <a:gd name="T92" fmla="*/ 228 w 260"/>
                  <a:gd name="T93" fmla="*/ 64 h 348"/>
                  <a:gd name="T94" fmla="*/ 240 w 260"/>
                  <a:gd name="T95" fmla="*/ 6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 h="348">
                    <a:moveTo>
                      <a:pt x="240" y="66"/>
                    </a:moveTo>
                    <a:lnTo>
                      <a:pt x="240" y="286"/>
                    </a:lnTo>
                    <a:lnTo>
                      <a:pt x="258" y="286"/>
                    </a:lnTo>
                    <a:lnTo>
                      <a:pt x="260" y="292"/>
                    </a:lnTo>
                    <a:lnTo>
                      <a:pt x="258" y="300"/>
                    </a:lnTo>
                    <a:lnTo>
                      <a:pt x="252" y="302"/>
                    </a:lnTo>
                    <a:lnTo>
                      <a:pt x="248" y="304"/>
                    </a:lnTo>
                    <a:lnTo>
                      <a:pt x="246" y="306"/>
                    </a:lnTo>
                    <a:lnTo>
                      <a:pt x="246" y="306"/>
                    </a:lnTo>
                    <a:lnTo>
                      <a:pt x="242" y="310"/>
                    </a:lnTo>
                    <a:lnTo>
                      <a:pt x="244" y="310"/>
                    </a:lnTo>
                    <a:lnTo>
                      <a:pt x="242" y="312"/>
                    </a:lnTo>
                    <a:lnTo>
                      <a:pt x="242" y="314"/>
                    </a:lnTo>
                    <a:lnTo>
                      <a:pt x="238" y="318"/>
                    </a:lnTo>
                    <a:lnTo>
                      <a:pt x="238" y="320"/>
                    </a:lnTo>
                    <a:lnTo>
                      <a:pt x="232" y="320"/>
                    </a:lnTo>
                    <a:lnTo>
                      <a:pt x="228" y="324"/>
                    </a:lnTo>
                    <a:lnTo>
                      <a:pt x="224" y="330"/>
                    </a:lnTo>
                    <a:lnTo>
                      <a:pt x="220" y="332"/>
                    </a:lnTo>
                    <a:lnTo>
                      <a:pt x="214" y="332"/>
                    </a:lnTo>
                    <a:lnTo>
                      <a:pt x="208" y="332"/>
                    </a:lnTo>
                    <a:lnTo>
                      <a:pt x="204" y="334"/>
                    </a:lnTo>
                    <a:lnTo>
                      <a:pt x="202" y="340"/>
                    </a:lnTo>
                    <a:lnTo>
                      <a:pt x="200" y="344"/>
                    </a:lnTo>
                    <a:lnTo>
                      <a:pt x="196" y="348"/>
                    </a:lnTo>
                    <a:lnTo>
                      <a:pt x="194" y="348"/>
                    </a:lnTo>
                    <a:lnTo>
                      <a:pt x="194" y="346"/>
                    </a:lnTo>
                    <a:lnTo>
                      <a:pt x="186" y="338"/>
                    </a:lnTo>
                    <a:lnTo>
                      <a:pt x="182" y="340"/>
                    </a:lnTo>
                    <a:lnTo>
                      <a:pt x="182" y="342"/>
                    </a:lnTo>
                    <a:lnTo>
                      <a:pt x="182" y="344"/>
                    </a:lnTo>
                    <a:lnTo>
                      <a:pt x="180" y="346"/>
                    </a:lnTo>
                    <a:lnTo>
                      <a:pt x="178" y="346"/>
                    </a:lnTo>
                    <a:lnTo>
                      <a:pt x="176" y="342"/>
                    </a:lnTo>
                    <a:lnTo>
                      <a:pt x="176" y="340"/>
                    </a:lnTo>
                    <a:lnTo>
                      <a:pt x="178" y="338"/>
                    </a:lnTo>
                    <a:lnTo>
                      <a:pt x="180" y="338"/>
                    </a:lnTo>
                    <a:lnTo>
                      <a:pt x="176" y="334"/>
                    </a:lnTo>
                    <a:lnTo>
                      <a:pt x="176" y="330"/>
                    </a:lnTo>
                    <a:lnTo>
                      <a:pt x="174" y="328"/>
                    </a:lnTo>
                    <a:lnTo>
                      <a:pt x="172" y="326"/>
                    </a:lnTo>
                    <a:lnTo>
                      <a:pt x="172" y="324"/>
                    </a:lnTo>
                    <a:lnTo>
                      <a:pt x="174" y="320"/>
                    </a:lnTo>
                    <a:lnTo>
                      <a:pt x="172" y="316"/>
                    </a:lnTo>
                    <a:lnTo>
                      <a:pt x="174" y="312"/>
                    </a:lnTo>
                    <a:lnTo>
                      <a:pt x="170" y="306"/>
                    </a:lnTo>
                    <a:lnTo>
                      <a:pt x="168" y="304"/>
                    </a:lnTo>
                    <a:lnTo>
                      <a:pt x="164" y="304"/>
                    </a:lnTo>
                    <a:lnTo>
                      <a:pt x="158" y="302"/>
                    </a:lnTo>
                    <a:lnTo>
                      <a:pt x="158" y="298"/>
                    </a:lnTo>
                    <a:lnTo>
                      <a:pt x="154" y="292"/>
                    </a:lnTo>
                    <a:lnTo>
                      <a:pt x="152" y="280"/>
                    </a:lnTo>
                    <a:lnTo>
                      <a:pt x="146" y="278"/>
                    </a:lnTo>
                    <a:lnTo>
                      <a:pt x="146" y="274"/>
                    </a:lnTo>
                    <a:lnTo>
                      <a:pt x="144" y="272"/>
                    </a:lnTo>
                    <a:lnTo>
                      <a:pt x="136" y="274"/>
                    </a:lnTo>
                    <a:lnTo>
                      <a:pt x="132" y="272"/>
                    </a:lnTo>
                    <a:lnTo>
                      <a:pt x="128" y="262"/>
                    </a:lnTo>
                    <a:lnTo>
                      <a:pt x="124" y="256"/>
                    </a:lnTo>
                    <a:lnTo>
                      <a:pt x="122" y="254"/>
                    </a:lnTo>
                    <a:lnTo>
                      <a:pt x="120" y="250"/>
                    </a:lnTo>
                    <a:lnTo>
                      <a:pt x="118" y="250"/>
                    </a:lnTo>
                    <a:lnTo>
                      <a:pt x="114" y="248"/>
                    </a:lnTo>
                    <a:lnTo>
                      <a:pt x="112" y="242"/>
                    </a:lnTo>
                    <a:lnTo>
                      <a:pt x="104" y="238"/>
                    </a:lnTo>
                    <a:lnTo>
                      <a:pt x="98" y="236"/>
                    </a:lnTo>
                    <a:lnTo>
                      <a:pt x="96" y="234"/>
                    </a:lnTo>
                    <a:lnTo>
                      <a:pt x="96" y="226"/>
                    </a:lnTo>
                    <a:lnTo>
                      <a:pt x="88" y="226"/>
                    </a:lnTo>
                    <a:lnTo>
                      <a:pt x="84" y="222"/>
                    </a:lnTo>
                    <a:lnTo>
                      <a:pt x="82" y="220"/>
                    </a:lnTo>
                    <a:lnTo>
                      <a:pt x="74" y="220"/>
                    </a:lnTo>
                    <a:lnTo>
                      <a:pt x="74" y="218"/>
                    </a:lnTo>
                    <a:lnTo>
                      <a:pt x="74" y="214"/>
                    </a:lnTo>
                    <a:lnTo>
                      <a:pt x="72" y="212"/>
                    </a:lnTo>
                    <a:lnTo>
                      <a:pt x="70" y="212"/>
                    </a:lnTo>
                    <a:lnTo>
                      <a:pt x="68" y="212"/>
                    </a:lnTo>
                    <a:lnTo>
                      <a:pt x="64" y="216"/>
                    </a:lnTo>
                    <a:lnTo>
                      <a:pt x="62" y="216"/>
                    </a:lnTo>
                    <a:lnTo>
                      <a:pt x="60" y="212"/>
                    </a:lnTo>
                    <a:lnTo>
                      <a:pt x="58" y="212"/>
                    </a:lnTo>
                    <a:lnTo>
                      <a:pt x="54" y="212"/>
                    </a:lnTo>
                    <a:lnTo>
                      <a:pt x="52" y="210"/>
                    </a:lnTo>
                    <a:lnTo>
                      <a:pt x="48" y="208"/>
                    </a:lnTo>
                    <a:lnTo>
                      <a:pt x="48" y="210"/>
                    </a:lnTo>
                    <a:lnTo>
                      <a:pt x="46" y="214"/>
                    </a:lnTo>
                    <a:lnTo>
                      <a:pt x="46" y="214"/>
                    </a:lnTo>
                    <a:lnTo>
                      <a:pt x="44" y="216"/>
                    </a:lnTo>
                    <a:lnTo>
                      <a:pt x="42" y="214"/>
                    </a:lnTo>
                    <a:lnTo>
                      <a:pt x="40" y="214"/>
                    </a:lnTo>
                    <a:lnTo>
                      <a:pt x="38" y="218"/>
                    </a:lnTo>
                    <a:lnTo>
                      <a:pt x="36" y="218"/>
                    </a:lnTo>
                    <a:lnTo>
                      <a:pt x="32" y="212"/>
                    </a:lnTo>
                    <a:lnTo>
                      <a:pt x="30" y="210"/>
                    </a:lnTo>
                    <a:lnTo>
                      <a:pt x="22" y="212"/>
                    </a:lnTo>
                    <a:lnTo>
                      <a:pt x="20" y="212"/>
                    </a:lnTo>
                    <a:lnTo>
                      <a:pt x="18" y="208"/>
                    </a:lnTo>
                    <a:lnTo>
                      <a:pt x="14" y="206"/>
                    </a:lnTo>
                    <a:lnTo>
                      <a:pt x="16" y="198"/>
                    </a:lnTo>
                    <a:lnTo>
                      <a:pt x="16" y="190"/>
                    </a:lnTo>
                    <a:lnTo>
                      <a:pt x="8" y="182"/>
                    </a:lnTo>
                    <a:lnTo>
                      <a:pt x="12" y="176"/>
                    </a:lnTo>
                    <a:lnTo>
                      <a:pt x="12" y="172"/>
                    </a:lnTo>
                    <a:lnTo>
                      <a:pt x="6" y="166"/>
                    </a:lnTo>
                    <a:lnTo>
                      <a:pt x="2" y="160"/>
                    </a:lnTo>
                    <a:lnTo>
                      <a:pt x="2" y="150"/>
                    </a:lnTo>
                    <a:lnTo>
                      <a:pt x="6" y="144"/>
                    </a:lnTo>
                    <a:lnTo>
                      <a:pt x="6" y="140"/>
                    </a:lnTo>
                    <a:lnTo>
                      <a:pt x="8" y="134"/>
                    </a:lnTo>
                    <a:lnTo>
                      <a:pt x="2" y="132"/>
                    </a:lnTo>
                    <a:lnTo>
                      <a:pt x="0" y="128"/>
                    </a:lnTo>
                    <a:lnTo>
                      <a:pt x="2" y="124"/>
                    </a:lnTo>
                    <a:lnTo>
                      <a:pt x="4" y="124"/>
                    </a:lnTo>
                    <a:lnTo>
                      <a:pt x="2" y="122"/>
                    </a:lnTo>
                    <a:lnTo>
                      <a:pt x="2" y="122"/>
                    </a:lnTo>
                    <a:lnTo>
                      <a:pt x="0" y="120"/>
                    </a:lnTo>
                    <a:lnTo>
                      <a:pt x="2" y="114"/>
                    </a:lnTo>
                    <a:lnTo>
                      <a:pt x="2" y="114"/>
                    </a:lnTo>
                    <a:lnTo>
                      <a:pt x="8" y="114"/>
                    </a:lnTo>
                    <a:lnTo>
                      <a:pt x="10" y="112"/>
                    </a:lnTo>
                    <a:lnTo>
                      <a:pt x="8" y="110"/>
                    </a:lnTo>
                    <a:lnTo>
                      <a:pt x="12" y="98"/>
                    </a:lnTo>
                    <a:lnTo>
                      <a:pt x="12" y="94"/>
                    </a:lnTo>
                    <a:lnTo>
                      <a:pt x="12" y="90"/>
                    </a:lnTo>
                    <a:lnTo>
                      <a:pt x="16" y="88"/>
                    </a:lnTo>
                    <a:lnTo>
                      <a:pt x="22" y="84"/>
                    </a:lnTo>
                    <a:lnTo>
                      <a:pt x="24" y="82"/>
                    </a:lnTo>
                    <a:lnTo>
                      <a:pt x="22" y="78"/>
                    </a:lnTo>
                    <a:lnTo>
                      <a:pt x="22" y="74"/>
                    </a:lnTo>
                    <a:lnTo>
                      <a:pt x="24" y="70"/>
                    </a:lnTo>
                    <a:lnTo>
                      <a:pt x="24" y="66"/>
                    </a:lnTo>
                    <a:lnTo>
                      <a:pt x="22" y="62"/>
                    </a:lnTo>
                    <a:lnTo>
                      <a:pt x="24" y="58"/>
                    </a:lnTo>
                    <a:lnTo>
                      <a:pt x="26" y="58"/>
                    </a:lnTo>
                    <a:lnTo>
                      <a:pt x="30" y="58"/>
                    </a:lnTo>
                    <a:lnTo>
                      <a:pt x="34" y="56"/>
                    </a:lnTo>
                    <a:lnTo>
                      <a:pt x="32" y="54"/>
                    </a:lnTo>
                    <a:lnTo>
                      <a:pt x="32" y="48"/>
                    </a:lnTo>
                    <a:lnTo>
                      <a:pt x="32" y="46"/>
                    </a:lnTo>
                    <a:lnTo>
                      <a:pt x="32" y="42"/>
                    </a:lnTo>
                    <a:lnTo>
                      <a:pt x="40" y="36"/>
                    </a:lnTo>
                    <a:lnTo>
                      <a:pt x="44" y="36"/>
                    </a:lnTo>
                    <a:lnTo>
                      <a:pt x="46" y="32"/>
                    </a:lnTo>
                    <a:lnTo>
                      <a:pt x="46" y="30"/>
                    </a:lnTo>
                    <a:lnTo>
                      <a:pt x="48" y="24"/>
                    </a:lnTo>
                    <a:lnTo>
                      <a:pt x="50" y="24"/>
                    </a:lnTo>
                    <a:lnTo>
                      <a:pt x="50" y="20"/>
                    </a:lnTo>
                    <a:lnTo>
                      <a:pt x="52" y="14"/>
                    </a:lnTo>
                    <a:lnTo>
                      <a:pt x="56" y="14"/>
                    </a:lnTo>
                    <a:lnTo>
                      <a:pt x="58" y="12"/>
                    </a:lnTo>
                    <a:lnTo>
                      <a:pt x="60" y="10"/>
                    </a:lnTo>
                    <a:lnTo>
                      <a:pt x="64" y="12"/>
                    </a:lnTo>
                    <a:lnTo>
                      <a:pt x="66" y="8"/>
                    </a:lnTo>
                    <a:lnTo>
                      <a:pt x="72" y="6"/>
                    </a:lnTo>
                    <a:lnTo>
                      <a:pt x="88" y="2"/>
                    </a:lnTo>
                    <a:lnTo>
                      <a:pt x="92" y="0"/>
                    </a:lnTo>
                    <a:lnTo>
                      <a:pt x="94" y="6"/>
                    </a:lnTo>
                    <a:lnTo>
                      <a:pt x="96" y="10"/>
                    </a:lnTo>
                    <a:lnTo>
                      <a:pt x="104" y="8"/>
                    </a:lnTo>
                    <a:lnTo>
                      <a:pt x="112" y="6"/>
                    </a:lnTo>
                    <a:lnTo>
                      <a:pt x="118" y="8"/>
                    </a:lnTo>
                    <a:lnTo>
                      <a:pt x="126" y="12"/>
                    </a:lnTo>
                    <a:lnTo>
                      <a:pt x="130" y="12"/>
                    </a:lnTo>
                    <a:lnTo>
                      <a:pt x="130" y="8"/>
                    </a:lnTo>
                    <a:lnTo>
                      <a:pt x="134" y="8"/>
                    </a:lnTo>
                    <a:lnTo>
                      <a:pt x="140" y="10"/>
                    </a:lnTo>
                    <a:lnTo>
                      <a:pt x="144" y="12"/>
                    </a:lnTo>
                    <a:lnTo>
                      <a:pt x="148" y="14"/>
                    </a:lnTo>
                    <a:lnTo>
                      <a:pt x="158" y="20"/>
                    </a:lnTo>
                    <a:lnTo>
                      <a:pt x="162" y="24"/>
                    </a:lnTo>
                    <a:lnTo>
                      <a:pt x="166" y="26"/>
                    </a:lnTo>
                    <a:lnTo>
                      <a:pt x="170" y="32"/>
                    </a:lnTo>
                    <a:lnTo>
                      <a:pt x="176" y="34"/>
                    </a:lnTo>
                    <a:lnTo>
                      <a:pt x="182" y="36"/>
                    </a:lnTo>
                    <a:lnTo>
                      <a:pt x="184" y="36"/>
                    </a:lnTo>
                    <a:lnTo>
                      <a:pt x="186" y="34"/>
                    </a:lnTo>
                    <a:lnTo>
                      <a:pt x="190" y="36"/>
                    </a:lnTo>
                    <a:lnTo>
                      <a:pt x="190" y="44"/>
                    </a:lnTo>
                    <a:lnTo>
                      <a:pt x="198" y="48"/>
                    </a:lnTo>
                    <a:lnTo>
                      <a:pt x="202" y="50"/>
                    </a:lnTo>
                    <a:lnTo>
                      <a:pt x="206" y="52"/>
                    </a:lnTo>
                    <a:lnTo>
                      <a:pt x="210" y="54"/>
                    </a:lnTo>
                    <a:lnTo>
                      <a:pt x="212" y="60"/>
                    </a:lnTo>
                    <a:lnTo>
                      <a:pt x="216" y="62"/>
                    </a:lnTo>
                    <a:lnTo>
                      <a:pt x="218" y="62"/>
                    </a:lnTo>
                    <a:lnTo>
                      <a:pt x="222" y="60"/>
                    </a:lnTo>
                    <a:lnTo>
                      <a:pt x="226" y="62"/>
                    </a:lnTo>
                    <a:lnTo>
                      <a:pt x="228" y="64"/>
                    </a:lnTo>
                    <a:lnTo>
                      <a:pt x="232" y="64"/>
                    </a:lnTo>
                    <a:lnTo>
                      <a:pt x="234" y="62"/>
                    </a:lnTo>
                    <a:lnTo>
                      <a:pt x="238" y="62"/>
                    </a:lnTo>
                    <a:lnTo>
                      <a:pt x="240" y="66"/>
                    </a:lnTo>
                    <a:lnTo>
                      <a:pt x="240" y="66"/>
                    </a:lnTo>
                    <a:lnTo>
                      <a:pt x="240" y="66"/>
                    </a:lnTo>
                    <a:close/>
                  </a:path>
                </a:pathLst>
              </a:custGeom>
              <a:grpFill/>
              <a:ln w="3175" cmpd="sng">
                <a:solidFill>
                  <a:srgbClr val="000000"/>
                </a:solidFill>
                <a:round/>
                <a:headEnd/>
                <a:tailEnd/>
              </a:ln>
            </p:spPr>
            <p:txBody>
              <a:bodyPr/>
              <a:lstStyle/>
              <a:p>
                <a:endParaRPr lang="en-US" sz="2600" dirty="0"/>
              </a:p>
            </p:txBody>
          </p:sp>
          <p:sp>
            <p:nvSpPr>
              <p:cNvPr id="817" name="Freeform 33"/>
              <p:cNvSpPr>
                <a:spLocks/>
              </p:cNvSpPr>
              <p:nvPr/>
            </p:nvSpPr>
            <p:spPr bwMode="auto">
              <a:xfrm>
                <a:off x="4118" y="480"/>
                <a:ext cx="22" cy="34"/>
              </a:xfrm>
              <a:custGeom>
                <a:avLst/>
                <a:gdLst>
                  <a:gd name="T0" fmla="*/ 14 w 22"/>
                  <a:gd name="T1" fmla="*/ 26 h 34"/>
                  <a:gd name="T2" fmla="*/ 10 w 22"/>
                  <a:gd name="T3" fmla="*/ 30 h 34"/>
                  <a:gd name="T4" fmla="*/ 6 w 22"/>
                  <a:gd name="T5" fmla="*/ 34 h 34"/>
                  <a:gd name="T6" fmla="*/ 2 w 22"/>
                  <a:gd name="T7" fmla="*/ 34 h 34"/>
                  <a:gd name="T8" fmla="*/ 0 w 22"/>
                  <a:gd name="T9" fmla="*/ 32 h 34"/>
                  <a:gd name="T10" fmla="*/ 0 w 22"/>
                  <a:gd name="T11" fmla="*/ 32 h 34"/>
                  <a:gd name="T12" fmla="*/ 2 w 22"/>
                  <a:gd name="T13" fmla="*/ 28 h 34"/>
                  <a:gd name="T14" fmla="*/ 4 w 22"/>
                  <a:gd name="T15" fmla="*/ 18 h 34"/>
                  <a:gd name="T16" fmla="*/ 4 w 22"/>
                  <a:gd name="T17" fmla="*/ 14 h 34"/>
                  <a:gd name="T18" fmla="*/ 4 w 22"/>
                  <a:gd name="T19" fmla="*/ 8 h 34"/>
                  <a:gd name="T20" fmla="*/ 4 w 22"/>
                  <a:gd name="T21" fmla="*/ 6 h 34"/>
                  <a:gd name="T22" fmla="*/ 4 w 22"/>
                  <a:gd name="T23" fmla="*/ 4 h 34"/>
                  <a:gd name="T24" fmla="*/ 4 w 22"/>
                  <a:gd name="T25" fmla="*/ 4 h 34"/>
                  <a:gd name="T26" fmla="*/ 6 w 22"/>
                  <a:gd name="T27" fmla="*/ 2 h 34"/>
                  <a:gd name="T28" fmla="*/ 8 w 22"/>
                  <a:gd name="T29" fmla="*/ 0 h 34"/>
                  <a:gd name="T30" fmla="*/ 10 w 22"/>
                  <a:gd name="T31" fmla="*/ 0 h 34"/>
                  <a:gd name="T32" fmla="*/ 16 w 22"/>
                  <a:gd name="T33" fmla="*/ 4 h 34"/>
                  <a:gd name="T34" fmla="*/ 16 w 22"/>
                  <a:gd name="T35" fmla="*/ 6 h 34"/>
                  <a:gd name="T36" fmla="*/ 18 w 22"/>
                  <a:gd name="T37" fmla="*/ 12 h 34"/>
                  <a:gd name="T38" fmla="*/ 20 w 22"/>
                  <a:gd name="T39" fmla="*/ 14 h 34"/>
                  <a:gd name="T40" fmla="*/ 22 w 22"/>
                  <a:gd name="T41" fmla="*/ 18 h 34"/>
                  <a:gd name="T42" fmla="*/ 22 w 22"/>
                  <a:gd name="T43" fmla="*/ 20 h 34"/>
                  <a:gd name="T44" fmla="*/ 22 w 22"/>
                  <a:gd name="T45" fmla="*/ 20 h 34"/>
                  <a:gd name="T46" fmla="*/ 16 w 22"/>
                  <a:gd name="T47" fmla="*/ 26 h 34"/>
                  <a:gd name="T48" fmla="*/ 14 w 22"/>
                  <a:gd name="T49" fmla="*/ 26 h 34"/>
                  <a:gd name="T50" fmla="*/ 14 w 22"/>
                  <a:gd name="T51" fmla="*/ 26 h 34"/>
                  <a:gd name="T52" fmla="*/ 14 w 22"/>
                  <a:gd name="T5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4">
                    <a:moveTo>
                      <a:pt x="14" y="26"/>
                    </a:moveTo>
                    <a:lnTo>
                      <a:pt x="10" y="30"/>
                    </a:lnTo>
                    <a:lnTo>
                      <a:pt x="6" y="34"/>
                    </a:lnTo>
                    <a:lnTo>
                      <a:pt x="2" y="34"/>
                    </a:lnTo>
                    <a:lnTo>
                      <a:pt x="0" y="32"/>
                    </a:lnTo>
                    <a:lnTo>
                      <a:pt x="0" y="32"/>
                    </a:lnTo>
                    <a:lnTo>
                      <a:pt x="2" y="28"/>
                    </a:lnTo>
                    <a:lnTo>
                      <a:pt x="4" y="18"/>
                    </a:lnTo>
                    <a:lnTo>
                      <a:pt x="4" y="14"/>
                    </a:lnTo>
                    <a:lnTo>
                      <a:pt x="4" y="8"/>
                    </a:lnTo>
                    <a:lnTo>
                      <a:pt x="4" y="6"/>
                    </a:lnTo>
                    <a:lnTo>
                      <a:pt x="4" y="4"/>
                    </a:lnTo>
                    <a:lnTo>
                      <a:pt x="4" y="4"/>
                    </a:lnTo>
                    <a:lnTo>
                      <a:pt x="6" y="2"/>
                    </a:lnTo>
                    <a:lnTo>
                      <a:pt x="8" y="0"/>
                    </a:lnTo>
                    <a:lnTo>
                      <a:pt x="10" y="0"/>
                    </a:lnTo>
                    <a:lnTo>
                      <a:pt x="16" y="4"/>
                    </a:lnTo>
                    <a:lnTo>
                      <a:pt x="16" y="6"/>
                    </a:lnTo>
                    <a:lnTo>
                      <a:pt x="18" y="12"/>
                    </a:lnTo>
                    <a:lnTo>
                      <a:pt x="20" y="14"/>
                    </a:lnTo>
                    <a:lnTo>
                      <a:pt x="22" y="18"/>
                    </a:lnTo>
                    <a:lnTo>
                      <a:pt x="22" y="20"/>
                    </a:lnTo>
                    <a:lnTo>
                      <a:pt x="22" y="20"/>
                    </a:lnTo>
                    <a:lnTo>
                      <a:pt x="16" y="26"/>
                    </a:lnTo>
                    <a:lnTo>
                      <a:pt x="14" y="26"/>
                    </a:lnTo>
                    <a:lnTo>
                      <a:pt x="14" y="26"/>
                    </a:lnTo>
                    <a:lnTo>
                      <a:pt x="14" y="26"/>
                    </a:lnTo>
                    <a:close/>
                  </a:path>
                </a:pathLst>
              </a:custGeom>
              <a:grpFill/>
              <a:ln w="3175" cmpd="sng">
                <a:solidFill>
                  <a:srgbClr val="000000"/>
                </a:solidFill>
                <a:round/>
                <a:headEnd/>
                <a:tailEnd/>
              </a:ln>
            </p:spPr>
            <p:txBody>
              <a:bodyPr/>
              <a:lstStyle/>
              <a:p>
                <a:endParaRPr lang="en-US" sz="2600" dirty="0"/>
              </a:p>
            </p:txBody>
          </p:sp>
          <p:sp>
            <p:nvSpPr>
              <p:cNvPr id="818" name="Freeform 34"/>
              <p:cNvSpPr>
                <a:spLocks/>
              </p:cNvSpPr>
              <p:nvPr/>
            </p:nvSpPr>
            <p:spPr bwMode="auto">
              <a:xfrm>
                <a:off x="1477" y="492"/>
                <a:ext cx="62" cy="26"/>
              </a:xfrm>
              <a:custGeom>
                <a:avLst/>
                <a:gdLst>
                  <a:gd name="T0" fmla="*/ 62 w 62"/>
                  <a:gd name="T1" fmla="*/ 12 h 26"/>
                  <a:gd name="T2" fmla="*/ 62 w 62"/>
                  <a:gd name="T3" fmla="*/ 26 h 26"/>
                  <a:gd name="T4" fmla="*/ 26 w 62"/>
                  <a:gd name="T5" fmla="*/ 24 h 26"/>
                  <a:gd name="T6" fmla="*/ 20 w 62"/>
                  <a:gd name="T7" fmla="*/ 24 h 26"/>
                  <a:gd name="T8" fmla="*/ 16 w 62"/>
                  <a:gd name="T9" fmla="*/ 22 h 26"/>
                  <a:gd name="T10" fmla="*/ 4 w 62"/>
                  <a:gd name="T11" fmla="*/ 24 h 26"/>
                  <a:gd name="T12" fmla="*/ 4 w 62"/>
                  <a:gd name="T13" fmla="*/ 18 h 26"/>
                  <a:gd name="T14" fmla="*/ 0 w 62"/>
                  <a:gd name="T15" fmla="*/ 16 h 26"/>
                  <a:gd name="T16" fmla="*/ 0 w 62"/>
                  <a:gd name="T17" fmla="*/ 12 h 26"/>
                  <a:gd name="T18" fmla="*/ 4 w 62"/>
                  <a:gd name="T19" fmla="*/ 8 h 26"/>
                  <a:gd name="T20" fmla="*/ 10 w 62"/>
                  <a:gd name="T21" fmla="*/ 4 h 26"/>
                  <a:gd name="T22" fmla="*/ 14 w 62"/>
                  <a:gd name="T23" fmla="*/ 4 h 26"/>
                  <a:gd name="T24" fmla="*/ 16 w 62"/>
                  <a:gd name="T25" fmla="*/ 6 h 26"/>
                  <a:gd name="T26" fmla="*/ 16 w 62"/>
                  <a:gd name="T27" fmla="*/ 6 h 26"/>
                  <a:gd name="T28" fmla="*/ 16 w 62"/>
                  <a:gd name="T29" fmla="*/ 2 h 26"/>
                  <a:gd name="T30" fmla="*/ 16 w 62"/>
                  <a:gd name="T31" fmla="*/ 0 h 26"/>
                  <a:gd name="T32" fmla="*/ 20 w 62"/>
                  <a:gd name="T33" fmla="*/ 2 h 26"/>
                  <a:gd name="T34" fmla="*/ 22 w 62"/>
                  <a:gd name="T35" fmla="*/ 2 h 26"/>
                  <a:gd name="T36" fmla="*/ 26 w 62"/>
                  <a:gd name="T37" fmla="*/ 6 h 26"/>
                  <a:gd name="T38" fmla="*/ 34 w 62"/>
                  <a:gd name="T39" fmla="*/ 8 h 26"/>
                  <a:gd name="T40" fmla="*/ 34 w 62"/>
                  <a:gd name="T41" fmla="*/ 10 h 26"/>
                  <a:gd name="T42" fmla="*/ 36 w 62"/>
                  <a:gd name="T43" fmla="*/ 12 h 26"/>
                  <a:gd name="T44" fmla="*/ 36 w 62"/>
                  <a:gd name="T45" fmla="*/ 12 h 26"/>
                  <a:gd name="T46" fmla="*/ 36 w 62"/>
                  <a:gd name="T47" fmla="*/ 10 h 26"/>
                  <a:gd name="T48" fmla="*/ 38 w 62"/>
                  <a:gd name="T49" fmla="*/ 8 h 26"/>
                  <a:gd name="T50" fmla="*/ 40 w 62"/>
                  <a:gd name="T51" fmla="*/ 8 h 26"/>
                  <a:gd name="T52" fmla="*/ 42 w 62"/>
                  <a:gd name="T53" fmla="*/ 6 h 26"/>
                  <a:gd name="T54" fmla="*/ 42 w 62"/>
                  <a:gd name="T55" fmla="*/ 6 h 26"/>
                  <a:gd name="T56" fmla="*/ 44 w 62"/>
                  <a:gd name="T57" fmla="*/ 8 h 26"/>
                  <a:gd name="T58" fmla="*/ 46 w 62"/>
                  <a:gd name="T59" fmla="*/ 10 h 26"/>
                  <a:gd name="T60" fmla="*/ 58 w 62"/>
                  <a:gd name="T61" fmla="*/ 10 h 26"/>
                  <a:gd name="T62" fmla="*/ 62 w 62"/>
                  <a:gd name="T63" fmla="*/ 12 h 26"/>
                  <a:gd name="T64" fmla="*/ 62 w 62"/>
                  <a:gd name="T65" fmla="*/ 12 h 26"/>
                  <a:gd name="T66" fmla="*/ 62 w 62"/>
                  <a:gd name="T6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26">
                    <a:moveTo>
                      <a:pt x="62" y="12"/>
                    </a:moveTo>
                    <a:lnTo>
                      <a:pt x="62" y="26"/>
                    </a:lnTo>
                    <a:lnTo>
                      <a:pt x="26" y="24"/>
                    </a:lnTo>
                    <a:lnTo>
                      <a:pt x="20" y="24"/>
                    </a:lnTo>
                    <a:lnTo>
                      <a:pt x="16" y="22"/>
                    </a:lnTo>
                    <a:lnTo>
                      <a:pt x="4" y="24"/>
                    </a:lnTo>
                    <a:lnTo>
                      <a:pt x="4" y="18"/>
                    </a:lnTo>
                    <a:lnTo>
                      <a:pt x="0" y="16"/>
                    </a:lnTo>
                    <a:lnTo>
                      <a:pt x="0" y="12"/>
                    </a:lnTo>
                    <a:lnTo>
                      <a:pt x="4" y="8"/>
                    </a:lnTo>
                    <a:lnTo>
                      <a:pt x="10" y="4"/>
                    </a:lnTo>
                    <a:lnTo>
                      <a:pt x="14" y="4"/>
                    </a:lnTo>
                    <a:lnTo>
                      <a:pt x="16" y="6"/>
                    </a:lnTo>
                    <a:lnTo>
                      <a:pt x="16" y="6"/>
                    </a:lnTo>
                    <a:lnTo>
                      <a:pt x="16" y="2"/>
                    </a:lnTo>
                    <a:lnTo>
                      <a:pt x="16" y="0"/>
                    </a:lnTo>
                    <a:lnTo>
                      <a:pt x="20" y="2"/>
                    </a:lnTo>
                    <a:lnTo>
                      <a:pt x="22" y="2"/>
                    </a:lnTo>
                    <a:lnTo>
                      <a:pt x="26" y="6"/>
                    </a:lnTo>
                    <a:lnTo>
                      <a:pt x="34" y="8"/>
                    </a:lnTo>
                    <a:lnTo>
                      <a:pt x="34" y="10"/>
                    </a:lnTo>
                    <a:lnTo>
                      <a:pt x="36" y="12"/>
                    </a:lnTo>
                    <a:lnTo>
                      <a:pt x="36" y="12"/>
                    </a:lnTo>
                    <a:lnTo>
                      <a:pt x="36" y="10"/>
                    </a:lnTo>
                    <a:lnTo>
                      <a:pt x="38" y="8"/>
                    </a:lnTo>
                    <a:lnTo>
                      <a:pt x="40" y="8"/>
                    </a:lnTo>
                    <a:lnTo>
                      <a:pt x="42" y="6"/>
                    </a:lnTo>
                    <a:lnTo>
                      <a:pt x="42" y="6"/>
                    </a:lnTo>
                    <a:lnTo>
                      <a:pt x="44" y="8"/>
                    </a:lnTo>
                    <a:lnTo>
                      <a:pt x="46" y="10"/>
                    </a:lnTo>
                    <a:lnTo>
                      <a:pt x="58" y="10"/>
                    </a:lnTo>
                    <a:lnTo>
                      <a:pt x="62" y="12"/>
                    </a:lnTo>
                    <a:lnTo>
                      <a:pt x="62" y="12"/>
                    </a:lnTo>
                    <a:lnTo>
                      <a:pt x="62" y="12"/>
                    </a:lnTo>
                    <a:close/>
                  </a:path>
                </a:pathLst>
              </a:custGeom>
              <a:grpFill/>
              <a:ln w="3175" cmpd="sng">
                <a:solidFill>
                  <a:srgbClr val="000000"/>
                </a:solidFill>
                <a:round/>
                <a:headEnd/>
                <a:tailEnd/>
              </a:ln>
            </p:spPr>
            <p:txBody>
              <a:bodyPr/>
              <a:lstStyle/>
              <a:p>
                <a:endParaRPr lang="en-US" sz="2600" dirty="0"/>
              </a:p>
            </p:txBody>
          </p:sp>
          <p:sp>
            <p:nvSpPr>
              <p:cNvPr id="819" name="Freeform 35"/>
              <p:cNvSpPr>
                <a:spLocks/>
              </p:cNvSpPr>
              <p:nvPr/>
            </p:nvSpPr>
            <p:spPr bwMode="auto">
              <a:xfrm>
                <a:off x="4054" y="498"/>
                <a:ext cx="34" cy="20"/>
              </a:xfrm>
              <a:custGeom>
                <a:avLst/>
                <a:gdLst>
                  <a:gd name="T0" fmla="*/ 0 w 34"/>
                  <a:gd name="T1" fmla="*/ 12 h 20"/>
                  <a:gd name="T2" fmla="*/ 2 w 34"/>
                  <a:gd name="T3" fmla="*/ 10 h 20"/>
                  <a:gd name="T4" fmla="*/ 4 w 34"/>
                  <a:gd name="T5" fmla="*/ 10 h 20"/>
                  <a:gd name="T6" fmla="*/ 8 w 34"/>
                  <a:gd name="T7" fmla="*/ 14 h 20"/>
                  <a:gd name="T8" fmla="*/ 14 w 34"/>
                  <a:gd name="T9" fmla="*/ 16 h 20"/>
                  <a:gd name="T10" fmla="*/ 18 w 34"/>
                  <a:gd name="T11" fmla="*/ 14 h 20"/>
                  <a:gd name="T12" fmla="*/ 18 w 34"/>
                  <a:gd name="T13" fmla="*/ 10 h 20"/>
                  <a:gd name="T14" fmla="*/ 20 w 34"/>
                  <a:gd name="T15" fmla="*/ 6 h 20"/>
                  <a:gd name="T16" fmla="*/ 20 w 34"/>
                  <a:gd name="T17" fmla="*/ 4 h 20"/>
                  <a:gd name="T18" fmla="*/ 22 w 34"/>
                  <a:gd name="T19" fmla="*/ 2 h 20"/>
                  <a:gd name="T20" fmla="*/ 24 w 34"/>
                  <a:gd name="T21" fmla="*/ 0 h 20"/>
                  <a:gd name="T22" fmla="*/ 26 w 34"/>
                  <a:gd name="T23" fmla="*/ 0 h 20"/>
                  <a:gd name="T24" fmla="*/ 28 w 34"/>
                  <a:gd name="T25" fmla="*/ 0 h 20"/>
                  <a:gd name="T26" fmla="*/ 32 w 34"/>
                  <a:gd name="T27" fmla="*/ 4 h 20"/>
                  <a:gd name="T28" fmla="*/ 34 w 34"/>
                  <a:gd name="T29" fmla="*/ 4 h 20"/>
                  <a:gd name="T30" fmla="*/ 34 w 34"/>
                  <a:gd name="T31" fmla="*/ 6 h 20"/>
                  <a:gd name="T32" fmla="*/ 32 w 34"/>
                  <a:gd name="T33" fmla="*/ 6 h 20"/>
                  <a:gd name="T34" fmla="*/ 30 w 34"/>
                  <a:gd name="T35" fmla="*/ 6 h 20"/>
                  <a:gd name="T36" fmla="*/ 28 w 34"/>
                  <a:gd name="T37" fmla="*/ 4 h 20"/>
                  <a:gd name="T38" fmla="*/ 24 w 34"/>
                  <a:gd name="T39" fmla="*/ 4 h 20"/>
                  <a:gd name="T40" fmla="*/ 24 w 34"/>
                  <a:gd name="T41" fmla="*/ 6 h 20"/>
                  <a:gd name="T42" fmla="*/ 24 w 34"/>
                  <a:gd name="T43" fmla="*/ 8 h 20"/>
                  <a:gd name="T44" fmla="*/ 24 w 34"/>
                  <a:gd name="T45" fmla="*/ 10 h 20"/>
                  <a:gd name="T46" fmla="*/ 22 w 34"/>
                  <a:gd name="T47" fmla="*/ 14 h 20"/>
                  <a:gd name="T48" fmla="*/ 22 w 34"/>
                  <a:gd name="T49" fmla="*/ 18 h 20"/>
                  <a:gd name="T50" fmla="*/ 20 w 34"/>
                  <a:gd name="T51" fmla="*/ 18 h 20"/>
                  <a:gd name="T52" fmla="*/ 16 w 34"/>
                  <a:gd name="T53" fmla="*/ 20 h 20"/>
                  <a:gd name="T54" fmla="*/ 14 w 34"/>
                  <a:gd name="T55" fmla="*/ 20 h 20"/>
                  <a:gd name="T56" fmla="*/ 12 w 34"/>
                  <a:gd name="T57" fmla="*/ 20 h 20"/>
                  <a:gd name="T58" fmla="*/ 12 w 34"/>
                  <a:gd name="T59" fmla="*/ 20 h 20"/>
                  <a:gd name="T60" fmla="*/ 10 w 34"/>
                  <a:gd name="T61" fmla="*/ 18 h 20"/>
                  <a:gd name="T62" fmla="*/ 8 w 34"/>
                  <a:gd name="T63" fmla="*/ 18 h 20"/>
                  <a:gd name="T64" fmla="*/ 6 w 34"/>
                  <a:gd name="T65" fmla="*/ 16 h 20"/>
                  <a:gd name="T66" fmla="*/ 2 w 34"/>
                  <a:gd name="T67" fmla="*/ 12 h 20"/>
                  <a:gd name="T68" fmla="*/ 0 w 34"/>
                  <a:gd name="T69" fmla="*/ 12 h 20"/>
                  <a:gd name="T70" fmla="*/ 0 w 34"/>
                  <a:gd name="T71" fmla="*/ 12 h 20"/>
                  <a:gd name="T72" fmla="*/ 0 w 34"/>
                  <a:gd name="T73"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20">
                    <a:moveTo>
                      <a:pt x="0" y="12"/>
                    </a:moveTo>
                    <a:lnTo>
                      <a:pt x="2" y="10"/>
                    </a:lnTo>
                    <a:lnTo>
                      <a:pt x="4" y="10"/>
                    </a:lnTo>
                    <a:lnTo>
                      <a:pt x="8" y="14"/>
                    </a:lnTo>
                    <a:lnTo>
                      <a:pt x="14" y="16"/>
                    </a:lnTo>
                    <a:lnTo>
                      <a:pt x="18" y="14"/>
                    </a:lnTo>
                    <a:lnTo>
                      <a:pt x="18" y="10"/>
                    </a:lnTo>
                    <a:lnTo>
                      <a:pt x="20" y="6"/>
                    </a:lnTo>
                    <a:lnTo>
                      <a:pt x="20" y="4"/>
                    </a:lnTo>
                    <a:lnTo>
                      <a:pt x="22" y="2"/>
                    </a:lnTo>
                    <a:lnTo>
                      <a:pt x="24" y="0"/>
                    </a:lnTo>
                    <a:lnTo>
                      <a:pt x="26" y="0"/>
                    </a:lnTo>
                    <a:lnTo>
                      <a:pt x="28" y="0"/>
                    </a:lnTo>
                    <a:lnTo>
                      <a:pt x="32" y="4"/>
                    </a:lnTo>
                    <a:lnTo>
                      <a:pt x="34" y="4"/>
                    </a:lnTo>
                    <a:lnTo>
                      <a:pt x="34" y="6"/>
                    </a:lnTo>
                    <a:lnTo>
                      <a:pt x="32" y="6"/>
                    </a:lnTo>
                    <a:lnTo>
                      <a:pt x="30" y="6"/>
                    </a:lnTo>
                    <a:lnTo>
                      <a:pt x="28" y="4"/>
                    </a:lnTo>
                    <a:lnTo>
                      <a:pt x="24" y="4"/>
                    </a:lnTo>
                    <a:lnTo>
                      <a:pt x="24" y="6"/>
                    </a:lnTo>
                    <a:lnTo>
                      <a:pt x="24" y="8"/>
                    </a:lnTo>
                    <a:lnTo>
                      <a:pt x="24" y="10"/>
                    </a:lnTo>
                    <a:lnTo>
                      <a:pt x="22" y="14"/>
                    </a:lnTo>
                    <a:lnTo>
                      <a:pt x="22" y="18"/>
                    </a:lnTo>
                    <a:lnTo>
                      <a:pt x="20" y="18"/>
                    </a:lnTo>
                    <a:lnTo>
                      <a:pt x="16" y="20"/>
                    </a:lnTo>
                    <a:lnTo>
                      <a:pt x="14" y="20"/>
                    </a:lnTo>
                    <a:lnTo>
                      <a:pt x="12" y="20"/>
                    </a:lnTo>
                    <a:lnTo>
                      <a:pt x="12" y="20"/>
                    </a:lnTo>
                    <a:lnTo>
                      <a:pt x="10" y="18"/>
                    </a:lnTo>
                    <a:lnTo>
                      <a:pt x="8" y="18"/>
                    </a:lnTo>
                    <a:lnTo>
                      <a:pt x="6" y="16"/>
                    </a:lnTo>
                    <a:lnTo>
                      <a:pt x="2" y="12"/>
                    </a:lnTo>
                    <a:lnTo>
                      <a:pt x="0" y="12"/>
                    </a:lnTo>
                    <a:lnTo>
                      <a:pt x="0" y="12"/>
                    </a:lnTo>
                    <a:lnTo>
                      <a:pt x="0" y="12"/>
                    </a:lnTo>
                    <a:close/>
                  </a:path>
                </a:pathLst>
              </a:custGeom>
              <a:grpFill/>
              <a:ln w="3175" cmpd="sng">
                <a:solidFill>
                  <a:srgbClr val="000000"/>
                </a:solidFill>
                <a:round/>
                <a:headEnd/>
                <a:tailEnd/>
              </a:ln>
            </p:spPr>
            <p:txBody>
              <a:bodyPr/>
              <a:lstStyle/>
              <a:p>
                <a:endParaRPr lang="en-US" sz="2600" dirty="0"/>
              </a:p>
            </p:txBody>
          </p:sp>
          <p:sp>
            <p:nvSpPr>
              <p:cNvPr id="820" name="Freeform 36"/>
              <p:cNvSpPr>
                <a:spLocks/>
              </p:cNvSpPr>
              <p:nvPr/>
            </p:nvSpPr>
            <p:spPr bwMode="auto">
              <a:xfrm>
                <a:off x="1329" y="502"/>
                <a:ext cx="148" cy="12"/>
              </a:xfrm>
              <a:custGeom>
                <a:avLst/>
                <a:gdLst>
                  <a:gd name="T0" fmla="*/ 0 w 148"/>
                  <a:gd name="T1" fmla="*/ 6 h 12"/>
                  <a:gd name="T2" fmla="*/ 4 w 148"/>
                  <a:gd name="T3" fmla="*/ 6 h 12"/>
                  <a:gd name="T4" fmla="*/ 8 w 148"/>
                  <a:gd name="T5" fmla="*/ 4 h 12"/>
                  <a:gd name="T6" fmla="*/ 12 w 148"/>
                  <a:gd name="T7" fmla="*/ 6 h 12"/>
                  <a:gd name="T8" fmla="*/ 18 w 148"/>
                  <a:gd name="T9" fmla="*/ 4 h 12"/>
                  <a:gd name="T10" fmla="*/ 24 w 148"/>
                  <a:gd name="T11" fmla="*/ 2 h 12"/>
                  <a:gd name="T12" fmla="*/ 30 w 148"/>
                  <a:gd name="T13" fmla="*/ 2 h 12"/>
                  <a:gd name="T14" fmla="*/ 34 w 148"/>
                  <a:gd name="T15" fmla="*/ 2 h 12"/>
                  <a:gd name="T16" fmla="*/ 40 w 148"/>
                  <a:gd name="T17" fmla="*/ 2 h 12"/>
                  <a:gd name="T18" fmla="*/ 48 w 148"/>
                  <a:gd name="T19" fmla="*/ 0 h 12"/>
                  <a:gd name="T20" fmla="*/ 54 w 148"/>
                  <a:gd name="T21" fmla="*/ 0 h 12"/>
                  <a:gd name="T22" fmla="*/ 60 w 148"/>
                  <a:gd name="T23" fmla="*/ 2 h 12"/>
                  <a:gd name="T24" fmla="*/ 66 w 148"/>
                  <a:gd name="T25" fmla="*/ 0 h 12"/>
                  <a:gd name="T26" fmla="*/ 76 w 148"/>
                  <a:gd name="T27" fmla="*/ 0 h 12"/>
                  <a:gd name="T28" fmla="*/ 84 w 148"/>
                  <a:gd name="T29" fmla="*/ 2 h 12"/>
                  <a:gd name="T30" fmla="*/ 92 w 148"/>
                  <a:gd name="T31" fmla="*/ 2 h 12"/>
                  <a:gd name="T32" fmla="*/ 104 w 148"/>
                  <a:gd name="T33" fmla="*/ 2 h 12"/>
                  <a:gd name="T34" fmla="*/ 108 w 148"/>
                  <a:gd name="T35" fmla="*/ 2 h 12"/>
                  <a:gd name="T36" fmla="*/ 116 w 148"/>
                  <a:gd name="T37" fmla="*/ 2 h 12"/>
                  <a:gd name="T38" fmla="*/ 142 w 148"/>
                  <a:gd name="T39" fmla="*/ 6 h 12"/>
                  <a:gd name="T40" fmla="*/ 148 w 148"/>
                  <a:gd name="T41" fmla="*/ 8 h 12"/>
                  <a:gd name="T42" fmla="*/ 140 w 148"/>
                  <a:gd name="T43" fmla="*/ 10 h 12"/>
                  <a:gd name="T44" fmla="*/ 126 w 148"/>
                  <a:gd name="T45" fmla="*/ 8 h 12"/>
                  <a:gd name="T46" fmla="*/ 114 w 148"/>
                  <a:gd name="T47" fmla="*/ 8 h 12"/>
                  <a:gd name="T48" fmla="*/ 108 w 148"/>
                  <a:gd name="T49" fmla="*/ 8 h 12"/>
                  <a:gd name="T50" fmla="*/ 90 w 148"/>
                  <a:gd name="T51" fmla="*/ 6 h 12"/>
                  <a:gd name="T52" fmla="*/ 80 w 148"/>
                  <a:gd name="T53" fmla="*/ 4 h 12"/>
                  <a:gd name="T54" fmla="*/ 74 w 148"/>
                  <a:gd name="T55" fmla="*/ 4 h 12"/>
                  <a:gd name="T56" fmla="*/ 60 w 148"/>
                  <a:gd name="T57" fmla="*/ 6 h 12"/>
                  <a:gd name="T58" fmla="*/ 56 w 148"/>
                  <a:gd name="T59" fmla="*/ 6 h 12"/>
                  <a:gd name="T60" fmla="*/ 50 w 148"/>
                  <a:gd name="T61" fmla="*/ 6 h 12"/>
                  <a:gd name="T62" fmla="*/ 40 w 148"/>
                  <a:gd name="T63" fmla="*/ 8 h 12"/>
                  <a:gd name="T64" fmla="*/ 36 w 148"/>
                  <a:gd name="T65" fmla="*/ 8 h 12"/>
                  <a:gd name="T66" fmla="*/ 30 w 148"/>
                  <a:gd name="T67" fmla="*/ 8 h 12"/>
                  <a:gd name="T68" fmla="*/ 24 w 148"/>
                  <a:gd name="T69" fmla="*/ 8 h 12"/>
                  <a:gd name="T70" fmla="*/ 18 w 148"/>
                  <a:gd name="T71" fmla="*/ 8 h 12"/>
                  <a:gd name="T72" fmla="*/ 6 w 148"/>
                  <a:gd name="T73" fmla="*/ 10 h 12"/>
                  <a:gd name="T74" fmla="*/ 0 w 148"/>
                  <a:gd name="T75" fmla="*/ 12 h 12"/>
                  <a:gd name="T76" fmla="*/ 0 w 148"/>
                  <a:gd name="T7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2">
                    <a:moveTo>
                      <a:pt x="0" y="12"/>
                    </a:moveTo>
                    <a:lnTo>
                      <a:pt x="0" y="6"/>
                    </a:lnTo>
                    <a:lnTo>
                      <a:pt x="2" y="6"/>
                    </a:lnTo>
                    <a:lnTo>
                      <a:pt x="4" y="6"/>
                    </a:lnTo>
                    <a:lnTo>
                      <a:pt x="8" y="4"/>
                    </a:lnTo>
                    <a:lnTo>
                      <a:pt x="8" y="4"/>
                    </a:lnTo>
                    <a:lnTo>
                      <a:pt x="10" y="6"/>
                    </a:lnTo>
                    <a:lnTo>
                      <a:pt x="12" y="6"/>
                    </a:lnTo>
                    <a:lnTo>
                      <a:pt x="16" y="4"/>
                    </a:lnTo>
                    <a:lnTo>
                      <a:pt x="18" y="4"/>
                    </a:lnTo>
                    <a:lnTo>
                      <a:pt x="22" y="4"/>
                    </a:lnTo>
                    <a:lnTo>
                      <a:pt x="24" y="2"/>
                    </a:lnTo>
                    <a:lnTo>
                      <a:pt x="28" y="2"/>
                    </a:lnTo>
                    <a:lnTo>
                      <a:pt x="30" y="2"/>
                    </a:lnTo>
                    <a:lnTo>
                      <a:pt x="32" y="2"/>
                    </a:lnTo>
                    <a:lnTo>
                      <a:pt x="34" y="2"/>
                    </a:lnTo>
                    <a:lnTo>
                      <a:pt x="36" y="0"/>
                    </a:lnTo>
                    <a:lnTo>
                      <a:pt x="40" y="2"/>
                    </a:lnTo>
                    <a:lnTo>
                      <a:pt x="44" y="0"/>
                    </a:lnTo>
                    <a:lnTo>
                      <a:pt x="48" y="0"/>
                    </a:lnTo>
                    <a:lnTo>
                      <a:pt x="50" y="0"/>
                    </a:lnTo>
                    <a:lnTo>
                      <a:pt x="54" y="0"/>
                    </a:lnTo>
                    <a:lnTo>
                      <a:pt x="58" y="2"/>
                    </a:lnTo>
                    <a:lnTo>
                      <a:pt x="60" y="2"/>
                    </a:lnTo>
                    <a:lnTo>
                      <a:pt x="64" y="0"/>
                    </a:lnTo>
                    <a:lnTo>
                      <a:pt x="66" y="0"/>
                    </a:lnTo>
                    <a:lnTo>
                      <a:pt x="72" y="0"/>
                    </a:lnTo>
                    <a:lnTo>
                      <a:pt x="76" y="0"/>
                    </a:lnTo>
                    <a:lnTo>
                      <a:pt x="78" y="2"/>
                    </a:lnTo>
                    <a:lnTo>
                      <a:pt x="84" y="2"/>
                    </a:lnTo>
                    <a:lnTo>
                      <a:pt x="86" y="2"/>
                    </a:lnTo>
                    <a:lnTo>
                      <a:pt x="92" y="2"/>
                    </a:lnTo>
                    <a:lnTo>
                      <a:pt x="100" y="2"/>
                    </a:lnTo>
                    <a:lnTo>
                      <a:pt x="104" y="2"/>
                    </a:lnTo>
                    <a:lnTo>
                      <a:pt x="106" y="2"/>
                    </a:lnTo>
                    <a:lnTo>
                      <a:pt x="108" y="2"/>
                    </a:lnTo>
                    <a:lnTo>
                      <a:pt x="114" y="2"/>
                    </a:lnTo>
                    <a:lnTo>
                      <a:pt x="116" y="2"/>
                    </a:lnTo>
                    <a:lnTo>
                      <a:pt x="118" y="4"/>
                    </a:lnTo>
                    <a:lnTo>
                      <a:pt x="142" y="6"/>
                    </a:lnTo>
                    <a:lnTo>
                      <a:pt x="146" y="6"/>
                    </a:lnTo>
                    <a:lnTo>
                      <a:pt x="148" y="8"/>
                    </a:lnTo>
                    <a:lnTo>
                      <a:pt x="144" y="12"/>
                    </a:lnTo>
                    <a:lnTo>
                      <a:pt x="140" y="10"/>
                    </a:lnTo>
                    <a:lnTo>
                      <a:pt x="134" y="10"/>
                    </a:lnTo>
                    <a:lnTo>
                      <a:pt x="126" y="8"/>
                    </a:lnTo>
                    <a:lnTo>
                      <a:pt x="122" y="10"/>
                    </a:lnTo>
                    <a:lnTo>
                      <a:pt x="114" y="8"/>
                    </a:lnTo>
                    <a:lnTo>
                      <a:pt x="110" y="8"/>
                    </a:lnTo>
                    <a:lnTo>
                      <a:pt x="108" y="8"/>
                    </a:lnTo>
                    <a:lnTo>
                      <a:pt x="102" y="6"/>
                    </a:lnTo>
                    <a:lnTo>
                      <a:pt x="90" y="6"/>
                    </a:lnTo>
                    <a:lnTo>
                      <a:pt x="84" y="4"/>
                    </a:lnTo>
                    <a:lnTo>
                      <a:pt x="80" y="4"/>
                    </a:lnTo>
                    <a:lnTo>
                      <a:pt x="76" y="4"/>
                    </a:lnTo>
                    <a:lnTo>
                      <a:pt x="74" y="4"/>
                    </a:lnTo>
                    <a:lnTo>
                      <a:pt x="66" y="4"/>
                    </a:lnTo>
                    <a:lnTo>
                      <a:pt x="60" y="6"/>
                    </a:lnTo>
                    <a:lnTo>
                      <a:pt x="58" y="6"/>
                    </a:lnTo>
                    <a:lnTo>
                      <a:pt x="56" y="6"/>
                    </a:lnTo>
                    <a:lnTo>
                      <a:pt x="52" y="6"/>
                    </a:lnTo>
                    <a:lnTo>
                      <a:pt x="50" y="6"/>
                    </a:lnTo>
                    <a:lnTo>
                      <a:pt x="44" y="6"/>
                    </a:lnTo>
                    <a:lnTo>
                      <a:pt x="40" y="8"/>
                    </a:lnTo>
                    <a:lnTo>
                      <a:pt x="38" y="6"/>
                    </a:lnTo>
                    <a:lnTo>
                      <a:pt x="36" y="8"/>
                    </a:lnTo>
                    <a:lnTo>
                      <a:pt x="32" y="8"/>
                    </a:lnTo>
                    <a:lnTo>
                      <a:pt x="30" y="8"/>
                    </a:lnTo>
                    <a:lnTo>
                      <a:pt x="26" y="8"/>
                    </a:lnTo>
                    <a:lnTo>
                      <a:pt x="24" y="8"/>
                    </a:lnTo>
                    <a:lnTo>
                      <a:pt x="20" y="8"/>
                    </a:lnTo>
                    <a:lnTo>
                      <a:pt x="18" y="8"/>
                    </a:lnTo>
                    <a:lnTo>
                      <a:pt x="16" y="10"/>
                    </a:lnTo>
                    <a:lnTo>
                      <a:pt x="6" y="10"/>
                    </a:lnTo>
                    <a:lnTo>
                      <a:pt x="4" y="12"/>
                    </a:lnTo>
                    <a:lnTo>
                      <a:pt x="0" y="12"/>
                    </a:lnTo>
                    <a:lnTo>
                      <a:pt x="0" y="12"/>
                    </a:lnTo>
                    <a:lnTo>
                      <a:pt x="0" y="12"/>
                    </a:lnTo>
                    <a:lnTo>
                      <a:pt x="0" y="12"/>
                    </a:lnTo>
                    <a:close/>
                  </a:path>
                </a:pathLst>
              </a:custGeom>
              <a:grpFill/>
              <a:ln w="3175" cmpd="sng">
                <a:solidFill>
                  <a:srgbClr val="000000"/>
                </a:solidFill>
                <a:round/>
                <a:headEnd/>
                <a:tailEnd/>
              </a:ln>
            </p:spPr>
            <p:txBody>
              <a:bodyPr/>
              <a:lstStyle/>
              <a:p>
                <a:endParaRPr lang="en-US" sz="2600" dirty="0"/>
              </a:p>
            </p:txBody>
          </p:sp>
          <p:sp>
            <p:nvSpPr>
              <p:cNvPr id="821" name="Freeform 37"/>
              <p:cNvSpPr>
                <a:spLocks/>
              </p:cNvSpPr>
              <p:nvPr/>
            </p:nvSpPr>
            <p:spPr bwMode="auto">
              <a:xfrm>
                <a:off x="4010" y="506"/>
                <a:ext cx="152" cy="184"/>
              </a:xfrm>
              <a:custGeom>
                <a:avLst/>
                <a:gdLst>
                  <a:gd name="T0" fmla="*/ 26 w 152"/>
                  <a:gd name="T1" fmla="*/ 162 h 184"/>
                  <a:gd name="T2" fmla="*/ 14 w 152"/>
                  <a:gd name="T3" fmla="*/ 166 h 184"/>
                  <a:gd name="T4" fmla="*/ 2 w 152"/>
                  <a:gd name="T5" fmla="*/ 160 h 184"/>
                  <a:gd name="T6" fmla="*/ 6 w 152"/>
                  <a:gd name="T7" fmla="*/ 148 h 184"/>
                  <a:gd name="T8" fmla="*/ 14 w 152"/>
                  <a:gd name="T9" fmla="*/ 142 h 184"/>
                  <a:gd name="T10" fmla="*/ 18 w 152"/>
                  <a:gd name="T11" fmla="*/ 128 h 184"/>
                  <a:gd name="T12" fmla="*/ 22 w 152"/>
                  <a:gd name="T13" fmla="*/ 120 h 184"/>
                  <a:gd name="T14" fmla="*/ 24 w 152"/>
                  <a:gd name="T15" fmla="*/ 100 h 184"/>
                  <a:gd name="T16" fmla="*/ 12 w 152"/>
                  <a:gd name="T17" fmla="*/ 84 h 184"/>
                  <a:gd name="T18" fmla="*/ 6 w 152"/>
                  <a:gd name="T19" fmla="*/ 78 h 184"/>
                  <a:gd name="T20" fmla="*/ 4 w 152"/>
                  <a:gd name="T21" fmla="*/ 70 h 184"/>
                  <a:gd name="T22" fmla="*/ 6 w 152"/>
                  <a:gd name="T23" fmla="*/ 58 h 184"/>
                  <a:gd name="T24" fmla="*/ 10 w 152"/>
                  <a:gd name="T25" fmla="*/ 50 h 184"/>
                  <a:gd name="T26" fmla="*/ 20 w 152"/>
                  <a:gd name="T27" fmla="*/ 54 h 184"/>
                  <a:gd name="T28" fmla="*/ 26 w 152"/>
                  <a:gd name="T29" fmla="*/ 52 h 184"/>
                  <a:gd name="T30" fmla="*/ 36 w 152"/>
                  <a:gd name="T31" fmla="*/ 50 h 184"/>
                  <a:gd name="T32" fmla="*/ 36 w 152"/>
                  <a:gd name="T33" fmla="*/ 60 h 184"/>
                  <a:gd name="T34" fmla="*/ 40 w 152"/>
                  <a:gd name="T35" fmla="*/ 64 h 184"/>
                  <a:gd name="T36" fmla="*/ 40 w 152"/>
                  <a:gd name="T37" fmla="*/ 56 h 184"/>
                  <a:gd name="T38" fmla="*/ 38 w 152"/>
                  <a:gd name="T39" fmla="*/ 46 h 184"/>
                  <a:gd name="T40" fmla="*/ 32 w 152"/>
                  <a:gd name="T41" fmla="*/ 48 h 184"/>
                  <a:gd name="T42" fmla="*/ 30 w 152"/>
                  <a:gd name="T43" fmla="*/ 42 h 184"/>
                  <a:gd name="T44" fmla="*/ 28 w 152"/>
                  <a:gd name="T45" fmla="*/ 22 h 184"/>
                  <a:gd name="T46" fmla="*/ 24 w 152"/>
                  <a:gd name="T47" fmla="*/ 8 h 184"/>
                  <a:gd name="T48" fmla="*/ 32 w 152"/>
                  <a:gd name="T49" fmla="*/ 6 h 184"/>
                  <a:gd name="T50" fmla="*/ 44 w 152"/>
                  <a:gd name="T51" fmla="*/ 14 h 184"/>
                  <a:gd name="T52" fmla="*/ 56 w 152"/>
                  <a:gd name="T53" fmla="*/ 18 h 184"/>
                  <a:gd name="T54" fmla="*/ 72 w 152"/>
                  <a:gd name="T55" fmla="*/ 24 h 184"/>
                  <a:gd name="T56" fmla="*/ 76 w 152"/>
                  <a:gd name="T57" fmla="*/ 10 h 184"/>
                  <a:gd name="T58" fmla="*/ 72 w 152"/>
                  <a:gd name="T59" fmla="*/ 0 h 184"/>
                  <a:gd name="T60" fmla="*/ 80 w 152"/>
                  <a:gd name="T61" fmla="*/ 4 h 184"/>
                  <a:gd name="T62" fmla="*/ 96 w 152"/>
                  <a:gd name="T63" fmla="*/ 4 h 184"/>
                  <a:gd name="T64" fmla="*/ 106 w 152"/>
                  <a:gd name="T65" fmla="*/ 12 h 184"/>
                  <a:gd name="T66" fmla="*/ 100 w 152"/>
                  <a:gd name="T67" fmla="*/ 6 h 184"/>
                  <a:gd name="T68" fmla="*/ 100 w 152"/>
                  <a:gd name="T69" fmla="*/ 18 h 184"/>
                  <a:gd name="T70" fmla="*/ 106 w 152"/>
                  <a:gd name="T71" fmla="*/ 16 h 184"/>
                  <a:gd name="T72" fmla="*/ 116 w 152"/>
                  <a:gd name="T73" fmla="*/ 30 h 184"/>
                  <a:gd name="T74" fmla="*/ 116 w 152"/>
                  <a:gd name="T75" fmla="*/ 46 h 184"/>
                  <a:gd name="T76" fmla="*/ 126 w 152"/>
                  <a:gd name="T77" fmla="*/ 56 h 184"/>
                  <a:gd name="T78" fmla="*/ 128 w 152"/>
                  <a:gd name="T79" fmla="*/ 72 h 184"/>
                  <a:gd name="T80" fmla="*/ 128 w 152"/>
                  <a:gd name="T81" fmla="*/ 60 h 184"/>
                  <a:gd name="T82" fmla="*/ 126 w 152"/>
                  <a:gd name="T83" fmla="*/ 48 h 184"/>
                  <a:gd name="T84" fmla="*/ 120 w 152"/>
                  <a:gd name="T85" fmla="*/ 26 h 184"/>
                  <a:gd name="T86" fmla="*/ 118 w 152"/>
                  <a:gd name="T87" fmla="*/ 16 h 184"/>
                  <a:gd name="T88" fmla="*/ 120 w 152"/>
                  <a:gd name="T89" fmla="*/ 10 h 184"/>
                  <a:gd name="T90" fmla="*/ 124 w 152"/>
                  <a:gd name="T91" fmla="*/ 4 h 184"/>
                  <a:gd name="T92" fmla="*/ 134 w 152"/>
                  <a:gd name="T93" fmla="*/ 0 h 184"/>
                  <a:gd name="T94" fmla="*/ 142 w 152"/>
                  <a:gd name="T95" fmla="*/ 32 h 184"/>
                  <a:gd name="T96" fmla="*/ 144 w 152"/>
                  <a:gd name="T97" fmla="*/ 52 h 184"/>
                  <a:gd name="T98" fmla="*/ 66 w 152"/>
                  <a:gd name="T99" fmla="*/ 174 h 184"/>
                  <a:gd name="T100" fmla="*/ 34 w 152"/>
                  <a:gd name="T101" fmla="*/ 16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2" h="184">
                    <a:moveTo>
                      <a:pt x="34" y="168"/>
                    </a:moveTo>
                    <a:lnTo>
                      <a:pt x="34" y="164"/>
                    </a:lnTo>
                    <a:lnTo>
                      <a:pt x="34" y="164"/>
                    </a:lnTo>
                    <a:lnTo>
                      <a:pt x="32" y="162"/>
                    </a:lnTo>
                    <a:lnTo>
                      <a:pt x="26" y="162"/>
                    </a:lnTo>
                    <a:lnTo>
                      <a:pt x="24" y="162"/>
                    </a:lnTo>
                    <a:lnTo>
                      <a:pt x="20" y="164"/>
                    </a:lnTo>
                    <a:lnTo>
                      <a:pt x="18" y="164"/>
                    </a:lnTo>
                    <a:lnTo>
                      <a:pt x="16" y="166"/>
                    </a:lnTo>
                    <a:lnTo>
                      <a:pt x="14" y="166"/>
                    </a:lnTo>
                    <a:lnTo>
                      <a:pt x="14" y="166"/>
                    </a:lnTo>
                    <a:lnTo>
                      <a:pt x="12" y="168"/>
                    </a:lnTo>
                    <a:lnTo>
                      <a:pt x="6" y="164"/>
                    </a:lnTo>
                    <a:lnTo>
                      <a:pt x="4" y="162"/>
                    </a:lnTo>
                    <a:lnTo>
                      <a:pt x="2" y="160"/>
                    </a:lnTo>
                    <a:lnTo>
                      <a:pt x="0" y="158"/>
                    </a:lnTo>
                    <a:lnTo>
                      <a:pt x="0" y="152"/>
                    </a:lnTo>
                    <a:lnTo>
                      <a:pt x="2" y="150"/>
                    </a:lnTo>
                    <a:lnTo>
                      <a:pt x="4" y="150"/>
                    </a:lnTo>
                    <a:lnTo>
                      <a:pt x="6" y="148"/>
                    </a:lnTo>
                    <a:lnTo>
                      <a:pt x="10" y="146"/>
                    </a:lnTo>
                    <a:lnTo>
                      <a:pt x="12" y="146"/>
                    </a:lnTo>
                    <a:lnTo>
                      <a:pt x="12" y="146"/>
                    </a:lnTo>
                    <a:lnTo>
                      <a:pt x="14" y="144"/>
                    </a:lnTo>
                    <a:lnTo>
                      <a:pt x="14" y="142"/>
                    </a:lnTo>
                    <a:lnTo>
                      <a:pt x="16" y="136"/>
                    </a:lnTo>
                    <a:lnTo>
                      <a:pt x="18" y="132"/>
                    </a:lnTo>
                    <a:lnTo>
                      <a:pt x="18" y="130"/>
                    </a:lnTo>
                    <a:lnTo>
                      <a:pt x="18" y="130"/>
                    </a:lnTo>
                    <a:lnTo>
                      <a:pt x="18" y="128"/>
                    </a:lnTo>
                    <a:lnTo>
                      <a:pt x="16" y="126"/>
                    </a:lnTo>
                    <a:lnTo>
                      <a:pt x="16" y="124"/>
                    </a:lnTo>
                    <a:lnTo>
                      <a:pt x="16" y="124"/>
                    </a:lnTo>
                    <a:lnTo>
                      <a:pt x="20" y="120"/>
                    </a:lnTo>
                    <a:lnTo>
                      <a:pt x="22" y="120"/>
                    </a:lnTo>
                    <a:lnTo>
                      <a:pt x="24" y="116"/>
                    </a:lnTo>
                    <a:lnTo>
                      <a:pt x="26" y="112"/>
                    </a:lnTo>
                    <a:lnTo>
                      <a:pt x="24" y="104"/>
                    </a:lnTo>
                    <a:lnTo>
                      <a:pt x="24" y="102"/>
                    </a:lnTo>
                    <a:lnTo>
                      <a:pt x="24" y="100"/>
                    </a:lnTo>
                    <a:lnTo>
                      <a:pt x="20" y="98"/>
                    </a:lnTo>
                    <a:lnTo>
                      <a:pt x="14" y="92"/>
                    </a:lnTo>
                    <a:lnTo>
                      <a:pt x="14" y="92"/>
                    </a:lnTo>
                    <a:lnTo>
                      <a:pt x="12" y="86"/>
                    </a:lnTo>
                    <a:lnTo>
                      <a:pt x="12" y="84"/>
                    </a:lnTo>
                    <a:lnTo>
                      <a:pt x="10" y="82"/>
                    </a:lnTo>
                    <a:lnTo>
                      <a:pt x="8" y="82"/>
                    </a:lnTo>
                    <a:lnTo>
                      <a:pt x="8" y="82"/>
                    </a:lnTo>
                    <a:lnTo>
                      <a:pt x="8" y="80"/>
                    </a:lnTo>
                    <a:lnTo>
                      <a:pt x="6" y="78"/>
                    </a:lnTo>
                    <a:lnTo>
                      <a:pt x="4" y="76"/>
                    </a:lnTo>
                    <a:lnTo>
                      <a:pt x="2" y="76"/>
                    </a:lnTo>
                    <a:lnTo>
                      <a:pt x="2" y="74"/>
                    </a:lnTo>
                    <a:lnTo>
                      <a:pt x="2" y="72"/>
                    </a:lnTo>
                    <a:lnTo>
                      <a:pt x="4" y="70"/>
                    </a:lnTo>
                    <a:lnTo>
                      <a:pt x="4" y="68"/>
                    </a:lnTo>
                    <a:lnTo>
                      <a:pt x="6" y="64"/>
                    </a:lnTo>
                    <a:lnTo>
                      <a:pt x="6" y="62"/>
                    </a:lnTo>
                    <a:lnTo>
                      <a:pt x="6" y="60"/>
                    </a:lnTo>
                    <a:lnTo>
                      <a:pt x="6" y="58"/>
                    </a:lnTo>
                    <a:lnTo>
                      <a:pt x="4" y="54"/>
                    </a:lnTo>
                    <a:lnTo>
                      <a:pt x="4" y="52"/>
                    </a:lnTo>
                    <a:lnTo>
                      <a:pt x="6" y="50"/>
                    </a:lnTo>
                    <a:lnTo>
                      <a:pt x="8" y="50"/>
                    </a:lnTo>
                    <a:lnTo>
                      <a:pt x="10" y="50"/>
                    </a:lnTo>
                    <a:lnTo>
                      <a:pt x="12" y="50"/>
                    </a:lnTo>
                    <a:lnTo>
                      <a:pt x="14" y="52"/>
                    </a:lnTo>
                    <a:lnTo>
                      <a:pt x="16" y="54"/>
                    </a:lnTo>
                    <a:lnTo>
                      <a:pt x="18" y="54"/>
                    </a:lnTo>
                    <a:lnTo>
                      <a:pt x="20" y="54"/>
                    </a:lnTo>
                    <a:lnTo>
                      <a:pt x="22" y="52"/>
                    </a:lnTo>
                    <a:lnTo>
                      <a:pt x="22" y="52"/>
                    </a:lnTo>
                    <a:lnTo>
                      <a:pt x="24" y="52"/>
                    </a:lnTo>
                    <a:lnTo>
                      <a:pt x="24" y="52"/>
                    </a:lnTo>
                    <a:lnTo>
                      <a:pt x="26" y="52"/>
                    </a:lnTo>
                    <a:lnTo>
                      <a:pt x="30" y="52"/>
                    </a:lnTo>
                    <a:lnTo>
                      <a:pt x="30" y="52"/>
                    </a:lnTo>
                    <a:lnTo>
                      <a:pt x="32" y="52"/>
                    </a:lnTo>
                    <a:lnTo>
                      <a:pt x="32" y="52"/>
                    </a:lnTo>
                    <a:lnTo>
                      <a:pt x="36" y="50"/>
                    </a:lnTo>
                    <a:lnTo>
                      <a:pt x="36" y="52"/>
                    </a:lnTo>
                    <a:lnTo>
                      <a:pt x="36" y="52"/>
                    </a:lnTo>
                    <a:lnTo>
                      <a:pt x="36" y="56"/>
                    </a:lnTo>
                    <a:lnTo>
                      <a:pt x="36" y="58"/>
                    </a:lnTo>
                    <a:lnTo>
                      <a:pt x="36" y="60"/>
                    </a:lnTo>
                    <a:lnTo>
                      <a:pt x="36" y="62"/>
                    </a:lnTo>
                    <a:lnTo>
                      <a:pt x="36" y="62"/>
                    </a:lnTo>
                    <a:lnTo>
                      <a:pt x="38" y="62"/>
                    </a:lnTo>
                    <a:lnTo>
                      <a:pt x="40" y="62"/>
                    </a:lnTo>
                    <a:lnTo>
                      <a:pt x="40" y="64"/>
                    </a:lnTo>
                    <a:lnTo>
                      <a:pt x="42" y="64"/>
                    </a:lnTo>
                    <a:lnTo>
                      <a:pt x="40" y="62"/>
                    </a:lnTo>
                    <a:lnTo>
                      <a:pt x="40" y="60"/>
                    </a:lnTo>
                    <a:lnTo>
                      <a:pt x="40" y="58"/>
                    </a:lnTo>
                    <a:lnTo>
                      <a:pt x="40" y="56"/>
                    </a:lnTo>
                    <a:lnTo>
                      <a:pt x="40" y="54"/>
                    </a:lnTo>
                    <a:lnTo>
                      <a:pt x="40" y="50"/>
                    </a:lnTo>
                    <a:lnTo>
                      <a:pt x="40" y="48"/>
                    </a:lnTo>
                    <a:lnTo>
                      <a:pt x="40" y="48"/>
                    </a:lnTo>
                    <a:lnTo>
                      <a:pt x="38" y="46"/>
                    </a:lnTo>
                    <a:lnTo>
                      <a:pt x="36" y="46"/>
                    </a:lnTo>
                    <a:lnTo>
                      <a:pt x="36" y="46"/>
                    </a:lnTo>
                    <a:lnTo>
                      <a:pt x="34" y="48"/>
                    </a:lnTo>
                    <a:lnTo>
                      <a:pt x="32" y="48"/>
                    </a:lnTo>
                    <a:lnTo>
                      <a:pt x="32" y="48"/>
                    </a:lnTo>
                    <a:lnTo>
                      <a:pt x="30" y="48"/>
                    </a:lnTo>
                    <a:lnTo>
                      <a:pt x="30" y="48"/>
                    </a:lnTo>
                    <a:lnTo>
                      <a:pt x="28" y="46"/>
                    </a:lnTo>
                    <a:lnTo>
                      <a:pt x="28" y="44"/>
                    </a:lnTo>
                    <a:lnTo>
                      <a:pt x="30" y="42"/>
                    </a:lnTo>
                    <a:lnTo>
                      <a:pt x="30" y="36"/>
                    </a:lnTo>
                    <a:lnTo>
                      <a:pt x="30" y="32"/>
                    </a:lnTo>
                    <a:lnTo>
                      <a:pt x="30" y="30"/>
                    </a:lnTo>
                    <a:lnTo>
                      <a:pt x="28" y="28"/>
                    </a:lnTo>
                    <a:lnTo>
                      <a:pt x="28" y="22"/>
                    </a:lnTo>
                    <a:lnTo>
                      <a:pt x="28" y="20"/>
                    </a:lnTo>
                    <a:lnTo>
                      <a:pt x="26" y="16"/>
                    </a:lnTo>
                    <a:lnTo>
                      <a:pt x="26" y="14"/>
                    </a:lnTo>
                    <a:lnTo>
                      <a:pt x="24" y="12"/>
                    </a:lnTo>
                    <a:lnTo>
                      <a:pt x="24" y="8"/>
                    </a:lnTo>
                    <a:lnTo>
                      <a:pt x="24" y="8"/>
                    </a:lnTo>
                    <a:lnTo>
                      <a:pt x="26" y="6"/>
                    </a:lnTo>
                    <a:lnTo>
                      <a:pt x="30" y="6"/>
                    </a:lnTo>
                    <a:lnTo>
                      <a:pt x="30" y="6"/>
                    </a:lnTo>
                    <a:lnTo>
                      <a:pt x="32" y="6"/>
                    </a:lnTo>
                    <a:lnTo>
                      <a:pt x="32" y="8"/>
                    </a:lnTo>
                    <a:lnTo>
                      <a:pt x="34" y="8"/>
                    </a:lnTo>
                    <a:lnTo>
                      <a:pt x="38" y="10"/>
                    </a:lnTo>
                    <a:lnTo>
                      <a:pt x="40" y="12"/>
                    </a:lnTo>
                    <a:lnTo>
                      <a:pt x="44" y="14"/>
                    </a:lnTo>
                    <a:lnTo>
                      <a:pt x="46" y="14"/>
                    </a:lnTo>
                    <a:lnTo>
                      <a:pt x="48" y="14"/>
                    </a:lnTo>
                    <a:lnTo>
                      <a:pt x="52" y="14"/>
                    </a:lnTo>
                    <a:lnTo>
                      <a:pt x="54" y="16"/>
                    </a:lnTo>
                    <a:lnTo>
                      <a:pt x="56" y="18"/>
                    </a:lnTo>
                    <a:lnTo>
                      <a:pt x="64" y="24"/>
                    </a:lnTo>
                    <a:lnTo>
                      <a:pt x="66" y="24"/>
                    </a:lnTo>
                    <a:lnTo>
                      <a:pt x="68" y="26"/>
                    </a:lnTo>
                    <a:lnTo>
                      <a:pt x="72" y="26"/>
                    </a:lnTo>
                    <a:lnTo>
                      <a:pt x="72" y="24"/>
                    </a:lnTo>
                    <a:lnTo>
                      <a:pt x="74" y="22"/>
                    </a:lnTo>
                    <a:lnTo>
                      <a:pt x="76" y="20"/>
                    </a:lnTo>
                    <a:lnTo>
                      <a:pt x="76" y="18"/>
                    </a:lnTo>
                    <a:lnTo>
                      <a:pt x="76" y="12"/>
                    </a:lnTo>
                    <a:lnTo>
                      <a:pt x="76" y="10"/>
                    </a:lnTo>
                    <a:lnTo>
                      <a:pt x="74" y="10"/>
                    </a:lnTo>
                    <a:lnTo>
                      <a:pt x="72" y="8"/>
                    </a:lnTo>
                    <a:lnTo>
                      <a:pt x="72" y="6"/>
                    </a:lnTo>
                    <a:lnTo>
                      <a:pt x="70" y="2"/>
                    </a:lnTo>
                    <a:lnTo>
                      <a:pt x="72" y="0"/>
                    </a:lnTo>
                    <a:lnTo>
                      <a:pt x="72" y="0"/>
                    </a:lnTo>
                    <a:lnTo>
                      <a:pt x="74" y="0"/>
                    </a:lnTo>
                    <a:lnTo>
                      <a:pt x="76" y="2"/>
                    </a:lnTo>
                    <a:lnTo>
                      <a:pt x="78" y="4"/>
                    </a:lnTo>
                    <a:lnTo>
                      <a:pt x="80" y="4"/>
                    </a:lnTo>
                    <a:lnTo>
                      <a:pt x="84" y="6"/>
                    </a:lnTo>
                    <a:lnTo>
                      <a:pt x="86" y="8"/>
                    </a:lnTo>
                    <a:lnTo>
                      <a:pt x="90" y="8"/>
                    </a:lnTo>
                    <a:lnTo>
                      <a:pt x="94" y="4"/>
                    </a:lnTo>
                    <a:lnTo>
                      <a:pt x="96" y="4"/>
                    </a:lnTo>
                    <a:lnTo>
                      <a:pt x="98" y="4"/>
                    </a:lnTo>
                    <a:lnTo>
                      <a:pt x="100" y="4"/>
                    </a:lnTo>
                    <a:lnTo>
                      <a:pt x="102" y="6"/>
                    </a:lnTo>
                    <a:lnTo>
                      <a:pt x="106" y="10"/>
                    </a:lnTo>
                    <a:lnTo>
                      <a:pt x="106" y="12"/>
                    </a:lnTo>
                    <a:lnTo>
                      <a:pt x="106" y="12"/>
                    </a:lnTo>
                    <a:lnTo>
                      <a:pt x="102" y="8"/>
                    </a:lnTo>
                    <a:lnTo>
                      <a:pt x="102" y="8"/>
                    </a:lnTo>
                    <a:lnTo>
                      <a:pt x="102" y="8"/>
                    </a:lnTo>
                    <a:lnTo>
                      <a:pt x="100" y="6"/>
                    </a:lnTo>
                    <a:lnTo>
                      <a:pt x="100" y="6"/>
                    </a:lnTo>
                    <a:lnTo>
                      <a:pt x="98" y="6"/>
                    </a:lnTo>
                    <a:lnTo>
                      <a:pt x="100" y="10"/>
                    </a:lnTo>
                    <a:lnTo>
                      <a:pt x="102" y="12"/>
                    </a:lnTo>
                    <a:lnTo>
                      <a:pt x="100" y="18"/>
                    </a:lnTo>
                    <a:lnTo>
                      <a:pt x="100" y="20"/>
                    </a:lnTo>
                    <a:lnTo>
                      <a:pt x="102" y="18"/>
                    </a:lnTo>
                    <a:lnTo>
                      <a:pt x="104" y="18"/>
                    </a:lnTo>
                    <a:lnTo>
                      <a:pt x="104" y="16"/>
                    </a:lnTo>
                    <a:lnTo>
                      <a:pt x="106" y="16"/>
                    </a:lnTo>
                    <a:lnTo>
                      <a:pt x="108" y="16"/>
                    </a:lnTo>
                    <a:lnTo>
                      <a:pt x="110" y="16"/>
                    </a:lnTo>
                    <a:lnTo>
                      <a:pt x="112" y="18"/>
                    </a:lnTo>
                    <a:lnTo>
                      <a:pt x="116" y="26"/>
                    </a:lnTo>
                    <a:lnTo>
                      <a:pt x="116" y="30"/>
                    </a:lnTo>
                    <a:lnTo>
                      <a:pt x="116" y="34"/>
                    </a:lnTo>
                    <a:lnTo>
                      <a:pt x="116" y="36"/>
                    </a:lnTo>
                    <a:lnTo>
                      <a:pt x="116" y="38"/>
                    </a:lnTo>
                    <a:lnTo>
                      <a:pt x="116" y="40"/>
                    </a:lnTo>
                    <a:lnTo>
                      <a:pt x="116" y="46"/>
                    </a:lnTo>
                    <a:lnTo>
                      <a:pt x="116" y="48"/>
                    </a:lnTo>
                    <a:lnTo>
                      <a:pt x="120" y="50"/>
                    </a:lnTo>
                    <a:lnTo>
                      <a:pt x="122" y="52"/>
                    </a:lnTo>
                    <a:lnTo>
                      <a:pt x="124" y="54"/>
                    </a:lnTo>
                    <a:lnTo>
                      <a:pt x="126" y="56"/>
                    </a:lnTo>
                    <a:lnTo>
                      <a:pt x="126" y="62"/>
                    </a:lnTo>
                    <a:lnTo>
                      <a:pt x="126" y="64"/>
                    </a:lnTo>
                    <a:lnTo>
                      <a:pt x="126" y="66"/>
                    </a:lnTo>
                    <a:lnTo>
                      <a:pt x="128" y="68"/>
                    </a:lnTo>
                    <a:lnTo>
                      <a:pt x="128" y="72"/>
                    </a:lnTo>
                    <a:lnTo>
                      <a:pt x="132" y="68"/>
                    </a:lnTo>
                    <a:lnTo>
                      <a:pt x="132" y="66"/>
                    </a:lnTo>
                    <a:lnTo>
                      <a:pt x="130" y="64"/>
                    </a:lnTo>
                    <a:lnTo>
                      <a:pt x="130" y="62"/>
                    </a:lnTo>
                    <a:lnTo>
                      <a:pt x="128" y="60"/>
                    </a:lnTo>
                    <a:lnTo>
                      <a:pt x="128" y="60"/>
                    </a:lnTo>
                    <a:lnTo>
                      <a:pt x="128" y="56"/>
                    </a:lnTo>
                    <a:lnTo>
                      <a:pt x="128" y="54"/>
                    </a:lnTo>
                    <a:lnTo>
                      <a:pt x="128" y="50"/>
                    </a:lnTo>
                    <a:lnTo>
                      <a:pt x="126" y="48"/>
                    </a:lnTo>
                    <a:lnTo>
                      <a:pt x="124" y="48"/>
                    </a:lnTo>
                    <a:lnTo>
                      <a:pt x="122" y="46"/>
                    </a:lnTo>
                    <a:lnTo>
                      <a:pt x="122" y="32"/>
                    </a:lnTo>
                    <a:lnTo>
                      <a:pt x="122" y="30"/>
                    </a:lnTo>
                    <a:lnTo>
                      <a:pt x="120" y="26"/>
                    </a:lnTo>
                    <a:lnTo>
                      <a:pt x="120" y="24"/>
                    </a:lnTo>
                    <a:lnTo>
                      <a:pt x="120" y="22"/>
                    </a:lnTo>
                    <a:lnTo>
                      <a:pt x="120" y="22"/>
                    </a:lnTo>
                    <a:lnTo>
                      <a:pt x="118" y="18"/>
                    </a:lnTo>
                    <a:lnTo>
                      <a:pt x="118" y="16"/>
                    </a:lnTo>
                    <a:lnTo>
                      <a:pt x="116" y="14"/>
                    </a:lnTo>
                    <a:lnTo>
                      <a:pt x="116" y="14"/>
                    </a:lnTo>
                    <a:lnTo>
                      <a:pt x="116" y="12"/>
                    </a:lnTo>
                    <a:lnTo>
                      <a:pt x="118" y="10"/>
                    </a:lnTo>
                    <a:lnTo>
                      <a:pt x="120" y="10"/>
                    </a:lnTo>
                    <a:lnTo>
                      <a:pt x="120" y="8"/>
                    </a:lnTo>
                    <a:lnTo>
                      <a:pt x="120" y="8"/>
                    </a:lnTo>
                    <a:lnTo>
                      <a:pt x="122" y="8"/>
                    </a:lnTo>
                    <a:lnTo>
                      <a:pt x="122" y="6"/>
                    </a:lnTo>
                    <a:lnTo>
                      <a:pt x="124" y="4"/>
                    </a:lnTo>
                    <a:lnTo>
                      <a:pt x="126" y="4"/>
                    </a:lnTo>
                    <a:lnTo>
                      <a:pt x="130" y="2"/>
                    </a:lnTo>
                    <a:lnTo>
                      <a:pt x="132" y="0"/>
                    </a:lnTo>
                    <a:lnTo>
                      <a:pt x="134" y="0"/>
                    </a:lnTo>
                    <a:lnTo>
                      <a:pt x="134" y="0"/>
                    </a:lnTo>
                    <a:lnTo>
                      <a:pt x="144" y="0"/>
                    </a:lnTo>
                    <a:lnTo>
                      <a:pt x="142" y="8"/>
                    </a:lnTo>
                    <a:lnTo>
                      <a:pt x="142" y="16"/>
                    </a:lnTo>
                    <a:lnTo>
                      <a:pt x="142" y="22"/>
                    </a:lnTo>
                    <a:lnTo>
                      <a:pt x="142" y="32"/>
                    </a:lnTo>
                    <a:lnTo>
                      <a:pt x="140" y="34"/>
                    </a:lnTo>
                    <a:lnTo>
                      <a:pt x="142" y="38"/>
                    </a:lnTo>
                    <a:lnTo>
                      <a:pt x="142" y="40"/>
                    </a:lnTo>
                    <a:lnTo>
                      <a:pt x="142" y="46"/>
                    </a:lnTo>
                    <a:lnTo>
                      <a:pt x="144" y="52"/>
                    </a:lnTo>
                    <a:lnTo>
                      <a:pt x="152" y="90"/>
                    </a:lnTo>
                    <a:lnTo>
                      <a:pt x="120" y="92"/>
                    </a:lnTo>
                    <a:lnTo>
                      <a:pt x="122" y="182"/>
                    </a:lnTo>
                    <a:lnTo>
                      <a:pt x="66" y="184"/>
                    </a:lnTo>
                    <a:lnTo>
                      <a:pt x="66" y="174"/>
                    </a:lnTo>
                    <a:lnTo>
                      <a:pt x="52" y="174"/>
                    </a:lnTo>
                    <a:lnTo>
                      <a:pt x="44" y="170"/>
                    </a:lnTo>
                    <a:lnTo>
                      <a:pt x="40" y="170"/>
                    </a:lnTo>
                    <a:lnTo>
                      <a:pt x="34" y="168"/>
                    </a:lnTo>
                    <a:lnTo>
                      <a:pt x="34" y="168"/>
                    </a:lnTo>
                    <a:lnTo>
                      <a:pt x="34" y="168"/>
                    </a:lnTo>
                    <a:close/>
                  </a:path>
                </a:pathLst>
              </a:custGeom>
              <a:grpFill/>
              <a:ln w="3175" cmpd="sng">
                <a:solidFill>
                  <a:srgbClr val="000000"/>
                </a:solidFill>
                <a:round/>
                <a:headEnd/>
                <a:tailEnd/>
              </a:ln>
            </p:spPr>
            <p:txBody>
              <a:bodyPr/>
              <a:lstStyle/>
              <a:p>
                <a:endParaRPr lang="en-US" sz="2600" dirty="0"/>
              </a:p>
            </p:txBody>
          </p:sp>
          <p:sp>
            <p:nvSpPr>
              <p:cNvPr id="822" name="Freeform 38"/>
              <p:cNvSpPr>
                <a:spLocks/>
              </p:cNvSpPr>
              <p:nvPr/>
            </p:nvSpPr>
            <p:spPr bwMode="auto">
              <a:xfrm>
                <a:off x="1303" y="508"/>
                <a:ext cx="26" cy="10"/>
              </a:xfrm>
              <a:custGeom>
                <a:avLst/>
                <a:gdLst>
                  <a:gd name="T0" fmla="*/ 0 w 26"/>
                  <a:gd name="T1" fmla="*/ 4 h 10"/>
                  <a:gd name="T2" fmla="*/ 2 w 26"/>
                  <a:gd name="T3" fmla="*/ 4 h 10"/>
                  <a:gd name="T4" fmla="*/ 6 w 26"/>
                  <a:gd name="T5" fmla="*/ 2 h 10"/>
                  <a:gd name="T6" fmla="*/ 8 w 26"/>
                  <a:gd name="T7" fmla="*/ 2 h 10"/>
                  <a:gd name="T8" fmla="*/ 14 w 26"/>
                  <a:gd name="T9" fmla="*/ 2 h 10"/>
                  <a:gd name="T10" fmla="*/ 16 w 26"/>
                  <a:gd name="T11" fmla="*/ 0 h 10"/>
                  <a:gd name="T12" fmla="*/ 18 w 26"/>
                  <a:gd name="T13" fmla="*/ 0 h 10"/>
                  <a:gd name="T14" fmla="*/ 20 w 26"/>
                  <a:gd name="T15" fmla="*/ 2 h 10"/>
                  <a:gd name="T16" fmla="*/ 22 w 26"/>
                  <a:gd name="T17" fmla="*/ 0 h 10"/>
                  <a:gd name="T18" fmla="*/ 24 w 26"/>
                  <a:gd name="T19" fmla="*/ 0 h 10"/>
                  <a:gd name="T20" fmla="*/ 26 w 26"/>
                  <a:gd name="T21" fmla="*/ 0 h 10"/>
                  <a:gd name="T22" fmla="*/ 26 w 26"/>
                  <a:gd name="T23" fmla="*/ 6 h 10"/>
                  <a:gd name="T24" fmla="*/ 24 w 26"/>
                  <a:gd name="T25" fmla="*/ 6 h 10"/>
                  <a:gd name="T26" fmla="*/ 18 w 26"/>
                  <a:gd name="T27" fmla="*/ 6 h 10"/>
                  <a:gd name="T28" fmla="*/ 14 w 26"/>
                  <a:gd name="T29" fmla="*/ 8 h 10"/>
                  <a:gd name="T30" fmla="*/ 12 w 26"/>
                  <a:gd name="T31" fmla="*/ 8 h 10"/>
                  <a:gd name="T32" fmla="*/ 4 w 26"/>
                  <a:gd name="T33" fmla="*/ 8 h 10"/>
                  <a:gd name="T34" fmla="*/ 0 w 26"/>
                  <a:gd name="T35" fmla="*/ 10 h 10"/>
                  <a:gd name="T36" fmla="*/ 0 w 26"/>
                  <a:gd name="T37" fmla="*/ 4 h 10"/>
                  <a:gd name="T38" fmla="*/ 0 w 26"/>
                  <a:gd name="T39" fmla="*/ 4 h 10"/>
                  <a:gd name="T40" fmla="*/ 0 w 26"/>
                  <a:gd name="T4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10">
                    <a:moveTo>
                      <a:pt x="0" y="4"/>
                    </a:moveTo>
                    <a:lnTo>
                      <a:pt x="2" y="4"/>
                    </a:lnTo>
                    <a:lnTo>
                      <a:pt x="6" y="2"/>
                    </a:lnTo>
                    <a:lnTo>
                      <a:pt x="8" y="2"/>
                    </a:lnTo>
                    <a:lnTo>
                      <a:pt x="14" y="2"/>
                    </a:lnTo>
                    <a:lnTo>
                      <a:pt x="16" y="0"/>
                    </a:lnTo>
                    <a:lnTo>
                      <a:pt x="18" y="0"/>
                    </a:lnTo>
                    <a:lnTo>
                      <a:pt x="20" y="2"/>
                    </a:lnTo>
                    <a:lnTo>
                      <a:pt x="22" y="0"/>
                    </a:lnTo>
                    <a:lnTo>
                      <a:pt x="24" y="0"/>
                    </a:lnTo>
                    <a:lnTo>
                      <a:pt x="26" y="0"/>
                    </a:lnTo>
                    <a:lnTo>
                      <a:pt x="26" y="6"/>
                    </a:lnTo>
                    <a:lnTo>
                      <a:pt x="24" y="6"/>
                    </a:lnTo>
                    <a:lnTo>
                      <a:pt x="18" y="6"/>
                    </a:lnTo>
                    <a:lnTo>
                      <a:pt x="14" y="8"/>
                    </a:lnTo>
                    <a:lnTo>
                      <a:pt x="12" y="8"/>
                    </a:lnTo>
                    <a:lnTo>
                      <a:pt x="4" y="8"/>
                    </a:lnTo>
                    <a:lnTo>
                      <a:pt x="0" y="10"/>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823" name="Freeform 39"/>
              <p:cNvSpPr>
                <a:spLocks/>
              </p:cNvSpPr>
              <p:nvPr/>
            </p:nvSpPr>
            <p:spPr bwMode="auto">
              <a:xfrm>
                <a:off x="1065" y="512"/>
                <a:ext cx="238" cy="46"/>
              </a:xfrm>
              <a:custGeom>
                <a:avLst/>
                <a:gdLst>
                  <a:gd name="T0" fmla="*/ 238 w 238"/>
                  <a:gd name="T1" fmla="*/ 6 h 46"/>
                  <a:gd name="T2" fmla="*/ 230 w 238"/>
                  <a:gd name="T3" fmla="*/ 6 h 46"/>
                  <a:gd name="T4" fmla="*/ 200 w 238"/>
                  <a:gd name="T5" fmla="*/ 12 h 46"/>
                  <a:gd name="T6" fmla="*/ 194 w 238"/>
                  <a:gd name="T7" fmla="*/ 14 h 46"/>
                  <a:gd name="T8" fmla="*/ 174 w 238"/>
                  <a:gd name="T9" fmla="*/ 18 h 46"/>
                  <a:gd name="T10" fmla="*/ 168 w 238"/>
                  <a:gd name="T11" fmla="*/ 18 h 46"/>
                  <a:gd name="T12" fmla="*/ 164 w 238"/>
                  <a:gd name="T13" fmla="*/ 20 h 46"/>
                  <a:gd name="T14" fmla="*/ 158 w 238"/>
                  <a:gd name="T15" fmla="*/ 20 h 46"/>
                  <a:gd name="T16" fmla="*/ 150 w 238"/>
                  <a:gd name="T17" fmla="*/ 22 h 46"/>
                  <a:gd name="T18" fmla="*/ 132 w 238"/>
                  <a:gd name="T19" fmla="*/ 26 h 46"/>
                  <a:gd name="T20" fmla="*/ 108 w 238"/>
                  <a:gd name="T21" fmla="*/ 32 h 46"/>
                  <a:gd name="T22" fmla="*/ 100 w 238"/>
                  <a:gd name="T23" fmla="*/ 34 h 46"/>
                  <a:gd name="T24" fmla="*/ 86 w 238"/>
                  <a:gd name="T25" fmla="*/ 36 h 46"/>
                  <a:gd name="T26" fmla="*/ 74 w 238"/>
                  <a:gd name="T27" fmla="*/ 40 h 46"/>
                  <a:gd name="T28" fmla="*/ 58 w 238"/>
                  <a:gd name="T29" fmla="*/ 42 h 46"/>
                  <a:gd name="T30" fmla="*/ 42 w 238"/>
                  <a:gd name="T31" fmla="*/ 44 h 46"/>
                  <a:gd name="T32" fmla="*/ 36 w 238"/>
                  <a:gd name="T33" fmla="*/ 44 h 46"/>
                  <a:gd name="T34" fmla="*/ 26 w 238"/>
                  <a:gd name="T35" fmla="*/ 46 h 46"/>
                  <a:gd name="T36" fmla="*/ 18 w 238"/>
                  <a:gd name="T37" fmla="*/ 46 h 46"/>
                  <a:gd name="T38" fmla="*/ 8 w 238"/>
                  <a:gd name="T39" fmla="*/ 44 h 46"/>
                  <a:gd name="T40" fmla="*/ 4 w 238"/>
                  <a:gd name="T41" fmla="*/ 40 h 46"/>
                  <a:gd name="T42" fmla="*/ 0 w 238"/>
                  <a:gd name="T43" fmla="*/ 36 h 46"/>
                  <a:gd name="T44" fmla="*/ 2 w 238"/>
                  <a:gd name="T45" fmla="*/ 34 h 46"/>
                  <a:gd name="T46" fmla="*/ 10 w 238"/>
                  <a:gd name="T47" fmla="*/ 36 h 46"/>
                  <a:gd name="T48" fmla="*/ 22 w 238"/>
                  <a:gd name="T49" fmla="*/ 40 h 46"/>
                  <a:gd name="T50" fmla="*/ 30 w 238"/>
                  <a:gd name="T51" fmla="*/ 42 h 46"/>
                  <a:gd name="T52" fmla="*/ 38 w 238"/>
                  <a:gd name="T53" fmla="*/ 38 h 46"/>
                  <a:gd name="T54" fmla="*/ 44 w 238"/>
                  <a:gd name="T55" fmla="*/ 40 h 46"/>
                  <a:gd name="T56" fmla="*/ 54 w 238"/>
                  <a:gd name="T57" fmla="*/ 36 h 46"/>
                  <a:gd name="T58" fmla="*/ 72 w 238"/>
                  <a:gd name="T59" fmla="*/ 34 h 46"/>
                  <a:gd name="T60" fmla="*/ 78 w 238"/>
                  <a:gd name="T61" fmla="*/ 30 h 46"/>
                  <a:gd name="T62" fmla="*/ 80 w 238"/>
                  <a:gd name="T63" fmla="*/ 34 h 46"/>
                  <a:gd name="T64" fmla="*/ 78 w 238"/>
                  <a:gd name="T65" fmla="*/ 28 h 46"/>
                  <a:gd name="T66" fmla="*/ 82 w 238"/>
                  <a:gd name="T67" fmla="*/ 26 h 46"/>
                  <a:gd name="T68" fmla="*/ 88 w 238"/>
                  <a:gd name="T69" fmla="*/ 30 h 46"/>
                  <a:gd name="T70" fmla="*/ 96 w 238"/>
                  <a:gd name="T71" fmla="*/ 28 h 46"/>
                  <a:gd name="T72" fmla="*/ 100 w 238"/>
                  <a:gd name="T73" fmla="*/ 28 h 46"/>
                  <a:gd name="T74" fmla="*/ 110 w 238"/>
                  <a:gd name="T75" fmla="*/ 26 h 46"/>
                  <a:gd name="T76" fmla="*/ 116 w 238"/>
                  <a:gd name="T77" fmla="*/ 22 h 46"/>
                  <a:gd name="T78" fmla="*/ 122 w 238"/>
                  <a:gd name="T79" fmla="*/ 22 h 46"/>
                  <a:gd name="T80" fmla="*/ 132 w 238"/>
                  <a:gd name="T81" fmla="*/ 18 h 46"/>
                  <a:gd name="T82" fmla="*/ 136 w 238"/>
                  <a:gd name="T83" fmla="*/ 16 h 46"/>
                  <a:gd name="T84" fmla="*/ 138 w 238"/>
                  <a:gd name="T85" fmla="*/ 20 h 46"/>
                  <a:gd name="T86" fmla="*/ 142 w 238"/>
                  <a:gd name="T87" fmla="*/ 18 h 46"/>
                  <a:gd name="T88" fmla="*/ 150 w 238"/>
                  <a:gd name="T89" fmla="*/ 16 h 46"/>
                  <a:gd name="T90" fmla="*/ 156 w 238"/>
                  <a:gd name="T91" fmla="*/ 16 h 46"/>
                  <a:gd name="T92" fmla="*/ 168 w 238"/>
                  <a:gd name="T93" fmla="*/ 12 h 46"/>
                  <a:gd name="T94" fmla="*/ 172 w 238"/>
                  <a:gd name="T95" fmla="*/ 12 h 46"/>
                  <a:gd name="T96" fmla="*/ 188 w 238"/>
                  <a:gd name="T97" fmla="*/ 10 h 46"/>
                  <a:gd name="T98" fmla="*/ 204 w 238"/>
                  <a:gd name="T99" fmla="*/ 6 h 46"/>
                  <a:gd name="T100" fmla="*/ 220 w 238"/>
                  <a:gd name="T101" fmla="*/ 4 h 46"/>
                  <a:gd name="T102" fmla="*/ 232 w 238"/>
                  <a:gd name="T103" fmla="*/ 2 h 46"/>
                  <a:gd name="T104" fmla="*/ 238 w 238"/>
                  <a:gd name="T105" fmla="*/ 0 h 46"/>
                  <a:gd name="T106" fmla="*/ 238 w 238"/>
                  <a:gd name="T10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8" h="46">
                    <a:moveTo>
                      <a:pt x="238" y="0"/>
                    </a:moveTo>
                    <a:lnTo>
                      <a:pt x="238" y="6"/>
                    </a:lnTo>
                    <a:lnTo>
                      <a:pt x="236" y="6"/>
                    </a:lnTo>
                    <a:lnTo>
                      <a:pt x="230" y="6"/>
                    </a:lnTo>
                    <a:lnTo>
                      <a:pt x="222" y="8"/>
                    </a:lnTo>
                    <a:lnTo>
                      <a:pt x="200" y="12"/>
                    </a:lnTo>
                    <a:lnTo>
                      <a:pt x="196" y="14"/>
                    </a:lnTo>
                    <a:lnTo>
                      <a:pt x="194" y="14"/>
                    </a:lnTo>
                    <a:lnTo>
                      <a:pt x="190" y="14"/>
                    </a:lnTo>
                    <a:lnTo>
                      <a:pt x="174" y="18"/>
                    </a:lnTo>
                    <a:lnTo>
                      <a:pt x="172" y="18"/>
                    </a:lnTo>
                    <a:lnTo>
                      <a:pt x="168" y="18"/>
                    </a:lnTo>
                    <a:lnTo>
                      <a:pt x="166" y="18"/>
                    </a:lnTo>
                    <a:lnTo>
                      <a:pt x="164" y="20"/>
                    </a:lnTo>
                    <a:lnTo>
                      <a:pt x="160" y="20"/>
                    </a:lnTo>
                    <a:lnTo>
                      <a:pt x="158" y="20"/>
                    </a:lnTo>
                    <a:lnTo>
                      <a:pt x="154" y="20"/>
                    </a:lnTo>
                    <a:lnTo>
                      <a:pt x="150" y="22"/>
                    </a:lnTo>
                    <a:lnTo>
                      <a:pt x="138" y="26"/>
                    </a:lnTo>
                    <a:lnTo>
                      <a:pt x="132" y="26"/>
                    </a:lnTo>
                    <a:lnTo>
                      <a:pt x="118" y="28"/>
                    </a:lnTo>
                    <a:lnTo>
                      <a:pt x="108" y="32"/>
                    </a:lnTo>
                    <a:lnTo>
                      <a:pt x="104" y="34"/>
                    </a:lnTo>
                    <a:lnTo>
                      <a:pt x="100" y="34"/>
                    </a:lnTo>
                    <a:lnTo>
                      <a:pt x="90" y="36"/>
                    </a:lnTo>
                    <a:lnTo>
                      <a:pt x="86" y="36"/>
                    </a:lnTo>
                    <a:lnTo>
                      <a:pt x="82" y="38"/>
                    </a:lnTo>
                    <a:lnTo>
                      <a:pt x="74" y="40"/>
                    </a:lnTo>
                    <a:lnTo>
                      <a:pt x="68" y="40"/>
                    </a:lnTo>
                    <a:lnTo>
                      <a:pt x="58" y="42"/>
                    </a:lnTo>
                    <a:lnTo>
                      <a:pt x="54" y="42"/>
                    </a:lnTo>
                    <a:lnTo>
                      <a:pt x="42" y="44"/>
                    </a:lnTo>
                    <a:lnTo>
                      <a:pt x="38" y="46"/>
                    </a:lnTo>
                    <a:lnTo>
                      <a:pt x="36" y="44"/>
                    </a:lnTo>
                    <a:lnTo>
                      <a:pt x="34" y="44"/>
                    </a:lnTo>
                    <a:lnTo>
                      <a:pt x="26" y="46"/>
                    </a:lnTo>
                    <a:lnTo>
                      <a:pt x="22" y="46"/>
                    </a:lnTo>
                    <a:lnTo>
                      <a:pt x="18" y="46"/>
                    </a:lnTo>
                    <a:lnTo>
                      <a:pt x="12" y="44"/>
                    </a:lnTo>
                    <a:lnTo>
                      <a:pt x="8" y="44"/>
                    </a:lnTo>
                    <a:lnTo>
                      <a:pt x="6" y="42"/>
                    </a:lnTo>
                    <a:lnTo>
                      <a:pt x="4" y="40"/>
                    </a:lnTo>
                    <a:lnTo>
                      <a:pt x="2" y="38"/>
                    </a:lnTo>
                    <a:lnTo>
                      <a:pt x="0" y="36"/>
                    </a:lnTo>
                    <a:lnTo>
                      <a:pt x="0" y="34"/>
                    </a:lnTo>
                    <a:lnTo>
                      <a:pt x="2" y="34"/>
                    </a:lnTo>
                    <a:lnTo>
                      <a:pt x="4" y="34"/>
                    </a:lnTo>
                    <a:lnTo>
                      <a:pt x="10" y="36"/>
                    </a:lnTo>
                    <a:lnTo>
                      <a:pt x="16" y="38"/>
                    </a:lnTo>
                    <a:lnTo>
                      <a:pt x="22" y="40"/>
                    </a:lnTo>
                    <a:lnTo>
                      <a:pt x="28" y="42"/>
                    </a:lnTo>
                    <a:lnTo>
                      <a:pt x="30" y="42"/>
                    </a:lnTo>
                    <a:lnTo>
                      <a:pt x="36" y="40"/>
                    </a:lnTo>
                    <a:lnTo>
                      <a:pt x="38" y="38"/>
                    </a:lnTo>
                    <a:lnTo>
                      <a:pt x="40" y="38"/>
                    </a:lnTo>
                    <a:lnTo>
                      <a:pt x="44" y="40"/>
                    </a:lnTo>
                    <a:lnTo>
                      <a:pt x="46" y="40"/>
                    </a:lnTo>
                    <a:lnTo>
                      <a:pt x="54" y="36"/>
                    </a:lnTo>
                    <a:lnTo>
                      <a:pt x="64" y="36"/>
                    </a:lnTo>
                    <a:lnTo>
                      <a:pt x="72" y="34"/>
                    </a:lnTo>
                    <a:lnTo>
                      <a:pt x="76" y="32"/>
                    </a:lnTo>
                    <a:lnTo>
                      <a:pt x="78" y="30"/>
                    </a:lnTo>
                    <a:lnTo>
                      <a:pt x="78" y="32"/>
                    </a:lnTo>
                    <a:lnTo>
                      <a:pt x="80" y="34"/>
                    </a:lnTo>
                    <a:lnTo>
                      <a:pt x="80" y="32"/>
                    </a:lnTo>
                    <a:lnTo>
                      <a:pt x="78" y="28"/>
                    </a:lnTo>
                    <a:lnTo>
                      <a:pt x="82" y="26"/>
                    </a:lnTo>
                    <a:lnTo>
                      <a:pt x="82" y="26"/>
                    </a:lnTo>
                    <a:lnTo>
                      <a:pt x="84" y="30"/>
                    </a:lnTo>
                    <a:lnTo>
                      <a:pt x="88" y="30"/>
                    </a:lnTo>
                    <a:lnTo>
                      <a:pt x="90" y="30"/>
                    </a:lnTo>
                    <a:lnTo>
                      <a:pt x="96" y="28"/>
                    </a:lnTo>
                    <a:lnTo>
                      <a:pt x="98" y="28"/>
                    </a:lnTo>
                    <a:lnTo>
                      <a:pt x="100" y="28"/>
                    </a:lnTo>
                    <a:lnTo>
                      <a:pt x="102" y="28"/>
                    </a:lnTo>
                    <a:lnTo>
                      <a:pt x="110" y="26"/>
                    </a:lnTo>
                    <a:lnTo>
                      <a:pt x="116" y="24"/>
                    </a:lnTo>
                    <a:lnTo>
                      <a:pt x="116" y="22"/>
                    </a:lnTo>
                    <a:lnTo>
                      <a:pt x="118" y="22"/>
                    </a:lnTo>
                    <a:lnTo>
                      <a:pt x="122" y="22"/>
                    </a:lnTo>
                    <a:lnTo>
                      <a:pt x="130" y="20"/>
                    </a:lnTo>
                    <a:lnTo>
                      <a:pt x="132" y="18"/>
                    </a:lnTo>
                    <a:lnTo>
                      <a:pt x="136" y="16"/>
                    </a:lnTo>
                    <a:lnTo>
                      <a:pt x="136" y="16"/>
                    </a:lnTo>
                    <a:lnTo>
                      <a:pt x="136" y="18"/>
                    </a:lnTo>
                    <a:lnTo>
                      <a:pt x="138" y="20"/>
                    </a:lnTo>
                    <a:lnTo>
                      <a:pt x="138" y="20"/>
                    </a:lnTo>
                    <a:lnTo>
                      <a:pt x="142" y="18"/>
                    </a:lnTo>
                    <a:lnTo>
                      <a:pt x="146" y="18"/>
                    </a:lnTo>
                    <a:lnTo>
                      <a:pt x="150" y="16"/>
                    </a:lnTo>
                    <a:lnTo>
                      <a:pt x="152" y="16"/>
                    </a:lnTo>
                    <a:lnTo>
                      <a:pt x="156" y="16"/>
                    </a:lnTo>
                    <a:lnTo>
                      <a:pt x="164" y="14"/>
                    </a:lnTo>
                    <a:lnTo>
                      <a:pt x="168" y="12"/>
                    </a:lnTo>
                    <a:lnTo>
                      <a:pt x="170" y="12"/>
                    </a:lnTo>
                    <a:lnTo>
                      <a:pt x="172" y="12"/>
                    </a:lnTo>
                    <a:lnTo>
                      <a:pt x="176" y="12"/>
                    </a:lnTo>
                    <a:lnTo>
                      <a:pt x="188" y="10"/>
                    </a:lnTo>
                    <a:lnTo>
                      <a:pt x="192" y="8"/>
                    </a:lnTo>
                    <a:lnTo>
                      <a:pt x="204" y="6"/>
                    </a:lnTo>
                    <a:lnTo>
                      <a:pt x="210" y="4"/>
                    </a:lnTo>
                    <a:lnTo>
                      <a:pt x="220" y="4"/>
                    </a:lnTo>
                    <a:lnTo>
                      <a:pt x="222" y="4"/>
                    </a:lnTo>
                    <a:lnTo>
                      <a:pt x="232" y="2"/>
                    </a:lnTo>
                    <a:lnTo>
                      <a:pt x="234" y="2"/>
                    </a:lnTo>
                    <a:lnTo>
                      <a:pt x="238" y="0"/>
                    </a:lnTo>
                    <a:lnTo>
                      <a:pt x="238" y="0"/>
                    </a:lnTo>
                    <a:lnTo>
                      <a:pt x="238" y="0"/>
                    </a:lnTo>
                    <a:close/>
                  </a:path>
                </a:pathLst>
              </a:custGeom>
              <a:grpFill/>
              <a:ln w="3175" cmpd="sng">
                <a:solidFill>
                  <a:srgbClr val="000000"/>
                </a:solidFill>
                <a:round/>
                <a:headEnd/>
                <a:tailEnd/>
              </a:ln>
            </p:spPr>
            <p:txBody>
              <a:bodyPr/>
              <a:lstStyle/>
              <a:p>
                <a:endParaRPr lang="en-US" sz="2600" dirty="0"/>
              </a:p>
            </p:txBody>
          </p:sp>
          <p:sp>
            <p:nvSpPr>
              <p:cNvPr id="824" name="Freeform 40"/>
              <p:cNvSpPr>
                <a:spLocks/>
              </p:cNvSpPr>
              <p:nvPr/>
            </p:nvSpPr>
            <p:spPr bwMode="auto">
              <a:xfrm>
                <a:off x="2795" y="564"/>
                <a:ext cx="351" cy="400"/>
              </a:xfrm>
              <a:custGeom>
                <a:avLst/>
                <a:gdLst>
                  <a:gd name="T0" fmla="*/ 351 w 351"/>
                  <a:gd name="T1" fmla="*/ 302 h 400"/>
                  <a:gd name="T2" fmla="*/ 345 w 351"/>
                  <a:gd name="T3" fmla="*/ 340 h 400"/>
                  <a:gd name="T4" fmla="*/ 339 w 351"/>
                  <a:gd name="T5" fmla="*/ 350 h 400"/>
                  <a:gd name="T6" fmla="*/ 339 w 351"/>
                  <a:gd name="T7" fmla="*/ 362 h 400"/>
                  <a:gd name="T8" fmla="*/ 335 w 351"/>
                  <a:gd name="T9" fmla="*/ 378 h 400"/>
                  <a:gd name="T10" fmla="*/ 327 w 351"/>
                  <a:gd name="T11" fmla="*/ 400 h 400"/>
                  <a:gd name="T12" fmla="*/ 303 w 351"/>
                  <a:gd name="T13" fmla="*/ 396 h 400"/>
                  <a:gd name="T14" fmla="*/ 289 w 351"/>
                  <a:gd name="T15" fmla="*/ 392 h 400"/>
                  <a:gd name="T16" fmla="*/ 271 w 351"/>
                  <a:gd name="T17" fmla="*/ 388 h 400"/>
                  <a:gd name="T18" fmla="*/ 259 w 351"/>
                  <a:gd name="T19" fmla="*/ 372 h 400"/>
                  <a:gd name="T20" fmla="*/ 245 w 351"/>
                  <a:gd name="T21" fmla="*/ 368 h 400"/>
                  <a:gd name="T22" fmla="*/ 229 w 351"/>
                  <a:gd name="T23" fmla="*/ 356 h 400"/>
                  <a:gd name="T24" fmla="*/ 219 w 351"/>
                  <a:gd name="T25" fmla="*/ 340 h 400"/>
                  <a:gd name="T26" fmla="*/ 215 w 351"/>
                  <a:gd name="T27" fmla="*/ 334 h 400"/>
                  <a:gd name="T28" fmla="*/ 215 w 351"/>
                  <a:gd name="T29" fmla="*/ 328 h 400"/>
                  <a:gd name="T30" fmla="*/ 215 w 351"/>
                  <a:gd name="T31" fmla="*/ 318 h 400"/>
                  <a:gd name="T32" fmla="*/ 211 w 351"/>
                  <a:gd name="T33" fmla="*/ 302 h 400"/>
                  <a:gd name="T34" fmla="*/ 203 w 351"/>
                  <a:gd name="T35" fmla="*/ 294 h 400"/>
                  <a:gd name="T36" fmla="*/ 193 w 351"/>
                  <a:gd name="T37" fmla="*/ 284 h 400"/>
                  <a:gd name="T38" fmla="*/ 187 w 351"/>
                  <a:gd name="T39" fmla="*/ 272 h 400"/>
                  <a:gd name="T40" fmla="*/ 181 w 351"/>
                  <a:gd name="T41" fmla="*/ 260 h 400"/>
                  <a:gd name="T42" fmla="*/ 167 w 351"/>
                  <a:gd name="T43" fmla="*/ 240 h 400"/>
                  <a:gd name="T44" fmla="*/ 157 w 351"/>
                  <a:gd name="T45" fmla="*/ 238 h 400"/>
                  <a:gd name="T46" fmla="*/ 143 w 351"/>
                  <a:gd name="T47" fmla="*/ 224 h 400"/>
                  <a:gd name="T48" fmla="*/ 131 w 351"/>
                  <a:gd name="T49" fmla="*/ 220 h 400"/>
                  <a:gd name="T50" fmla="*/ 123 w 351"/>
                  <a:gd name="T51" fmla="*/ 218 h 400"/>
                  <a:gd name="T52" fmla="*/ 111 w 351"/>
                  <a:gd name="T53" fmla="*/ 206 h 400"/>
                  <a:gd name="T54" fmla="*/ 109 w 351"/>
                  <a:gd name="T55" fmla="*/ 196 h 400"/>
                  <a:gd name="T56" fmla="*/ 103 w 351"/>
                  <a:gd name="T57" fmla="*/ 204 h 400"/>
                  <a:gd name="T58" fmla="*/ 85 w 351"/>
                  <a:gd name="T59" fmla="*/ 202 h 400"/>
                  <a:gd name="T60" fmla="*/ 74 w 351"/>
                  <a:gd name="T61" fmla="*/ 186 h 400"/>
                  <a:gd name="T62" fmla="*/ 66 w 351"/>
                  <a:gd name="T63" fmla="*/ 184 h 400"/>
                  <a:gd name="T64" fmla="*/ 52 w 351"/>
                  <a:gd name="T65" fmla="*/ 178 h 400"/>
                  <a:gd name="T66" fmla="*/ 40 w 351"/>
                  <a:gd name="T67" fmla="*/ 170 h 400"/>
                  <a:gd name="T68" fmla="*/ 42 w 351"/>
                  <a:gd name="T69" fmla="*/ 160 h 400"/>
                  <a:gd name="T70" fmla="*/ 32 w 351"/>
                  <a:gd name="T71" fmla="*/ 164 h 400"/>
                  <a:gd name="T72" fmla="*/ 26 w 351"/>
                  <a:gd name="T73" fmla="*/ 160 h 400"/>
                  <a:gd name="T74" fmla="*/ 18 w 351"/>
                  <a:gd name="T75" fmla="*/ 150 h 400"/>
                  <a:gd name="T76" fmla="*/ 8 w 351"/>
                  <a:gd name="T77" fmla="*/ 144 h 400"/>
                  <a:gd name="T78" fmla="*/ 6 w 351"/>
                  <a:gd name="T79" fmla="*/ 130 h 400"/>
                  <a:gd name="T80" fmla="*/ 2 w 351"/>
                  <a:gd name="T81" fmla="*/ 136 h 400"/>
                  <a:gd name="T82" fmla="*/ 8 w 351"/>
                  <a:gd name="T83" fmla="*/ 120 h 400"/>
                  <a:gd name="T84" fmla="*/ 12 w 351"/>
                  <a:gd name="T85" fmla="*/ 106 h 400"/>
                  <a:gd name="T86" fmla="*/ 18 w 351"/>
                  <a:gd name="T87" fmla="*/ 96 h 400"/>
                  <a:gd name="T88" fmla="*/ 18 w 351"/>
                  <a:gd name="T89" fmla="*/ 82 h 400"/>
                  <a:gd name="T90" fmla="*/ 22 w 351"/>
                  <a:gd name="T91" fmla="*/ 74 h 400"/>
                  <a:gd name="T92" fmla="*/ 36 w 351"/>
                  <a:gd name="T93" fmla="*/ 70 h 400"/>
                  <a:gd name="T94" fmla="*/ 40 w 351"/>
                  <a:gd name="T95" fmla="*/ 56 h 400"/>
                  <a:gd name="T96" fmla="*/ 38 w 351"/>
                  <a:gd name="T97" fmla="*/ 48 h 400"/>
                  <a:gd name="T98" fmla="*/ 46 w 351"/>
                  <a:gd name="T99" fmla="*/ 36 h 400"/>
                  <a:gd name="T100" fmla="*/ 52 w 351"/>
                  <a:gd name="T101" fmla="*/ 30 h 400"/>
                  <a:gd name="T102" fmla="*/ 62 w 351"/>
                  <a:gd name="T103" fmla="*/ 22 h 400"/>
                  <a:gd name="T104" fmla="*/ 76 w 351"/>
                  <a:gd name="T105" fmla="*/ 18 h 400"/>
                  <a:gd name="T106" fmla="*/ 85 w 351"/>
                  <a:gd name="T107" fmla="*/ 8 h 400"/>
                  <a:gd name="T108" fmla="*/ 89 w 351"/>
                  <a:gd name="T109"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400">
                    <a:moveTo>
                      <a:pt x="327" y="28"/>
                    </a:moveTo>
                    <a:lnTo>
                      <a:pt x="325" y="262"/>
                    </a:lnTo>
                    <a:lnTo>
                      <a:pt x="333" y="262"/>
                    </a:lnTo>
                    <a:lnTo>
                      <a:pt x="333" y="302"/>
                    </a:lnTo>
                    <a:lnTo>
                      <a:pt x="351" y="302"/>
                    </a:lnTo>
                    <a:lnTo>
                      <a:pt x="351" y="330"/>
                    </a:lnTo>
                    <a:lnTo>
                      <a:pt x="349" y="336"/>
                    </a:lnTo>
                    <a:lnTo>
                      <a:pt x="347" y="336"/>
                    </a:lnTo>
                    <a:lnTo>
                      <a:pt x="347" y="338"/>
                    </a:lnTo>
                    <a:lnTo>
                      <a:pt x="345" y="340"/>
                    </a:lnTo>
                    <a:lnTo>
                      <a:pt x="345" y="340"/>
                    </a:lnTo>
                    <a:lnTo>
                      <a:pt x="343" y="342"/>
                    </a:lnTo>
                    <a:lnTo>
                      <a:pt x="341" y="346"/>
                    </a:lnTo>
                    <a:lnTo>
                      <a:pt x="339" y="348"/>
                    </a:lnTo>
                    <a:lnTo>
                      <a:pt x="339" y="350"/>
                    </a:lnTo>
                    <a:lnTo>
                      <a:pt x="337" y="352"/>
                    </a:lnTo>
                    <a:lnTo>
                      <a:pt x="339" y="356"/>
                    </a:lnTo>
                    <a:lnTo>
                      <a:pt x="337" y="358"/>
                    </a:lnTo>
                    <a:lnTo>
                      <a:pt x="337" y="360"/>
                    </a:lnTo>
                    <a:lnTo>
                      <a:pt x="339" y="362"/>
                    </a:lnTo>
                    <a:lnTo>
                      <a:pt x="337" y="364"/>
                    </a:lnTo>
                    <a:lnTo>
                      <a:pt x="337" y="368"/>
                    </a:lnTo>
                    <a:lnTo>
                      <a:pt x="337" y="370"/>
                    </a:lnTo>
                    <a:lnTo>
                      <a:pt x="335" y="372"/>
                    </a:lnTo>
                    <a:lnTo>
                      <a:pt x="335" y="378"/>
                    </a:lnTo>
                    <a:lnTo>
                      <a:pt x="335" y="382"/>
                    </a:lnTo>
                    <a:lnTo>
                      <a:pt x="329" y="392"/>
                    </a:lnTo>
                    <a:lnTo>
                      <a:pt x="329" y="394"/>
                    </a:lnTo>
                    <a:lnTo>
                      <a:pt x="329" y="398"/>
                    </a:lnTo>
                    <a:lnTo>
                      <a:pt x="327" y="400"/>
                    </a:lnTo>
                    <a:lnTo>
                      <a:pt x="323" y="400"/>
                    </a:lnTo>
                    <a:lnTo>
                      <a:pt x="317" y="398"/>
                    </a:lnTo>
                    <a:lnTo>
                      <a:pt x="309" y="396"/>
                    </a:lnTo>
                    <a:lnTo>
                      <a:pt x="307" y="398"/>
                    </a:lnTo>
                    <a:lnTo>
                      <a:pt x="303" y="396"/>
                    </a:lnTo>
                    <a:lnTo>
                      <a:pt x="301" y="394"/>
                    </a:lnTo>
                    <a:lnTo>
                      <a:pt x="299" y="396"/>
                    </a:lnTo>
                    <a:lnTo>
                      <a:pt x="297" y="392"/>
                    </a:lnTo>
                    <a:lnTo>
                      <a:pt x="291" y="392"/>
                    </a:lnTo>
                    <a:lnTo>
                      <a:pt x="289" y="392"/>
                    </a:lnTo>
                    <a:lnTo>
                      <a:pt x="285" y="394"/>
                    </a:lnTo>
                    <a:lnTo>
                      <a:pt x="281" y="392"/>
                    </a:lnTo>
                    <a:lnTo>
                      <a:pt x="279" y="390"/>
                    </a:lnTo>
                    <a:lnTo>
                      <a:pt x="275" y="390"/>
                    </a:lnTo>
                    <a:lnTo>
                      <a:pt x="271" y="388"/>
                    </a:lnTo>
                    <a:lnTo>
                      <a:pt x="267" y="386"/>
                    </a:lnTo>
                    <a:lnTo>
                      <a:pt x="265" y="380"/>
                    </a:lnTo>
                    <a:lnTo>
                      <a:pt x="259" y="374"/>
                    </a:lnTo>
                    <a:lnTo>
                      <a:pt x="259" y="372"/>
                    </a:lnTo>
                    <a:lnTo>
                      <a:pt x="259" y="372"/>
                    </a:lnTo>
                    <a:lnTo>
                      <a:pt x="255" y="370"/>
                    </a:lnTo>
                    <a:lnTo>
                      <a:pt x="253" y="370"/>
                    </a:lnTo>
                    <a:lnTo>
                      <a:pt x="251" y="370"/>
                    </a:lnTo>
                    <a:lnTo>
                      <a:pt x="249" y="368"/>
                    </a:lnTo>
                    <a:lnTo>
                      <a:pt x="245" y="368"/>
                    </a:lnTo>
                    <a:lnTo>
                      <a:pt x="243" y="364"/>
                    </a:lnTo>
                    <a:lnTo>
                      <a:pt x="239" y="366"/>
                    </a:lnTo>
                    <a:lnTo>
                      <a:pt x="237" y="364"/>
                    </a:lnTo>
                    <a:lnTo>
                      <a:pt x="233" y="362"/>
                    </a:lnTo>
                    <a:lnTo>
                      <a:pt x="229" y="356"/>
                    </a:lnTo>
                    <a:lnTo>
                      <a:pt x="225" y="346"/>
                    </a:lnTo>
                    <a:lnTo>
                      <a:pt x="225" y="342"/>
                    </a:lnTo>
                    <a:lnTo>
                      <a:pt x="223" y="340"/>
                    </a:lnTo>
                    <a:lnTo>
                      <a:pt x="221" y="338"/>
                    </a:lnTo>
                    <a:lnTo>
                      <a:pt x="219" y="340"/>
                    </a:lnTo>
                    <a:lnTo>
                      <a:pt x="217" y="340"/>
                    </a:lnTo>
                    <a:lnTo>
                      <a:pt x="215" y="340"/>
                    </a:lnTo>
                    <a:lnTo>
                      <a:pt x="215" y="338"/>
                    </a:lnTo>
                    <a:lnTo>
                      <a:pt x="215" y="336"/>
                    </a:lnTo>
                    <a:lnTo>
                      <a:pt x="215" y="334"/>
                    </a:lnTo>
                    <a:lnTo>
                      <a:pt x="217" y="332"/>
                    </a:lnTo>
                    <a:lnTo>
                      <a:pt x="217" y="332"/>
                    </a:lnTo>
                    <a:lnTo>
                      <a:pt x="217" y="330"/>
                    </a:lnTo>
                    <a:lnTo>
                      <a:pt x="215" y="330"/>
                    </a:lnTo>
                    <a:lnTo>
                      <a:pt x="215" y="328"/>
                    </a:lnTo>
                    <a:lnTo>
                      <a:pt x="213" y="328"/>
                    </a:lnTo>
                    <a:lnTo>
                      <a:pt x="215" y="324"/>
                    </a:lnTo>
                    <a:lnTo>
                      <a:pt x="217" y="324"/>
                    </a:lnTo>
                    <a:lnTo>
                      <a:pt x="217" y="320"/>
                    </a:lnTo>
                    <a:lnTo>
                      <a:pt x="215" y="318"/>
                    </a:lnTo>
                    <a:lnTo>
                      <a:pt x="213" y="316"/>
                    </a:lnTo>
                    <a:lnTo>
                      <a:pt x="211" y="316"/>
                    </a:lnTo>
                    <a:lnTo>
                      <a:pt x="211" y="310"/>
                    </a:lnTo>
                    <a:lnTo>
                      <a:pt x="213" y="306"/>
                    </a:lnTo>
                    <a:lnTo>
                      <a:pt x="211" y="302"/>
                    </a:lnTo>
                    <a:lnTo>
                      <a:pt x="209" y="302"/>
                    </a:lnTo>
                    <a:lnTo>
                      <a:pt x="207" y="304"/>
                    </a:lnTo>
                    <a:lnTo>
                      <a:pt x="207" y="300"/>
                    </a:lnTo>
                    <a:lnTo>
                      <a:pt x="205" y="296"/>
                    </a:lnTo>
                    <a:lnTo>
                      <a:pt x="203" y="294"/>
                    </a:lnTo>
                    <a:lnTo>
                      <a:pt x="199" y="292"/>
                    </a:lnTo>
                    <a:lnTo>
                      <a:pt x="197" y="292"/>
                    </a:lnTo>
                    <a:lnTo>
                      <a:pt x="195" y="290"/>
                    </a:lnTo>
                    <a:lnTo>
                      <a:pt x="195" y="286"/>
                    </a:lnTo>
                    <a:lnTo>
                      <a:pt x="193" y="284"/>
                    </a:lnTo>
                    <a:lnTo>
                      <a:pt x="191" y="280"/>
                    </a:lnTo>
                    <a:lnTo>
                      <a:pt x="189" y="278"/>
                    </a:lnTo>
                    <a:lnTo>
                      <a:pt x="189" y="276"/>
                    </a:lnTo>
                    <a:lnTo>
                      <a:pt x="189" y="274"/>
                    </a:lnTo>
                    <a:lnTo>
                      <a:pt x="187" y="272"/>
                    </a:lnTo>
                    <a:lnTo>
                      <a:pt x="187" y="270"/>
                    </a:lnTo>
                    <a:lnTo>
                      <a:pt x="185" y="268"/>
                    </a:lnTo>
                    <a:lnTo>
                      <a:pt x="187" y="264"/>
                    </a:lnTo>
                    <a:lnTo>
                      <a:pt x="183" y="262"/>
                    </a:lnTo>
                    <a:lnTo>
                      <a:pt x="181" y="260"/>
                    </a:lnTo>
                    <a:lnTo>
                      <a:pt x="177" y="254"/>
                    </a:lnTo>
                    <a:lnTo>
                      <a:pt x="173" y="252"/>
                    </a:lnTo>
                    <a:lnTo>
                      <a:pt x="165" y="246"/>
                    </a:lnTo>
                    <a:lnTo>
                      <a:pt x="163" y="242"/>
                    </a:lnTo>
                    <a:lnTo>
                      <a:pt x="167" y="240"/>
                    </a:lnTo>
                    <a:lnTo>
                      <a:pt x="167" y="240"/>
                    </a:lnTo>
                    <a:lnTo>
                      <a:pt x="165" y="238"/>
                    </a:lnTo>
                    <a:lnTo>
                      <a:pt x="163" y="238"/>
                    </a:lnTo>
                    <a:lnTo>
                      <a:pt x="159" y="238"/>
                    </a:lnTo>
                    <a:lnTo>
                      <a:pt x="157" y="238"/>
                    </a:lnTo>
                    <a:lnTo>
                      <a:pt x="153" y="236"/>
                    </a:lnTo>
                    <a:lnTo>
                      <a:pt x="149" y="234"/>
                    </a:lnTo>
                    <a:lnTo>
                      <a:pt x="145" y="230"/>
                    </a:lnTo>
                    <a:lnTo>
                      <a:pt x="145" y="224"/>
                    </a:lnTo>
                    <a:lnTo>
                      <a:pt x="143" y="224"/>
                    </a:lnTo>
                    <a:lnTo>
                      <a:pt x="141" y="224"/>
                    </a:lnTo>
                    <a:lnTo>
                      <a:pt x="141" y="228"/>
                    </a:lnTo>
                    <a:lnTo>
                      <a:pt x="137" y="228"/>
                    </a:lnTo>
                    <a:lnTo>
                      <a:pt x="133" y="222"/>
                    </a:lnTo>
                    <a:lnTo>
                      <a:pt x="131" y="220"/>
                    </a:lnTo>
                    <a:lnTo>
                      <a:pt x="129" y="216"/>
                    </a:lnTo>
                    <a:lnTo>
                      <a:pt x="129" y="214"/>
                    </a:lnTo>
                    <a:lnTo>
                      <a:pt x="127" y="216"/>
                    </a:lnTo>
                    <a:lnTo>
                      <a:pt x="125" y="218"/>
                    </a:lnTo>
                    <a:lnTo>
                      <a:pt x="123" y="218"/>
                    </a:lnTo>
                    <a:lnTo>
                      <a:pt x="121" y="216"/>
                    </a:lnTo>
                    <a:lnTo>
                      <a:pt x="121" y="216"/>
                    </a:lnTo>
                    <a:lnTo>
                      <a:pt x="117" y="212"/>
                    </a:lnTo>
                    <a:lnTo>
                      <a:pt x="111" y="208"/>
                    </a:lnTo>
                    <a:lnTo>
                      <a:pt x="111" y="206"/>
                    </a:lnTo>
                    <a:lnTo>
                      <a:pt x="111" y="202"/>
                    </a:lnTo>
                    <a:lnTo>
                      <a:pt x="113" y="198"/>
                    </a:lnTo>
                    <a:lnTo>
                      <a:pt x="113" y="196"/>
                    </a:lnTo>
                    <a:lnTo>
                      <a:pt x="111" y="194"/>
                    </a:lnTo>
                    <a:lnTo>
                      <a:pt x="109" y="196"/>
                    </a:lnTo>
                    <a:lnTo>
                      <a:pt x="109" y="196"/>
                    </a:lnTo>
                    <a:lnTo>
                      <a:pt x="107" y="198"/>
                    </a:lnTo>
                    <a:lnTo>
                      <a:pt x="105" y="202"/>
                    </a:lnTo>
                    <a:lnTo>
                      <a:pt x="103" y="202"/>
                    </a:lnTo>
                    <a:lnTo>
                      <a:pt x="103" y="204"/>
                    </a:lnTo>
                    <a:lnTo>
                      <a:pt x="101" y="202"/>
                    </a:lnTo>
                    <a:lnTo>
                      <a:pt x="97" y="202"/>
                    </a:lnTo>
                    <a:lnTo>
                      <a:pt x="91" y="198"/>
                    </a:lnTo>
                    <a:lnTo>
                      <a:pt x="87" y="198"/>
                    </a:lnTo>
                    <a:lnTo>
                      <a:pt x="85" y="202"/>
                    </a:lnTo>
                    <a:lnTo>
                      <a:pt x="85" y="198"/>
                    </a:lnTo>
                    <a:lnTo>
                      <a:pt x="84" y="198"/>
                    </a:lnTo>
                    <a:lnTo>
                      <a:pt x="78" y="192"/>
                    </a:lnTo>
                    <a:lnTo>
                      <a:pt x="74" y="188"/>
                    </a:lnTo>
                    <a:lnTo>
                      <a:pt x="74" y="186"/>
                    </a:lnTo>
                    <a:lnTo>
                      <a:pt x="72" y="186"/>
                    </a:lnTo>
                    <a:lnTo>
                      <a:pt x="70" y="188"/>
                    </a:lnTo>
                    <a:lnTo>
                      <a:pt x="70" y="186"/>
                    </a:lnTo>
                    <a:lnTo>
                      <a:pt x="68" y="184"/>
                    </a:lnTo>
                    <a:lnTo>
                      <a:pt x="66" y="184"/>
                    </a:lnTo>
                    <a:lnTo>
                      <a:pt x="64" y="182"/>
                    </a:lnTo>
                    <a:lnTo>
                      <a:pt x="60" y="182"/>
                    </a:lnTo>
                    <a:lnTo>
                      <a:pt x="60" y="182"/>
                    </a:lnTo>
                    <a:lnTo>
                      <a:pt x="56" y="180"/>
                    </a:lnTo>
                    <a:lnTo>
                      <a:pt x="52" y="178"/>
                    </a:lnTo>
                    <a:lnTo>
                      <a:pt x="48" y="176"/>
                    </a:lnTo>
                    <a:lnTo>
                      <a:pt x="46" y="174"/>
                    </a:lnTo>
                    <a:lnTo>
                      <a:pt x="44" y="174"/>
                    </a:lnTo>
                    <a:lnTo>
                      <a:pt x="44" y="172"/>
                    </a:lnTo>
                    <a:lnTo>
                      <a:pt x="40" y="170"/>
                    </a:lnTo>
                    <a:lnTo>
                      <a:pt x="40" y="168"/>
                    </a:lnTo>
                    <a:lnTo>
                      <a:pt x="38" y="168"/>
                    </a:lnTo>
                    <a:lnTo>
                      <a:pt x="38" y="166"/>
                    </a:lnTo>
                    <a:lnTo>
                      <a:pt x="40" y="162"/>
                    </a:lnTo>
                    <a:lnTo>
                      <a:pt x="42" y="160"/>
                    </a:lnTo>
                    <a:lnTo>
                      <a:pt x="40" y="160"/>
                    </a:lnTo>
                    <a:lnTo>
                      <a:pt x="40" y="160"/>
                    </a:lnTo>
                    <a:lnTo>
                      <a:pt x="38" y="162"/>
                    </a:lnTo>
                    <a:lnTo>
                      <a:pt x="34" y="166"/>
                    </a:lnTo>
                    <a:lnTo>
                      <a:pt x="32" y="164"/>
                    </a:lnTo>
                    <a:lnTo>
                      <a:pt x="32" y="162"/>
                    </a:lnTo>
                    <a:lnTo>
                      <a:pt x="30" y="160"/>
                    </a:lnTo>
                    <a:lnTo>
                      <a:pt x="30" y="160"/>
                    </a:lnTo>
                    <a:lnTo>
                      <a:pt x="28" y="160"/>
                    </a:lnTo>
                    <a:lnTo>
                      <a:pt x="26" y="160"/>
                    </a:lnTo>
                    <a:lnTo>
                      <a:pt x="26" y="156"/>
                    </a:lnTo>
                    <a:lnTo>
                      <a:pt x="22" y="158"/>
                    </a:lnTo>
                    <a:lnTo>
                      <a:pt x="22" y="154"/>
                    </a:lnTo>
                    <a:lnTo>
                      <a:pt x="22" y="152"/>
                    </a:lnTo>
                    <a:lnTo>
                      <a:pt x="18" y="150"/>
                    </a:lnTo>
                    <a:lnTo>
                      <a:pt x="16" y="152"/>
                    </a:lnTo>
                    <a:lnTo>
                      <a:pt x="14" y="148"/>
                    </a:lnTo>
                    <a:lnTo>
                      <a:pt x="12" y="146"/>
                    </a:lnTo>
                    <a:lnTo>
                      <a:pt x="10" y="144"/>
                    </a:lnTo>
                    <a:lnTo>
                      <a:pt x="8" y="144"/>
                    </a:lnTo>
                    <a:lnTo>
                      <a:pt x="6" y="142"/>
                    </a:lnTo>
                    <a:lnTo>
                      <a:pt x="4" y="140"/>
                    </a:lnTo>
                    <a:lnTo>
                      <a:pt x="6" y="138"/>
                    </a:lnTo>
                    <a:lnTo>
                      <a:pt x="6" y="134"/>
                    </a:lnTo>
                    <a:lnTo>
                      <a:pt x="6" y="130"/>
                    </a:lnTo>
                    <a:lnTo>
                      <a:pt x="8" y="128"/>
                    </a:lnTo>
                    <a:lnTo>
                      <a:pt x="6" y="128"/>
                    </a:lnTo>
                    <a:lnTo>
                      <a:pt x="6" y="128"/>
                    </a:lnTo>
                    <a:lnTo>
                      <a:pt x="2" y="134"/>
                    </a:lnTo>
                    <a:lnTo>
                      <a:pt x="2" y="136"/>
                    </a:lnTo>
                    <a:lnTo>
                      <a:pt x="2" y="136"/>
                    </a:lnTo>
                    <a:lnTo>
                      <a:pt x="0" y="132"/>
                    </a:lnTo>
                    <a:lnTo>
                      <a:pt x="2" y="126"/>
                    </a:lnTo>
                    <a:lnTo>
                      <a:pt x="4" y="126"/>
                    </a:lnTo>
                    <a:lnTo>
                      <a:pt x="8" y="120"/>
                    </a:lnTo>
                    <a:lnTo>
                      <a:pt x="8" y="116"/>
                    </a:lnTo>
                    <a:lnTo>
                      <a:pt x="10" y="112"/>
                    </a:lnTo>
                    <a:lnTo>
                      <a:pt x="10" y="110"/>
                    </a:lnTo>
                    <a:lnTo>
                      <a:pt x="12" y="110"/>
                    </a:lnTo>
                    <a:lnTo>
                      <a:pt x="12" y="106"/>
                    </a:lnTo>
                    <a:lnTo>
                      <a:pt x="10" y="104"/>
                    </a:lnTo>
                    <a:lnTo>
                      <a:pt x="10" y="100"/>
                    </a:lnTo>
                    <a:lnTo>
                      <a:pt x="14" y="98"/>
                    </a:lnTo>
                    <a:lnTo>
                      <a:pt x="16" y="96"/>
                    </a:lnTo>
                    <a:lnTo>
                      <a:pt x="18" y="96"/>
                    </a:lnTo>
                    <a:lnTo>
                      <a:pt x="16" y="94"/>
                    </a:lnTo>
                    <a:lnTo>
                      <a:pt x="16" y="92"/>
                    </a:lnTo>
                    <a:lnTo>
                      <a:pt x="18" y="90"/>
                    </a:lnTo>
                    <a:lnTo>
                      <a:pt x="18" y="88"/>
                    </a:lnTo>
                    <a:lnTo>
                      <a:pt x="18" y="82"/>
                    </a:lnTo>
                    <a:lnTo>
                      <a:pt x="20" y="80"/>
                    </a:lnTo>
                    <a:lnTo>
                      <a:pt x="22" y="82"/>
                    </a:lnTo>
                    <a:lnTo>
                      <a:pt x="22" y="78"/>
                    </a:lnTo>
                    <a:lnTo>
                      <a:pt x="22" y="78"/>
                    </a:lnTo>
                    <a:lnTo>
                      <a:pt x="22" y="74"/>
                    </a:lnTo>
                    <a:lnTo>
                      <a:pt x="24" y="72"/>
                    </a:lnTo>
                    <a:lnTo>
                      <a:pt x="28" y="70"/>
                    </a:lnTo>
                    <a:lnTo>
                      <a:pt x="34" y="72"/>
                    </a:lnTo>
                    <a:lnTo>
                      <a:pt x="34" y="72"/>
                    </a:lnTo>
                    <a:lnTo>
                      <a:pt x="36" y="70"/>
                    </a:lnTo>
                    <a:lnTo>
                      <a:pt x="34" y="68"/>
                    </a:lnTo>
                    <a:lnTo>
                      <a:pt x="36" y="66"/>
                    </a:lnTo>
                    <a:lnTo>
                      <a:pt x="36" y="62"/>
                    </a:lnTo>
                    <a:lnTo>
                      <a:pt x="38" y="58"/>
                    </a:lnTo>
                    <a:lnTo>
                      <a:pt x="40" y="56"/>
                    </a:lnTo>
                    <a:lnTo>
                      <a:pt x="40" y="54"/>
                    </a:lnTo>
                    <a:lnTo>
                      <a:pt x="40" y="50"/>
                    </a:lnTo>
                    <a:lnTo>
                      <a:pt x="40" y="48"/>
                    </a:lnTo>
                    <a:lnTo>
                      <a:pt x="38" y="48"/>
                    </a:lnTo>
                    <a:lnTo>
                      <a:pt x="38" y="48"/>
                    </a:lnTo>
                    <a:lnTo>
                      <a:pt x="40" y="44"/>
                    </a:lnTo>
                    <a:lnTo>
                      <a:pt x="40" y="40"/>
                    </a:lnTo>
                    <a:lnTo>
                      <a:pt x="42" y="38"/>
                    </a:lnTo>
                    <a:lnTo>
                      <a:pt x="44" y="36"/>
                    </a:lnTo>
                    <a:lnTo>
                      <a:pt x="46" y="36"/>
                    </a:lnTo>
                    <a:lnTo>
                      <a:pt x="48" y="36"/>
                    </a:lnTo>
                    <a:lnTo>
                      <a:pt x="50" y="34"/>
                    </a:lnTo>
                    <a:lnTo>
                      <a:pt x="50" y="34"/>
                    </a:lnTo>
                    <a:lnTo>
                      <a:pt x="50" y="30"/>
                    </a:lnTo>
                    <a:lnTo>
                      <a:pt x="52" y="30"/>
                    </a:lnTo>
                    <a:lnTo>
                      <a:pt x="52" y="28"/>
                    </a:lnTo>
                    <a:lnTo>
                      <a:pt x="56" y="26"/>
                    </a:lnTo>
                    <a:lnTo>
                      <a:pt x="58" y="24"/>
                    </a:lnTo>
                    <a:lnTo>
                      <a:pt x="60" y="22"/>
                    </a:lnTo>
                    <a:lnTo>
                      <a:pt x="62" y="22"/>
                    </a:lnTo>
                    <a:lnTo>
                      <a:pt x="66" y="22"/>
                    </a:lnTo>
                    <a:lnTo>
                      <a:pt x="68" y="22"/>
                    </a:lnTo>
                    <a:lnTo>
                      <a:pt x="72" y="20"/>
                    </a:lnTo>
                    <a:lnTo>
                      <a:pt x="74" y="20"/>
                    </a:lnTo>
                    <a:lnTo>
                      <a:pt x="76" y="18"/>
                    </a:lnTo>
                    <a:lnTo>
                      <a:pt x="78" y="18"/>
                    </a:lnTo>
                    <a:lnTo>
                      <a:pt x="82" y="16"/>
                    </a:lnTo>
                    <a:lnTo>
                      <a:pt x="84" y="12"/>
                    </a:lnTo>
                    <a:lnTo>
                      <a:pt x="85" y="10"/>
                    </a:lnTo>
                    <a:lnTo>
                      <a:pt x="85" y="8"/>
                    </a:lnTo>
                    <a:lnTo>
                      <a:pt x="85" y="8"/>
                    </a:lnTo>
                    <a:lnTo>
                      <a:pt x="85" y="8"/>
                    </a:lnTo>
                    <a:lnTo>
                      <a:pt x="87" y="4"/>
                    </a:lnTo>
                    <a:lnTo>
                      <a:pt x="89" y="4"/>
                    </a:lnTo>
                    <a:lnTo>
                      <a:pt x="89" y="0"/>
                    </a:lnTo>
                    <a:lnTo>
                      <a:pt x="273" y="0"/>
                    </a:lnTo>
                    <a:lnTo>
                      <a:pt x="273" y="28"/>
                    </a:lnTo>
                    <a:lnTo>
                      <a:pt x="327" y="28"/>
                    </a:lnTo>
                    <a:lnTo>
                      <a:pt x="327" y="28"/>
                    </a:lnTo>
                    <a:close/>
                  </a:path>
                </a:pathLst>
              </a:custGeom>
              <a:grpFill/>
              <a:ln w="3175" cmpd="sng">
                <a:solidFill>
                  <a:srgbClr val="000000"/>
                </a:solidFill>
                <a:round/>
                <a:headEnd/>
                <a:tailEnd/>
              </a:ln>
            </p:spPr>
            <p:txBody>
              <a:bodyPr/>
              <a:lstStyle/>
              <a:p>
                <a:endParaRPr lang="en-US" sz="2600" dirty="0"/>
              </a:p>
            </p:txBody>
          </p:sp>
          <p:sp>
            <p:nvSpPr>
              <p:cNvPr id="825" name="Freeform 41"/>
              <p:cNvSpPr>
                <a:spLocks/>
              </p:cNvSpPr>
              <p:nvPr/>
            </p:nvSpPr>
            <p:spPr bwMode="auto">
              <a:xfrm>
                <a:off x="2407" y="564"/>
                <a:ext cx="346" cy="210"/>
              </a:xfrm>
              <a:custGeom>
                <a:avLst/>
                <a:gdLst>
                  <a:gd name="T0" fmla="*/ 334 w 346"/>
                  <a:gd name="T1" fmla="*/ 128 h 210"/>
                  <a:gd name="T2" fmla="*/ 330 w 346"/>
                  <a:gd name="T3" fmla="*/ 130 h 210"/>
                  <a:gd name="T4" fmla="*/ 324 w 346"/>
                  <a:gd name="T5" fmla="*/ 132 h 210"/>
                  <a:gd name="T6" fmla="*/ 314 w 346"/>
                  <a:gd name="T7" fmla="*/ 134 h 210"/>
                  <a:gd name="T8" fmla="*/ 302 w 346"/>
                  <a:gd name="T9" fmla="*/ 144 h 210"/>
                  <a:gd name="T10" fmla="*/ 292 w 346"/>
                  <a:gd name="T11" fmla="*/ 146 h 210"/>
                  <a:gd name="T12" fmla="*/ 294 w 346"/>
                  <a:gd name="T13" fmla="*/ 128 h 210"/>
                  <a:gd name="T14" fmla="*/ 284 w 346"/>
                  <a:gd name="T15" fmla="*/ 128 h 210"/>
                  <a:gd name="T16" fmla="*/ 276 w 346"/>
                  <a:gd name="T17" fmla="*/ 114 h 210"/>
                  <a:gd name="T18" fmla="*/ 274 w 346"/>
                  <a:gd name="T19" fmla="*/ 124 h 210"/>
                  <a:gd name="T20" fmla="*/ 266 w 346"/>
                  <a:gd name="T21" fmla="*/ 130 h 210"/>
                  <a:gd name="T22" fmla="*/ 258 w 346"/>
                  <a:gd name="T23" fmla="*/ 134 h 210"/>
                  <a:gd name="T24" fmla="*/ 254 w 346"/>
                  <a:gd name="T25" fmla="*/ 122 h 210"/>
                  <a:gd name="T26" fmla="*/ 244 w 346"/>
                  <a:gd name="T27" fmla="*/ 124 h 210"/>
                  <a:gd name="T28" fmla="*/ 242 w 346"/>
                  <a:gd name="T29" fmla="*/ 148 h 210"/>
                  <a:gd name="T30" fmla="*/ 236 w 346"/>
                  <a:gd name="T31" fmla="*/ 146 h 210"/>
                  <a:gd name="T32" fmla="*/ 232 w 346"/>
                  <a:gd name="T33" fmla="*/ 154 h 210"/>
                  <a:gd name="T34" fmla="*/ 222 w 346"/>
                  <a:gd name="T35" fmla="*/ 146 h 210"/>
                  <a:gd name="T36" fmla="*/ 214 w 346"/>
                  <a:gd name="T37" fmla="*/ 140 h 210"/>
                  <a:gd name="T38" fmla="*/ 208 w 346"/>
                  <a:gd name="T39" fmla="*/ 148 h 210"/>
                  <a:gd name="T40" fmla="*/ 202 w 346"/>
                  <a:gd name="T41" fmla="*/ 150 h 210"/>
                  <a:gd name="T42" fmla="*/ 194 w 346"/>
                  <a:gd name="T43" fmla="*/ 162 h 210"/>
                  <a:gd name="T44" fmla="*/ 192 w 346"/>
                  <a:gd name="T45" fmla="*/ 180 h 210"/>
                  <a:gd name="T46" fmla="*/ 188 w 346"/>
                  <a:gd name="T47" fmla="*/ 174 h 210"/>
                  <a:gd name="T48" fmla="*/ 184 w 346"/>
                  <a:gd name="T49" fmla="*/ 168 h 210"/>
                  <a:gd name="T50" fmla="*/ 184 w 346"/>
                  <a:gd name="T51" fmla="*/ 178 h 210"/>
                  <a:gd name="T52" fmla="*/ 184 w 346"/>
                  <a:gd name="T53" fmla="*/ 192 h 210"/>
                  <a:gd name="T54" fmla="*/ 192 w 346"/>
                  <a:gd name="T55" fmla="*/ 194 h 210"/>
                  <a:gd name="T56" fmla="*/ 188 w 346"/>
                  <a:gd name="T57" fmla="*/ 186 h 210"/>
                  <a:gd name="T58" fmla="*/ 196 w 346"/>
                  <a:gd name="T59" fmla="*/ 196 h 210"/>
                  <a:gd name="T60" fmla="*/ 206 w 346"/>
                  <a:gd name="T61" fmla="*/ 202 h 210"/>
                  <a:gd name="T62" fmla="*/ 204 w 346"/>
                  <a:gd name="T63" fmla="*/ 210 h 210"/>
                  <a:gd name="T64" fmla="*/ 182 w 346"/>
                  <a:gd name="T65" fmla="*/ 206 h 210"/>
                  <a:gd name="T66" fmla="*/ 168 w 346"/>
                  <a:gd name="T67" fmla="*/ 202 h 210"/>
                  <a:gd name="T68" fmla="*/ 160 w 346"/>
                  <a:gd name="T69" fmla="*/ 196 h 210"/>
                  <a:gd name="T70" fmla="*/ 150 w 346"/>
                  <a:gd name="T71" fmla="*/ 190 h 210"/>
                  <a:gd name="T72" fmla="*/ 152 w 346"/>
                  <a:gd name="T73" fmla="*/ 192 h 210"/>
                  <a:gd name="T74" fmla="*/ 156 w 346"/>
                  <a:gd name="T75" fmla="*/ 204 h 210"/>
                  <a:gd name="T76" fmla="*/ 144 w 346"/>
                  <a:gd name="T77" fmla="*/ 196 h 210"/>
                  <a:gd name="T78" fmla="*/ 130 w 346"/>
                  <a:gd name="T79" fmla="*/ 198 h 210"/>
                  <a:gd name="T80" fmla="*/ 118 w 346"/>
                  <a:gd name="T81" fmla="*/ 202 h 210"/>
                  <a:gd name="T82" fmla="*/ 114 w 346"/>
                  <a:gd name="T83" fmla="*/ 196 h 210"/>
                  <a:gd name="T84" fmla="*/ 102 w 346"/>
                  <a:gd name="T85" fmla="*/ 190 h 210"/>
                  <a:gd name="T86" fmla="*/ 96 w 346"/>
                  <a:gd name="T87" fmla="*/ 182 h 210"/>
                  <a:gd name="T88" fmla="*/ 78 w 346"/>
                  <a:gd name="T89" fmla="*/ 174 h 210"/>
                  <a:gd name="T90" fmla="*/ 72 w 346"/>
                  <a:gd name="T91" fmla="*/ 162 h 210"/>
                  <a:gd name="T92" fmla="*/ 56 w 346"/>
                  <a:gd name="T93" fmla="*/ 150 h 210"/>
                  <a:gd name="T94" fmla="*/ 46 w 346"/>
                  <a:gd name="T95" fmla="*/ 134 h 210"/>
                  <a:gd name="T96" fmla="*/ 44 w 346"/>
                  <a:gd name="T97" fmla="*/ 118 h 210"/>
                  <a:gd name="T98" fmla="*/ 36 w 346"/>
                  <a:gd name="T99" fmla="*/ 108 h 210"/>
                  <a:gd name="T100" fmla="*/ 36 w 346"/>
                  <a:gd name="T101" fmla="*/ 82 h 210"/>
                  <a:gd name="T102" fmla="*/ 30 w 346"/>
                  <a:gd name="T103" fmla="*/ 70 h 210"/>
                  <a:gd name="T104" fmla="*/ 26 w 346"/>
                  <a:gd name="T105" fmla="*/ 52 h 210"/>
                  <a:gd name="T106" fmla="*/ 16 w 346"/>
                  <a:gd name="T107" fmla="*/ 34 h 210"/>
                  <a:gd name="T108" fmla="*/ 2 w 346"/>
                  <a:gd name="T109" fmla="*/ 22 h 210"/>
                  <a:gd name="T110" fmla="*/ 254 w 346"/>
                  <a:gd name="T11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210">
                    <a:moveTo>
                      <a:pt x="346" y="20"/>
                    </a:moveTo>
                    <a:lnTo>
                      <a:pt x="344" y="130"/>
                    </a:lnTo>
                    <a:lnTo>
                      <a:pt x="344" y="130"/>
                    </a:lnTo>
                    <a:lnTo>
                      <a:pt x="340" y="134"/>
                    </a:lnTo>
                    <a:lnTo>
                      <a:pt x="334" y="128"/>
                    </a:lnTo>
                    <a:lnTo>
                      <a:pt x="330" y="124"/>
                    </a:lnTo>
                    <a:lnTo>
                      <a:pt x="328" y="126"/>
                    </a:lnTo>
                    <a:lnTo>
                      <a:pt x="328" y="128"/>
                    </a:lnTo>
                    <a:lnTo>
                      <a:pt x="328" y="128"/>
                    </a:lnTo>
                    <a:lnTo>
                      <a:pt x="330" y="130"/>
                    </a:lnTo>
                    <a:lnTo>
                      <a:pt x="332" y="132"/>
                    </a:lnTo>
                    <a:lnTo>
                      <a:pt x="330" y="134"/>
                    </a:lnTo>
                    <a:lnTo>
                      <a:pt x="328" y="134"/>
                    </a:lnTo>
                    <a:lnTo>
                      <a:pt x="326" y="134"/>
                    </a:lnTo>
                    <a:lnTo>
                      <a:pt x="324" y="132"/>
                    </a:lnTo>
                    <a:lnTo>
                      <a:pt x="322" y="130"/>
                    </a:lnTo>
                    <a:lnTo>
                      <a:pt x="318" y="130"/>
                    </a:lnTo>
                    <a:lnTo>
                      <a:pt x="318" y="132"/>
                    </a:lnTo>
                    <a:lnTo>
                      <a:pt x="316" y="132"/>
                    </a:lnTo>
                    <a:lnTo>
                      <a:pt x="314" y="134"/>
                    </a:lnTo>
                    <a:lnTo>
                      <a:pt x="314" y="134"/>
                    </a:lnTo>
                    <a:lnTo>
                      <a:pt x="312" y="136"/>
                    </a:lnTo>
                    <a:lnTo>
                      <a:pt x="312" y="140"/>
                    </a:lnTo>
                    <a:lnTo>
                      <a:pt x="306" y="142"/>
                    </a:lnTo>
                    <a:lnTo>
                      <a:pt x="302" y="144"/>
                    </a:lnTo>
                    <a:lnTo>
                      <a:pt x="300" y="144"/>
                    </a:lnTo>
                    <a:lnTo>
                      <a:pt x="298" y="146"/>
                    </a:lnTo>
                    <a:lnTo>
                      <a:pt x="296" y="146"/>
                    </a:lnTo>
                    <a:lnTo>
                      <a:pt x="294" y="144"/>
                    </a:lnTo>
                    <a:lnTo>
                      <a:pt x="292" y="146"/>
                    </a:lnTo>
                    <a:lnTo>
                      <a:pt x="288" y="142"/>
                    </a:lnTo>
                    <a:lnTo>
                      <a:pt x="290" y="140"/>
                    </a:lnTo>
                    <a:lnTo>
                      <a:pt x="290" y="136"/>
                    </a:lnTo>
                    <a:lnTo>
                      <a:pt x="292" y="132"/>
                    </a:lnTo>
                    <a:lnTo>
                      <a:pt x="294" y="128"/>
                    </a:lnTo>
                    <a:lnTo>
                      <a:pt x="292" y="128"/>
                    </a:lnTo>
                    <a:lnTo>
                      <a:pt x="290" y="128"/>
                    </a:lnTo>
                    <a:lnTo>
                      <a:pt x="286" y="130"/>
                    </a:lnTo>
                    <a:lnTo>
                      <a:pt x="284" y="130"/>
                    </a:lnTo>
                    <a:lnTo>
                      <a:pt x="284" y="128"/>
                    </a:lnTo>
                    <a:lnTo>
                      <a:pt x="282" y="126"/>
                    </a:lnTo>
                    <a:lnTo>
                      <a:pt x="280" y="122"/>
                    </a:lnTo>
                    <a:lnTo>
                      <a:pt x="280" y="116"/>
                    </a:lnTo>
                    <a:lnTo>
                      <a:pt x="278" y="114"/>
                    </a:lnTo>
                    <a:lnTo>
                      <a:pt x="276" y="114"/>
                    </a:lnTo>
                    <a:lnTo>
                      <a:pt x="276" y="116"/>
                    </a:lnTo>
                    <a:lnTo>
                      <a:pt x="274" y="116"/>
                    </a:lnTo>
                    <a:lnTo>
                      <a:pt x="274" y="118"/>
                    </a:lnTo>
                    <a:lnTo>
                      <a:pt x="274" y="120"/>
                    </a:lnTo>
                    <a:lnTo>
                      <a:pt x="274" y="124"/>
                    </a:lnTo>
                    <a:lnTo>
                      <a:pt x="272" y="126"/>
                    </a:lnTo>
                    <a:lnTo>
                      <a:pt x="270" y="126"/>
                    </a:lnTo>
                    <a:lnTo>
                      <a:pt x="270" y="128"/>
                    </a:lnTo>
                    <a:lnTo>
                      <a:pt x="270" y="130"/>
                    </a:lnTo>
                    <a:lnTo>
                      <a:pt x="266" y="130"/>
                    </a:lnTo>
                    <a:lnTo>
                      <a:pt x="264" y="130"/>
                    </a:lnTo>
                    <a:lnTo>
                      <a:pt x="264" y="134"/>
                    </a:lnTo>
                    <a:lnTo>
                      <a:pt x="262" y="136"/>
                    </a:lnTo>
                    <a:lnTo>
                      <a:pt x="260" y="136"/>
                    </a:lnTo>
                    <a:lnTo>
                      <a:pt x="258" y="134"/>
                    </a:lnTo>
                    <a:lnTo>
                      <a:pt x="256" y="132"/>
                    </a:lnTo>
                    <a:lnTo>
                      <a:pt x="256" y="128"/>
                    </a:lnTo>
                    <a:lnTo>
                      <a:pt x="256" y="124"/>
                    </a:lnTo>
                    <a:lnTo>
                      <a:pt x="256" y="122"/>
                    </a:lnTo>
                    <a:lnTo>
                      <a:pt x="254" y="122"/>
                    </a:lnTo>
                    <a:lnTo>
                      <a:pt x="254" y="124"/>
                    </a:lnTo>
                    <a:lnTo>
                      <a:pt x="252" y="126"/>
                    </a:lnTo>
                    <a:lnTo>
                      <a:pt x="248" y="124"/>
                    </a:lnTo>
                    <a:lnTo>
                      <a:pt x="246" y="126"/>
                    </a:lnTo>
                    <a:lnTo>
                      <a:pt x="244" y="124"/>
                    </a:lnTo>
                    <a:lnTo>
                      <a:pt x="244" y="124"/>
                    </a:lnTo>
                    <a:lnTo>
                      <a:pt x="240" y="132"/>
                    </a:lnTo>
                    <a:lnTo>
                      <a:pt x="240" y="140"/>
                    </a:lnTo>
                    <a:lnTo>
                      <a:pt x="242" y="144"/>
                    </a:lnTo>
                    <a:lnTo>
                      <a:pt x="242" y="148"/>
                    </a:lnTo>
                    <a:lnTo>
                      <a:pt x="240" y="152"/>
                    </a:lnTo>
                    <a:lnTo>
                      <a:pt x="238" y="152"/>
                    </a:lnTo>
                    <a:lnTo>
                      <a:pt x="238" y="150"/>
                    </a:lnTo>
                    <a:lnTo>
                      <a:pt x="238" y="146"/>
                    </a:lnTo>
                    <a:lnTo>
                      <a:pt x="236" y="146"/>
                    </a:lnTo>
                    <a:lnTo>
                      <a:pt x="236" y="148"/>
                    </a:lnTo>
                    <a:lnTo>
                      <a:pt x="234" y="150"/>
                    </a:lnTo>
                    <a:lnTo>
                      <a:pt x="232" y="150"/>
                    </a:lnTo>
                    <a:lnTo>
                      <a:pt x="232" y="152"/>
                    </a:lnTo>
                    <a:lnTo>
                      <a:pt x="232" y="154"/>
                    </a:lnTo>
                    <a:lnTo>
                      <a:pt x="228" y="154"/>
                    </a:lnTo>
                    <a:lnTo>
                      <a:pt x="228" y="152"/>
                    </a:lnTo>
                    <a:lnTo>
                      <a:pt x="226" y="150"/>
                    </a:lnTo>
                    <a:lnTo>
                      <a:pt x="222" y="148"/>
                    </a:lnTo>
                    <a:lnTo>
                      <a:pt x="222" y="146"/>
                    </a:lnTo>
                    <a:lnTo>
                      <a:pt x="220" y="144"/>
                    </a:lnTo>
                    <a:lnTo>
                      <a:pt x="218" y="146"/>
                    </a:lnTo>
                    <a:lnTo>
                      <a:pt x="216" y="144"/>
                    </a:lnTo>
                    <a:lnTo>
                      <a:pt x="214" y="142"/>
                    </a:lnTo>
                    <a:lnTo>
                      <a:pt x="214" y="140"/>
                    </a:lnTo>
                    <a:lnTo>
                      <a:pt x="212" y="142"/>
                    </a:lnTo>
                    <a:lnTo>
                      <a:pt x="212" y="144"/>
                    </a:lnTo>
                    <a:lnTo>
                      <a:pt x="214" y="146"/>
                    </a:lnTo>
                    <a:lnTo>
                      <a:pt x="210" y="148"/>
                    </a:lnTo>
                    <a:lnTo>
                      <a:pt x="208" y="148"/>
                    </a:lnTo>
                    <a:lnTo>
                      <a:pt x="208" y="144"/>
                    </a:lnTo>
                    <a:lnTo>
                      <a:pt x="206" y="144"/>
                    </a:lnTo>
                    <a:lnTo>
                      <a:pt x="204" y="148"/>
                    </a:lnTo>
                    <a:lnTo>
                      <a:pt x="204" y="150"/>
                    </a:lnTo>
                    <a:lnTo>
                      <a:pt x="202" y="150"/>
                    </a:lnTo>
                    <a:lnTo>
                      <a:pt x="196" y="152"/>
                    </a:lnTo>
                    <a:lnTo>
                      <a:pt x="194" y="154"/>
                    </a:lnTo>
                    <a:lnTo>
                      <a:pt x="194" y="156"/>
                    </a:lnTo>
                    <a:lnTo>
                      <a:pt x="194" y="158"/>
                    </a:lnTo>
                    <a:lnTo>
                      <a:pt x="194" y="162"/>
                    </a:lnTo>
                    <a:lnTo>
                      <a:pt x="194" y="164"/>
                    </a:lnTo>
                    <a:lnTo>
                      <a:pt x="192" y="170"/>
                    </a:lnTo>
                    <a:lnTo>
                      <a:pt x="192" y="172"/>
                    </a:lnTo>
                    <a:lnTo>
                      <a:pt x="192" y="176"/>
                    </a:lnTo>
                    <a:lnTo>
                      <a:pt x="192" y="180"/>
                    </a:lnTo>
                    <a:lnTo>
                      <a:pt x="190" y="180"/>
                    </a:lnTo>
                    <a:lnTo>
                      <a:pt x="188" y="180"/>
                    </a:lnTo>
                    <a:lnTo>
                      <a:pt x="186" y="180"/>
                    </a:lnTo>
                    <a:lnTo>
                      <a:pt x="186" y="176"/>
                    </a:lnTo>
                    <a:lnTo>
                      <a:pt x="188" y="174"/>
                    </a:lnTo>
                    <a:lnTo>
                      <a:pt x="188" y="172"/>
                    </a:lnTo>
                    <a:lnTo>
                      <a:pt x="188" y="170"/>
                    </a:lnTo>
                    <a:lnTo>
                      <a:pt x="186" y="168"/>
                    </a:lnTo>
                    <a:lnTo>
                      <a:pt x="184" y="168"/>
                    </a:lnTo>
                    <a:lnTo>
                      <a:pt x="184" y="168"/>
                    </a:lnTo>
                    <a:lnTo>
                      <a:pt x="182" y="168"/>
                    </a:lnTo>
                    <a:lnTo>
                      <a:pt x="182" y="170"/>
                    </a:lnTo>
                    <a:lnTo>
                      <a:pt x="182" y="176"/>
                    </a:lnTo>
                    <a:lnTo>
                      <a:pt x="182" y="178"/>
                    </a:lnTo>
                    <a:lnTo>
                      <a:pt x="184" y="178"/>
                    </a:lnTo>
                    <a:lnTo>
                      <a:pt x="182" y="182"/>
                    </a:lnTo>
                    <a:lnTo>
                      <a:pt x="182" y="186"/>
                    </a:lnTo>
                    <a:lnTo>
                      <a:pt x="182" y="190"/>
                    </a:lnTo>
                    <a:lnTo>
                      <a:pt x="182" y="192"/>
                    </a:lnTo>
                    <a:lnTo>
                      <a:pt x="184" y="192"/>
                    </a:lnTo>
                    <a:lnTo>
                      <a:pt x="186" y="192"/>
                    </a:lnTo>
                    <a:lnTo>
                      <a:pt x="186" y="192"/>
                    </a:lnTo>
                    <a:lnTo>
                      <a:pt x="188" y="196"/>
                    </a:lnTo>
                    <a:lnTo>
                      <a:pt x="190" y="196"/>
                    </a:lnTo>
                    <a:lnTo>
                      <a:pt x="192" y="194"/>
                    </a:lnTo>
                    <a:lnTo>
                      <a:pt x="190" y="194"/>
                    </a:lnTo>
                    <a:lnTo>
                      <a:pt x="190" y="192"/>
                    </a:lnTo>
                    <a:lnTo>
                      <a:pt x="190" y="190"/>
                    </a:lnTo>
                    <a:lnTo>
                      <a:pt x="188" y="188"/>
                    </a:lnTo>
                    <a:lnTo>
                      <a:pt x="188" y="186"/>
                    </a:lnTo>
                    <a:lnTo>
                      <a:pt x="190" y="186"/>
                    </a:lnTo>
                    <a:lnTo>
                      <a:pt x="190" y="186"/>
                    </a:lnTo>
                    <a:lnTo>
                      <a:pt x="192" y="188"/>
                    </a:lnTo>
                    <a:lnTo>
                      <a:pt x="194" y="192"/>
                    </a:lnTo>
                    <a:lnTo>
                      <a:pt x="196" y="196"/>
                    </a:lnTo>
                    <a:lnTo>
                      <a:pt x="198" y="200"/>
                    </a:lnTo>
                    <a:lnTo>
                      <a:pt x="200" y="204"/>
                    </a:lnTo>
                    <a:lnTo>
                      <a:pt x="202" y="200"/>
                    </a:lnTo>
                    <a:lnTo>
                      <a:pt x="204" y="200"/>
                    </a:lnTo>
                    <a:lnTo>
                      <a:pt x="206" y="202"/>
                    </a:lnTo>
                    <a:lnTo>
                      <a:pt x="206" y="202"/>
                    </a:lnTo>
                    <a:lnTo>
                      <a:pt x="206" y="202"/>
                    </a:lnTo>
                    <a:lnTo>
                      <a:pt x="208" y="204"/>
                    </a:lnTo>
                    <a:lnTo>
                      <a:pt x="206" y="210"/>
                    </a:lnTo>
                    <a:lnTo>
                      <a:pt x="204" y="210"/>
                    </a:lnTo>
                    <a:lnTo>
                      <a:pt x="200" y="210"/>
                    </a:lnTo>
                    <a:lnTo>
                      <a:pt x="196" y="210"/>
                    </a:lnTo>
                    <a:lnTo>
                      <a:pt x="192" y="208"/>
                    </a:lnTo>
                    <a:lnTo>
                      <a:pt x="186" y="206"/>
                    </a:lnTo>
                    <a:lnTo>
                      <a:pt x="182" y="206"/>
                    </a:lnTo>
                    <a:lnTo>
                      <a:pt x="176" y="202"/>
                    </a:lnTo>
                    <a:lnTo>
                      <a:pt x="174" y="202"/>
                    </a:lnTo>
                    <a:lnTo>
                      <a:pt x="172" y="202"/>
                    </a:lnTo>
                    <a:lnTo>
                      <a:pt x="170" y="202"/>
                    </a:lnTo>
                    <a:lnTo>
                      <a:pt x="168" y="202"/>
                    </a:lnTo>
                    <a:lnTo>
                      <a:pt x="166" y="202"/>
                    </a:lnTo>
                    <a:lnTo>
                      <a:pt x="162" y="202"/>
                    </a:lnTo>
                    <a:lnTo>
                      <a:pt x="160" y="200"/>
                    </a:lnTo>
                    <a:lnTo>
                      <a:pt x="160" y="198"/>
                    </a:lnTo>
                    <a:lnTo>
                      <a:pt x="160" y="196"/>
                    </a:lnTo>
                    <a:lnTo>
                      <a:pt x="158" y="194"/>
                    </a:lnTo>
                    <a:lnTo>
                      <a:pt x="156" y="190"/>
                    </a:lnTo>
                    <a:lnTo>
                      <a:pt x="154" y="190"/>
                    </a:lnTo>
                    <a:lnTo>
                      <a:pt x="152" y="190"/>
                    </a:lnTo>
                    <a:lnTo>
                      <a:pt x="150" y="190"/>
                    </a:lnTo>
                    <a:lnTo>
                      <a:pt x="150" y="190"/>
                    </a:lnTo>
                    <a:lnTo>
                      <a:pt x="150" y="192"/>
                    </a:lnTo>
                    <a:lnTo>
                      <a:pt x="150" y="192"/>
                    </a:lnTo>
                    <a:lnTo>
                      <a:pt x="152" y="192"/>
                    </a:lnTo>
                    <a:lnTo>
                      <a:pt x="152" y="192"/>
                    </a:lnTo>
                    <a:lnTo>
                      <a:pt x="156" y="194"/>
                    </a:lnTo>
                    <a:lnTo>
                      <a:pt x="158" y="198"/>
                    </a:lnTo>
                    <a:lnTo>
                      <a:pt x="158" y="202"/>
                    </a:lnTo>
                    <a:lnTo>
                      <a:pt x="156" y="204"/>
                    </a:lnTo>
                    <a:lnTo>
                      <a:pt x="156" y="204"/>
                    </a:lnTo>
                    <a:lnTo>
                      <a:pt x="154" y="202"/>
                    </a:lnTo>
                    <a:lnTo>
                      <a:pt x="152" y="202"/>
                    </a:lnTo>
                    <a:lnTo>
                      <a:pt x="148" y="210"/>
                    </a:lnTo>
                    <a:lnTo>
                      <a:pt x="146" y="208"/>
                    </a:lnTo>
                    <a:lnTo>
                      <a:pt x="144" y="196"/>
                    </a:lnTo>
                    <a:lnTo>
                      <a:pt x="140" y="190"/>
                    </a:lnTo>
                    <a:lnTo>
                      <a:pt x="138" y="190"/>
                    </a:lnTo>
                    <a:lnTo>
                      <a:pt x="136" y="192"/>
                    </a:lnTo>
                    <a:lnTo>
                      <a:pt x="132" y="198"/>
                    </a:lnTo>
                    <a:lnTo>
                      <a:pt x="130" y="198"/>
                    </a:lnTo>
                    <a:lnTo>
                      <a:pt x="122" y="200"/>
                    </a:lnTo>
                    <a:lnTo>
                      <a:pt x="120" y="198"/>
                    </a:lnTo>
                    <a:lnTo>
                      <a:pt x="116" y="198"/>
                    </a:lnTo>
                    <a:lnTo>
                      <a:pt x="116" y="200"/>
                    </a:lnTo>
                    <a:lnTo>
                      <a:pt x="118" y="202"/>
                    </a:lnTo>
                    <a:lnTo>
                      <a:pt x="116" y="204"/>
                    </a:lnTo>
                    <a:lnTo>
                      <a:pt x="112" y="204"/>
                    </a:lnTo>
                    <a:lnTo>
                      <a:pt x="110" y="202"/>
                    </a:lnTo>
                    <a:lnTo>
                      <a:pt x="110" y="198"/>
                    </a:lnTo>
                    <a:lnTo>
                      <a:pt x="114" y="196"/>
                    </a:lnTo>
                    <a:lnTo>
                      <a:pt x="114" y="194"/>
                    </a:lnTo>
                    <a:lnTo>
                      <a:pt x="112" y="188"/>
                    </a:lnTo>
                    <a:lnTo>
                      <a:pt x="108" y="186"/>
                    </a:lnTo>
                    <a:lnTo>
                      <a:pt x="106" y="186"/>
                    </a:lnTo>
                    <a:lnTo>
                      <a:pt x="102" y="190"/>
                    </a:lnTo>
                    <a:lnTo>
                      <a:pt x="98" y="188"/>
                    </a:lnTo>
                    <a:lnTo>
                      <a:pt x="98" y="186"/>
                    </a:lnTo>
                    <a:lnTo>
                      <a:pt x="100" y="184"/>
                    </a:lnTo>
                    <a:lnTo>
                      <a:pt x="100" y="182"/>
                    </a:lnTo>
                    <a:lnTo>
                      <a:pt x="96" y="182"/>
                    </a:lnTo>
                    <a:lnTo>
                      <a:pt x="94" y="180"/>
                    </a:lnTo>
                    <a:lnTo>
                      <a:pt x="90" y="178"/>
                    </a:lnTo>
                    <a:lnTo>
                      <a:pt x="88" y="180"/>
                    </a:lnTo>
                    <a:lnTo>
                      <a:pt x="86" y="180"/>
                    </a:lnTo>
                    <a:lnTo>
                      <a:pt x="78" y="174"/>
                    </a:lnTo>
                    <a:lnTo>
                      <a:pt x="72" y="168"/>
                    </a:lnTo>
                    <a:lnTo>
                      <a:pt x="72" y="166"/>
                    </a:lnTo>
                    <a:lnTo>
                      <a:pt x="74" y="166"/>
                    </a:lnTo>
                    <a:lnTo>
                      <a:pt x="74" y="164"/>
                    </a:lnTo>
                    <a:lnTo>
                      <a:pt x="72" y="162"/>
                    </a:lnTo>
                    <a:lnTo>
                      <a:pt x="70" y="162"/>
                    </a:lnTo>
                    <a:lnTo>
                      <a:pt x="68" y="158"/>
                    </a:lnTo>
                    <a:lnTo>
                      <a:pt x="64" y="152"/>
                    </a:lnTo>
                    <a:lnTo>
                      <a:pt x="60" y="150"/>
                    </a:lnTo>
                    <a:lnTo>
                      <a:pt x="56" y="150"/>
                    </a:lnTo>
                    <a:lnTo>
                      <a:pt x="54" y="148"/>
                    </a:lnTo>
                    <a:lnTo>
                      <a:pt x="52" y="144"/>
                    </a:lnTo>
                    <a:lnTo>
                      <a:pt x="50" y="140"/>
                    </a:lnTo>
                    <a:lnTo>
                      <a:pt x="48" y="136"/>
                    </a:lnTo>
                    <a:lnTo>
                      <a:pt x="46" y="134"/>
                    </a:lnTo>
                    <a:lnTo>
                      <a:pt x="44" y="130"/>
                    </a:lnTo>
                    <a:lnTo>
                      <a:pt x="44" y="128"/>
                    </a:lnTo>
                    <a:lnTo>
                      <a:pt x="46" y="124"/>
                    </a:lnTo>
                    <a:lnTo>
                      <a:pt x="44" y="122"/>
                    </a:lnTo>
                    <a:lnTo>
                      <a:pt x="44" y="118"/>
                    </a:lnTo>
                    <a:lnTo>
                      <a:pt x="40" y="118"/>
                    </a:lnTo>
                    <a:lnTo>
                      <a:pt x="38" y="116"/>
                    </a:lnTo>
                    <a:lnTo>
                      <a:pt x="36" y="114"/>
                    </a:lnTo>
                    <a:lnTo>
                      <a:pt x="36" y="112"/>
                    </a:lnTo>
                    <a:lnTo>
                      <a:pt x="36" y="108"/>
                    </a:lnTo>
                    <a:lnTo>
                      <a:pt x="36" y="106"/>
                    </a:lnTo>
                    <a:lnTo>
                      <a:pt x="34" y="102"/>
                    </a:lnTo>
                    <a:lnTo>
                      <a:pt x="34" y="96"/>
                    </a:lnTo>
                    <a:lnTo>
                      <a:pt x="36" y="84"/>
                    </a:lnTo>
                    <a:lnTo>
                      <a:pt x="36" y="82"/>
                    </a:lnTo>
                    <a:lnTo>
                      <a:pt x="36" y="78"/>
                    </a:lnTo>
                    <a:lnTo>
                      <a:pt x="34" y="76"/>
                    </a:lnTo>
                    <a:lnTo>
                      <a:pt x="32" y="74"/>
                    </a:lnTo>
                    <a:lnTo>
                      <a:pt x="30" y="74"/>
                    </a:lnTo>
                    <a:lnTo>
                      <a:pt x="30" y="70"/>
                    </a:lnTo>
                    <a:lnTo>
                      <a:pt x="30" y="66"/>
                    </a:lnTo>
                    <a:lnTo>
                      <a:pt x="28" y="64"/>
                    </a:lnTo>
                    <a:lnTo>
                      <a:pt x="28" y="62"/>
                    </a:lnTo>
                    <a:lnTo>
                      <a:pt x="28" y="52"/>
                    </a:lnTo>
                    <a:lnTo>
                      <a:pt x="26" y="52"/>
                    </a:lnTo>
                    <a:lnTo>
                      <a:pt x="22" y="52"/>
                    </a:lnTo>
                    <a:lnTo>
                      <a:pt x="18" y="46"/>
                    </a:lnTo>
                    <a:lnTo>
                      <a:pt x="20" y="42"/>
                    </a:lnTo>
                    <a:lnTo>
                      <a:pt x="18" y="38"/>
                    </a:lnTo>
                    <a:lnTo>
                      <a:pt x="16" y="34"/>
                    </a:lnTo>
                    <a:lnTo>
                      <a:pt x="14" y="32"/>
                    </a:lnTo>
                    <a:lnTo>
                      <a:pt x="10" y="32"/>
                    </a:lnTo>
                    <a:lnTo>
                      <a:pt x="4" y="30"/>
                    </a:lnTo>
                    <a:lnTo>
                      <a:pt x="0" y="24"/>
                    </a:lnTo>
                    <a:lnTo>
                      <a:pt x="2" y="22"/>
                    </a:lnTo>
                    <a:lnTo>
                      <a:pt x="4" y="18"/>
                    </a:lnTo>
                    <a:lnTo>
                      <a:pt x="2" y="14"/>
                    </a:lnTo>
                    <a:lnTo>
                      <a:pt x="6" y="8"/>
                    </a:lnTo>
                    <a:lnTo>
                      <a:pt x="12" y="2"/>
                    </a:lnTo>
                    <a:lnTo>
                      <a:pt x="254" y="0"/>
                    </a:lnTo>
                    <a:lnTo>
                      <a:pt x="256" y="2"/>
                    </a:lnTo>
                    <a:lnTo>
                      <a:pt x="258" y="20"/>
                    </a:lnTo>
                    <a:lnTo>
                      <a:pt x="346" y="20"/>
                    </a:lnTo>
                    <a:lnTo>
                      <a:pt x="346" y="20"/>
                    </a:lnTo>
                    <a:close/>
                  </a:path>
                </a:pathLst>
              </a:custGeom>
              <a:grpFill/>
              <a:ln w="3175" cmpd="sng">
                <a:solidFill>
                  <a:srgbClr val="000000"/>
                </a:solidFill>
                <a:round/>
                <a:headEnd/>
                <a:tailEnd/>
              </a:ln>
            </p:spPr>
            <p:txBody>
              <a:bodyPr/>
              <a:lstStyle/>
              <a:p>
                <a:endParaRPr lang="en-US" sz="2600" dirty="0"/>
              </a:p>
            </p:txBody>
          </p:sp>
          <p:sp>
            <p:nvSpPr>
              <p:cNvPr id="826" name="Freeform 42"/>
              <p:cNvSpPr>
                <a:spLocks/>
              </p:cNvSpPr>
              <p:nvPr/>
            </p:nvSpPr>
            <p:spPr bwMode="auto">
              <a:xfrm>
                <a:off x="3120" y="592"/>
                <a:ext cx="258" cy="276"/>
              </a:xfrm>
              <a:custGeom>
                <a:avLst/>
                <a:gdLst>
                  <a:gd name="T0" fmla="*/ 62 w 258"/>
                  <a:gd name="T1" fmla="*/ 0 h 276"/>
                  <a:gd name="T2" fmla="*/ 62 w 258"/>
                  <a:gd name="T3" fmla="*/ 8 h 276"/>
                  <a:gd name="T4" fmla="*/ 64 w 258"/>
                  <a:gd name="T5" fmla="*/ 10 h 276"/>
                  <a:gd name="T6" fmla="*/ 60 w 258"/>
                  <a:gd name="T7" fmla="*/ 14 h 276"/>
                  <a:gd name="T8" fmla="*/ 68 w 258"/>
                  <a:gd name="T9" fmla="*/ 20 h 276"/>
                  <a:gd name="T10" fmla="*/ 66 w 258"/>
                  <a:gd name="T11" fmla="*/ 30 h 276"/>
                  <a:gd name="T12" fmla="*/ 62 w 258"/>
                  <a:gd name="T13" fmla="*/ 46 h 276"/>
                  <a:gd name="T14" fmla="*/ 72 w 258"/>
                  <a:gd name="T15" fmla="*/ 58 h 276"/>
                  <a:gd name="T16" fmla="*/ 68 w 258"/>
                  <a:gd name="T17" fmla="*/ 68 h 276"/>
                  <a:gd name="T18" fmla="*/ 76 w 258"/>
                  <a:gd name="T19" fmla="*/ 84 h 276"/>
                  <a:gd name="T20" fmla="*/ 78 w 258"/>
                  <a:gd name="T21" fmla="*/ 94 h 276"/>
                  <a:gd name="T22" fmla="*/ 82 w 258"/>
                  <a:gd name="T23" fmla="*/ 98 h 276"/>
                  <a:gd name="T24" fmla="*/ 92 w 258"/>
                  <a:gd name="T25" fmla="*/ 98 h 276"/>
                  <a:gd name="T26" fmla="*/ 98 w 258"/>
                  <a:gd name="T27" fmla="*/ 104 h 276"/>
                  <a:gd name="T28" fmla="*/ 102 w 258"/>
                  <a:gd name="T29" fmla="*/ 100 h 276"/>
                  <a:gd name="T30" fmla="*/ 106 w 258"/>
                  <a:gd name="T31" fmla="*/ 100 h 276"/>
                  <a:gd name="T32" fmla="*/ 108 w 258"/>
                  <a:gd name="T33" fmla="*/ 96 h 276"/>
                  <a:gd name="T34" fmla="*/ 112 w 258"/>
                  <a:gd name="T35" fmla="*/ 96 h 276"/>
                  <a:gd name="T36" fmla="*/ 118 w 258"/>
                  <a:gd name="T37" fmla="*/ 98 h 276"/>
                  <a:gd name="T38" fmla="*/ 122 w 258"/>
                  <a:gd name="T39" fmla="*/ 102 h 276"/>
                  <a:gd name="T40" fmla="*/ 128 w 258"/>
                  <a:gd name="T41" fmla="*/ 98 h 276"/>
                  <a:gd name="T42" fmla="*/ 132 w 258"/>
                  <a:gd name="T43" fmla="*/ 98 h 276"/>
                  <a:gd name="T44" fmla="*/ 134 w 258"/>
                  <a:gd name="T45" fmla="*/ 104 h 276"/>
                  <a:gd name="T46" fmla="*/ 142 w 258"/>
                  <a:gd name="T47" fmla="*/ 106 h 276"/>
                  <a:gd name="T48" fmla="*/ 148 w 258"/>
                  <a:gd name="T49" fmla="*/ 112 h 276"/>
                  <a:gd name="T50" fmla="*/ 156 w 258"/>
                  <a:gd name="T51" fmla="*/ 120 h 276"/>
                  <a:gd name="T52" fmla="*/ 164 w 258"/>
                  <a:gd name="T53" fmla="*/ 124 h 276"/>
                  <a:gd name="T54" fmla="*/ 174 w 258"/>
                  <a:gd name="T55" fmla="*/ 134 h 276"/>
                  <a:gd name="T56" fmla="*/ 180 w 258"/>
                  <a:gd name="T57" fmla="*/ 136 h 276"/>
                  <a:gd name="T58" fmla="*/ 184 w 258"/>
                  <a:gd name="T59" fmla="*/ 142 h 276"/>
                  <a:gd name="T60" fmla="*/ 192 w 258"/>
                  <a:gd name="T61" fmla="*/ 158 h 276"/>
                  <a:gd name="T62" fmla="*/ 204 w 258"/>
                  <a:gd name="T63" fmla="*/ 158 h 276"/>
                  <a:gd name="T64" fmla="*/ 206 w 258"/>
                  <a:gd name="T65" fmla="*/ 164 h 276"/>
                  <a:gd name="T66" fmla="*/ 214 w 258"/>
                  <a:gd name="T67" fmla="*/ 178 h 276"/>
                  <a:gd name="T68" fmla="*/ 218 w 258"/>
                  <a:gd name="T69" fmla="*/ 188 h 276"/>
                  <a:gd name="T70" fmla="*/ 228 w 258"/>
                  <a:gd name="T71" fmla="*/ 190 h 276"/>
                  <a:gd name="T72" fmla="*/ 234 w 258"/>
                  <a:gd name="T73" fmla="*/ 198 h 276"/>
                  <a:gd name="T74" fmla="*/ 234 w 258"/>
                  <a:gd name="T75" fmla="*/ 206 h 276"/>
                  <a:gd name="T76" fmla="*/ 232 w 258"/>
                  <a:gd name="T77" fmla="*/ 212 h 276"/>
                  <a:gd name="T78" fmla="*/ 236 w 258"/>
                  <a:gd name="T79" fmla="*/ 216 h 276"/>
                  <a:gd name="T80" fmla="*/ 240 w 258"/>
                  <a:gd name="T81" fmla="*/ 224 h 276"/>
                  <a:gd name="T82" fmla="*/ 236 w 258"/>
                  <a:gd name="T83" fmla="*/ 226 h 276"/>
                  <a:gd name="T84" fmla="*/ 238 w 258"/>
                  <a:gd name="T85" fmla="*/ 232 h 276"/>
                  <a:gd name="T86" fmla="*/ 242 w 258"/>
                  <a:gd name="T87" fmla="*/ 230 h 276"/>
                  <a:gd name="T88" fmla="*/ 242 w 258"/>
                  <a:gd name="T89" fmla="*/ 226 h 276"/>
                  <a:gd name="T90" fmla="*/ 254 w 258"/>
                  <a:gd name="T91" fmla="*/ 232 h 276"/>
                  <a:gd name="T92" fmla="*/ 256 w 258"/>
                  <a:gd name="T93" fmla="*/ 234 h 276"/>
                  <a:gd name="T94" fmla="*/ 258 w 258"/>
                  <a:gd name="T95" fmla="*/ 238 h 276"/>
                  <a:gd name="T96" fmla="*/ 258 w 258"/>
                  <a:gd name="T97" fmla="*/ 246 h 276"/>
                  <a:gd name="T98" fmla="*/ 252 w 258"/>
                  <a:gd name="T99" fmla="*/ 258 h 276"/>
                  <a:gd name="T100" fmla="*/ 244 w 258"/>
                  <a:gd name="T101" fmla="*/ 274 h 276"/>
                  <a:gd name="T102" fmla="*/ 236 w 258"/>
                  <a:gd name="T103" fmla="*/ 274 h 276"/>
                  <a:gd name="T104" fmla="*/ 216 w 258"/>
                  <a:gd name="T105" fmla="*/ 274 h 276"/>
                  <a:gd name="T106" fmla="*/ 8 w 258"/>
                  <a:gd name="T107" fmla="*/ 274 h 276"/>
                  <a:gd name="T108" fmla="*/ 0 w 258"/>
                  <a:gd name="T109" fmla="*/ 234 h 276"/>
                  <a:gd name="T110" fmla="*/ 62 w 258"/>
                  <a:gd name="T11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276">
                    <a:moveTo>
                      <a:pt x="62" y="0"/>
                    </a:moveTo>
                    <a:lnTo>
                      <a:pt x="62" y="0"/>
                    </a:lnTo>
                    <a:lnTo>
                      <a:pt x="60" y="6"/>
                    </a:lnTo>
                    <a:lnTo>
                      <a:pt x="62" y="8"/>
                    </a:lnTo>
                    <a:lnTo>
                      <a:pt x="62" y="8"/>
                    </a:lnTo>
                    <a:lnTo>
                      <a:pt x="64" y="10"/>
                    </a:lnTo>
                    <a:lnTo>
                      <a:pt x="62" y="10"/>
                    </a:lnTo>
                    <a:lnTo>
                      <a:pt x="60" y="14"/>
                    </a:lnTo>
                    <a:lnTo>
                      <a:pt x="62" y="18"/>
                    </a:lnTo>
                    <a:lnTo>
                      <a:pt x="68" y="20"/>
                    </a:lnTo>
                    <a:lnTo>
                      <a:pt x="66" y="26"/>
                    </a:lnTo>
                    <a:lnTo>
                      <a:pt x="66" y="30"/>
                    </a:lnTo>
                    <a:lnTo>
                      <a:pt x="62" y="36"/>
                    </a:lnTo>
                    <a:lnTo>
                      <a:pt x="62" y="46"/>
                    </a:lnTo>
                    <a:lnTo>
                      <a:pt x="66" y="52"/>
                    </a:lnTo>
                    <a:lnTo>
                      <a:pt x="72" y="58"/>
                    </a:lnTo>
                    <a:lnTo>
                      <a:pt x="72" y="62"/>
                    </a:lnTo>
                    <a:lnTo>
                      <a:pt x="68" y="68"/>
                    </a:lnTo>
                    <a:lnTo>
                      <a:pt x="76" y="76"/>
                    </a:lnTo>
                    <a:lnTo>
                      <a:pt x="76" y="84"/>
                    </a:lnTo>
                    <a:lnTo>
                      <a:pt x="74" y="92"/>
                    </a:lnTo>
                    <a:lnTo>
                      <a:pt x="78" y="94"/>
                    </a:lnTo>
                    <a:lnTo>
                      <a:pt x="80" y="98"/>
                    </a:lnTo>
                    <a:lnTo>
                      <a:pt x="82" y="98"/>
                    </a:lnTo>
                    <a:lnTo>
                      <a:pt x="90" y="96"/>
                    </a:lnTo>
                    <a:lnTo>
                      <a:pt x="92" y="98"/>
                    </a:lnTo>
                    <a:lnTo>
                      <a:pt x="96" y="104"/>
                    </a:lnTo>
                    <a:lnTo>
                      <a:pt x="98" y="104"/>
                    </a:lnTo>
                    <a:lnTo>
                      <a:pt x="100" y="100"/>
                    </a:lnTo>
                    <a:lnTo>
                      <a:pt x="102" y="100"/>
                    </a:lnTo>
                    <a:lnTo>
                      <a:pt x="104" y="102"/>
                    </a:lnTo>
                    <a:lnTo>
                      <a:pt x="106" y="100"/>
                    </a:lnTo>
                    <a:lnTo>
                      <a:pt x="106" y="100"/>
                    </a:lnTo>
                    <a:lnTo>
                      <a:pt x="108" y="96"/>
                    </a:lnTo>
                    <a:lnTo>
                      <a:pt x="108" y="94"/>
                    </a:lnTo>
                    <a:lnTo>
                      <a:pt x="112" y="96"/>
                    </a:lnTo>
                    <a:lnTo>
                      <a:pt x="114" y="98"/>
                    </a:lnTo>
                    <a:lnTo>
                      <a:pt x="118" y="98"/>
                    </a:lnTo>
                    <a:lnTo>
                      <a:pt x="120" y="98"/>
                    </a:lnTo>
                    <a:lnTo>
                      <a:pt x="122" y="102"/>
                    </a:lnTo>
                    <a:lnTo>
                      <a:pt x="124" y="102"/>
                    </a:lnTo>
                    <a:lnTo>
                      <a:pt x="128" y="98"/>
                    </a:lnTo>
                    <a:lnTo>
                      <a:pt x="130" y="98"/>
                    </a:lnTo>
                    <a:lnTo>
                      <a:pt x="132" y="98"/>
                    </a:lnTo>
                    <a:lnTo>
                      <a:pt x="134" y="100"/>
                    </a:lnTo>
                    <a:lnTo>
                      <a:pt x="134" y="104"/>
                    </a:lnTo>
                    <a:lnTo>
                      <a:pt x="134" y="106"/>
                    </a:lnTo>
                    <a:lnTo>
                      <a:pt x="142" y="106"/>
                    </a:lnTo>
                    <a:lnTo>
                      <a:pt x="144" y="108"/>
                    </a:lnTo>
                    <a:lnTo>
                      <a:pt x="148" y="112"/>
                    </a:lnTo>
                    <a:lnTo>
                      <a:pt x="156" y="112"/>
                    </a:lnTo>
                    <a:lnTo>
                      <a:pt x="156" y="120"/>
                    </a:lnTo>
                    <a:lnTo>
                      <a:pt x="158" y="122"/>
                    </a:lnTo>
                    <a:lnTo>
                      <a:pt x="164" y="124"/>
                    </a:lnTo>
                    <a:lnTo>
                      <a:pt x="172" y="128"/>
                    </a:lnTo>
                    <a:lnTo>
                      <a:pt x="174" y="134"/>
                    </a:lnTo>
                    <a:lnTo>
                      <a:pt x="178" y="136"/>
                    </a:lnTo>
                    <a:lnTo>
                      <a:pt x="180" y="136"/>
                    </a:lnTo>
                    <a:lnTo>
                      <a:pt x="182" y="140"/>
                    </a:lnTo>
                    <a:lnTo>
                      <a:pt x="184" y="142"/>
                    </a:lnTo>
                    <a:lnTo>
                      <a:pt x="188" y="148"/>
                    </a:lnTo>
                    <a:lnTo>
                      <a:pt x="192" y="158"/>
                    </a:lnTo>
                    <a:lnTo>
                      <a:pt x="196" y="160"/>
                    </a:lnTo>
                    <a:lnTo>
                      <a:pt x="204" y="158"/>
                    </a:lnTo>
                    <a:lnTo>
                      <a:pt x="206" y="160"/>
                    </a:lnTo>
                    <a:lnTo>
                      <a:pt x="206" y="164"/>
                    </a:lnTo>
                    <a:lnTo>
                      <a:pt x="212" y="166"/>
                    </a:lnTo>
                    <a:lnTo>
                      <a:pt x="214" y="178"/>
                    </a:lnTo>
                    <a:lnTo>
                      <a:pt x="218" y="184"/>
                    </a:lnTo>
                    <a:lnTo>
                      <a:pt x="218" y="188"/>
                    </a:lnTo>
                    <a:lnTo>
                      <a:pt x="224" y="190"/>
                    </a:lnTo>
                    <a:lnTo>
                      <a:pt x="228" y="190"/>
                    </a:lnTo>
                    <a:lnTo>
                      <a:pt x="230" y="192"/>
                    </a:lnTo>
                    <a:lnTo>
                      <a:pt x="234" y="198"/>
                    </a:lnTo>
                    <a:lnTo>
                      <a:pt x="232" y="202"/>
                    </a:lnTo>
                    <a:lnTo>
                      <a:pt x="234" y="206"/>
                    </a:lnTo>
                    <a:lnTo>
                      <a:pt x="232" y="210"/>
                    </a:lnTo>
                    <a:lnTo>
                      <a:pt x="232" y="212"/>
                    </a:lnTo>
                    <a:lnTo>
                      <a:pt x="234" y="214"/>
                    </a:lnTo>
                    <a:lnTo>
                      <a:pt x="236" y="216"/>
                    </a:lnTo>
                    <a:lnTo>
                      <a:pt x="236" y="220"/>
                    </a:lnTo>
                    <a:lnTo>
                      <a:pt x="240" y="224"/>
                    </a:lnTo>
                    <a:lnTo>
                      <a:pt x="238" y="224"/>
                    </a:lnTo>
                    <a:lnTo>
                      <a:pt x="236" y="226"/>
                    </a:lnTo>
                    <a:lnTo>
                      <a:pt x="236" y="228"/>
                    </a:lnTo>
                    <a:lnTo>
                      <a:pt x="238" y="232"/>
                    </a:lnTo>
                    <a:lnTo>
                      <a:pt x="240" y="232"/>
                    </a:lnTo>
                    <a:lnTo>
                      <a:pt x="242" y="230"/>
                    </a:lnTo>
                    <a:lnTo>
                      <a:pt x="242" y="228"/>
                    </a:lnTo>
                    <a:lnTo>
                      <a:pt x="242" y="226"/>
                    </a:lnTo>
                    <a:lnTo>
                      <a:pt x="246" y="224"/>
                    </a:lnTo>
                    <a:lnTo>
                      <a:pt x="254" y="232"/>
                    </a:lnTo>
                    <a:lnTo>
                      <a:pt x="254" y="234"/>
                    </a:lnTo>
                    <a:lnTo>
                      <a:pt x="256" y="234"/>
                    </a:lnTo>
                    <a:lnTo>
                      <a:pt x="258" y="234"/>
                    </a:lnTo>
                    <a:lnTo>
                      <a:pt x="258" y="238"/>
                    </a:lnTo>
                    <a:lnTo>
                      <a:pt x="258" y="244"/>
                    </a:lnTo>
                    <a:lnTo>
                      <a:pt x="258" y="246"/>
                    </a:lnTo>
                    <a:lnTo>
                      <a:pt x="256" y="250"/>
                    </a:lnTo>
                    <a:lnTo>
                      <a:pt x="252" y="258"/>
                    </a:lnTo>
                    <a:lnTo>
                      <a:pt x="248" y="272"/>
                    </a:lnTo>
                    <a:lnTo>
                      <a:pt x="244" y="274"/>
                    </a:lnTo>
                    <a:lnTo>
                      <a:pt x="240" y="276"/>
                    </a:lnTo>
                    <a:lnTo>
                      <a:pt x="236" y="274"/>
                    </a:lnTo>
                    <a:lnTo>
                      <a:pt x="234" y="274"/>
                    </a:lnTo>
                    <a:lnTo>
                      <a:pt x="216" y="274"/>
                    </a:lnTo>
                    <a:lnTo>
                      <a:pt x="216" y="272"/>
                    </a:lnTo>
                    <a:lnTo>
                      <a:pt x="8" y="274"/>
                    </a:lnTo>
                    <a:lnTo>
                      <a:pt x="8" y="234"/>
                    </a:lnTo>
                    <a:lnTo>
                      <a:pt x="0" y="234"/>
                    </a:lnTo>
                    <a:lnTo>
                      <a:pt x="2" y="0"/>
                    </a:lnTo>
                    <a:lnTo>
                      <a:pt x="62" y="0"/>
                    </a:lnTo>
                    <a:lnTo>
                      <a:pt x="62" y="0"/>
                    </a:lnTo>
                    <a:close/>
                  </a:path>
                </a:pathLst>
              </a:custGeom>
              <a:grpFill/>
              <a:ln w="3175" cmpd="sng">
                <a:solidFill>
                  <a:srgbClr val="000000"/>
                </a:solidFill>
                <a:round/>
                <a:headEnd/>
                <a:tailEnd/>
              </a:ln>
            </p:spPr>
            <p:txBody>
              <a:bodyPr/>
              <a:lstStyle/>
              <a:p>
                <a:endParaRPr lang="en-US" sz="2600" dirty="0"/>
              </a:p>
            </p:txBody>
          </p:sp>
          <p:sp>
            <p:nvSpPr>
              <p:cNvPr id="827" name="Freeform 43"/>
              <p:cNvSpPr>
                <a:spLocks/>
              </p:cNvSpPr>
              <p:nvPr/>
            </p:nvSpPr>
            <p:spPr bwMode="auto">
              <a:xfrm>
                <a:off x="4012" y="596"/>
                <a:ext cx="238" cy="396"/>
              </a:xfrm>
              <a:custGeom>
                <a:avLst/>
                <a:gdLst>
                  <a:gd name="T0" fmla="*/ 164 w 238"/>
                  <a:gd name="T1" fmla="*/ 64 h 396"/>
                  <a:gd name="T2" fmla="*/ 180 w 238"/>
                  <a:gd name="T3" fmla="*/ 142 h 396"/>
                  <a:gd name="T4" fmla="*/ 192 w 238"/>
                  <a:gd name="T5" fmla="*/ 196 h 396"/>
                  <a:gd name="T6" fmla="*/ 190 w 238"/>
                  <a:gd name="T7" fmla="*/ 210 h 396"/>
                  <a:gd name="T8" fmla="*/ 180 w 238"/>
                  <a:gd name="T9" fmla="*/ 182 h 396"/>
                  <a:gd name="T10" fmla="*/ 166 w 238"/>
                  <a:gd name="T11" fmla="*/ 144 h 396"/>
                  <a:gd name="T12" fmla="*/ 160 w 238"/>
                  <a:gd name="T13" fmla="*/ 130 h 396"/>
                  <a:gd name="T14" fmla="*/ 162 w 238"/>
                  <a:gd name="T15" fmla="*/ 118 h 396"/>
                  <a:gd name="T16" fmla="*/ 160 w 238"/>
                  <a:gd name="T17" fmla="*/ 106 h 396"/>
                  <a:gd name="T18" fmla="*/ 150 w 238"/>
                  <a:gd name="T19" fmla="*/ 78 h 396"/>
                  <a:gd name="T20" fmla="*/ 148 w 238"/>
                  <a:gd name="T21" fmla="*/ 92 h 396"/>
                  <a:gd name="T22" fmla="*/ 152 w 238"/>
                  <a:gd name="T23" fmla="*/ 110 h 396"/>
                  <a:gd name="T24" fmla="*/ 152 w 238"/>
                  <a:gd name="T25" fmla="*/ 126 h 396"/>
                  <a:gd name="T26" fmla="*/ 158 w 238"/>
                  <a:gd name="T27" fmla="*/ 144 h 396"/>
                  <a:gd name="T28" fmla="*/ 166 w 238"/>
                  <a:gd name="T29" fmla="*/ 156 h 396"/>
                  <a:gd name="T30" fmla="*/ 170 w 238"/>
                  <a:gd name="T31" fmla="*/ 176 h 396"/>
                  <a:gd name="T32" fmla="*/ 178 w 238"/>
                  <a:gd name="T33" fmla="*/ 190 h 396"/>
                  <a:gd name="T34" fmla="*/ 186 w 238"/>
                  <a:gd name="T35" fmla="*/ 208 h 396"/>
                  <a:gd name="T36" fmla="*/ 186 w 238"/>
                  <a:gd name="T37" fmla="*/ 232 h 396"/>
                  <a:gd name="T38" fmla="*/ 178 w 238"/>
                  <a:gd name="T39" fmla="*/ 238 h 396"/>
                  <a:gd name="T40" fmla="*/ 182 w 238"/>
                  <a:gd name="T41" fmla="*/ 248 h 396"/>
                  <a:gd name="T42" fmla="*/ 184 w 238"/>
                  <a:gd name="T43" fmla="*/ 264 h 396"/>
                  <a:gd name="T44" fmla="*/ 190 w 238"/>
                  <a:gd name="T45" fmla="*/ 278 h 396"/>
                  <a:gd name="T46" fmla="*/ 204 w 238"/>
                  <a:gd name="T47" fmla="*/ 300 h 396"/>
                  <a:gd name="T48" fmla="*/ 204 w 238"/>
                  <a:gd name="T49" fmla="*/ 280 h 396"/>
                  <a:gd name="T50" fmla="*/ 196 w 238"/>
                  <a:gd name="T51" fmla="*/ 272 h 396"/>
                  <a:gd name="T52" fmla="*/ 192 w 238"/>
                  <a:gd name="T53" fmla="*/ 250 h 396"/>
                  <a:gd name="T54" fmla="*/ 202 w 238"/>
                  <a:gd name="T55" fmla="*/ 238 h 396"/>
                  <a:gd name="T56" fmla="*/ 194 w 238"/>
                  <a:gd name="T57" fmla="*/ 220 h 396"/>
                  <a:gd name="T58" fmla="*/ 206 w 238"/>
                  <a:gd name="T59" fmla="*/ 232 h 396"/>
                  <a:gd name="T60" fmla="*/ 222 w 238"/>
                  <a:gd name="T61" fmla="*/ 314 h 396"/>
                  <a:gd name="T62" fmla="*/ 224 w 238"/>
                  <a:gd name="T63" fmla="*/ 342 h 396"/>
                  <a:gd name="T64" fmla="*/ 228 w 238"/>
                  <a:gd name="T65" fmla="*/ 366 h 396"/>
                  <a:gd name="T66" fmla="*/ 212 w 238"/>
                  <a:gd name="T67" fmla="*/ 370 h 396"/>
                  <a:gd name="T68" fmla="*/ 194 w 238"/>
                  <a:gd name="T69" fmla="*/ 378 h 396"/>
                  <a:gd name="T70" fmla="*/ 176 w 238"/>
                  <a:gd name="T71" fmla="*/ 376 h 396"/>
                  <a:gd name="T72" fmla="*/ 76 w 238"/>
                  <a:gd name="T73" fmla="*/ 306 h 396"/>
                  <a:gd name="T74" fmla="*/ 66 w 238"/>
                  <a:gd name="T75" fmla="*/ 286 h 396"/>
                  <a:gd name="T76" fmla="*/ 58 w 238"/>
                  <a:gd name="T77" fmla="*/ 270 h 396"/>
                  <a:gd name="T78" fmla="*/ 58 w 238"/>
                  <a:gd name="T79" fmla="*/ 250 h 396"/>
                  <a:gd name="T80" fmla="*/ 58 w 238"/>
                  <a:gd name="T81" fmla="*/ 244 h 396"/>
                  <a:gd name="T82" fmla="*/ 50 w 238"/>
                  <a:gd name="T83" fmla="*/ 236 h 396"/>
                  <a:gd name="T84" fmla="*/ 40 w 238"/>
                  <a:gd name="T85" fmla="*/ 224 h 396"/>
                  <a:gd name="T86" fmla="*/ 38 w 238"/>
                  <a:gd name="T87" fmla="*/ 212 h 396"/>
                  <a:gd name="T88" fmla="*/ 48 w 238"/>
                  <a:gd name="T89" fmla="*/ 202 h 396"/>
                  <a:gd name="T90" fmla="*/ 48 w 238"/>
                  <a:gd name="T91" fmla="*/ 190 h 396"/>
                  <a:gd name="T92" fmla="*/ 50 w 238"/>
                  <a:gd name="T93" fmla="*/ 182 h 396"/>
                  <a:gd name="T94" fmla="*/ 62 w 238"/>
                  <a:gd name="T95" fmla="*/ 184 h 396"/>
                  <a:gd name="T96" fmla="*/ 56 w 238"/>
                  <a:gd name="T97" fmla="*/ 168 h 396"/>
                  <a:gd name="T98" fmla="*/ 52 w 238"/>
                  <a:gd name="T99" fmla="*/ 166 h 396"/>
                  <a:gd name="T100" fmla="*/ 48 w 238"/>
                  <a:gd name="T101" fmla="*/ 172 h 396"/>
                  <a:gd name="T102" fmla="*/ 32 w 238"/>
                  <a:gd name="T103" fmla="*/ 164 h 396"/>
                  <a:gd name="T104" fmla="*/ 26 w 238"/>
                  <a:gd name="T105" fmla="*/ 150 h 396"/>
                  <a:gd name="T106" fmla="*/ 14 w 238"/>
                  <a:gd name="T107" fmla="*/ 144 h 396"/>
                  <a:gd name="T108" fmla="*/ 6 w 238"/>
                  <a:gd name="T109" fmla="*/ 140 h 396"/>
                  <a:gd name="T110" fmla="*/ 2 w 238"/>
                  <a:gd name="T111" fmla="*/ 120 h 396"/>
                  <a:gd name="T112" fmla="*/ 14 w 238"/>
                  <a:gd name="T113" fmla="*/ 100 h 396"/>
                  <a:gd name="T114" fmla="*/ 14 w 238"/>
                  <a:gd name="T115" fmla="*/ 84 h 396"/>
                  <a:gd name="T116" fmla="*/ 30 w 238"/>
                  <a:gd name="T117" fmla="*/ 78 h 396"/>
                  <a:gd name="T118" fmla="*/ 64 w 238"/>
                  <a:gd name="T119" fmla="*/ 8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 h="396">
                    <a:moveTo>
                      <a:pt x="150" y="0"/>
                    </a:moveTo>
                    <a:lnTo>
                      <a:pt x="150" y="4"/>
                    </a:lnTo>
                    <a:lnTo>
                      <a:pt x="152" y="10"/>
                    </a:lnTo>
                    <a:lnTo>
                      <a:pt x="154" y="16"/>
                    </a:lnTo>
                    <a:lnTo>
                      <a:pt x="162" y="58"/>
                    </a:lnTo>
                    <a:lnTo>
                      <a:pt x="164" y="64"/>
                    </a:lnTo>
                    <a:lnTo>
                      <a:pt x="164" y="68"/>
                    </a:lnTo>
                    <a:lnTo>
                      <a:pt x="172" y="102"/>
                    </a:lnTo>
                    <a:lnTo>
                      <a:pt x="174" y="110"/>
                    </a:lnTo>
                    <a:lnTo>
                      <a:pt x="176" y="126"/>
                    </a:lnTo>
                    <a:lnTo>
                      <a:pt x="180" y="138"/>
                    </a:lnTo>
                    <a:lnTo>
                      <a:pt x="180" y="142"/>
                    </a:lnTo>
                    <a:lnTo>
                      <a:pt x="182" y="150"/>
                    </a:lnTo>
                    <a:lnTo>
                      <a:pt x="184" y="158"/>
                    </a:lnTo>
                    <a:lnTo>
                      <a:pt x="188" y="180"/>
                    </a:lnTo>
                    <a:lnTo>
                      <a:pt x="190" y="190"/>
                    </a:lnTo>
                    <a:lnTo>
                      <a:pt x="192" y="194"/>
                    </a:lnTo>
                    <a:lnTo>
                      <a:pt x="192" y="196"/>
                    </a:lnTo>
                    <a:lnTo>
                      <a:pt x="196" y="206"/>
                    </a:lnTo>
                    <a:lnTo>
                      <a:pt x="196" y="210"/>
                    </a:lnTo>
                    <a:lnTo>
                      <a:pt x="196" y="212"/>
                    </a:lnTo>
                    <a:lnTo>
                      <a:pt x="194" y="214"/>
                    </a:lnTo>
                    <a:lnTo>
                      <a:pt x="192" y="212"/>
                    </a:lnTo>
                    <a:lnTo>
                      <a:pt x="190" y="210"/>
                    </a:lnTo>
                    <a:lnTo>
                      <a:pt x="190" y="206"/>
                    </a:lnTo>
                    <a:lnTo>
                      <a:pt x="188" y="198"/>
                    </a:lnTo>
                    <a:lnTo>
                      <a:pt x="188" y="196"/>
                    </a:lnTo>
                    <a:lnTo>
                      <a:pt x="186" y="190"/>
                    </a:lnTo>
                    <a:lnTo>
                      <a:pt x="184" y="188"/>
                    </a:lnTo>
                    <a:lnTo>
                      <a:pt x="180" y="182"/>
                    </a:lnTo>
                    <a:lnTo>
                      <a:pt x="180" y="178"/>
                    </a:lnTo>
                    <a:lnTo>
                      <a:pt x="178" y="164"/>
                    </a:lnTo>
                    <a:lnTo>
                      <a:pt x="174" y="154"/>
                    </a:lnTo>
                    <a:lnTo>
                      <a:pt x="170" y="150"/>
                    </a:lnTo>
                    <a:lnTo>
                      <a:pt x="166" y="146"/>
                    </a:lnTo>
                    <a:lnTo>
                      <a:pt x="166" y="144"/>
                    </a:lnTo>
                    <a:lnTo>
                      <a:pt x="166" y="142"/>
                    </a:lnTo>
                    <a:lnTo>
                      <a:pt x="166" y="140"/>
                    </a:lnTo>
                    <a:lnTo>
                      <a:pt x="164" y="136"/>
                    </a:lnTo>
                    <a:lnTo>
                      <a:pt x="162" y="134"/>
                    </a:lnTo>
                    <a:lnTo>
                      <a:pt x="162" y="132"/>
                    </a:lnTo>
                    <a:lnTo>
                      <a:pt x="160" y="130"/>
                    </a:lnTo>
                    <a:lnTo>
                      <a:pt x="160" y="126"/>
                    </a:lnTo>
                    <a:lnTo>
                      <a:pt x="160" y="124"/>
                    </a:lnTo>
                    <a:lnTo>
                      <a:pt x="160" y="122"/>
                    </a:lnTo>
                    <a:lnTo>
                      <a:pt x="162" y="122"/>
                    </a:lnTo>
                    <a:lnTo>
                      <a:pt x="162" y="120"/>
                    </a:lnTo>
                    <a:lnTo>
                      <a:pt x="162" y="118"/>
                    </a:lnTo>
                    <a:lnTo>
                      <a:pt x="160" y="116"/>
                    </a:lnTo>
                    <a:lnTo>
                      <a:pt x="160" y="114"/>
                    </a:lnTo>
                    <a:lnTo>
                      <a:pt x="158" y="112"/>
                    </a:lnTo>
                    <a:lnTo>
                      <a:pt x="158" y="112"/>
                    </a:lnTo>
                    <a:lnTo>
                      <a:pt x="158" y="110"/>
                    </a:lnTo>
                    <a:lnTo>
                      <a:pt x="160" y="106"/>
                    </a:lnTo>
                    <a:lnTo>
                      <a:pt x="160" y="102"/>
                    </a:lnTo>
                    <a:lnTo>
                      <a:pt x="158" y="98"/>
                    </a:lnTo>
                    <a:lnTo>
                      <a:pt x="156" y="88"/>
                    </a:lnTo>
                    <a:lnTo>
                      <a:pt x="154" y="86"/>
                    </a:lnTo>
                    <a:lnTo>
                      <a:pt x="152" y="84"/>
                    </a:lnTo>
                    <a:lnTo>
                      <a:pt x="150" y="78"/>
                    </a:lnTo>
                    <a:lnTo>
                      <a:pt x="146" y="76"/>
                    </a:lnTo>
                    <a:lnTo>
                      <a:pt x="146" y="80"/>
                    </a:lnTo>
                    <a:lnTo>
                      <a:pt x="146" y="82"/>
                    </a:lnTo>
                    <a:lnTo>
                      <a:pt x="148" y="86"/>
                    </a:lnTo>
                    <a:lnTo>
                      <a:pt x="148" y="90"/>
                    </a:lnTo>
                    <a:lnTo>
                      <a:pt x="148" y="92"/>
                    </a:lnTo>
                    <a:lnTo>
                      <a:pt x="152" y="98"/>
                    </a:lnTo>
                    <a:lnTo>
                      <a:pt x="152" y="102"/>
                    </a:lnTo>
                    <a:lnTo>
                      <a:pt x="150" y="104"/>
                    </a:lnTo>
                    <a:lnTo>
                      <a:pt x="150" y="106"/>
                    </a:lnTo>
                    <a:lnTo>
                      <a:pt x="152" y="108"/>
                    </a:lnTo>
                    <a:lnTo>
                      <a:pt x="152" y="110"/>
                    </a:lnTo>
                    <a:lnTo>
                      <a:pt x="152" y="114"/>
                    </a:lnTo>
                    <a:lnTo>
                      <a:pt x="150" y="116"/>
                    </a:lnTo>
                    <a:lnTo>
                      <a:pt x="150" y="118"/>
                    </a:lnTo>
                    <a:lnTo>
                      <a:pt x="152" y="122"/>
                    </a:lnTo>
                    <a:lnTo>
                      <a:pt x="152" y="124"/>
                    </a:lnTo>
                    <a:lnTo>
                      <a:pt x="152" y="126"/>
                    </a:lnTo>
                    <a:lnTo>
                      <a:pt x="152" y="128"/>
                    </a:lnTo>
                    <a:lnTo>
                      <a:pt x="152" y="132"/>
                    </a:lnTo>
                    <a:lnTo>
                      <a:pt x="152" y="136"/>
                    </a:lnTo>
                    <a:lnTo>
                      <a:pt x="154" y="136"/>
                    </a:lnTo>
                    <a:lnTo>
                      <a:pt x="154" y="138"/>
                    </a:lnTo>
                    <a:lnTo>
                      <a:pt x="158" y="144"/>
                    </a:lnTo>
                    <a:lnTo>
                      <a:pt x="158" y="146"/>
                    </a:lnTo>
                    <a:lnTo>
                      <a:pt x="158" y="148"/>
                    </a:lnTo>
                    <a:lnTo>
                      <a:pt x="158" y="152"/>
                    </a:lnTo>
                    <a:lnTo>
                      <a:pt x="160" y="152"/>
                    </a:lnTo>
                    <a:lnTo>
                      <a:pt x="164" y="154"/>
                    </a:lnTo>
                    <a:lnTo>
                      <a:pt x="166" y="156"/>
                    </a:lnTo>
                    <a:lnTo>
                      <a:pt x="166" y="158"/>
                    </a:lnTo>
                    <a:lnTo>
                      <a:pt x="168" y="160"/>
                    </a:lnTo>
                    <a:lnTo>
                      <a:pt x="172" y="168"/>
                    </a:lnTo>
                    <a:lnTo>
                      <a:pt x="172" y="172"/>
                    </a:lnTo>
                    <a:lnTo>
                      <a:pt x="168" y="174"/>
                    </a:lnTo>
                    <a:lnTo>
                      <a:pt x="170" y="176"/>
                    </a:lnTo>
                    <a:lnTo>
                      <a:pt x="170" y="178"/>
                    </a:lnTo>
                    <a:lnTo>
                      <a:pt x="172" y="182"/>
                    </a:lnTo>
                    <a:lnTo>
                      <a:pt x="174" y="184"/>
                    </a:lnTo>
                    <a:lnTo>
                      <a:pt x="176" y="186"/>
                    </a:lnTo>
                    <a:lnTo>
                      <a:pt x="178" y="188"/>
                    </a:lnTo>
                    <a:lnTo>
                      <a:pt x="178" y="190"/>
                    </a:lnTo>
                    <a:lnTo>
                      <a:pt x="180" y="192"/>
                    </a:lnTo>
                    <a:lnTo>
                      <a:pt x="182" y="194"/>
                    </a:lnTo>
                    <a:lnTo>
                      <a:pt x="182" y="198"/>
                    </a:lnTo>
                    <a:lnTo>
                      <a:pt x="180" y="202"/>
                    </a:lnTo>
                    <a:lnTo>
                      <a:pt x="180" y="204"/>
                    </a:lnTo>
                    <a:lnTo>
                      <a:pt x="186" y="208"/>
                    </a:lnTo>
                    <a:lnTo>
                      <a:pt x="186" y="210"/>
                    </a:lnTo>
                    <a:lnTo>
                      <a:pt x="186" y="212"/>
                    </a:lnTo>
                    <a:lnTo>
                      <a:pt x="186" y="214"/>
                    </a:lnTo>
                    <a:lnTo>
                      <a:pt x="184" y="220"/>
                    </a:lnTo>
                    <a:lnTo>
                      <a:pt x="184" y="222"/>
                    </a:lnTo>
                    <a:lnTo>
                      <a:pt x="186" y="232"/>
                    </a:lnTo>
                    <a:lnTo>
                      <a:pt x="186" y="234"/>
                    </a:lnTo>
                    <a:lnTo>
                      <a:pt x="184" y="236"/>
                    </a:lnTo>
                    <a:lnTo>
                      <a:pt x="182" y="236"/>
                    </a:lnTo>
                    <a:lnTo>
                      <a:pt x="180" y="236"/>
                    </a:lnTo>
                    <a:lnTo>
                      <a:pt x="178" y="238"/>
                    </a:lnTo>
                    <a:lnTo>
                      <a:pt x="178" y="238"/>
                    </a:lnTo>
                    <a:lnTo>
                      <a:pt x="180" y="240"/>
                    </a:lnTo>
                    <a:lnTo>
                      <a:pt x="180" y="242"/>
                    </a:lnTo>
                    <a:lnTo>
                      <a:pt x="182" y="244"/>
                    </a:lnTo>
                    <a:lnTo>
                      <a:pt x="184" y="244"/>
                    </a:lnTo>
                    <a:lnTo>
                      <a:pt x="182" y="246"/>
                    </a:lnTo>
                    <a:lnTo>
                      <a:pt x="182" y="248"/>
                    </a:lnTo>
                    <a:lnTo>
                      <a:pt x="184" y="250"/>
                    </a:lnTo>
                    <a:lnTo>
                      <a:pt x="184" y="254"/>
                    </a:lnTo>
                    <a:lnTo>
                      <a:pt x="186" y="256"/>
                    </a:lnTo>
                    <a:lnTo>
                      <a:pt x="186" y="258"/>
                    </a:lnTo>
                    <a:lnTo>
                      <a:pt x="186" y="262"/>
                    </a:lnTo>
                    <a:lnTo>
                      <a:pt x="184" y="264"/>
                    </a:lnTo>
                    <a:lnTo>
                      <a:pt x="182" y="264"/>
                    </a:lnTo>
                    <a:lnTo>
                      <a:pt x="180" y="266"/>
                    </a:lnTo>
                    <a:lnTo>
                      <a:pt x="182" y="268"/>
                    </a:lnTo>
                    <a:lnTo>
                      <a:pt x="184" y="268"/>
                    </a:lnTo>
                    <a:lnTo>
                      <a:pt x="188" y="270"/>
                    </a:lnTo>
                    <a:lnTo>
                      <a:pt x="190" y="278"/>
                    </a:lnTo>
                    <a:lnTo>
                      <a:pt x="192" y="280"/>
                    </a:lnTo>
                    <a:lnTo>
                      <a:pt x="194" y="280"/>
                    </a:lnTo>
                    <a:lnTo>
                      <a:pt x="198" y="282"/>
                    </a:lnTo>
                    <a:lnTo>
                      <a:pt x="202" y="298"/>
                    </a:lnTo>
                    <a:lnTo>
                      <a:pt x="204" y="300"/>
                    </a:lnTo>
                    <a:lnTo>
                      <a:pt x="204" y="300"/>
                    </a:lnTo>
                    <a:lnTo>
                      <a:pt x="204" y="306"/>
                    </a:lnTo>
                    <a:lnTo>
                      <a:pt x="206" y="306"/>
                    </a:lnTo>
                    <a:lnTo>
                      <a:pt x="210" y="306"/>
                    </a:lnTo>
                    <a:lnTo>
                      <a:pt x="210" y="302"/>
                    </a:lnTo>
                    <a:lnTo>
                      <a:pt x="204" y="282"/>
                    </a:lnTo>
                    <a:lnTo>
                      <a:pt x="204" y="280"/>
                    </a:lnTo>
                    <a:lnTo>
                      <a:pt x="202" y="278"/>
                    </a:lnTo>
                    <a:lnTo>
                      <a:pt x="202" y="276"/>
                    </a:lnTo>
                    <a:lnTo>
                      <a:pt x="202" y="272"/>
                    </a:lnTo>
                    <a:lnTo>
                      <a:pt x="200" y="272"/>
                    </a:lnTo>
                    <a:lnTo>
                      <a:pt x="198" y="274"/>
                    </a:lnTo>
                    <a:lnTo>
                      <a:pt x="196" y="272"/>
                    </a:lnTo>
                    <a:lnTo>
                      <a:pt x="194" y="268"/>
                    </a:lnTo>
                    <a:lnTo>
                      <a:pt x="192" y="266"/>
                    </a:lnTo>
                    <a:lnTo>
                      <a:pt x="192" y="264"/>
                    </a:lnTo>
                    <a:lnTo>
                      <a:pt x="192" y="262"/>
                    </a:lnTo>
                    <a:lnTo>
                      <a:pt x="192" y="252"/>
                    </a:lnTo>
                    <a:lnTo>
                      <a:pt x="192" y="250"/>
                    </a:lnTo>
                    <a:lnTo>
                      <a:pt x="186" y="248"/>
                    </a:lnTo>
                    <a:lnTo>
                      <a:pt x="190" y="232"/>
                    </a:lnTo>
                    <a:lnTo>
                      <a:pt x="190" y="228"/>
                    </a:lnTo>
                    <a:lnTo>
                      <a:pt x="188" y="226"/>
                    </a:lnTo>
                    <a:lnTo>
                      <a:pt x="188" y="220"/>
                    </a:lnTo>
                    <a:lnTo>
                      <a:pt x="202" y="238"/>
                    </a:lnTo>
                    <a:lnTo>
                      <a:pt x="202" y="236"/>
                    </a:lnTo>
                    <a:lnTo>
                      <a:pt x="202" y="234"/>
                    </a:lnTo>
                    <a:lnTo>
                      <a:pt x="202" y="232"/>
                    </a:lnTo>
                    <a:lnTo>
                      <a:pt x="194" y="224"/>
                    </a:lnTo>
                    <a:lnTo>
                      <a:pt x="194" y="222"/>
                    </a:lnTo>
                    <a:lnTo>
                      <a:pt x="194" y="220"/>
                    </a:lnTo>
                    <a:lnTo>
                      <a:pt x="192" y="218"/>
                    </a:lnTo>
                    <a:lnTo>
                      <a:pt x="194" y="216"/>
                    </a:lnTo>
                    <a:lnTo>
                      <a:pt x="198" y="216"/>
                    </a:lnTo>
                    <a:lnTo>
                      <a:pt x="202" y="226"/>
                    </a:lnTo>
                    <a:lnTo>
                      <a:pt x="202" y="228"/>
                    </a:lnTo>
                    <a:lnTo>
                      <a:pt x="206" y="232"/>
                    </a:lnTo>
                    <a:lnTo>
                      <a:pt x="208" y="236"/>
                    </a:lnTo>
                    <a:lnTo>
                      <a:pt x="208" y="238"/>
                    </a:lnTo>
                    <a:lnTo>
                      <a:pt x="210" y="260"/>
                    </a:lnTo>
                    <a:lnTo>
                      <a:pt x="210" y="272"/>
                    </a:lnTo>
                    <a:lnTo>
                      <a:pt x="214" y="294"/>
                    </a:lnTo>
                    <a:lnTo>
                      <a:pt x="222" y="314"/>
                    </a:lnTo>
                    <a:lnTo>
                      <a:pt x="222" y="322"/>
                    </a:lnTo>
                    <a:lnTo>
                      <a:pt x="226" y="330"/>
                    </a:lnTo>
                    <a:lnTo>
                      <a:pt x="228" y="336"/>
                    </a:lnTo>
                    <a:lnTo>
                      <a:pt x="228" y="340"/>
                    </a:lnTo>
                    <a:lnTo>
                      <a:pt x="226" y="342"/>
                    </a:lnTo>
                    <a:lnTo>
                      <a:pt x="224" y="342"/>
                    </a:lnTo>
                    <a:lnTo>
                      <a:pt x="226" y="344"/>
                    </a:lnTo>
                    <a:lnTo>
                      <a:pt x="228" y="344"/>
                    </a:lnTo>
                    <a:lnTo>
                      <a:pt x="232" y="346"/>
                    </a:lnTo>
                    <a:lnTo>
                      <a:pt x="236" y="352"/>
                    </a:lnTo>
                    <a:lnTo>
                      <a:pt x="238" y="366"/>
                    </a:lnTo>
                    <a:lnTo>
                      <a:pt x="228" y="366"/>
                    </a:lnTo>
                    <a:lnTo>
                      <a:pt x="226" y="370"/>
                    </a:lnTo>
                    <a:lnTo>
                      <a:pt x="216" y="372"/>
                    </a:lnTo>
                    <a:lnTo>
                      <a:pt x="216" y="372"/>
                    </a:lnTo>
                    <a:lnTo>
                      <a:pt x="214" y="370"/>
                    </a:lnTo>
                    <a:lnTo>
                      <a:pt x="214" y="372"/>
                    </a:lnTo>
                    <a:lnTo>
                      <a:pt x="212" y="370"/>
                    </a:lnTo>
                    <a:lnTo>
                      <a:pt x="210" y="366"/>
                    </a:lnTo>
                    <a:lnTo>
                      <a:pt x="210" y="366"/>
                    </a:lnTo>
                    <a:lnTo>
                      <a:pt x="208" y="370"/>
                    </a:lnTo>
                    <a:lnTo>
                      <a:pt x="204" y="376"/>
                    </a:lnTo>
                    <a:lnTo>
                      <a:pt x="200" y="378"/>
                    </a:lnTo>
                    <a:lnTo>
                      <a:pt x="194" y="378"/>
                    </a:lnTo>
                    <a:lnTo>
                      <a:pt x="190" y="378"/>
                    </a:lnTo>
                    <a:lnTo>
                      <a:pt x="186" y="384"/>
                    </a:lnTo>
                    <a:lnTo>
                      <a:pt x="184" y="384"/>
                    </a:lnTo>
                    <a:lnTo>
                      <a:pt x="182" y="382"/>
                    </a:lnTo>
                    <a:lnTo>
                      <a:pt x="180" y="378"/>
                    </a:lnTo>
                    <a:lnTo>
                      <a:pt x="176" y="376"/>
                    </a:lnTo>
                    <a:lnTo>
                      <a:pt x="176" y="394"/>
                    </a:lnTo>
                    <a:lnTo>
                      <a:pt x="72" y="396"/>
                    </a:lnTo>
                    <a:lnTo>
                      <a:pt x="72" y="310"/>
                    </a:lnTo>
                    <a:lnTo>
                      <a:pt x="70" y="308"/>
                    </a:lnTo>
                    <a:lnTo>
                      <a:pt x="74" y="306"/>
                    </a:lnTo>
                    <a:lnTo>
                      <a:pt x="76" y="306"/>
                    </a:lnTo>
                    <a:lnTo>
                      <a:pt x="76" y="304"/>
                    </a:lnTo>
                    <a:lnTo>
                      <a:pt x="76" y="302"/>
                    </a:lnTo>
                    <a:lnTo>
                      <a:pt x="74" y="298"/>
                    </a:lnTo>
                    <a:lnTo>
                      <a:pt x="72" y="294"/>
                    </a:lnTo>
                    <a:lnTo>
                      <a:pt x="68" y="288"/>
                    </a:lnTo>
                    <a:lnTo>
                      <a:pt x="66" y="286"/>
                    </a:lnTo>
                    <a:lnTo>
                      <a:pt x="64" y="286"/>
                    </a:lnTo>
                    <a:lnTo>
                      <a:pt x="62" y="284"/>
                    </a:lnTo>
                    <a:lnTo>
                      <a:pt x="62" y="284"/>
                    </a:lnTo>
                    <a:lnTo>
                      <a:pt x="60" y="282"/>
                    </a:lnTo>
                    <a:lnTo>
                      <a:pt x="60" y="276"/>
                    </a:lnTo>
                    <a:lnTo>
                      <a:pt x="58" y="270"/>
                    </a:lnTo>
                    <a:lnTo>
                      <a:pt x="56" y="260"/>
                    </a:lnTo>
                    <a:lnTo>
                      <a:pt x="56" y="256"/>
                    </a:lnTo>
                    <a:lnTo>
                      <a:pt x="56" y="254"/>
                    </a:lnTo>
                    <a:lnTo>
                      <a:pt x="56" y="252"/>
                    </a:lnTo>
                    <a:lnTo>
                      <a:pt x="58" y="250"/>
                    </a:lnTo>
                    <a:lnTo>
                      <a:pt x="58" y="250"/>
                    </a:lnTo>
                    <a:lnTo>
                      <a:pt x="60" y="248"/>
                    </a:lnTo>
                    <a:lnTo>
                      <a:pt x="60" y="246"/>
                    </a:lnTo>
                    <a:lnTo>
                      <a:pt x="60" y="246"/>
                    </a:lnTo>
                    <a:lnTo>
                      <a:pt x="60" y="244"/>
                    </a:lnTo>
                    <a:lnTo>
                      <a:pt x="58" y="244"/>
                    </a:lnTo>
                    <a:lnTo>
                      <a:pt x="58" y="244"/>
                    </a:lnTo>
                    <a:lnTo>
                      <a:pt x="54" y="244"/>
                    </a:lnTo>
                    <a:lnTo>
                      <a:pt x="54" y="244"/>
                    </a:lnTo>
                    <a:lnTo>
                      <a:pt x="52" y="242"/>
                    </a:lnTo>
                    <a:lnTo>
                      <a:pt x="50" y="240"/>
                    </a:lnTo>
                    <a:lnTo>
                      <a:pt x="50" y="238"/>
                    </a:lnTo>
                    <a:lnTo>
                      <a:pt x="50" y="236"/>
                    </a:lnTo>
                    <a:lnTo>
                      <a:pt x="48" y="236"/>
                    </a:lnTo>
                    <a:lnTo>
                      <a:pt x="46" y="234"/>
                    </a:lnTo>
                    <a:lnTo>
                      <a:pt x="44" y="232"/>
                    </a:lnTo>
                    <a:lnTo>
                      <a:pt x="44" y="232"/>
                    </a:lnTo>
                    <a:lnTo>
                      <a:pt x="42" y="228"/>
                    </a:lnTo>
                    <a:lnTo>
                      <a:pt x="40" y="224"/>
                    </a:lnTo>
                    <a:lnTo>
                      <a:pt x="40" y="222"/>
                    </a:lnTo>
                    <a:lnTo>
                      <a:pt x="40" y="220"/>
                    </a:lnTo>
                    <a:lnTo>
                      <a:pt x="38" y="218"/>
                    </a:lnTo>
                    <a:lnTo>
                      <a:pt x="38" y="216"/>
                    </a:lnTo>
                    <a:lnTo>
                      <a:pt x="38" y="214"/>
                    </a:lnTo>
                    <a:lnTo>
                      <a:pt x="38" y="212"/>
                    </a:lnTo>
                    <a:lnTo>
                      <a:pt x="38" y="210"/>
                    </a:lnTo>
                    <a:lnTo>
                      <a:pt x="40" y="208"/>
                    </a:lnTo>
                    <a:lnTo>
                      <a:pt x="40" y="206"/>
                    </a:lnTo>
                    <a:lnTo>
                      <a:pt x="42" y="206"/>
                    </a:lnTo>
                    <a:lnTo>
                      <a:pt x="46" y="202"/>
                    </a:lnTo>
                    <a:lnTo>
                      <a:pt x="48" y="202"/>
                    </a:lnTo>
                    <a:lnTo>
                      <a:pt x="48" y="202"/>
                    </a:lnTo>
                    <a:lnTo>
                      <a:pt x="50" y="200"/>
                    </a:lnTo>
                    <a:lnTo>
                      <a:pt x="50" y="196"/>
                    </a:lnTo>
                    <a:lnTo>
                      <a:pt x="50" y="192"/>
                    </a:lnTo>
                    <a:lnTo>
                      <a:pt x="48" y="190"/>
                    </a:lnTo>
                    <a:lnTo>
                      <a:pt x="48" y="190"/>
                    </a:lnTo>
                    <a:lnTo>
                      <a:pt x="46" y="190"/>
                    </a:lnTo>
                    <a:lnTo>
                      <a:pt x="46" y="188"/>
                    </a:lnTo>
                    <a:lnTo>
                      <a:pt x="48" y="186"/>
                    </a:lnTo>
                    <a:lnTo>
                      <a:pt x="48" y="186"/>
                    </a:lnTo>
                    <a:lnTo>
                      <a:pt x="50" y="182"/>
                    </a:lnTo>
                    <a:lnTo>
                      <a:pt x="50" y="182"/>
                    </a:lnTo>
                    <a:lnTo>
                      <a:pt x="52" y="182"/>
                    </a:lnTo>
                    <a:lnTo>
                      <a:pt x="54" y="182"/>
                    </a:lnTo>
                    <a:lnTo>
                      <a:pt x="56" y="182"/>
                    </a:lnTo>
                    <a:lnTo>
                      <a:pt x="58" y="184"/>
                    </a:lnTo>
                    <a:lnTo>
                      <a:pt x="60" y="184"/>
                    </a:lnTo>
                    <a:lnTo>
                      <a:pt x="62" y="184"/>
                    </a:lnTo>
                    <a:lnTo>
                      <a:pt x="62" y="182"/>
                    </a:lnTo>
                    <a:lnTo>
                      <a:pt x="62" y="180"/>
                    </a:lnTo>
                    <a:lnTo>
                      <a:pt x="62" y="178"/>
                    </a:lnTo>
                    <a:lnTo>
                      <a:pt x="58" y="176"/>
                    </a:lnTo>
                    <a:lnTo>
                      <a:pt x="56" y="170"/>
                    </a:lnTo>
                    <a:lnTo>
                      <a:pt x="56" y="168"/>
                    </a:lnTo>
                    <a:lnTo>
                      <a:pt x="56" y="168"/>
                    </a:lnTo>
                    <a:lnTo>
                      <a:pt x="56" y="166"/>
                    </a:lnTo>
                    <a:lnTo>
                      <a:pt x="56" y="164"/>
                    </a:lnTo>
                    <a:lnTo>
                      <a:pt x="54" y="164"/>
                    </a:lnTo>
                    <a:lnTo>
                      <a:pt x="54" y="164"/>
                    </a:lnTo>
                    <a:lnTo>
                      <a:pt x="52" y="166"/>
                    </a:lnTo>
                    <a:lnTo>
                      <a:pt x="52" y="168"/>
                    </a:lnTo>
                    <a:lnTo>
                      <a:pt x="52" y="170"/>
                    </a:lnTo>
                    <a:lnTo>
                      <a:pt x="52" y="172"/>
                    </a:lnTo>
                    <a:lnTo>
                      <a:pt x="52" y="172"/>
                    </a:lnTo>
                    <a:lnTo>
                      <a:pt x="50" y="174"/>
                    </a:lnTo>
                    <a:lnTo>
                      <a:pt x="48" y="172"/>
                    </a:lnTo>
                    <a:lnTo>
                      <a:pt x="46" y="170"/>
                    </a:lnTo>
                    <a:lnTo>
                      <a:pt x="44" y="168"/>
                    </a:lnTo>
                    <a:lnTo>
                      <a:pt x="42" y="168"/>
                    </a:lnTo>
                    <a:lnTo>
                      <a:pt x="38" y="166"/>
                    </a:lnTo>
                    <a:lnTo>
                      <a:pt x="34" y="166"/>
                    </a:lnTo>
                    <a:lnTo>
                      <a:pt x="32" y="164"/>
                    </a:lnTo>
                    <a:lnTo>
                      <a:pt x="32" y="164"/>
                    </a:lnTo>
                    <a:lnTo>
                      <a:pt x="30" y="162"/>
                    </a:lnTo>
                    <a:lnTo>
                      <a:pt x="30" y="158"/>
                    </a:lnTo>
                    <a:lnTo>
                      <a:pt x="30" y="156"/>
                    </a:lnTo>
                    <a:lnTo>
                      <a:pt x="28" y="152"/>
                    </a:lnTo>
                    <a:lnTo>
                      <a:pt x="26" y="150"/>
                    </a:lnTo>
                    <a:lnTo>
                      <a:pt x="24" y="148"/>
                    </a:lnTo>
                    <a:lnTo>
                      <a:pt x="20" y="146"/>
                    </a:lnTo>
                    <a:lnTo>
                      <a:pt x="18" y="146"/>
                    </a:lnTo>
                    <a:lnTo>
                      <a:pt x="18" y="146"/>
                    </a:lnTo>
                    <a:lnTo>
                      <a:pt x="14" y="144"/>
                    </a:lnTo>
                    <a:lnTo>
                      <a:pt x="14" y="144"/>
                    </a:lnTo>
                    <a:lnTo>
                      <a:pt x="14" y="144"/>
                    </a:lnTo>
                    <a:lnTo>
                      <a:pt x="12" y="142"/>
                    </a:lnTo>
                    <a:lnTo>
                      <a:pt x="12" y="140"/>
                    </a:lnTo>
                    <a:lnTo>
                      <a:pt x="10" y="140"/>
                    </a:lnTo>
                    <a:lnTo>
                      <a:pt x="8" y="140"/>
                    </a:lnTo>
                    <a:lnTo>
                      <a:pt x="6" y="140"/>
                    </a:lnTo>
                    <a:lnTo>
                      <a:pt x="4" y="140"/>
                    </a:lnTo>
                    <a:lnTo>
                      <a:pt x="4" y="140"/>
                    </a:lnTo>
                    <a:lnTo>
                      <a:pt x="2" y="138"/>
                    </a:lnTo>
                    <a:lnTo>
                      <a:pt x="0" y="128"/>
                    </a:lnTo>
                    <a:lnTo>
                      <a:pt x="0" y="124"/>
                    </a:lnTo>
                    <a:lnTo>
                      <a:pt x="2" y="120"/>
                    </a:lnTo>
                    <a:lnTo>
                      <a:pt x="4" y="114"/>
                    </a:lnTo>
                    <a:lnTo>
                      <a:pt x="4" y="110"/>
                    </a:lnTo>
                    <a:lnTo>
                      <a:pt x="10" y="106"/>
                    </a:lnTo>
                    <a:lnTo>
                      <a:pt x="12" y="104"/>
                    </a:lnTo>
                    <a:lnTo>
                      <a:pt x="14" y="102"/>
                    </a:lnTo>
                    <a:lnTo>
                      <a:pt x="14" y="100"/>
                    </a:lnTo>
                    <a:lnTo>
                      <a:pt x="14" y="96"/>
                    </a:lnTo>
                    <a:lnTo>
                      <a:pt x="14" y="92"/>
                    </a:lnTo>
                    <a:lnTo>
                      <a:pt x="12" y="90"/>
                    </a:lnTo>
                    <a:lnTo>
                      <a:pt x="12" y="88"/>
                    </a:lnTo>
                    <a:lnTo>
                      <a:pt x="12" y="86"/>
                    </a:lnTo>
                    <a:lnTo>
                      <a:pt x="14" y="84"/>
                    </a:lnTo>
                    <a:lnTo>
                      <a:pt x="16" y="84"/>
                    </a:lnTo>
                    <a:lnTo>
                      <a:pt x="20" y="82"/>
                    </a:lnTo>
                    <a:lnTo>
                      <a:pt x="22" y="80"/>
                    </a:lnTo>
                    <a:lnTo>
                      <a:pt x="24" y="80"/>
                    </a:lnTo>
                    <a:lnTo>
                      <a:pt x="28" y="78"/>
                    </a:lnTo>
                    <a:lnTo>
                      <a:pt x="30" y="78"/>
                    </a:lnTo>
                    <a:lnTo>
                      <a:pt x="32" y="78"/>
                    </a:lnTo>
                    <a:lnTo>
                      <a:pt x="32" y="78"/>
                    </a:lnTo>
                    <a:lnTo>
                      <a:pt x="38" y="80"/>
                    </a:lnTo>
                    <a:lnTo>
                      <a:pt x="42" y="80"/>
                    </a:lnTo>
                    <a:lnTo>
                      <a:pt x="50" y="84"/>
                    </a:lnTo>
                    <a:lnTo>
                      <a:pt x="64" y="84"/>
                    </a:lnTo>
                    <a:lnTo>
                      <a:pt x="64" y="94"/>
                    </a:lnTo>
                    <a:lnTo>
                      <a:pt x="120" y="92"/>
                    </a:lnTo>
                    <a:lnTo>
                      <a:pt x="118" y="2"/>
                    </a:lnTo>
                    <a:lnTo>
                      <a:pt x="150" y="0"/>
                    </a:lnTo>
                    <a:lnTo>
                      <a:pt x="150" y="0"/>
                    </a:lnTo>
                    <a:close/>
                  </a:path>
                </a:pathLst>
              </a:custGeom>
              <a:grpFill/>
              <a:ln w="3175" cmpd="sng">
                <a:solidFill>
                  <a:srgbClr val="000000"/>
                </a:solidFill>
                <a:round/>
                <a:headEnd/>
                <a:tailEnd/>
              </a:ln>
            </p:spPr>
            <p:txBody>
              <a:bodyPr/>
              <a:lstStyle/>
              <a:p>
                <a:endParaRPr lang="en-US" sz="2600" dirty="0"/>
              </a:p>
            </p:txBody>
          </p:sp>
          <p:sp>
            <p:nvSpPr>
              <p:cNvPr id="828" name="Freeform 44"/>
              <p:cNvSpPr>
                <a:spLocks/>
              </p:cNvSpPr>
              <p:nvPr/>
            </p:nvSpPr>
            <p:spPr bwMode="auto">
              <a:xfrm>
                <a:off x="2051" y="628"/>
                <a:ext cx="210" cy="338"/>
              </a:xfrm>
              <a:custGeom>
                <a:avLst/>
                <a:gdLst>
                  <a:gd name="T0" fmla="*/ 152 w 210"/>
                  <a:gd name="T1" fmla="*/ 12 h 338"/>
                  <a:gd name="T2" fmla="*/ 146 w 210"/>
                  <a:gd name="T3" fmla="*/ 20 h 338"/>
                  <a:gd name="T4" fmla="*/ 148 w 210"/>
                  <a:gd name="T5" fmla="*/ 30 h 338"/>
                  <a:gd name="T6" fmla="*/ 150 w 210"/>
                  <a:gd name="T7" fmla="*/ 36 h 338"/>
                  <a:gd name="T8" fmla="*/ 142 w 210"/>
                  <a:gd name="T9" fmla="*/ 50 h 338"/>
                  <a:gd name="T10" fmla="*/ 148 w 210"/>
                  <a:gd name="T11" fmla="*/ 56 h 338"/>
                  <a:gd name="T12" fmla="*/ 144 w 210"/>
                  <a:gd name="T13" fmla="*/ 60 h 338"/>
                  <a:gd name="T14" fmla="*/ 142 w 210"/>
                  <a:gd name="T15" fmla="*/ 66 h 338"/>
                  <a:gd name="T16" fmla="*/ 148 w 210"/>
                  <a:gd name="T17" fmla="*/ 76 h 338"/>
                  <a:gd name="T18" fmla="*/ 146 w 210"/>
                  <a:gd name="T19" fmla="*/ 88 h 338"/>
                  <a:gd name="T20" fmla="*/ 150 w 210"/>
                  <a:gd name="T21" fmla="*/ 100 h 338"/>
                  <a:gd name="T22" fmla="*/ 158 w 210"/>
                  <a:gd name="T23" fmla="*/ 112 h 338"/>
                  <a:gd name="T24" fmla="*/ 166 w 210"/>
                  <a:gd name="T25" fmla="*/ 112 h 338"/>
                  <a:gd name="T26" fmla="*/ 170 w 210"/>
                  <a:gd name="T27" fmla="*/ 118 h 338"/>
                  <a:gd name="T28" fmla="*/ 176 w 210"/>
                  <a:gd name="T29" fmla="*/ 120 h 338"/>
                  <a:gd name="T30" fmla="*/ 190 w 210"/>
                  <a:gd name="T31" fmla="*/ 126 h 338"/>
                  <a:gd name="T32" fmla="*/ 194 w 210"/>
                  <a:gd name="T33" fmla="*/ 134 h 338"/>
                  <a:gd name="T34" fmla="*/ 204 w 210"/>
                  <a:gd name="T35" fmla="*/ 138 h 338"/>
                  <a:gd name="T36" fmla="*/ 202 w 210"/>
                  <a:gd name="T37" fmla="*/ 166 h 338"/>
                  <a:gd name="T38" fmla="*/ 194 w 210"/>
                  <a:gd name="T39" fmla="*/ 182 h 338"/>
                  <a:gd name="T40" fmla="*/ 202 w 210"/>
                  <a:gd name="T41" fmla="*/ 224 h 338"/>
                  <a:gd name="T42" fmla="*/ 208 w 210"/>
                  <a:gd name="T43" fmla="*/ 240 h 338"/>
                  <a:gd name="T44" fmla="*/ 194 w 210"/>
                  <a:gd name="T45" fmla="*/ 266 h 338"/>
                  <a:gd name="T46" fmla="*/ 184 w 210"/>
                  <a:gd name="T47" fmla="*/ 262 h 338"/>
                  <a:gd name="T48" fmla="*/ 170 w 210"/>
                  <a:gd name="T49" fmla="*/ 270 h 338"/>
                  <a:gd name="T50" fmla="*/ 104 w 210"/>
                  <a:gd name="T51" fmla="*/ 318 h 338"/>
                  <a:gd name="T52" fmla="*/ 96 w 210"/>
                  <a:gd name="T53" fmla="*/ 322 h 338"/>
                  <a:gd name="T54" fmla="*/ 84 w 210"/>
                  <a:gd name="T55" fmla="*/ 324 h 338"/>
                  <a:gd name="T56" fmla="*/ 100 w 210"/>
                  <a:gd name="T57" fmla="*/ 324 h 338"/>
                  <a:gd name="T58" fmla="*/ 94 w 210"/>
                  <a:gd name="T59" fmla="*/ 330 h 338"/>
                  <a:gd name="T60" fmla="*/ 48 w 210"/>
                  <a:gd name="T61" fmla="*/ 328 h 338"/>
                  <a:gd name="T62" fmla="*/ 32 w 210"/>
                  <a:gd name="T63" fmla="*/ 338 h 338"/>
                  <a:gd name="T64" fmla="*/ 8 w 210"/>
                  <a:gd name="T65" fmla="*/ 286 h 338"/>
                  <a:gd name="T66" fmla="*/ 0 w 210"/>
                  <a:gd name="T67" fmla="*/ 222 h 338"/>
                  <a:gd name="T68" fmla="*/ 14 w 210"/>
                  <a:gd name="T69" fmla="*/ 206 h 338"/>
                  <a:gd name="T70" fmla="*/ 10 w 210"/>
                  <a:gd name="T71" fmla="*/ 220 h 338"/>
                  <a:gd name="T72" fmla="*/ 6 w 210"/>
                  <a:gd name="T73" fmla="*/ 240 h 338"/>
                  <a:gd name="T74" fmla="*/ 10 w 210"/>
                  <a:gd name="T75" fmla="*/ 266 h 338"/>
                  <a:gd name="T76" fmla="*/ 16 w 210"/>
                  <a:gd name="T77" fmla="*/ 294 h 338"/>
                  <a:gd name="T78" fmla="*/ 24 w 210"/>
                  <a:gd name="T79" fmla="*/ 312 h 338"/>
                  <a:gd name="T80" fmla="*/ 28 w 210"/>
                  <a:gd name="T81" fmla="*/ 322 h 338"/>
                  <a:gd name="T82" fmla="*/ 34 w 210"/>
                  <a:gd name="T83" fmla="*/ 324 h 338"/>
                  <a:gd name="T84" fmla="*/ 48 w 210"/>
                  <a:gd name="T85" fmla="*/ 322 h 338"/>
                  <a:gd name="T86" fmla="*/ 56 w 210"/>
                  <a:gd name="T87" fmla="*/ 308 h 338"/>
                  <a:gd name="T88" fmla="*/ 58 w 210"/>
                  <a:gd name="T89" fmla="*/ 296 h 338"/>
                  <a:gd name="T90" fmla="*/ 60 w 210"/>
                  <a:gd name="T91" fmla="*/ 282 h 338"/>
                  <a:gd name="T92" fmla="*/ 60 w 210"/>
                  <a:gd name="T93" fmla="*/ 268 h 338"/>
                  <a:gd name="T94" fmla="*/ 60 w 210"/>
                  <a:gd name="T95" fmla="*/ 260 h 338"/>
                  <a:gd name="T96" fmla="*/ 58 w 210"/>
                  <a:gd name="T97" fmla="*/ 246 h 338"/>
                  <a:gd name="T98" fmla="*/ 54 w 210"/>
                  <a:gd name="T99" fmla="*/ 234 h 338"/>
                  <a:gd name="T100" fmla="*/ 44 w 210"/>
                  <a:gd name="T101" fmla="*/ 222 h 338"/>
                  <a:gd name="T102" fmla="*/ 30 w 210"/>
                  <a:gd name="T103" fmla="*/ 194 h 338"/>
                  <a:gd name="T104" fmla="*/ 16 w 210"/>
                  <a:gd name="T105" fmla="*/ 176 h 338"/>
                  <a:gd name="T106" fmla="*/ 158 w 210"/>
                  <a:gd name="T107" fmla="*/ 2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338">
                    <a:moveTo>
                      <a:pt x="158" y="2"/>
                    </a:moveTo>
                    <a:lnTo>
                      <a:pt x="154" y="6"/>
                    </a:lnTo>
                    <a:lnTo>
                      <a:pt x="152" y="12"/>
                    </a:lnTo>
                    <a:lnTo>
                      <a:pt x="152" y="12"/>
                    </a:lnTo>
                    <a:lnTo>
                      <a:pt x="148" y="14"/>
                    </a:lnTo>
                    <a:lnTo>
                      <a:pt x="148" y="16"/>
                    </a:lnTo>
                    <a:lnTo>
                      <a:pt x="146" y="20"/>
                    </a:lnTo>
                    <a:lnTo>
                      <a:pt x="146" y="20"/>
                    </a:lnTo>
                    <a:lnTo>
                      <a:pt x="146" y="22"/>
                    </a:lnTo>
                    <a:lnTo>
                      <a:pt x="146" y="26"/>
                    </a:lnTo>
                    <a:lnTo>
                      <a:pt x="148" y="26"/>
                    </a:lnTo>
                    <a:lnTo>
                      <a:pt x="148" y="30"/>
                    </a:lnTo>
                    <a:lnTo>
                      <a:pt x="146" y="34"/>
                    </a:lnTo>
                    <a:lnTo>
                      <a:pt x="146" y="36"/>
                    </a:lnTo>
                    <a:lnTo>
                      <a:pt x="150" y="36"/>
                    </a:lnTo>
                    <a:lnTo>
                      <a:pt x="150" y="36"/>
                    </a:lnTo>
                    <a:lnTo>
                      <a:pt x="146" y="40"/>
                    </a:lnTo>
                    <a:lnTo>
                      <a:pt x="146" y="42"/>
                    </a:lnTo>
                    <a:lnTo>
                      <a:pt x="142" y="46"/>
                    </a:lnTo>
                    <a:lnTo>
                      <a:pt x="142" y="50"/>
                    </a:lnTo>
                    <a:lnTo>
                      <a:pt x="146" y="52"/>
                    </a:lnTo>
                    <a:lnTo>
                      <a:pt x="150" y="52"/>
                    </a:lnTo>
                    <a:lnTo>
                      <a:pt x="150" y="54"/>
                    </a:lnTo>
                    <a:lnTo>
                      <a:pt x="148" y="56"/>
                    </a:lnTo>
                    <a:lnTo>
                      <a:pt x="144" y="54"/>
                    </a:lnTo>
                    <a:lnTo>
                      <a:pt x="144" y="56"/>
                    </a:lnTo>
                    <a:lnTo>
                      <a:pt x="146" y="58"/>
                    </a:lnTo>
                    <a:lnTo>
                      <a:pt x="144" y="60"/>
                    </a:lnTo>
                    <a:lnTo>
                      <a:pt x="142" y="56"/>
                    </a:lnTo>
                    <a:lnTo>
                      <a:pt x="140" y="58"/>
                    </a:lnTo>
                    <a:lnTo>
                      <a:pt x="142" y="64"/>
                    </a:lnTo>
                    <a:lnTo>
                      <a:pt x="142" y="66"/>
                    </a:lnTo>
                    <a:lnTo>
                      <a:pt x="140" y="66"/>
                    </a:lnTo>
                    <a:lnTo>
                      <a:pt x="138" y="70"/>
                    </a:lnTo>
                    <a:lnTo>
                      <a:pt x="146" y="72"/>
                    </a:lnTo>
                    <a:lnTo>
                      <a:pt x="148" y="76"/>
                    </a:lnTo>
                    <a:lnTo>
                      <a:pt x="148" y="76"/>
                    </a:lnTo>
                    <a:lnTo>
                      <a:pt x="146" y="82"/>
                    </a:lnTo>
                    <a:lnTo>
                      <a:pt x="150" y="86"/>
                    </a:lnTo>
                    <a:lnTo>
                      <a:pt x="146" y="88"/>
                    </a:lnTo>
                    <a:lnTo>
                      <a:pt x="146" y="94"/>
                    </a:lnTo>
                    <a:lnTo>
                      <a:pt x="148" y="98"/>
                    </a:lnTo>
                    <a:lnTo>
                      <a:pt x="148" y="100"/>
                    </a:lnTo>
                    <a:lnTo>
                      <a:pt x="150" y="100"/>
                    </a:lnTo>
                    <a:lnTo>
                      <a:pt x="152" y="102"/>
                    </a:lnTo>
                    <a:lnTo>
                      <a:pt x="150" y="102"/>
                    </a:lnTo>
                    <a:lnTo>
                      <a:pt x="156" y="108"/>
                    </a:lnTo>
                    <a:lnTo>
                      <a:pt x="158" y="112"/>
                    </a:lnTo>
                    <a:lnTo>
                      <a:pt x="162" y="112"/>
                    </a:lnTo>
                    <a:lnTo>
                      <a:pt x="162" y="114"/>
                    </a:lnTo>
                    <a:lnTo>
                      <a:pt x="166" y="114"/>
                    </a:lnTo>
                    <a:lnTo>
                      <a:pt x="166" y="112"/>
                    </a:lnTo>
                    <a:lnTo>
                      <a:pt x="168" y="112"/>
                    </a:lnTo>
                    <a:lnTo>
                      <a:pt x="168" y="114"/>
                    </a:lnTo>
                    <a:lnTo>
                      <a:pt x="166" y="118"/>
                    </a:lnTo>
                    <a:lnTo>
                      <a:pt x="170" y="118"/>
                    </a:lnTo>
                    <a:lnTo>
                      <a:pt x="170" y="118"/>
                    </a:lnTo>
                    <a:lnTo>
                      <a:pt x="170" y="120"/>
                    </a:lnTo>
                    <a:lnTo>
                      <a:pt x="174" y="118"/>
                    </a:lnTo>
                    <a:lnTo>
                      <a:pt x="176" y="120"/>
                    </a:lnTo>
                    <a:lnTo>
                      <a:pt x="180" y="122"/>
                    </a:lnTo>
                    <a:lnTo>
                      <a:pt x="180" y="124"/>
                    </a:lnTo>
                    <a:lnTo>
                      <a:pt x="188" y="124"/>
                    </a:lnTo>
                    <a:lnTo>
                      <a:pt x="190" y="126"/>
                    </a:lnTo>
                    <a:lnTo>
                      <a:pt x="190" y="128"/>
                    </a:lnTo>
                    <a:lnTo>
                      <a:pt x="192" y="132"/>
                    </a:lnTo>
                    <a:lnTo>
                      <a:pt x="192" y="134"/>
                    </a:lnTo>
                    <a:lnTo>
                      <a:pt x="194" y="134"/>
                    </a:lnTo>
                    <a:lnTo>
                      <a:pt x="198" y="134"/>
                    </a:lnTo>
                    <a:lnTo>
                      <a:pt x="200" y="134"/>
                    </a:lnTo>
                    <a:lnTo>
                      <a:pt x="202" y="136"/>
                    </a:lnTo>
                    <a:lnTo>
                      <a:pt x="204" y="138"/>
                    </a:lnTo>
                    <a:lnTo>
                      <a:pt x="210" y="160"/>
                    </a:lnTo>
                    <a:lnTo>
                      <a:pt x="206" y="158"/>
                    </a:lnTo>
                    <a:lnTo>
                      <a:pt x="204" y="162"/>
                    </a:lnTo>
                    <a:lnTo>
                      <a:pt x="202" y="166"/>
                    </a:lnTo>
                    <a:lnTo>
                      <a:pt x="202" y="168"/>
                    </a:lnTo>
                    <a:lnTo>
                      <a:pt x="200" y="170"/>
                    </a:lnTo>
                    <a:lnTo>
                      <a:pt x="196" y="174"/>
                    </a:lnTo>
                    <a:lnTo>
                      <a:pt x="194" y="182"/>
                    </a:lnTo>
                    <a:lnTo>
                      <a:pt x="192" y="190"/>
                    </a:lnTo>
                    <a:lnTo>
                      <a:pt x="198" y="210"/>
                    </a:lnTo>
                    <a:lnTo>
                      <a:pt x="200" y="220"/>
                    </a:lnTo>
                    <a:lnTo>
                      <a:pt x="202" y="224"/>
                    </a:lnTo>
                    <a:lnTo>
                      <a:pt x="202" y="234"/>
                    </a:lnTo>
                    <a:lnTo>
                      <a:pt x="202" y="236"/>
                    </a:lnTo>
                    <a:lnTo>
                      <a:pt x="206" y="238"/>
                    </a:lnTo>
                    <a:lnTo>
                      <a:pt x="208" y="240"/>
                    </a:lnTo>
                    <a:lnTo>
                      <a:pt x="208" y="248"/>
                    </a:lnTo>
                    <a:lnTo>
                      <a:pt x="200" y="256"/>
                    </a:lnTo>
                    <a:lnTo>
                      <a:pt x="198" y="266"/>
                    </a:lnTo>
                    <a:lnTo>
                      <a:pt x="194" y="266"/>
                    </a:lnTo>
                    <a:lnTo>
                      <a:pt x="192" y="266"/>
                    </a:lnTo>
                    <a:lnTo>
                      <a:pt x="190" y="264"/>
                    </a:lnTo>
                    <a:lnTo>
                      <a:pt x="186" y="262"/>
                    </a:lnTo>
                    <a:lnTo>
                      <a:pt x="184" y="262"/>
                    </a:lnTo>
                    <a:lnTo>
                      <a:pt x="182" y="264"/>
                    </a:lnTo>
                    <a:lnTo>
                      <a:pt x="180" y="270"/>
                    </a:lnTo>
                    <a:lnTo>
                      <a:pt x="176" y="272"/>
                    </a:lnTo>
                    <a:lnTo>
                      <a:pt x="170" y="270"/>
                    </a:lnTo>
                    <a:lnTo>
                      <a:pt x="164" y="268"/>
                    </a:lnTo>
                    <a:lnTo>
                      <a:pt x="160" y="268"/>
                    </a:lnTo>
                    <a:lnTo>
                      <a:pt x="110" y="308"/>
                    </a:lnTo>
                    <a:lnTo>
                      <a:pt x="104" y="318"/>
                    </a:lnTo>
                    <a:lnTo>
                      <a:pt x="104" y="320"/>
                    </a:lnTo>
                    <a:lnTo>
                      <a:pt x="102" y="320"/>
                    </a:lnTo>
                    <a:lnTo>
                      <a:pt x="100" y="320"/>
                    </a:lnTo>
                    <a:lnTo>
                      <a:pt x="96" y="322"/>
                    </a:lnTo>
                    <a:lnTo>
                      <a:pt x="92" y="324"/>
                    </a:lnTo>
                    <a:lnTo>
                      <a:pt x="88" y="322"/>
                    </a:lnTo>
                    <a:lnTo>
                      <a:pt x="84" y="322"/>
                    </a:lnTo>
                    <a:lnTo>
                      <a:pt x="84" y="324"/>
                    </a:lnTo>
                    <a:lnTo>
                      <a:pt x="84" y="324"/>
                    </a:lnTo>
                    <a:lnTo>
                      <a:pt x="92" y="326"/>
                    </a:lnTo>
                    <a:lnTo>
                      <a:pt x="98" y="326"/>
                    </a:lnTo>
                    <a:lnTo>
                      <a:pt x="100" y="324"/>
                    </a:lnTo>
                    <a:lnTo>
                      <a:pt x="102" y="324"/>
                    </a:lnTo>
                    <a:lnTo>
                      <a:pt x="100" y="328"/>
                    </a:lnTo>
                    <a:lnTo>
                      <a:pt x="98" y="330"/>
                    </a:lnTo>
                    <a:lnTo>
                      <a:pt x="94" y="330"/>
                    </a:lnTo>
                    <a:lnTo>
                      <a:pt x="84" y="328"/>
                    </a:lnTo>
                    <a:lnTo>
                      <a:pt x="70" y="326"/>
                    </a:lnTo>
                    <a:lnTo>
                      <a:pt x="56" y="326"/>
                    </a:lnTo>
                    <a:lnTo>
                      <a:pt x="48" y="328"/>
                    </a:lnTo>
                    <a:lnTo>
                      <a:pt x="42" y="330"/>
                    </a:lnTo>
                    <a:lnTo>
                      <a:pt x="36" y="334"/>
                    </a:lnTo>
                    <a:lnTo>
                      <a:pt x="34" y="338"/>
                    </a:lnTo>
                    <a:lnTo>
                      <a:pt x="32" y="338"/>
                    </a:lnTo>
                    <a:lnTo>
                      <a:pt x="32" y="338"/>
                    </a:lnTo>
                    <a:lnTo>
                      <a:pt x="22" y="322"/>
                    </a:lnTo>
                    <a:lnTo>
                      <a:pt x="18" y="316"/>
                    </a:lnTo>
                    <a:lnTo>
                      <a:pt x="8" y="286"/>
                    </a:lnTo>
                    <a:lnTo>
                      <a:pt x="2" y="252"/>
                    </a:lnTo>
                    <a:lnTo>
                      <a:pt x="0" y="246"/>
                    </a:lnTo>
                    <a:lnTo>
                      <a:pt x="0" y="232"/>
                    </a:lnTo>
                    <a:lnTo>
                      <a:pt x="0" y="222"/>
                    </a:lnTo>
                    <a:lnTo>
                      <a:pt x="4" y="214"/>
                    </a:lnTo>
                    <a:lnTo>
                      <a:pt x="6" y="208"/>
                    </a:lnTo>
                    <a:lnTo>
                      <a:pt x="10" y="206"/>
                    </a:lnTo>
                    <a:lnTo>
                      <a:pt x="14" y="206"/>
                    </a:lnTo>
                    <a:lnTo>
                      <a:pt x="14" y="208"/>
                    </a:lnTo>
                    <a:lnTo>
                      <a:pt x="12" y="212"/>
                    </a:lnTo>
                    <a:lnTo>
                      <a:pt x="10" y="214"/>
                    </a:lnTo>
                    <a:lnTo>
                      <a:pt x="10" y="220"/>
                    </a:lnTo>
                    <a:lnTo>
                      <a:pt x="8" y="224"/>
                    </a:lnTo>
                    <a:lnTo>
                      <a:pt x="6" y="228"/>
                    </a:lnTo>
                    <a:lnTo>
                      <a:pt x="4" y="234"/>
                    </a:lnTo>
                    <a:lnTo>
                      <a:pt x="6" y="240"/>
                    </a:lnTo>
                    <a:lnTo>
                      <a:pt x="6" y="248"/>
                    </a:lnTo>
                    <a:lnTo>
                      <a:pt x="8" y="256"/>
                    </a:lnTo>
                    <a:lnTo>
                      <a:pt x="8" y="264"/>
                    </a:lnTo>
                    <a:lnTo>
                      <a:pt x="10" y="266"/>
                    </a:lnTo>
                    <a:lnTo>
                      <a:pt x="10" y="272"/>
                    </a:lnTo>
                    <a:lnTo>
                      <a:pt x="14" y="278"/>
                    </a:lnTo>
                    <a:lnTo>
                      <a:pt x="16" y="288"/>
                    </a:lnTo>
                    <a:lnTo>
                      <a:pt x="16" y="294"/>
                    </a:lnTo>
                    <a:lnTo>
                      <a:pt x="16" y="296"/>
                    </a:lnTo>
                    <a:lnTo>
                      <a:pt x="20" y="302"/>
                    </a:lnTo>
                    <a:lnTo>
                      <a:pt x="22" y="308"/>
                    </a:lnTo>
                    <a:lnTo>
                      <a:pt x="24" y="312"/>
                    </a:lnTo>
                    <a:lnTo>
                      <a:pt x="26" y="320"/>
                    </a:lnTo>
                    <a:lnTo>
                      <a:pt x="28" y="320"/>
                    </a:lnTo>
                    <a:lnTo>
                      <a:pt x="28" y="320"/>
                    </a:lnTo>
                    <a:lnTo>
                      <a:pt x="28" y="322"/>
                    </a:lnTo>
                    <a:lnTo>
                      <a:pt x="30" y="326"/>
                    </a:lnTo>
                    <a:lnTo>
                      <a:pt x="32" y="326"/>
                    </a:lnTo>
                    <a:lnTo>
                      <a:pt x="32" y="326"/>
                    </a:lnTo>
                    <a:lnTo>
                      <a:pt x="34" y="324"/>
                    </a:lnTo>
                    <a:lnTo>
                      <a:pt x="38" y="324"/>
                    </a:lnTo>
                    <a:lnTo>
                      <a:pt x="40" y="324"/>
                    </a:lnTo>
                    <a:lnTo>
                      <a:pt x="42" y="324"/>
                    </a:lnTo>
                    <a:lnTo>
                      <a:pt x="48" y="322"/>
                    </a:lnTo>
                    <a:lnTo>
                      <a:pt x="54" y="322"/>
                    </a:lnTo>
                    <a:lnTo>
                      <a:pt x="54" y="322"/>
                    </a:lnTo>
                    <a:lnTo>
                      <a:pt x="58" y="312"/>
                    </a:lnTo>
                    <a:lnTo>
                      <a:pt x="56" y="308"/>
                    </a:lnTo>
                    <a:lnTo>
                      <a:pt x="56" y="308"/>
                    </a:lnTo>
                    <a:lnTo>
                      <a:pt x="58" y="306"/>
                    </a:lnTo>
                    <a:lnTo>
                      <a:pt x="58" y="302"/>
                    </a:lnTo>
                    <a:lnTo>
                      <a:pt x="58" y="296"/>
                    </a:lnTo>
                    <a:lnTo>
                      <a:pt x="60" y="288"/>
                    </a:lnTo>
                    <a:lnTo>
                      <a:pt x="58" y="286"/>
                    </a:lnTo>
                    <a:lnTo>
                      <a:pt x="58" y="284"/>
                    </a:lnTo>
                    <a:lnTo>
                      <a:pt x="60" y="282"/>
                    </a:lnTo>
                    <a:lnTo>
                      <a:pt x="58" y="280"/>
                    </a:lnTo>
                    <a:lnTo>
                      <a:pt x="58" y="276"/>
                    </a:lnTo>
                    <a:lnTo>
                      <a:pt x="58" y="272"/>
                    </a:lnTo>
                    <a:lnTo>
                      <a:pt x="60" y="268"/>
                    </a:lnTo>
                    <a:lnTo>
                      <a:pt x="60" y="268"/>
                    </a:lnTo>
                    <a:lnTo>
                      <a:pt x="60" y="266"/>
                    </a:lnTo>
                    <a:lnTo>
                      <a:pt x="60" y="264"/>
                    </a:lnTo>
                    <a:lnTo>
                      <a:pt x="60" y="260"/>
                    </a:lnTo>
                    <a:lnTo>
                      <a:pt x="58" y="254"/>
                    </a:lnTo>
                    <a:lnTo>
                      <a:pt x="60" y="250"/>
                    </a:lnTo>
                    <a:lnTo>
                      <a:pt x="60" y="248"/>
                    </a:lnTo>
                    <a:lnTo>
                      <a:pt x="58" y="246"/>
                    </a:lnTo>
                    <a:lnTo>
                      <a:pt x="56" y="244"/>
                    </a:lnTo>
                    <a:lnTo>
                      <a:pt x="54" y="242"/>
                    </a:lnTo>
                    <a:lnTo>
                      <a:pt x="54" y="238"/>
                    </a:lnTo>
                    <a:lnTo>
                      <a:pt x="54" y="234"/>
                    </a:lnTo>
                    <a:lnTo>
                      <a:pt x="52" y="230"/>
                    </a:lnTo>
                    <a:lnTo>
                      <a:pt x="50" y="226"/>
                    </a:lnTo>
                    <a:lnTo>
                      <a:pt x="48" y="224"/>
                    </a:lnTo>
                    <a:lnTo>
                      <a:pt x="44" y="222"/>
                    </a:lnTo>
                    <a:lnTo>
                      <a:pt x="42" y="220"/>
                    </a:lnTo>
                    <a:lnTo>
                      <a:pt x="36" y="204"/>
                    </a:lnTo>
                    <a:lnTo>
                      <a:pt x="32" y="196"/>
                    </a:lnTo>
                    <a:lnTo>
                      <a:pt x="30" y="194"/>
                    </a:lnTo>
                    <a:lnTo>
                      <a:pt x="26" y="184"/>
                    </a:lnTo>
                    <a:lnTo>
                      <a:pt x="20" y="180"/>
                    </a:lnTo>
                    <a:lnTo>
                      <a:pt x="16" y="178"/>
                    </a:lnTo>
                    <a:lnTo>
                      <a:pt x="16" y="176"/>
                    </a:lnTo>
                    <a:lnTo>
                      <a:pt x="14" y="110"/>
                    </a:lnTo>
                    <a:lnTo>
                      <a:pt x="14" y="106"/>
                    </a:lnTo>
                    <a:lnTo>
                      <a:pt x="14" y="0"/>
                    </a:lnTo>
                    <a:lnTo>
                      <a:pt x="158" y="2"/>
                    </a:lnTo>
                    <a:lnTo>
                      <a:pt x="158" y="2"/>
                    </a:lnTo>
                    <a:close/>
                  </a:path>
                </a:pathLst>
              </a:custGeom>
              <a:grpFill/>
              <a:ln w="3175" cmpd="sng">
                <a:solidFill>
                  <a:srgbClr val="000000"/>
                </a:solidFill>
                <a:round/>
                <a:headEnd/>
                <a:tailEnd/>
              </a:ln>
            </p:spPr>
            <p:txBody>
              <a:bodyPr/>
              <a:lstStyle/>
              <a:p>
                <a:endParaRPr lang="en-US" sz="2600" dirty="0"/>
              </a:p>
            </p:txBody>
          </p:sp>
          <p:sp>
            <p:nvSpPr>
              <p:cNvPr id="829" name="Freeform 45"/>
              <p:cNvSpPr>
                <a:spLocks/>
              </p:cNvSpPr>
              <p:nvPr/>
            </p:nvSpPr>
            <p:spPr bwMode="auto">
              <a:xfrm>
                <a:off x="3810" y="636"/>
                <a:ext cx="236" cy="296"/>
              </a:xfrm>
              <a:custGeom>
                <a:avLst/>
                <a:gdLst>
                  <a:gd name="T0" fmla="*/ 190 w 236"/>
                  <a:gd name="T1" fmla="*/ 0 h 296"/>
                  <a:gd name="T2" fmla="*/ 188 w 236"/>
                  <a:gd name="T3" fmla="*/ 4 h 296"/>
                  <a:gd name="T4" fmla="*/ 190 w 236"/>
                  <a:gd name="T5" fmla="*/ 20 h 296"/>
                  <a:gd name="T6" fmla="*/ 186 w 236"/>
                  <a:gd name="T7" fmla="*/ 22 h 296"/>
                  <a:gd name="T8" fmla="*/ 182 w 236"/>
                  <a:gd name="T9" fmla="*/ 20 h 296"/>
                  <a:gd name="T10" fmla="*/ 178 w 236"/>
                  <a:gd name="T11" fmla="*/ 20 h 296"/>
                  <a:gd name="T12" fmla="*/ 172 w 236"/>
                  <a:gd name="T13" fmla="*/ 22 h 296"/>
                  <a:gd name="T14" fmla="*/ 168 w 236"/>
                  <a:gd name="T15" fmla="*/ 26 h 296"/>
                  <a:gd name="T16" fmla="*/ 164 w 236"/>
                  <a:gd name="T17" fmla="*/ 28 h 296"/>
                  <a:gd name="T18" fmla="*/ 160 w 236"/>
                  <a:gd name="T19" fmla="*/ 32 h 296"/>
                  <a:gd name="T20" fmla="*/ 158 w 236"/>
                  <a:gd name="T21" fmla="*/ 36 h 296"/>
                  <a:gd name="T22" fmla="*/ 158 w 236"/>
                  <a:gd name="T23" fmla="*/ 40 h 296"/>
                  <a:gd name="T24" fmla="*/ 154 w 236"/>
                  <a:gd name="T25" fmla="*/ 44 h 296"/>
                  <a:gd name="T26" fmla="*/ 152 w 236"/>
                  <a:gd name="T27" fmla="*/ 48 h 296"/>
                  <a:gd name="T28" fmla="*/ 156 w 236"/>
                  <a:gd name="T29" fmla="*/ 52 h 296"/>
                  <a:gd name="T30" fmla="*/ 160 w 236"/>
                  <a:gd name="T31" fmla="*/ 56 h 296"/>
                  <a:gd name="T32" fmla="*/ 164 w 236"/>
                  <a:gd name="T33" fmla="*/ 58 h 296"/>
                  <a:gd name="T34" fmla="*/ 164 w 236"/>
                  <a:gd name="T35" fmla="*/ 54 h 296"/>
                  <a:gd name="T36" fmla="*/ 164 w 236"/>
                  <a:gd name="T37" fmla="*/ 48 h 296"/>
                  <a:gd name="T38" fmla="*/ 168 w 236"/>
                  <a:gd name="T39" fmla="*/ 40 h 296"/>
                  <a:gd name="T40" fmla="*/ 174 w 236"/>
                  <a:gd name="T41" fmla="*/ 38 h 296"/>
                  <a:gd name="T42" fmla="*/ 176 w 236"/>
                  <a:gd name="T43" fmla="*/ 32 h 296"/>
                  <a:gd name="T44" fmla="*/ 178 w 236"/>
                  <a:gd name="T45" fmla="*/ 28 h 296"/>
                  <a:gd name="T46" fmla="*/ 184 w 236"/>
                  <a:gd name="T47" fmla="*/ 26 h 296"/>
                  <a:gd name="T48" fmla="*/ 190 w 236"/>
                  <a:gd name="T49" fmla="*/ 34 h 296"/>
                  <a:gd name="T50" fmla="*/ 192 w 236"/>
                  <a:gd name="T51" fmla="*/ 42 h 296"/>
                  <a:gd name="T52" fmla="*/ 190 w 236"/>
                  <a:gd name="T53" fmla="*/ 58 h 296"/>
                  <a:gd name="T54" fmla="*/ 190 w 236"/>
                  <a:gd name="T55" fmla="*/ 68 h 296"/>
                  <a:gd name="T56" fmla="*/ 188 w 236"/>
                  <a:gd name="T57" fmla="*/ 74 h 296"/>
                  <a:gd name="T58" fmla="*/ 182 w 236"/>
                  <a:gd name="T59" fmla="*/ 82 h 296"/>
                  <a:gd name="T60" fmla="*/ 176 w 236"/>
                  <a:gd name="T61" fmla="*/ 86 h 296"/>
                  <a:gd name="T62" fmla="*/ 178 w 236"/>
                  <a:gd name="T63" fmla="*/ 90 h 296"/>
                  <a:gd name="T64" fmla="*/ 184 w 236"/>
                  <a:gd name="T65" fmla="*/ 94 h 296"/>
                  <a:gd name="T66" fmla="*/ 190 w 236"/>
                  <a:gd name="T67" fmla="*/ 100 h 296"/>
                  <a:gd name="T68" fmla="*/ 188 w 236"/>
                  <a:gd name="T69" fmla="*/ 108 h 296"/>
                  <a:gd name="T70" fmla="*/ 198 w 236"/>
                  <a:gd name="T71" fmla="*/ 120 h 296"/>
                  <a:gd name="T72" fmla="*/ 200 w 236"/>
                  <a:gd name="T73" fmla="*/ 128 h 296"/>
                  <a:gd name="T74" fmla="*/ 208 w 236"/>
                  <a:gd name="T75" fmla="*/ 128 h 296"/>
                  <a:gd name="T76" fmla="*/ 214 w 236"/>
                  <a:gd name="T77" fmla="*/ 132 h 296"/>
                  <a:gd name="T78" fmla="*/ 224 w 236"/>
                  <a:gd name="T79" fmla="*/ 136 h 296"/>
                  <a:gd name="T80" fmla="*/ 230 w 236"/>
                  <a:gd name="T81" fmla="*/ 140 h 296"/>
                  <a:gd name="T82" fmla="*/ 232 w 236"/>
                  <a:gd name="T83" fmla="*/ 146 h 296"/>
                  <a:gd name="T84" fmla="*/ 234 w 236"/>
                  <a:gd name="T85" fmla="*/ 154 h 296"/>
                  <a:gd name="T86" fmla="*/ 234 w 236"/>
                  <a:gd name="T87" fmla="*/ 158 h 296"/>
                  <a:gd name="T88" fmla="*/ 230 w 236"/>
                  <a:gd name="T89" fmla="*/ 162 h 296"/>
                  <a:gd name="T90" fmla="*/ 230 w 236"/>
                  <a:gd name="T91" fmla="*/ 172 h 296"/>
                  <a:gd name="T92" fmla="*/ 228 w 236"/>
                  <a:gd name="T93" fmla="*/ 180 h 296"/>
                  <a:gd name="T94" fmla="*/ 224 w 236"/>
                  <a:gd name="T95" fmla="*/ 182 h 296"/>
                  <a:gd name="T96" fmla="*/ 228 w 236"/>
                  <a:gd name="T97" fmla="*/ 186 h 296"/>
                  <a:gd name="T98" fmla="*/ 232 w 236"/>
                  <a:gd name="T99" fmla="*/ 192 h 296"/>
                  <a:gd name="T100" fmla="*/ 230 w 236"/>
                  <a:gd name="T101" fmla="*/ 200 h 296"/>
                  <a:gd name="T102" fmla="*/ 232 w 236"/>
                  <a:gd name="T103" fmla="*/ 210 h 296"/>
                  <a:gd name="T104" fmla="*/ 234 w 236"/>
                  <a:gd name="T105" fmla="*/ 218 h 296"/>
                  <a:gd name="T106" fmla="*/ 118 w 236"/>
                  <a:gd name="T107" fmla="*/ 228 h 296"/>
                  <a:gd name="T108" fmla="*/ 100 w 236"/>
                  <a:gd name="T109" fmla="*/ 242 h 296"/>
                  <a:gd name="T110" fmla="*/ 82 w 236"/>
                  <a:gd name="T111" fmla="*/ 246 h 296"/>
                  <a:gd name="T112" fmla="*/ 70 w 236"/>
                  <a:gd name="T113" fmla="*/ 250 h 296"/>
                  <a:gd name="T114" fmla="*/ 64 w 236"/>
                  <a:gd name="T115" fmla="*/ 266 h 296"/>
                  <a:gd name="T116" fmla="*/ 38 w 236"/>
                  <a:gd name="T117" fmla="*/ 278 h 296"/>
                  <a:gd name="T118" fmla="*/ 18 w 236"/>
                  <a:gd name="T119" fmla="*/ 286 h 296"/>
                  <a:gd name="T120" fmla="*/ 0 w 236"/>
                  <a:gd name="T121" fmla="*/ 296 h 296"/>
                  <a:gd name="T122" fmla="*/ 0 w 236"/>
                  <a:gd name="T123" fmla="*/ 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 h="296">
                    <a:moveTo>
                      <a:pt x="0" y="2"/>
                    </a:moveTo>
                    <a:lnTo>
                      <a:pt x="192" y="0"/>
                    </a:lnTo>
                    <a:lnTo>
                      <a:pt x="190" y="0"/>
                    </a:lnTo>
                    <a:lnTo>
                      <a:pt x="190" y="2"/>
                    </a:lnTo>
                    <a:lnTo>
                      <a:pt x="188" y="4"/>
                    </a:lnTo>
                    <a:lnTo>
                      <a:pt x="188" y="4"/>
                    </a:lnTo>
                    <a:lnTo>
                      <a:pt x="188" y="6"/>
                    </a:lnTo>
                    <a:lnTo>
                      <a:pt x="188" y="10"/>
                    </a:lnTo>
                    <a:lnTo>
                      <a:pt x="190" y="20"/>
                    </a:lnTo>
                    <a:lnTo>
                      <a:pt x="190" y="20"/>
                    </a:lnTo>
                    <a:lnTo>
                      <a:pt x="188" y="22"/>
                    </a:lnTo>
                    <a:lnTo>
                      <a:pt x="186" y="22"/>
                    </a:lnTo>
                    <a:lnTo>
                      <a:pt x="184" y="22"/>
                    </a:lnTo>
                    <a:lnTo>
                      <a:pt x="184" y="22"/>
                    </a:lnTo>
                    <a:lnTo>
                      <a:pt x="182" y="20"/>
                    </a:lnTo>
                    <a:lnTo>
                      <a:pt x="180" y="20"/>
                    </a:lnTo>
                    <a:lnTo>
                      <a:pt x="178" y="20"/>
                    </a:lnTo>
                    <a:lnTo>
                      <a:pt x="178" y="20"/>
                    </a:lnTo>
                    <a:lnTo>
                      <a:pt x="176" y="20"/>
                    </a:lnTo>
                    <a:lnTo>
                      <a:pt x="174" y="20"/>
                    </a:lnTo>
                    <a:lnTo>
                      <a:pt x="172" y="22"/>
                    </a:lnTo>
                    <a:lnTo>
                      <a:pt x="172" y="24"/>
                    </a:lnTo>
                    <a:lnTo>
                      <a:pt x="170" y="26"/>
                    </a:lnTo>
                    <a:lnTo>
                      <a:pt x="168" y="26"/>
                    </a:lnTo>
                    <a:lnTo>
                      <a:pt x="166" y="26"/>
                    </a:lnTo>
                    <a:lnTo>
                      <a:pt x="166" y="26"/>
                    </a:lnTo>
                    <a:lnTo>
                      <a:pt x="164" y="28"/>
                    </a:lnTo>
                    <a:lnTo>
                      <a:pt x="162" y="28"/>
                    </a:lnTo>
                    <a:lnTo>
                      <a:pt x="162" y="30"/>
                    </a:lnTo>
                    <a:lnTo>
                      <a:pt x="160" y="32"/>
                    </a:lnTo>
                    <a:lnTo>
                      <a:pt x="160" y="32"/>
                    </a:lnTo>
                    <a:lnTo>
                      <a:pt x="158" y="34"/>
                    </a:lnTo>
                    <a:lnTo>
                      <a:pt x="158" y="36"/>
                    </a:lnTo>
                    <a:lnTo>
                      <a:pt x="158" y="38"/>
                    </a:lnTo>
                    <a:lnTo>
                      <a:pt x="158" y="38"/>
                    </a:lnTo>
                    <a:lnTo>
                      <a:pt x="158" y="40"/>
                    </a:lnTo>
                    <a:lnTo>
                      <a:pt x="156" y="42"/>
                    </a:lnTo>
                    <a:lnTo>
                      <a:pt x="154" y="42"/>
                    </a:lnTo>
                    <a:lnTo>
                      <a:pt x="154" y="44"/>
                    </a:lnTo>
                    <a:lnTo>
                      <a:pt x="152" y="46"/>
                    </a:lnTo>
                    <a:lnTo>
                      <a:pt x="152" y="48"/>
                    </a:lnTo>
                    <a:lnTo>
                      <a:pt x="152" y="48"/>
                    </a:lnTo>
                    <a:lnTo>
                      <a:pt x="154" y="50"/>
                    </a:lnTo>
                    <a:lnTo>
                      <a:pt x="156" y="50"/>
                    </a:lnTo>
                    <a:lnTo>
                      <a:pt x="156" y="52"/>
                    </a:lnTo>
                    <a:lnTo>
                      <a:pt x="158" y="52"/>
                    </a:lnTo>
                    <a:lnTo>
                      <a:pt x="160" y="54"/>
                    </a:lnTo>
                    <a:lnTo>
                      <a:pt x="160" y="56"/>
                    </a:lnTo>
                    <a:lnTo>
                      <a:pt x="162" y="60"/>
                    </a:lnTo>
                    <a:lnTo>
                      <a:pt x="164" y="60"/>
                    </a:lnTo>
                    <a:lnTo>
                      <a:pt x="164" y="58"/>
                    </a:lnTo>
                    <a:lnTo>
                      <a:pt x="164" y="56"/>
                    </a:lnTo>
                    <a:lnTo>
                      <a:pt x="164" y="54"/>
                    </a:lnTo>
                    <a:lnTo>
                      <a:pt x="164" y="54"/>
                    </a:lnTo>
                    <a:lnTo>
                      <a:pt x="164" y="50"/>
                    </a:lnTo>
                    <a:lnTo>
                      <a:pt x="164" y="48"/>
                    </a:lnTo>
                    <a:lnTo>
                      <a:pt x="164" y="48"/>
                    </a:lnTo>
                    <a:lnTo>
                      <a:pt x="166" y="42"/>
                    </a:lnTo>
                    <a:lnTo>
                      <a:pt x="166" y="40"/>
                    </a:lnTo>
                    <a:lnTo>
                      <a:pt x="168" y="40"/>
                    </a:lnTo>
                    <a:lnTo>
                      <a:pt x="170" y="40"/>
                    </a:lnTo>
                    <a:lnTo>
                      <a:pt x="172" y="40"/>
                    </a:lnTo>
                    <a:lnTo>
                      <a:pt x="174" y="38"/>
                    </a:lnTo>
                    <a:lnTo>
                      <a:pt x="174" y="36"/>
                    </a:lnTo>
                    <a:lnTo>
                      <a:pt x="176" y="34"/>
                    </a:lnTo>
                    <a:lnTo>
                      <a:pt x="176" y="32"/>
                    </a:lnTo>
                    <a:lnTo>
                      <a:pt x="176" y="32"/>
                    </a:lnTo>
                    <a:lnTo>
                      <a:pt x="178" y="30"/>
                    </a:lnTo>
                    <a:lnTo>
                      <a:pt x="178" y="28"/>
                    </a:lnTo>
                    <a:lnTo>
                      <a:pt x="180" y="26"/>
                    </a:lnTo>
                    <a:lnTo>
                      <a:pt x="182" y="26"/>
                    </a:lnTo>
                    <a:lnTo>
                      <a:pt x="184" y="26"/>
                    </a:lnTo>
                    <a:lnTo>
                      <a:pt x="186" y="28"/>
                    </a:lnTo>
                    <a:lnTo>
                      <a:pt x="188" y="32"/>
                    </a:lnTo>
                    <a:lnTo>
                      <a:pt x="190" y="34"/>
                    </a:lnTo>
                    <a:lnTo>
                      <a:pt x="190" y="36"/>
                    </a:lnTo>
                    <a:lnTo>
                      <a:pt x="190" y="36"/>
                    </a:lnTo>
                    <a:lnTo>
                      <a:pt x="192" y="42"/>
                    </a:lnTo>
                    <a:lnTo>
                      <a:pt x="190" y="52"/>
                    </a:lnTo>
                    <a:lnTo>
                      <a:pt x="190" y="54"/>
                    </a:lnTo>
                    <a:lnTo>
                      <a:pt x="190" y="58"/>
                    </a:lnTo>
                    <a:lnTo>
                      <a:pt x="190" y="60"/>
                    </a:lnTo>
                    <a:lnTo>
                      <a:pt x="190" y="62"/>
                    </a:lnTo>
                    <a:lnTo>
                      <a:pt x="190" y="68"/>
                    </a:lnTo>
                    <a:lnTo>
                      <a:pt x="190" y="70"/>
                    </a:lnTo>
                    <a:lnTo>
                      <a:pt x="188" y="72"/>
                    </a:lnTo>
                    <a:lnTo>
                      <a:pt x="188" y="74"/>
                    </a:lnTo>
                    <a:lnTo>
                      <a:pt x="186" y="78"/>
                    </a:lnTo>
                    <a:lnTo>
                      <a:pt x="184" y="78"/>
                    </a:lnTo>
                    <a:lnTo>
                      <a:pt x="182" y="82"/>
                    </a:lnTo>
                    <a:lnTo>
                      <a:pt x="182" y="84"/>
                    </a:lnTo>
                    <a:lnTo>
                      <a:pt x="180" y="84"/>
                    </a:lnTo>
                    <a:lnTo>
                      <a:pt x="176" y="86"/>
                    </a:lnTo>
                    <a:lnTo>
                      <a:pt x="176" y="88"/>
                    </a:lnTo>
                    <a:lnTo>
                      <a:pt x="176" y="90"/>
                    </a:lnTo>
                    <a:lnTo>
                      <a:pt x="178" y="90"/>
                    </a:lnTo>
                    <a:lnTo>
                      <a:pt x="178" y="92"/>
                    </a:lnTo>
                    <a:lnTo>
                      <a:pt x="180" y="92"/>
                    </a:lnTo>
                    <a:lnTo>
                      <a:pt x="184" y="94"/>
                    </a:lnTo>
                    <a:lnTo>
                      <a:pt x="186" y="96"/>
                    </a:lnTo>
                    <a:lnTo>
                      <a:pt x="188" y="98"/>
                    </a:lnTo>
                    <a:lnTo>
                      <a:pt x="190" y="100"/>
                    </a:lnTo>
                    <a:lnTo>
                      <a:pt x="190" y="104"/>
                    </a:lnTo>
                    <a:lnTo>
                      <a:pt x="188" y="106"/>
                    </a:lnTo>
                    <a:lnTo>
                      <a:pt x="188" y="108"/>
                    </a:lnTo>
                    <a:lnTo>
                      <a:pt x="190" y="110"/>
                    </a:lnTo>
                    <a:lnTo>
                      <a:pt x="196" y="118"/>
                    </a:lnTo>
                    <a:lnTo>
                      <a:pt x="198" y="120"/>
                    </a:lnTo>
                    <a:lnTo>
                      <a:pt x="198" y="124"/>
                    </a:lnTo>
                    <a:lnTo>
                      <a:pt x="200" y="126"/>
                    </a:lnTo>
                    <a:lnTo>
                      <a:pt x="200" y="128"/>
                    </a:lnTo>
                    <a:lnTo>
                      <a:pt x="202" y="128"/>
                    </a:lnTo>
                    <a:lnTo>
                      <a:pt x="204" y="128"/>
                    </a:lnTo>
                    <a:lnTo>
                      <a:pt x="208" y="128"/>
                    </a:lnTo>
                    <a:lnTo>
                      <a:pt x="210" y="128"/>
                    </a:lnTo>
                    <a:lnTo>
                      <a:pt x="212" y="130"/>
                    </a:lnTo>
                    <a:lnTo>
                      <a:pt x="214" y="132"/>
                    </a:lnTo>
                    <a:lnTo>
                      <a:pt x="218" y="134"/>
                    </a:lnTo>
                    <a:lnTo>
                      <a:pt x="220" y="134"/>
                    </a:lnTo>
                    <a:lnTo>
                      <a:pt x="224" y="136"/>
                    </a:lnTo>
                    <a:lnTo>
                      <a:pt x="226" y="136"/>
                    </a:lnTo>
                    <a:lnTo>
                      <a:pt x="228" y="138"/>
                    </a:lnTo>
                    <a:lnTo>
                      <a:pt x="230" y="140"/>
                    </a:lnTo>
                    <a:lnTo>
                      <a:pt x="232" y="142"/>
                    </a:lnTo>
                    <a:lnTo>
                      <a:pt x="232" y="144"/>
                    </a:lnTo>
                    <a:lnTo>
                      <a:pt x="232" y="146"/>
                    </a:lnTo>
                    <a:lnTo>
                      <a:pt x="232" y="148"/>
                    </a:lnTo>
                    <a:lnTo>
                      <a:pt x="232" y="152"/>
                    </a:lnTo>
                    <a:lnTo>
                      <a:pt x="234" y="154"/>
                    </a:lnTo>
                    <a:lnTo>
                      <a:pt x="234" y="156"/>
                    </a:lnTo>
                    <a:lnTo>
                      <a:pt x="236" y="158"/>
                    </a:lnTo>
                    <a:lnTo>
                      <a:pt x="234" y="158"/>
                    </a:lnTo>
                    <a:lnTo>
                      <a:pt x="234" y="160"/>
                    </a:lnTo>
                    <a:lnTo>
                      <a:pt x="232" y="162"/>
                    </a:lnTo>
                    <a:lnTo>
                      <a:pt x="230" y="162"/>
                    </a:lnTo>
                    <a:lnTo>
                      <a:pt x="230" y="164"/>
                    </a:lnTo>
                    <a:lnTo>
                      <a:pt x="228" y="166"/>
                    </a:lnTo>
                    <a:lnTo>
                      <a:pt x="230" y="172"/>
                    </a:lnTo>
                    <a:lnTo>
                      <a:pt x="230" y="178"/>
                    </a:lnTo>
                    <a:lnTo>
                      <a:pt x="228" y="180"/>
                    </a:lnTo>
                    <a:lnTo>
                      <a:pt x="228" y="180"/>
                    </a:lnTo>
                    <a:lnTo>
                      <a:pt x="226" y="180"/>
                    </a:lnTo>
                    <a:lnTo>
                      <a:pt x="226" y="180"/>
                    </a:lnTo>
                    <a:lnTo>
                      <a:pt x="224" y="182"/>
                    </a:lnTo>
                    <a:lnTo>
                      <a:pt x="226" y="184"/>
                    </a:lnTo>
                    <a:lnTo>
                      <a:pt x="228" y="184"/>
                    </a:lnTo>
                    <a:lnTo>
                      <a:pt x="228" y="186"/>
                    </a:lnTo>
                    <a:lnTo>
                      <a:pt x="230" y="188"/>
                    </a:lnTo>
                    <a:lnTo>
                      <a:pt x="232" y="190"/>
                    </a:lnTo>
                    <a:lnTo>
                      <a:pt x="232" y="192"/>
                    </a:lnTo>
                    <a:lnTo>
                      <a:pt x="230" y="194"/>
                    </a:lnTo>
                    <a:lnTo>
                      <a:pt x="230" y="200"/>
                    </a:lnTo>
                    <a:lnTo>
                      <a:pt x="230" y="200"/>
                    </a:lnTo>
                    <a:lnTo>
                      <a:pt x="234" y="206"/>
                    </a:lnTo>
                    <a:lnTo>
                      <a:pt x="234" y="208"/>
                    </a:lnTo>
                    <a:lnTo>
                      <a:pt x="232" y="210"/>
                    </a:lnTo>
                    <a:lnTo>
                      <a:pt x="232" y="214"/>
                    </a:lnTo>
                    <a:lnTo>
                      <a:pt x="234" y="216"/>
                    </a:lnTo>
                    <a:lnTo>
                      <a:pt x="234" y="218"/>
                    </a:lnTo>
                    <a:lnTo>
                      <a:pt x="234" y="220"/>
                    </a:lnTo>
                    <a:lnTo>
                      <a:pt x="124" y="222"/>
                    </a:lnTo>
                    <a:lnTo>
                      <a:pt x="118" y="228"/>
                    </a:lnTo>
                    <a:lnTo>
                      <a:pt x="116" y="230"/>
                    </a:lnTo>
                    <a:lnTo>
                      <a:pt x="110" y="234"/>
                    </a:lnTo>
                    <a:lnTo>
                      <a:pt x="100" y="242"/>
                    </a:lnTo>
                    <a:lnTo>
                      <a:pt x="98" y="244"/>
                    </a:lnTo>
                    <a:lnTo>
                      <a:pt x="92" y="244"/>
                    </a:lnTo>
                    <a:lnTo>
                      <a:pt x="82" y="246"/>
                    </a:lnTo>
                    <a:lnTo>
                      <a:pt x="78" y="248"/>
                    </a:lnTo>
                    <a:lnTo>
                      <a:pt x="74" y="248"/>
                    </a:lnTo>
                    <a:lnTo>
                      <a:pt x="70" y="250"/>
                    </a:lnTo>
                    <a:lnTo>
                      <a:pt x="68" y="252"/>
                    </a:lnTo>
                    <a:lnTo>
                      <a:pt x="64" y="264"/>
                    </a:lnTo>
                    <a:lnTo>
                      <a:pt x="64" y="266"/>
                    </a:lnTo>
                    <a:lnTo>
                      <a:pt x="62" y="272"/>
                    </a:lnTo>
                    <a:lnTo>
                      <a:pt x="56" y="278"/>
                    </a:lnTo>
                    <a:lnTo>
                      <a:pt x="38" y="278"/>
                    </a:lnTo>
                    <a:lnTo>
                      <a:pt x="26" y="282"/>
                    </a:lnTo>
                    <a:lnTo>
                      <a:pt x="24" y="282"/>
                    </a:lnTo>
                    <a:lnTo>
                      <a:pt x="18" y="286"/>
                    </a:lnTo>
                    <a:lnTo>
                      <a:pt x="12" y="292"/>
                    </a:lnTo>
                    <a:lnTo>
                      <a:pt x="10" y="296"/>
                    </a:lnTo>
                    <a:lnTo>
                      <a:pt x="0" y="296"/>
                    </a:lnTo>
                    <a:lnTo>
                      <a:pt x="2" y="278"/>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830" name="Freeform 46"/>
              <p:cNvSpPr>
                <a:spLocks/>
              </p:cNvSpPr>
              <p:nvPr/>
            </p:nvSpPr>
            <p:spPr bwMode="auto">
              <a:xfrm>
                <a:off x="1911" y="666"/>
                <a:ext cx="156" cy="138"/>
              </a:xfrm>
              <a:custGeom>
                <a:avLst/>
                <a:gdLst>
                  <a:gd name="T0" fmla="*/ 154 w 156"/>
                  <a:gd name="T1" fmla="*/ 136 h 138"/>
                  <a:gd name="T2" fmla="*/ 124 w 156"/>
                  <a:gd name="T3" fmla="*/ 116 h 138"/>
                  <a:gd name="T4" fmla="*/ 110 w 156"/>
                  <a:gd name="T5" fmla="*/ 116 h 138"/>
                  <a:gd name="T6" fmla="*/ 98 w 156"/>
                  <a:gd name="T7" fmla="*/ 110 h 138"/>
                  <a:gd name="T8" fmla="*/ 84 w 156"/>
                  <a:gd name="T9" fmla="*/ 100 h 138"/>
                  <a:gd name="T10" fmla="*/ 92 w 156"/>
                  <a:gd name="T11" fmla="*/ 100 h 138"/>
                  <a:gd name="T12" fmla="*/ 102 w 156"/>
                  <a:gd name="T13" fmla="*/ 110 h 138"/>
                  <a:gd name="T14" fmla="*/ 118 w 156"/>
                  <a:gd name="T15" fmla="*/ 112 h 138"/>
                  <a:gd name="T16" fmla="*/ 104 w 156"/>
                  <a:gd name="T17" fmla="*/ 108 h 138"/>
                  <a:gd name="T18" fmla="*/ 96 w 156"/>
                  <a:gd name="T19" fmla="*/ 100 h 138"/>
                  <a:gd name="T20" fmla="*/ 108 w 156"/>
                  <a:gd name="T21" fmla="*/ 106 h 138"/>
                  <a:gd name="T22" fmla="*/ 102 w 156"/>
                  <a:gd name="T23" fmla="*/ 100 h 138"/>
                  <a:gd name="T24" fmla="*/ 94 w 156"/>
                  <a:gd name="T25" fmla="*/ 92 h 138"/>
                  <a:gd name="T26" fmla="*/ 86 w 156"/>
                  <a:gd name="T27" fmla="*/ 86 h 138"/>
                  <a:gd name="T28" fmla="*/ 78 w 156"/>
                  <a:gd name="T29" fmla="*/ 78 h 138"/>
                  <a:gd name="T30" fmla="*/ 68 w 156"/>
                  <a:gd name="T31" fmla="*/ 70 h 138"/>
                  <a:gd name="T32" fmla="*/ 52 w 156"/>
                  <a:gd name="T33" fmla="*/ 54 h 138"/>
                  <a:gd name="T34" fmla="*/ 42 w 156"/>
                  <a:gd name="T35" fmla="*/ 54 h 138"/>
                  <a:gd name="T36" fmla="*/ 34 w 156"/>
                  <a:gd name="T37" fmla="*/ 44 h 138"/>
                  <a:gd name="T38" fmla="*/ 44 w 156"/>
                  <a:gd name="T39" fmla="*/ 52 h 138"/>
                  <a:gd name="T40" fmla="*/ 42 w 156"/>
                  <a:gd name="T41" fmla="*/ 48 h 138"/>
                  <a:gd name="T42" fmla="*/ 44 w 156"/>
                  <a:gd name="T43" fmla="*/ 46 h 138"/>
                  <a:gd name="T44" fmla="*/ 36 w 156"/>
                  <a:gd name="T45" fmla="*/ 42 h 138"/>
                  <a:gd name="T46" fmla="*/ 30 w 156"/>
                  <a:gd name="T47" fmla="*/ 38 h 138"/>
                  <a:gd name="T48" fmla="*/ 18 w 156"/>
                  <a:gd name="T49" fmla="*/ 26 h 138"/>
                  <a:gd name="T50" fmla="*/ 6 w 156"/>
                  <a:gd name="T51" fmla="*/ 22 h 138"/>
                  <a:gd name="T52" fmla="*/ 0 w 156"/>
                  <a:gd name="T53" fmla="*/ 10 h 138"/>
                  <a:gd name="T54" fmla="*/ 4 w 156"/>
                  <a:gd name="T55" fmla="*/ 4 h 138"/>
                  <a:gd name="T56" fmla="*/ 10 w 156"/>
                  <a:gd name="T57" fmla="*/ 0 h 138"/>
                  <a:gd name="T58" fmla="*/ 10 w 156"/>
                  <a:gd name="T59" fmla="*/ 10 h 138"/>
                  <a:gd name="T60" fmla="*/ 14 w 156"/>
                  <a:gd name="T61" fmla="*/ 6 h 138"/>
                  <a:gd name="T62" fmla="*/ 18 w 156"/>
                  <a:gd name="T63" fmla="*/ 12 h 138"/>
                  <a:gd name="T64" fmla="*/ 30 w 156"/>
                  <a:gd name="T65" fmla="*/ 10 h 138"/>
                  <a:gd name="T66" fmla="*/ 34 w 156"/>
                  <a:gd name="T67" fmla="*/ 24 h 138"/>
                  <a:gd name="T68" fmla="*/ 46 w 156"/>
                  <a:gd name="T69" fmla="*/ 30 h 138"/>
                  <a:gd name="T70" fmla="*/ 52 w 156"/>
                  <a:gd name="T71" fmla="*/ 30 h 138"/>
                  <a:gd name="T72" fmla="*/ 60 w 156"/>
                  <a:gd name="T73" fmla="*/ 26 h 138"/>
                  <a:gd name="T74" fmla="*/ 70 w 156"/>
                  <a:gd name="T75" fmla="*/ 34 h 138"/>
                  <a:gd name="T76" fmla="*/ 78 w 156"/>
                  <a:gd name="T77" fmla="*/ 36 h 138"/>
                  <a:gd name="T78" fmla="*/ 76 w 156"/>
                  <a:gd name="T79" fmla="*/ 46 h 138"/>
                  <a:gd name="T80" fmla="*/ 82 w 156"/>
                  <a:gd name="T81" fmla="*/ 50 h 138"/>
                  <a:gd name="T82" fmla="*/ 92 w 156"/>
                  <a:gd name="T83" fmla="*/ 58 h 138"/>
                  <a:gd name="T84" fmla="*/ 92 w 156"/>
                  <a:gd name="T85" fmla="*/ 66 h 138"/>
                  <a:gd name="T86" fmla="*/ 96 w 156"/>
                  <a:gd name="T87" fmla="*/ 70 h 138"/>
                  <a:gd name="T88" fmla="*/ 102 w 156"/>
                  <a:gd name="T89" fmla="*/ 72 h 138"/>
                  <a:gd name="T90" fmla="*/ 110 w 156"/>
                  <a:gd name="T91" fmla="*/ 76 h 138"/>
                  <a:gd name="T92" fmla="*/ 116 w 156"/>
                  <a:gd name="T93" fmla="*/ 78 h 138"/>
                  <a:gd name="T94" fmla="*/ 132 w 156"/>
                  <a:gd name="T95" fmla="*/ 78 h 138"/>
                  <a:gd name="T96" fmla="*/ 134 w 156"/>
                  <a:gd name="T97" fmla="*/ 74 h 138"/>
                  <a:gd name="T98" fmla="*/ 126 w 156"/>
                  <a:gd name="T99" fmla="*/ 70 h 138"/>
                  <a:gd name="T100" fmla="*/ 130 w 156"/>
                  <a:gd name="T101" fmla="*/ 64 h 138"/>
                  <a:gd name="T102" fmla="*/ 136 w 156"/>
                  <a:gd name="T103" fmla="*/ 62 h 138"/>
                  <a:gd name="T104" fmla="*/ 142 w 156"/>
                  <a:gd name="T105" fmla="*/ 68 h 138"/>
                  <a:gd name="T106" fmla="*/ 150 w 156"/>
                  <a:gd name="T107" fmla="*/ 66 h 138"/>
                  <a:gd name="T108" fmla="*/ 154 w 156"/>
                  <a:gd name="T109" fmla="*/ 7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 h="138">
                    <a:moveTo>
                      <a:pt x="154" y="72"/>
                    </a:moveTo>
                    <a:lnTo>
                      <a:pt x="156" y="138"/>
                    </a:lnTo>
                    <a:lnTo>
                      <a:pt x="154" y="136"/>
                    </a:lnTo>
                    <a:lnTo>
                      <a:pt x="148" y="130"/>
                    </a:lnTo>
                    <a:lnTo>
                      <a:pt x="134" y="120"/>
                    </a:lnTo>
                    <a:lnTo>
                      <a:pt x="124" y="116"/>
                    </a:lnTo>
                    <a:lnTo>
                      <a:pt x="122" y="114"/>
                    </a:lnTo>
                    <a:lnTo>
                      <a:pt x="114" y="114"/>
                    </a:lnTo>
                    <a:lnTo>
                      <a:pt x="110" y="116"/>
                    </a:lnTo>
                    <a:lnTo>
                      <a:pt x="106" y="116"/>
                    </a:lnTo>
                    <a:lnTo>
                      <a:pt x="100" y="112"/>
                    </a:lnTo>
                    <a:lnTo>
                      <a:pt x="98" y="110"/>
                    </a:lnTo>
                    <a:lnTo>
                      <a:pt x="90" y="106"/>
                    </a:lnTo>
                    <a:lnTo>
                      <a:pt x="86" y="102"/>
                    </a:lnTo>
                    <a:lnTo>
                      <a:pt x="84" y="100"/>
                    </a:lnTo>
                    <a:lnTo>
                      <a:pt x="86" y="100"/>
                    </a:lnTo>
                    <a:lnTo>
                      <a:pt x="90" y="100"/>
                    </a:lnTo>
                    <a:lnTo>
                      <a:pt x="92" y="100"/>
                    </a:lnTo>
                    <a:lnTo>
                      <a:pt x="94" y="104"/>
                    </a:lnTo>
                    <a:lnTo>
                      <a:pt x="98" y="108"/>
                    </a:lnTo>
                    <a:lnTo>
                      <a:pt x="102" y="110"/>
                    </a:lnTo>
                    <a:lnTo>
                      <a:pt x="108" y="112"/>
                    </a:lnTo>
                    <a:lnTo>
                      <a:pt x="116" y="112"/>
                    </a:lnTo>
                    <a:lnTo>
                      <a:pt x="118" y="112"/>
                    </a:lnTo>
                    <a:lnTo>
                      <a:pt x="116" y="110"/>
                    </a:lnTo>
                    <a:lnTo>
                      <a:pt x="110" y="110"/>
                    </a:lnTo>
                    <a:lnTo>
                      <a:pt x="104" y="108"/>
                    </a:lnTo>
                    <a:lnTo>
                      <a:pt x="100" y="104"/>
                    </a:lnTo>
                    <a:lnTo>
                      <a:pt x="96" y="102"/>
                    </a:lnTo>
                    <a:lnTo>
                      <a:pt x="96" y="100"/>
                    </a:lnTo>
                    <a:lnTo>
                      <a:pt x="96" y="100"/>
                    </a:lnTo>
                    <a:lnTo>
                      <a:pt x="102" y="104"/>
                    </a:lnTo>
                    <a:lnTo>
                      <a:pt x="108" y="106"/>
                    </a:lnTo>
                    <a:lnTo>
                      <a:pt x="108" y="106"/>
                    </a:lnTo>
                    <a:lnTo>
                      <a:pt x="108" y="106"/>
                    </a:lnTo>
                    <a:lnTo>
                      <a:pt x="102" y="100"/>
                    </a:lnTo>
                    <a:lnTo>
                      <a:pt x="100" y="98"/>
                    </a:lnTo>
                    <a:lnTo>
                      <a:pt x="96" y="96"/>
                    </a:lnTo>
                    <a:lnTo>
                      <a:pt x="94" y="92"/>
                    </a:lnTo>
                    <a:lnTo>
                      <a:pt x="90" y="90"/>
                    </a:lnTo>
                    <a:lnTo>
                      <a:pt x="88" y="88"/>
                    </a:lnTo>
                    <a:lnTo>
                      <a:pt x="86" y="86"/>
                    </a:lnTo>
                    <a:lnTo>
                      <a:pt x="80" y="82"/>
                    </a:lnTo>
                    <a:lnTo>
                      <a:pt x="80" y="80"/>
                    </a:lnTo>
                    <a:lnTo>
                      <a:pt x="78" y="78"/>
                    </a:lnTo>
                    <a:lnTo>
                      <a:pt x="76" y="74"/>
                    </a:lnTo>
                    <a:lnTo>
                      <a:pt x="74" y="72"/>
                    </a:lnTo>
                    <a:lnTo>
                      <a:pt x="68" y="70"/>
                    </a:lnTo>
                    <a:lnTo>
                      <a:pt x="62" y="64"/>
                    </a:lnTo>
                    <a:lnTo>
                      <a:pt x="56" y="58"/>
                    </a:lnTo>
                    <a:lnTo>
                      <a:pt x="52" y="54"/>
                    </a:lnTo>
                    <a:lnTo>
                      <a:pt x="52" y="54"/>
                    </a:lnTo>
                    <a:lnTo>
                      <a:pt x="48" y="56"/>
                    </a:lnTo>
                    <a:lnTo>
                      <a:pt x="42" y="54"/>
                    </a:lnTo>
                    <a:lnTo>
                      <a:pt x="38" y="52"/>
                    </a:lnTo>
                    <a:lnTo>
                      <a:pt x="32" y="46"/>
                    </a:lnTo>
                    <a:lnTo>
                      <a:pt x="34" y="44"/>
                    </a:lnTo>
                    <a:lnTo>
                      <a:pt x="42" y="52"/>
                    </a:lnTo>
                    <a:lnTo>
                      <a:pt x="44" y="52"/>
                    </a:lnTo>
                    <a:lnTo>
                      <a:pt x="44" y="52"/>
                    </a:lnTo>
                    <a:lnTo>
                      <a:pt x="40" y="50"/>
                    </a:lnTo>
                    <a:lnTo>
                      <a:pt x="40" y="48"/>
                    </a:lnTo>
                    <a:lnTo>
                      <a:pt x="42" y="48"/>
                    </a:lnTo>
                    <a:lnTo>
                      <a:pt x="46" y="50"/>
                    </a:lnTo>
                    <a:lnTo>
                      <a:pt x="46" y="48"/>
                    </a:lnTo>
                    <a:lnTo>
                      <a:pt x="44" y="46"/>
                    </a:lnTo>
                    <a:lnTo>
                      <a:pt x="40" y="44"/>
                    </a:lnTo>
                    <a:lnTo>
                      <a:pt x="38" y="44"/>
                    </a:lnTo>
                    <a:lnTo>
                      <a:pt x="36" y="42"/>
                    </a:lnTo>
                    <a:lnTo>
                      <a:pt x="34" y="40"/>
                    </a:lnTo>
                    <a:lnTo>
                      <a:pt x="32" y="38"/>
                    </a:lnTo>
                    <a:lnTo>
                      <a:pt x="30" y="38"/>
                    </a:lnTo>
                    <a:lnTo>
                      <a:pt x="26" y="34"/>
                    </a:lnTo>
                    <a:lnTo>
                      <a:pt x="24" y="32"/>
                    </a:lnTo>
                    <a:lnTo>
                      <a:pt x="18" y="26"/>
                    </a:lnTo>
                    <a:lnTo>
                      <a:pt x="16" y="24"/>
                    </a:lnTo>
                    <a:lnTo>
                      <a:pt x="12" y="24"/>
                    </a:lnTo>
                    <a:lnTo>
                      <a:pt x="6" y="22"/>
                    </a:lnTo>
                    <a:lnTo>
                      <a:pt x="4" y="18"/>
                    </a:lnTo>
                    <a:lnTo>
                      <a:pt x="0" y="14"/>
                    </a:lnTo>
                    <a:lnTo>
                      <a:pt x="0" y="10"/>
                    </a:lnTo>
                    <a:lnTo>
                      <a:pt x="0" y="8"/>
                    </a:lnTo>
                    <a:lnTo>
                      <a:pt x="2" y="6"/>
                    </a:lnTo>
                    <a:lnTo>
                      <a:pt x="4" y="4"/>
                    </a:lnTo>
                    <a:lnTo>
                      <a:pt x="6" y="0"/>
                    </a:lnTo>
                    <a:lnTo>
                      <a:pt x="8" y="0"/>
                    </a:lnTo>
                    <a:lnTo>
                      <a:pt x="10" y="0"/>
                    </a:lnTo>
                    <a:lnTo>
                      <a:pt x="10" y="4"/>
                    </a:lnTo>
                    <a:lnTo>
                      <a:pt x="10" y="6"/>
                    </a:lnTo>
                    <a:lnTo>
                      <a:pt x="10" y="10"/>
                    </a:lnTo>
                    <a:lnTo>
                      <a:pt x="12" y="8"/>
                    </a:lnTo>
                    <a:lnTo>
                      <a:pt x="12" y="6"/>
                    </a:lnTo>
                    <a:lnTo>
                      <a:pt x="14" y="6"/>
                    </a:lnTo>
                    <a:lnTo>
                      <a:pt x="16" y="8"/>
                    </a:lnTo>
                    <a:lnTo>
                      <a:pt x="14" y="10"/>
                    </a:lnTo>
                    <a:lnTo>
                      <a:pt x="18" y="12"/>
                    </a:lnTo>
                    <a:lnTo>
                      <a:pt x="24" y="14"/>
                    </a:lnTo>
                    <a:lnTo>
                      <a:pt x="28" y="12"/>
                    </a:lnTo>
                    <a:lnTo>
                      <a:pt x="30" y="10"/>
                    </a:lnTo>
                    <a:lnTo>
                      <a:pt x="34" y="12"/>
                    </a:lnTo>
                    <a:lnTo>
                      <a:pt x="32" y="20"/>
                    </a:lnTo>
                    <a:lnTo>
                      <a:pt x="34" y="24"/>
                    </a:lnTo>
                    <a:lnTo>
                      <a:pt x="38" y="28"/>
                    </a:lnTo>
                    <a:lnTo>
                      <a:pt x="42" y="30"/>
                    </a:lnTo>
                    <a:lnTo>
                      <a:pt x="46" y="30"/>
                    </a:lnTo>
                    <a:lnTo>
                      <a:pt x="52" y="28"/>
                    </a:lnTo>
                    <a:lnTo>
                      <a:pt x="52" y="28"/>
                    </a:lnTo>
                    <a:lnTo>
                      <a:pt x="52" y="30"/>
                    </a:lnTo>
                    <a:lnTo>
                      <a:pt x="56" y="28"/>
                    </a:lnTo>
                    <a:lnTo>
                      <a:pt x="58" y="28"/>
                    </a:lnTo>
                    <a:lnTo>
                      <a:pt x="60" y="26"/>
                    </a:lnTo>
                    <a:lnTo>
                      <a:pt x="62" y="26"/>
                    </a:lnTo>
                    <a:lnTo>
                      <a:pt x="68" y="30"/>
                    </a:lnTo>
                    <a:lnTo>
                      <a:pt x="70" y="34"/>
                    </a:lnTo>
                    <a:lnTo>
                      <a:pt x="72" y="36"/>
                    </a:lnTo>
                    <a:lnTo>
                      <a:pt x="74" y="36"/>
                    </a:lnTo>
                    <a:lnTo>
                      <a:pt x="78" y="36"/>
                    </a:lnTo>
                    <a:lnTo>
                      <a:pt x="78" y="40"/>
                    </a:lnTo>
                    <a:lnTo>
                      <a:pt x="78" y="44"/>
                    </a:lnTo>
                    <a:lnTo>
                      <a:pt x="76" y="46"/>
                    </a:lnTo>
                    <a:lnTo>
                      <a:pt x="76" y="48"/>
                    </a:lnTo>
                    <a:lnTo>
                      <a:pt x="78" y="50"/>
                    </a:lnTo>
                    <a:lnTo>
                      <a:pt x="82" y="50"/>
                    </a:lnTo>
                    <a:lnTo>
                      <a:pt x="86" y="50"/>
                    </a:lnTo>
                    <a:lnTo>
                      <a:pt x="92" y="56"/>
                    </a:lnTo>
                    <a:lnTo>
                      <a:pt x="92" y="58"/>
                    </a:lnTo>
                    <a:lnTo>
                      <a:pt x="92" y="62"/>
                    </a:lnTo>
                    <a:lnTo>
                      <a:pt x="92" y="62"/>
                    </a:lnTo>
                    <a:lnTo>
                      <a:pt x="92" y="66"/>
                    </a:lnTo>
                    <a:lnTo>
                      <a:pt x="94" y="66"/>
                    </a:lnTo>
                    <a:lnTo>
                      <a:pt x="96" y="68"/>
                    </a:lnTo>
                    <a:lnTo>
                      <a:pt x="96" y="70"/>
                    </a:lnTo>
                    <a:lnTo>
                      <a:pt x="96" y="70"/>
                    </a:lnTo>
                    <a:lnTo>
                      <a:pt x="98" y="70"/>
                    </a:lnTo>
                    <a:lnTo>
                      <a:pt x="102" y="72"/>
                    </a:lnTo>
                    <a:lnTo>
                      <a:pt x="106" y="74"/>
                    </a:lnTo>
                    <a:lnTo>
                      <a:pt x="108" y="74"/>
                    </a:lnTo>
                    <a:lnTo>
                      <a:pt x="110" y="76"/>
                    </a:lnTo>
                    <a:lnTo>
                      <a:pt x="112" y="78"/>
                    </a:lnTo>
                    <a:lnTo>
                      <a:pt x="112" y="78"/>
                    </a:lnTo>
                    <a:lnTo>
                      <a:pt x="116" y="78"/>
                    </a:lnTo>
                    <a:lnTo>
                      <a:pt x="118" y="76"/>
                    </a:lnTo>
                    <a:lnTo>
                      <a:pt x="128" y="78"/>
                    </a:lnTo>
                    <a:lnTo>
                      <a:pt x="132" y="78"/>
                    </a:lnTo>
                    <a:lnTo>
                      <a:pt x="134" y="76"/>
                    </a:lnTo>
                    <a:lnTo>
                      <a:pt x="136" y="74"/>
                    </a:lnTo>
                    <a:lnTo>
                      <a:pt x="134" y="74"/>
                    </a:lnTo>
                    <a:lnTo>
                      <a:pt x="130" y="74"/>
                    </a:lnTo>
                    <a:lnTo>
                      <a:pt x="128" y="72"/>
                    </a:lnTo>
                    <a:lnTo>
                      <a:pt x="126" y="70"/>
                    </a:lnTo>
                    <a:lnTo>
                      <a:pt x="128" y="68"/>
                    </a:lnTo>
                    <a:lnTo>
                      <a:pt x="130" y="68"/>
                    </a:lnTo>
                    <a:lnTo>
                      <a:pt x="130" y="64"/>
                    </a:lnTo>
                    <a:lnTo>
                      <a:pt x="132" y="64"/>
                    </a:lnTo>
                    <a:lnTo>
                      <a:pt x="134" y="62"/>
                    </a:lnTo>
                    <a:lnTo>
                      <a:pt x="136" y="62"/>
                    </a:lnTo>
                    <a:lnTo>
                      <a:pt x="138" y="66"/>
                    </a:lnTo>
                    <a:lnTo>
                      <a:pt x="140" y="68"/>
                    </a:lnTo>
                    <a:lnTo>
                      <a:pt x="142" y="68"/>
                    </a:lnTo>
                    <a:lnTo>
                      <a:pt x="146" y="66"/>
                    </a:lnTo>
                    <a:lnTo>
                      <a:pt x="148" y="64"/>
                    </a:lnTo>
                    <a:lnTo>
                      <a:pt x="150" y="66"/>
                    </a:lnTo>
                    <a:lnTo>
                      <a:pt x="152" y="70"/>
                    </a:lnTo>
                    <a:lnTo>
                      <a:pt x="154" y="72"/>
                    </a:lnTo>
                    <a:lnTo>
                      <a:pt x="154" y="72"/>
                    </a:lnTo>
                    <a:lnTo>
                      <a:pt x="154" y="72"/>
                    </a:lnTo>
                    <a:close/>
                  </a:path>
                </a:pathLst>
              </a:custGeom>
              <a:grpFill/>
              <a:ln w="3175" cmpd="sng">
                <a:solidFill>
                  <a:srgbClr val="000000"/>
                </a:solidFill>
                <a:round/>
                <a:headEnd/>
                <a:tailEnd/>
              </a:ln>
            </p:spPr>
            <p:txBody>
              <a:bodyPr/>
              <a:lstStyle/>
              <a:p>
                <a:endParaRPr lang="en-US" sz="2600" dirty="0"/>
              </a:p>
            </p:txBody>
          </p:sp>
          <p:sp>
            <p:nvSpPr>
              <p:cNvPr id="831" name="Freeform 47"/>
              <p:cNvSpPr>
                <a:spLocks/>
              </p:cNvSpPr>
              <p:nvPr/>
            </p:nvSpPr>
            <p:spPr bwMode="auto">
              <a:xfrm>
                <a:off x="3620" y="666"/>
                <a:ext cx="192" cy="266"/>
              </a:xfrm>
              <a:custGeom>
                <a:avLst/>
                <a:gdLst>
                  <a:gd name="T0" fmla="*/ 192 w 192"/>
                  <a:gd name="T1" fmla="*/ 248 h 266"/>
                  <a:gd name="T2" fmla="*/ 188 w 192"/>
                  <a:gd name="T3" fmla="*/ 266 h 266"/>
                  <a:gd name="T4" fmla="*/ 184 w 192"/>
                  <a:gd name="T5" fmla="*/ 244 h 266"/>
                  <a:gd name="T6" fmla="*/ 174 w 192"/>
                  <a:gd name="T7" fmla="*/ 240 h 266"/>
                  <a:gd name="T8" fmla="*/ 174 w 192"/>
                  <a:gd name="T9" fmla="*/ 230 h 266"/>
                  <a:gd name="T10" fmla="*/ 158 w 192"/>
                  <a:gd name="T11" fmla="*/ 218 h 266"/>
                  <a:gd name="T12" fmla="*/ 152 w 192"/>
                  <a:gd name="T13" fmla="*/ 194 h 266"/>
                  <a:gd name="T14" fmla="*/ 138 w 192"/>
                  <a:gd name="T15" fmla="*/ 194 h 266"/>
                  <a:gd name="T16" fmla="*/ 126 w 192"/>
                  <a:gd name="T17" fmla="*/ 192 h 266"/>
                  <a:gd name="T18" fmla="*/ 116 w 192"/>
                  <a:gd name="T19" fmla="*/ 184 h 266"/>
                  <a:gd name="T20" fmla="*/ 100 w 192"/>
                  <a:gd name="T21" fmla="*/ 186 h 266"/>
                  <a:gd name="T22" fmla="*/ 86 w 192"/>
                  <a:gd name="T23" fmla="*/ 182 h 266"/>
                  <a:gd name="T24" fmla="*/ 62 w 192"/>
                  <a:gd name="T25" fmla="*/ 180 h 266"/>
                  <a:gd name="T26" fmla="*/ 44 w 192"/>
                  <a:gd name="T27" fmla="*/ 166 h 266"/>
                  <a:gd name="T28" fmla="*/ 32 w 192"/>
                  <a:gd name="T29" fmla="*/ 166 h 266"/>
                  <a:gd name="T30" fmla="*/ 20 w 192"/>
                  <a:gd name="T31" fmla="*/ 164 h 266"/>
                  <a:gd name="T32" fmla="*/ 10 w 192"/>
                  <a:gd name="T33" fmla="*/ 160 h 266"/>
                  <a:gd name="T34" fmla="*/ 2 w 192"/>
                  <a:gd name="T35" fmla="*/ 140 h 266"/>
                  <a:gd name="T36" fmla="*/ 2 w 192"/>
                  <a:gd name="T37" fmla="*/ 136 h 266"/>
                  <a:gd name="T38" fmla="*/ 14 w 192"/>
                  <a:gd name="T39" fmla="*/ 136 h 266"/>
                  <a:gd name="T40" fmla="*/ 28 w 192"/>
                  <a:gd name="T41" fmla="*/ 130 h 266"/>
                  <a:gd name="T42" fmla="*/ 38 w 192"/>
                  <a:gd name="T43" fmla="*/ 116 h 266"/>
                  <a:gd name="T44" fmla="*/ 46 w 192"/>
                  <a:gd name="T45" fmla="*/ 116 h 266"/>
                  <a:gd name="T46" fmla="*/ 56 w 192"/>
                  <a:gd name="T47" fmla="*/ 118 h 266"/>
                  <a:gd name="T48" fmla="*/ 62 w 192"/>
                  <a:gd name="T49" fmla="*/ 110 h 266"/>
                  <a:gd name="T50" fmla="*/ 74 w 192"/>
                  <a:gd name="T51" fmla="*/ 86 h 266"/>
                  <a:gd name="T52" fmla="*/ 80 w 192"/>
                  <a:gd name="T53" fmla="*/ 74 h 266"/>
                  <a:gd name="T54" fmla="*/ 90 w 192"/>
                  <a:gd name="T55" fmla="*/ 70 h 266"/>
                  <a:gd name="T56" fmla="*/ 102 w 192"/>
                  <a:gd name="T57" fmla="*/ 64 h 266"/>
                  <a:gd name="T58" fmla="*/ 116 w 192"/>
                  <a:gd name="T59" fmla="*/ 50 h 266"/>
                  <a:gd name="T60" fmla="*/ 124 w 192"/>
                  <a:gd name="T61" fmla="*/ 42 h 266"/>
                  <a:gd name="T62" fmla="*/ 130 w 192"/>
                  <a:gd name="T63" fmla="*/ 26 h 266"/>
                  <a:gd name="T64" fmla="*/ 142 w 192"/>
                  <a:gd name="T65" fmla="*/ 14 h 266"/>
                  <a:gd name="T66" fmla="*/ 140 w 192"/>
                  <a:gd name="T67" fmla="*/ 4 h 266"/>
                  <a:gd name="T68" fmla="*/ 190 w 192"/>
                  <a:gd name="T6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266">
                    <a:moveTo>
                      <a:pt x="190" y="0"/>
                    </a:moveTo>
                    <a:lnTo>
                      <a:pt x="192" y="248"/>
                    </a:lnTo>
                    <a:lnTo>
                      <a:pt x="190" y="266"/>
                    </a:lnTo>
                    <a:lnTo>
                      <a:pt x="188" y="266"/>
                    </a:lnTo>
                    <a:lnTo>
                      <a:pt x="188" y="250"/>
                    </a:lnTo>
                    <a:lnTo>
                      <a:pt x="184" y="244"/>
                    </a:lnTo>
                    <a:lnTo>
                      <a:pt x="178" y="240"/>
                    </a:lnTo>
                    <a:lnTo>
                      <a:pt x="174" y="240"/>
                    </a:lnTo>
                    <a:lnTo>
                      <a:pt x="176" y="234"/>
                    </a:lnTo>
                    <a:lnTo>
                      <a:pt x="174" y="230"/>
                    </a:lnTo>
                    <a:lnTo>
                      <a:pt x="162" y="224"/>
                    </a:lnTo>
                    <a:lnTo>
                      <a:pt x="158" y="218"/>
                    </a:lnTo>
                    <a:lnTo>
                      <a:pt x="156" y="196"/>
                    </a:lnTo>
                    <a:lnTo>
                      <a:pt x="152" y="194"/>
                    </a:lnTo>
                    <a:lnTo>
                      <a:pt x="146" y="194"/>
                    </a:lnTo>
                    <a:lnTo>
                      <a:pt x="138" y="194"/>
                    </a:lnTo>
                    <a:lnTo>
                      <a:pt x="132" y="192"/>
                    </a:lnTo>
                    <a:lnTo>
                      <a:pt x="126" y="192"/>
                    </a:lnTo>
                    <a:lnTo>
                      <a:pt x="122" y="188"/>
                    </a:lnTo>
                    <a:lnTo>
                      <a:pt x="116" y="184"/>
                    </a:lnTo>
                    <a:lnTo>
                      <a:pt x="108" y="188"/>
                    </a:lnTo>
                    <a:lnTo>
                      <a:pt x="100" y="186"/>
                    </a:lnTo>
                    <a:lnTo>
                      <a:pt x="94" y="184"/>
                    </a:lnTo>
                    <a:lnTo>
                      <a:pt x="86" y="182"/>
                    </a:lnTo>
                    <a:lnTo>
                      <a:pt x="70" y="186"/>
                    </a:lnTo>
                    <a:lnTo>
                      <a:pt x="62" y="180"/>
                    </a:lnTo>
                    <a:lnTo>
                      <a:pt x="44" y="170"/>
                    </a:lnTo>
                    <a:lnTo>
                      <a:pt x="44" y="166"/>
                    </a:lnTo>
                    <a:lnTo>
                      <a:pt x="38" y="166"/>
                    </a:lnTo>
                    <a:lnTo>
                      <a:pt x="32" y="166"/>
                    </a:lnTo>
                    <a:lnTo>
                      <a:pt x="28" y="164"/>
                    </a:lnTo>
                    <a:lnTo>
                      <a:pt x="20" y="164"/>
                    </a:lnTo>
                    <a:lnTo>
                      <a:pt x="14" y="164"/>
                    </a:lnTo>
                    <a:lnTo>
                      <a:pt x="10" y="160"/>
                    </a:lnTo>
                    <a:lnTo>
                      <a:pt x="4" y="146"/>
                    </a:lnTo>
                    <a:lnTo>
                      <a:pt x="2" y="140"/>
                    </a:lnTo>
                    <a:lnTo>
                      <a:pt x="0" y="138"/>
                    </a:lnTo>
                    <a:lnTo>
                      <a:pt x="2" y="136"/>
                    </a:lnTo>
                    <a:lnTo>
                      <a:pt x="8" y="134"/>
                    </a:lnTo>
                    <a:lnTo>
                      <a:pt x="14" y="136"/>
                    </a:lnTo>
                    <a:lnTo>
                      <a:pt x="20" y="132"/>
                    </a:lnTo>
                    <a:lnTo>
                      <a:pt x="28" y="130"/>
                    </a:lnTo>
                    <a:lnTo>
                      <a:pt x="34" y="128"/>
                    </a:lnTo>
                    <a:lnTo>
                      <a:pt x="38" y="116"/>
                    </a:lnTo>
                    <a:lnTo>
                      <a:pt x="42" y="114"/>
                    </a:lnTo>
                    <a:lnTo>
                      <a:pt x="46" y="116"/>
                    </a:lnTo>
                    <a:lnTo>
                      <a:pt x="50" y="118"/>
                    </a:lnTo>
                    <a:lnTo>
                      <a:pt x="56" y="118"/>
                    </a:lnTo>
                    <a:lnTo>
                      <a:pt x="58" y="114"/>
                    </a:lnTo>
                    <a:lnTo>
                      <a:pt x="62" y="110"/>
                    </a:lnTo>
                    <a:lnTo>
                      <a:pt x="72" y="94"/>
                    </a:lnTo>
                    <a:lnTo>
                      <a:pt x="74" y="86"/>
                    </a:lnTo>
                    <a:lnTo>
                      <a:pt x="78" y="82"/>
                    </a:lnTo>
                    <a:lnTo>
                      <a:pt x="80" y="74"/>
                    </a:lnTo>
                    <a:lnTo>
                      <a:pt x="84" y="70"/>
                    </a:lnTo>
                    <a:lnTo>
                      <a:pt x="90" y="70"/>
                    </a:lnTo>
                    <a:lnTo>
                      <a:pt x="98" y="68"/>
                    </a:lnTo>
                    <a:lnTo>
                      <a:pt x="102" y="64"/>
                    </a:lnTo>
                    <a:lnTo>
                      <a:pt x="104" y="60"/>
                    </a:lnTo>
                    <a:lnTo>
                      <a:pt x="116" y="50"/>
                    </a:lnTo>
                    <a:lnTo>
                      <a:pt x="120" y="48"/>
                    </a:lnTo>
                    <a:lnTo>
                      <a:pt x="124" y="42"/>
                    </a:lnTo>
                    <a:lnTo>
                      <a:pt x="126" y="32"/>
                    </a:lnTo>
                    <a:lnTo>
                      <a:pt x="130" y="26"/>
                    </a:lnTo>
                    <a:lnTo>
                      <a:pt x="140" y="20"/>
                    </a:lnTo>
                    <a:lnTo>
                      <a:pt x="142" y="14"/>
                    </a:lnTo>
                    <a:lnTo>
                      <a:pt x="142" y="8"/>
                    </a:lnTo>
                    <a:lnTo>
                      <a:pt x="140" y="4"/>
                    </a:lnTo>
                    <a:lnTo>
                      <a:pt x="142" y="0"/>
                    </a:lnTo>
                    <a:lnTo>
                      <a:pt x="190" y="0"/>
                    </a:lnTo>
                    <a:lnTo>
                      <a:pt x="190" y="0"/>
                    </a:lnTo>
                    <a:close/>
                  </a:path>
                </a:pathLst>
              </a:custGeom>
              <a:grpFill/>
              <a:ln w="3175" cmpd="sng">
                <a:solidFill>
                  <a:srgbClr val="000000"/>
                </a:solidFill>
                <a:round/>
                <a:headEnd/>
                <a:tailEnd/>
              </a:ln>
            </p:spPr>
            <p:txBody>
              <a:bodyPr/>
              <a:lstStyle/>
              <a:p>
                <a:endParaRPr lang="en-US" sz="2600" dirty="0"/>
              </a:p>
            </p:txBody>
          </p:sp>
          <p:sp>
            <p:nvSpPr>
              <p:cNvPr id="832" name="Freeform 48"/>
              <p:cNvSpPr>
                <a:spLocks/>
              </p:cNvSpPr>
              <p:nvPr/>
            </p:nvSpPr>
            <p:spPr bwMode="auto">
              <a:xfrm>
                <a:off x="3538" y="666"/>
                <a:ext cx="224" cy="138"/>
              </a:xfrm>
              <a:custGeom>
                <a:avLst/>
                <a:gdLst>
                  <a:gd name="T0" fmla="*/ 110 w 224"/>
                  <a:gd name="T1" fmla="*/ 2 h 138"/>
                  <a:gd name="T2" fmla="*/ 112 w 224"/>
                  <a:gd name="T3" fmla="*/ 0 h 138"/>
                  <a:gd name="T4" fmla="*/ 222 w 224"/>
                  <a:gd name="T5" fmla="*/ 4 h 138"/>
                  <a:gd name="T6" fmla="*/ 224 w 224"/>
                  <a:gd name="T7" fmla="*/ 14 h 138"/>
                  <a:gd name="T8" fmla="*/ 212 w 224"/>
                  <a:gd name="T9" fmla="*/ 26 h 138"/>
                  <a:gd name="T10" fmla="*/ 206 w 224"/>
                  <a:gd name="T11" fmla="*/ 42 h 138"/>
                  <a:gd name="T12" fmla="*/ 198 w 224"/>
                  <a:gd name="T13" fmla="*/ 50 h 138"/>
                  <a:gd name="T14" fmla="*/ 184 w 224"/>
                  <a:gd name="T15" fmla="*/ 64 h 138"/>
                  <a:gd name="T16" fmla="*/ 172 w 224"/>
                  <a:gd name="T17" fmla="*/ 70 h 138"/>
                  <a:gd name="T18" fmla="*/ 162 w 224"/>
                  <a:gd name="T19" fmla="*/ 74 h 138"/>
                  <a:gd name="T20" fmla="*/ 156 w 224"/>
                  <a:gd name="T21" fmla="*/ 86 h 138"/>
                  <a:gd name="T22" fmla="*/ 144 w 224"/>
                  <a:gd name="T23" fmla="*/ 110 h 138"/>
                  <a:gd name="T24" fmla="*/ 138 w 224"/>
                  <a:gd name="T25" fmla="*/ 118 h 138"/>
                  <a:gd name="T26" fmla="*/ 128 w 224"/>
                  <a:gd name="T27" fmla="*/ 116 h 138"/>
                  <a:gd name="T28" fmla="*/ 120 w 224"/>
                  <a:gd name="T29" fmla="*/ 116 h 138"/>
                  <a:gd name="T30" fmla="*/ 110 w 224"/>
                  <a:gd name="T31" fmla="*/ 130 h 138"/>
                  <a:gd name="T32" fmla="*/ 96 w 224"/>
                  <a:gd name="T33" fmla="*/ 136 h 138"/>
                  <a:gd name="T34" fmla="*/ 84 w 224"/>
                  <a:gd name="T35" fmla="*/ 136 h 138"/>
                  <a:gd name="T36" fmla="*/ 76 w 224"/>
                  <a:gd name="T37" fmla="*/ 138 h 138"/>
                  <a:gd name="T38" fmla="*/ 68 w 224"/>
                  <a:gd name="T39" fmla="*/ 132 h 138"/>
                  <a:gd name="T40" fmla="*/ 58 w 224"/>
                  <a:gd name="T41" fmla="*/ 132 h 138"/>
                  <a:gd name="T42" fmla="*/ 52 w 224"/>
                  <a:gd name="T43" fmla="*/ 134 h 138"/>
                  <a:gd name="T44" fmla="*/ 46 w 224"/>
                  <a:gd name="T45" fmla="*/ 128 h 138"/>
                  <a:gd name="T46" fmla="*/ 36 w 224"/>
                  <a:gd name="T47" fmla="*/ 128 h 138"/>
                  <a:gd name="T48" fmla="*/ 26 w 224"/>
                  <a:gd name="T49" fmla="*/ 124 h 138"/>
                  <a:gd name="T50" fmla="*/ 20 w 224"/>
                  <a:gd name="T51" fmla="*/ 116 h 138"/>
                  <a:gd name="T52" fmla="*/ 10 w 224"/>
                  <a:gd name="T53" fmla="*/ 114 h 138"/>
                  <a:gd name="T54" fmla="*/ 0 w 224"/>
                  <a:gd name="T55" fmla="*/ 104 h 138"/>
                  <a:gd name="T56" fmla="*/ 0 w 224"/>
                  <a:gd name="T57" fmla="*/ 86 h 138"/>
                  <a:gd name="T58" fmla="*/ 16 w 224"/>
                  <a:gd name="T59" fmla="*/ 74 h 138"/>
                  <a:gd name="T60" fmla="*/ 16 w 224"/>
                  <a:gd name="T61" fmla="*/ 58 h 138"/>
                  <a:gd name="T62" fmla="*/ 30 w 224"/>
                  <a:gd name="T63" fmla="*/ 38 h 138"/>
                  <a:gd name="T64" fmla="*/ 52 w 224"/>
                  <a:gd name="T65" fmla="*/ 30 h 138"/>
                  <a:gd name="T66" fmla="*/ 62 w 224"/>
                  <a:gd name="T67" fmla="*/ 12 h 138"/>
                  <a:gd name="T68" fmla="*/ 58 w 224"/>
                  <a:gd name="T69" fmla="*/ 4 h 138"/>
                  <a:gd name="T70" fmla="*/ 58 w 224"/>
                  <a:gd name="T71" fmla="*/ 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4" h="138">
                    <a:moveTo>
                      <a:pt x="58" y="4"/>
                    </a:moveTo>
                    <a:lnTo>
                      <a:pt x="110" y="2"/>
                    </a:lnTo>
                    <a:lnTo>
                      <a:pt x="110" y="0"/>
                    </a:lnTo>
                    <a:lnTo>
                      <a:pt x="112" y="0"/>
                    </a:lnTo>
                    <a:lnTo>
                      <a:pt x="224" y="0"/>
                    </a:lnTo>
                    <a:lnTo>
                      <a:pt x="222" y="4"/>
                    </a:lnTo>
                    <a:lnTo>
                      <a:pt x="224" y="8"/>
                    </a:lnTo>
                    <a:lnTo>
                      <a:pt x="224" y="14"/>
                    </a:lnTo>
                    <a:lnTo>
                      <a:pt x="222" y="20"/>
                    </a:lnTo>
                    <a:lnTo>
                      <a:pt x="212" y="26"/>
                    </a:lnTo>
                    <a:lnTo>
                      <a:pt x="208" y="32"/>
                    </a:lnTo>
                    <a:lnTo>
                      <a:pt x="206" y="42"/>
                    </a:lnTo>
                    <a:lnTo>
                      <a:pt x="202" y="48"/>
                    </a:lnTo>
                    <a:lnTo>
                      <a:pt x="198" y="50"/>
                    </a:lnTo>
                    <a:lnTo>
                      <a:pt x="186" y="60"/>
                    </a:lnTo>
                    <a:lnTo>
                      <a:pt x="184" y="64"/>
                    </a:lnTo>
                    <a:lnTo>
                      <a:pt x="180" y="68"/>
                    </a:lnTo>
                    <a:lnTo>
                      <a:pt x="172" y="70"/>
                    </a:lnTo>
                    <a:lnTo>
                      <a:pt x="166" y="70"/>
                    </a:lnTo>
                    <a:lnTo>
                      <a:pt x="162" y="74"/>
                    </a:lnTo>
                    <a:lnTo>
                      <a:pt x="160" y="82"/>
                    </a:lnTo>
                    <a:lnTo>
                      <a:pt x="156" y="86"/>
                    </a:lnTo>
                    <a:lnTo>
                      <a:pt x="154" y="94"/>
                    </a:lnTo>
                    <a:lnTo>
                      <a:pt x="144" y="110"/>
                    </a:lnTo>
                    <a:lnTo>
                      <a:pt x="140" y="114"/>
                    </a:lnTo>
                    <a:lnTo>
                      <a:pt x="138" y="118"/>
                    </a:lnTo>
                    <a:lnTo>
                      <a:pt x="132" y="118"/>
                    </a:lnTo>
                    <a:lnTo>
                      <a:pt x="128" y="116"/>
                    </a:lnTo>
                    <a:lnTo>
                      <a:pt x="124" y="114"/>
                    </a:lnTo>
                    <a:lnTo>
                      <a:pt x="120" y="116"/>
                    </a:lnTo>
                    <a:lnTo>
                      <a:pt x="116" y="128"/>
                    </a:lnTo>
                    <a:lnTo>
                      <a:pt x="110" y="130"/>
                    </a:lnTo>
                    <a:lnTo>
                      <a:pt x="102" y="132"/>
                    </a:lnTo>
                    <a:lnTo>
                      <a:pt x="96" y="136"/>
                    </a:lnTo>
                    <a:lnTo>
                      <a:pt x="90" y="134"/>
                    </a:lnTo>
                    <a:lnTo>
                      <a:pt x="84" y="136"/>
                    </a:lnTo>
                    <a:lnTo>
                      <a:pt x="82" y="138"/>
                    </a:lnTo>
                    <a:lnTo>
                      <a:pt x="76" y="138"/>
                    </a:lnTo>
                    <a:lnTo>
                      <a:pt x="74" y="134"/>
                    </a:lnTo>
                    <a:lnTo>
                      <a:pt x="68" y="132"/>
                    </a:lnTo>
                    <a:lnTo>
                      <a:pt x="62" y="134"/>
                    </a:lnTo>
                    <a:lnTo>
                      <a:pt x="58" y="132"/>
                    </a:lnTo>
                    <a:lnTo>
                      <a:pt x="54" y="134"/>
                    </a:lnTo>
                    <a:lnTo>
                      <a:pt x="52" y="134"/>
                    </a:lnTo>
                    <a:lnTo>
                      <a:pt x="50" y="132"/>
                    </a:lnTo>
                    <a:lnTo>
                      <a:pt x="46" y="128"/>
                    </a:lnTo>
                    <a:lnTo>
                      <a:pt x="40" y="128"/>
                    </a:lnTo>
                    <a:lnTo>
                      <a:pt x="36" y="128"/>
                    </a:lnTo>
                    <a:lnTo>
                      <a:pt x="32" y="124"/>
                    </a:lnTo>
                    <a:lnTo>
                      <a:pt x="26" y="124"/>
                    </a:lnTo>
                    <a:lnTo>
                      <a:pt x="20" y="126"/>
                    </a:lnTo>
                    <a:lnTo>
                      <a:pt x="20" y="116"/>
                    </a:lnTo>
                    <a:lnTo>
                      <a:pt x="16" y="114"/>
                    </a:lnTo>
                    <a:lnTo>
                      <a:pt x="10" y="114"/>
                    </a:lnTo>
                    <a:lnTo>
                      <a:pt x="8" y="110"/>
                    </a:lnTo>
                    <a:lnTo>
                      <a:pt x="0" y="104"/>
                    </a:lnTo>
                    <a:lnTo>
                      <a:pt x="0" y="94"/>
                    </a:lnTo>
                    <a:lnTo>
                      <a:pt x="0" y="86"/>
                    </a:lnTo>
                    <a:lnTo>
                      <a:pt x="2" y="80"/>
                    </a:lnTo>
                    <a:lnTo>
                      <a:pt x="16" y="74"/>
                    </a:lnTo>
                    <a:lnTo>
                      <a:pt x="18" y="70"/>
                    </a:lnTo>
                    <a:lnTo>
                      <a:pt x="16" y="58"/>
                    </a:lnTo>
                    <a:lnTo>
                      <a:pt x="20" y="52"/>
                    </a:lnTo>
                    <a:lnTo>
                      <a:pt x="30" y="38"/>
                    </a:lnTo>
                    <a:lnTo>
                      <a:pt x="36" y="34"/>
                    </a:lnTo>
                    <a:lnTo>
                      <a:pt x="52" y="30"/>
                    </a:lnTo>
                    <a:lnTo>
                      <a:pt x="58" y="26"/>
                    </a:lnTo>
                    <a:lnTo>
                      <a:pt x="62" y="12"/>
                    </a:lnTo>
                    <a:lnTo>
                      <a:pt x="58" y="8"/>
                    </a:lnTo>
                    <a:lnTo>
                      <a:pt x="58" y="4"/>
                    </a:lnTo>
                    <a:lnTo>
                      <a:pt x="58" y="4"/>
                    </a:lnTo>
                    <a:lnTo>
                      <a:pt x="58" y="4"/>
                    </a:lnTo>
                    <a:close/>
                  </a:path>
                </a:pathLst>
              </a:custGeom>
              <a:grpFill/>
              <a:ln w="3175" cmpd="sng">
                <a:solidFill>
                  <a:srgbClr val="000000"/>
                </a:solidFill>
                <a:round/>
                <a:headEnd/>
                <a:tailEnd/>
              </a:ln>
            </p:spPr>
            <p:txBody>
              <a:bodyPr/>
              <a:lstStyle/>
              <a:p>
                <a:endParaRPr lang="en-US" sz="2600" dirty="0"/>
              </a:p>
            </p:txBody>
          </p:sp>
          <p:sp>
            <p:nvSpPr>
              <p:cNvPr id="833" name="Freeform 49"/>
              <p:cNvSpPr>
                <a:spLocks/>
              </p:cNvSpPr>
              <p:nvPr/>
            </p:nvSpPr>
            <p:spPr bwMode="auto">
              <a:xfrm>
                <a:off x="1887" y="676"/>
                <a:ext cx="50" cy="34"/>
              </a:xfrm>
              <a:custGeom>
                <a:avLst/>
                <a:gdLst>
                  <a:gd name="T0" fmla="*/ 48 w 50"/>
                  <a:gd name="T1" fmla="*/ 34 h 34"/>
                  <a:gd name="T2" fmla="*/ 42 w 50"/>
                  <a:gd name="T3" fmla="*/ 30 h 34"/>
                  <a:gd name="T4" fmla="*/ 24 w 50"/>
                  <a:gd name="T5" fmla="*/ 22 h 34"/>
                  <a:gd name="T6" fmla="*/ 20 w 50"/>
                  <a:gd name="T7" fmla="*/ 18 h 34"/>
                  <a:gd name="T8" fmla="*/ 14 w 50"/>
                  <a:gd name="T9" fmla="*/ 16 h 34"/>
                  <a:gd name="T10" fmla="*/ 8 w 50"/>
                  <a:gd name="T11" fmla="*/ 10 h 34"/>
                  <a:gd name="T12" fmla="*/ 2 w 50"/>
                  <a:gd name="T13" fmla="*/ 8 h 34"/>
                  <a:gd name="T14" fmla="*/ 0 w 50"/>
                  <a:gd name="T15" fmla="*/ 6 h 34"/>
                  <a:gd name="T16" fmla="*/ 4 w 50"/>
                  <a:gd name="T17" fmla="*/ 2 h 34"/>
                  <a:gd name="T18" fmla="*/ 6 w 50"/>
                  <a:gd name="T19" fmla="*/ 0 h 34"/>
                  <a:gd name="T20" fmla="*/ 8 w 50"/>
                  <a:gd name="T21" fmla="*/ 2 h 34"/>
                  <a:gd name="T22" fmla="*/ 8 w 50"/>
                  <a:gd name="T23" fmla="*/ 2 h 34"/>
                  <a:gd name="T24" fmla="*/ 10 w 50"/>
                  <a:gd name="T25" fmla="*/ 2 h 34"/>
                  <a:gd name="T26" fmla="*/ 10 w 50"/>
                  <a:gd name="T27" fmla="*/ 4 h 34"/>
                  <a:gd name="T28" fmla="*/ 12 w 50"/>
                  <a:gd name="T29" fmla="*/ 6 h 34"/>
                  <a:gd name="T30" fmla="*/ 14 w 50"/>
                  <a:gd name="T31" fmla="*/ 10 h 34"/>
                  <a:gd name="T32" fmla="*/ 18 w 50"/>
                  <a:gd name="T33" fmla="*/ 12 h 34"/>
                  <a:gd name="T34" fmla="*/ 18 w 50"/>
                  <a:gd name="T35" fmla="*/ 12 h 34"/>
                  <a:gd name="T36" fmla="*/ 20 w 50"/>
                  <a:gd name="T37" fmla="*/ 12 h 34"/>
                  <a:gd name="T38" fmla="*/ 26 w 50"/>
                  <a:gd name="T39" fmla="*/ 18 h 34"/>
                  <a:gd name="T40" fmla="*/ 28 w 50"/>
                  <a:gd name="T41" fmla="*/ 20 h 34"/>
                  <a:gd name="T42" fmla="*/ 32 w 50"/>
                  <a:gd name="T43" fmla="*/ 22 h 34"/>
                  <a:gd name="T44" fmla="*/ 34 w 50"/>
                  <a:gd name="T45" fmla="*/ 22 h 34"/>
                  <a:gd name="T46" fmla="*/ 36 w 50"/>
                  <a:gd name="T47" fmla="*/ 24 h 34"/>
                  <a:gd name="T48" fmla="*/ 38 w 50"/>
                  <a:gd name="T49" fmla="*/ 26 h 34"/>
                  <a:gd name="T50" fmla="*/ 46 w 50"/>
                  <a:gd name="T51" fmla="*/ 30 h 34"/>
                  <a:gd name="T52" fmla="*/ 50 w 50"/>
                  <a:gd name="T53" fmla="*/ 32 h 34"/>
                  <a:gd name="T54" fmla="*/ 48 w 50"/>
                  <a:gd name="T55" fmla="*/ 34 h 34"/>
                  <a:gd name="T56" fmla="*/ 48 w 50"/>
                  <a:gd name="T57" fmla="*/ 34 h 34"/>
                  <a:gd name="T58" fmla="*/ 48 w 50"/>
                  <a:gd name="T5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34">
                    <a:moveTo>
                      <a:pt x="48" y="34"/>
                    </a:moveTo>
                    <a:lnTo>
                      <a:pt x="42" y="30"/>
                    </a:lnTo>
                    <a:lnTo>
                      <a:pt x="24" y="22"/>
                    </a:lnTo>
                    <a:lnTo>
                      <a:pt x="20" y="18"/>
                    </a:lnTo>
                    <a:lnTo>
                      <a:pt x="14" y="16"/>
                    </a:lnTo>
                    <a:lnTo>
                      <a:pt x="8" y="10"/>
                    </a:lnTo>
                    <a:lnTo>
                      <a:pt x="2" y="8"/>
                    </a:lnTo>
                    <a:lnTo>
                      <a:pt x="0" y="6"/>
                    </a:lnTo>
                    <a:lnTo>
                      <a:pt x="4" y="2"/>
                    </a:lnTo>
                    <a:lnTo>
                      <a:pt x="6" y="0"/>
                    </a:lnTo>
                    <a:lnTo>
                      <a:pt x="8" y="2"/>
                    </a:lnTo>
                    <a:lnTo>
                      <a:pt x="8" y="2"/>
                    </a:lnTo>
                    <a:lnTo>
                      <a:pt x="10" y="2"/>
                    </a:lnTo>
                    <a:lnTo>
                      <a:pt x="10" y="4"/>
                    </a:lnTo>
                    <a:lnTo>
                      <a:pt x="12" y="6"/>
                    </a:lnTo>
                    <a:lnTo>
                      <a:pt x="14" y="10"/>
                    </a:lnTo>
                    <a:lnTo>
                      <a:pt x="18" y="12"/>
                    </a:lnTo>
                    <a:lnTo>
                      <a:pt x="18" y="12"/>
                    </a:lnTo>
                    <a:lnTo>
                      <a:pt x="20" y="12"/>
                    </a:lnTo>
                    <a:lnTo>
                      <a:pt x="26" y="18"/>
                    </a:lnTo>
                    <a:lnTo>
                      <a:pt x="28" y="20"/>
                    </a:lnTo>
                    <a:lnTo>
                      <a:pt x="32" y="22"/>
                    </a:lnTo>
                    <a:lnTo>
                      <a:pt x="34" y="22"/>
                    </a:lnTo>
                    <a:lnTo>
                      <a:pt x="36" y="24"/>
                    </a:lnTo>
                    <a:lnTo>
                      <a:pt x="38" y="26"/>
                    </a:lnTo>
                    <a:lnTo>
                      <a:pt x="46" y="30"/>
                    </a:lnTo>
                    <a:lnTo>
                      <a:pt x="50" y="32"/>
                    </a:lnTo>
                    <a:lnTo>
                      <a:pt x="48" y="34"/>
                    </a:lnTo>
                    <a:lnTo>
                      <a:pt x="48" y="34"/>
                    </a:lnTo>
                    <a:lnTo>
                      <a:pt x="48" y="34"/>
                    </a:lnTo>
                    <a:close/>
                  </a:path>
                </a:pathLst>
              </a:custGeom>
              <a:grpFill/>
              <a:ln w="3175" cmpd="sng">
                <a:solidFill>
                  <a:srgbClr val="000000"/>
                </a:solidFill>
                <a:round/>
                <a:headEnd/>
                <a:tailEnd/>
              </a:ln>
            </p:spPr>
            <p:txBody>
              <a:bodyPr/>
              <a:lstStyle/>
              <a:p>
                <a:endParaRPr lang="en-US" sz="2600" dirty="0"/>
              </a:p>
            </p:txBody>
          </p:sp>
          <p:sp>
            <p:nvSpPr>
              <p:cNvPr id="834" name="Freeform 50"/>
              <p:cNvSpPr>
                <a:spLocks/>
              </p:cNvSpPr>
              <p:nvPr/>
            </p:nvSpPr>
            <p:spPr bwMode="auto">
              <a:xfrm>
                <a:off x="2681" y="692"/>
                <a:ext cx="6" cy="10"/>
              </a:xfrm>
              <a:custGeom>
                <a:avLst/>
                <a:gdLst>
                  <a:gd name="T0" fmla="*/ 6 w 6"/>
                  <a:gd name="T1" fmla="*/ 8 h 10"/>
                  <a:gd name="T2" fmla="*/ 6 w 6"/>
                  <a:gd name="T3" fmla="*/ 8 h 10"/>
                  <a:gd name="T4" fmla="*/ 4 w 6"/>
                  <a:gd name="T5" fmla="*/ 10 h 10"/>
                  <a:gd name="T6" fmla="*/ 4 w 6"/>
                  <a:gd name="T7" fmla="*/ 10 h 10"/>
                  <a:gd name="T8" fmla="*/ 2 w 6"/>
                  <a:gd name="T9" fmla="*/ 10 h 10"/>
                  <a:gd name="T10" fmla="*/ 0 w 6"/>
                  <a:gd name="T11" fmla="*/ 10 h 10"/>
                  <a:gd name="T12" fmla="*/ 0 w 6"/>
                  <a:gd name="T13" fmla="*/ 8 h 10"/>
                  <a:gd name="T14" fmla="*/ 0 w 6"/>
                  <a:gd name="T15" fmla="*/ 4 h 10"/>
                  <a:gd name="T16" fmla="*/ 0 w 6"/>
                  <a:gd name="T17" fmla="*/ 2 h 10"/>
                  <a:gd name="T18" fmla="*/ 0 w 6"/>
                  <a:gd name="T19" fmla="*/ 0 h 10"/>
                  <a:gd name="T20" fmla="*/ 0 w 6"/>
                  <a:gd name="T21" fmla="*/ 0 h 10"/>
                  <a:gd name="T22" fmla="*/ 2 w 6"/>
                  <a:gd name="T23" fmla="*/ 0 h 10"/>
                  <a:gd name="T24" fmla="*/ 2 w 6"/>
                  <a:gd name="T25" fmla="*/ 2 h 10"/>
                  <a:gd name="T26" fmla="*/ 2 w 6"/>
                  <a:gd name="T27" fmla="*/ 4 h 10"/>
                  <a:gd name="T28" fmla="*/ 4 w 6"/>
                  <a:gd name="T29" fmla="*/ 4 h 10"/>
                  <a:gd name="T30" fmla="*/ 4 w 6"/>
                  <a:gd name="T31" fmla="*/ 4 h 10"/>
                  <a:gd name="T32" fmla="*/ 6 w 6"/>
                  <a:gd name="T33" fmla="*/ 4 h 10"/>
                  <a:gd name="T34" fmla="*/ 6 w 6"/>
                  <a:gd name="T35" fmla="*/ 4 h 10"/>
                  <a:gd name="T36" fmla="*/ 6 w 6"/>
                  <a:gd name="T37" fmla="*/ 8 h 10"/>
                  <a:gd name="T38" fmla="*/ 6 w 6"/>
                  <a:gd name="T39" fmla="*/ 8 h 10"/>
                  <a:gd name="T40" fmla="*/ 6 w 6"/>
                  <a:gd name="T4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0">
                    <a:moveTo>
                      <a:pt x="6" y="8"/>
                    </a:moveTo>
                    <a:lnTo>
                      <a:pt x="6" y="8"/>
                    </a:lnTo>
                    <a:lnTo>
                      <a:pt x="4" y="10"/>
                    </a:lnTo>
                    <a:lnTo>
                      <a:pt x="4" y="10"/>
                    </a:lnTo>
                    <a:lnTo>
                      <a:pt x="2" y="10"/>
                    </a:lnTo>
                    <a:lnTo>
                      <a:pt x="0" y="10"/>
                    </a:lnTo>
                    <a:lnTo>
                      <a:pt x="0" y="8"/>
                    </a:lnTo>
                    <a:lnTo>
                      <a:pt x="0" y="4"/>
                    </a:lnTo>
                    <a:lnTo>
                      <a:pt x="0" y="2"/>
                    </a:lnTo>
                    <a:lnTo>
                      <a:pt x="0" y="0"/>
                    </a:lnTo>
                    <a:lnTo>
                      <a:pt x="0" y="0"/>
                    </a:lnTo>
                    <a:lnTo>
                      <a:pt x="2" y="0"/>
                    </a:lnTo>
                    <a:lnTo>
                      <a:pt x="2" y="2"/>
                    </a:lnTo>
                    <a:lnTo>
                      <a:pt x="2" y="4"/>
                    </a:lnTo>
                    <a:lnTo>
                      <a:pt x="4" y="4"/>
                    </a:lnTo>
                    <a:lnTo>
                      <a:pt x="4" y="4"/>
                    </a:lnTo>
                    <a:lnTo>
                      <a:pt x="6" y="4"/>
                    </a:lnTo>
                    <a:lnTo>
                      <a:pt x="6" y="4"/>
                    </a:lnTo>
                    <a:lnTo>
                      <a:pt x="6" y="8"/>
                    </a:lnTo>
                    <a:lnTo>
                      <a:pt x="6" y="8"/>
                    </a:lnTo>
                    <a:lnTo>
                      <a:pt x="6" y="8"/>
                    </a:lnTo>
                    <a:close/>
                  </a:path>
                </a:pathLst>
              </a:custGeom>
              <a:grpFill/>
              <a:ln w="3175" cmpd="sng">
                <a:solidFill>
                  <a:srgbClr val="000000"/>
                </a:solidFill>
                <a:round/>
                <a:headEnd/>
                <a:tailEnd/>
              </a:ln>
            </p:spPr>
            <p:txBody>
              <a:bodyPr/>
              <a:lstStyle/>
              <a:p>
                <a:endParaRPr lang="en-US" sz="2600" dirty="0"/>
              </a:p>
            </p:txBody>
          </p:sp>
          <p:sp>
            <p:nvSpPr>
              <p:cNvPr id="835" name="Freeform 51"/>
              <p:cNvSpPr>
                <a:spLocks/>
              </p:cNvSpPr>
              <p:nvPr/>
            </p:nvSpPr>
            <p:spPr bwMode="auto">
              <a:xfrm>
                <a:off x="2673" y="698"/>
                <a:ext cx="6" cy="4"/>
              </a:xfrm>
              <a:custGeom>
                <a:avLst/>
                <a:gdLst>
                  <a:gd name="T0" fmla="*/ 4 w 6"/>
                  <a:gd name="T1" fmla="*/ 0 h 4"/>
                  <a:gd name="T2" fmla="*/ 6 w 6"/>
                  <a:gd name="T3" fmla="*/ 0 h 4"/>
                  <a:gd name="T4" fmla="*/ 6 w 6"/>
                  <a:gd name="T5" fmla="*/ 2 h 4"/>
                  <a:gd name="T6" fmla="*/ 2 w 6"/>
                  <a:gd name="T7" fmla="*/ 4 h 4"/>
                  <a:gd name="T8" fmla="*/ 0 w 6"/>
                  <a:gd name="T9" fmla="*/ 4 h 4"/>
                  <a:gd name="T10" fmla="*/ 0 w 6"/>
                  <a:gd name="T11" fmla="*/ 2 h 4"/>
                  <a:gd name="T12" fmla="*/ 2 w 6"/>
                  <a:gd name="T13" fmla="*/ 0 h 4"/>
                  <a:gd name="T14" fmla="*/ 4 w 6"/>
                  <a:gd name="T15" fmla="*/ 0 h 4"/>
                  <a:gd name="T16" fmla="*/ 4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4" y="0"/>
                    </a:moveTo>
                    <a:lnTo>
                      <a:pt x="6" y="0"/>
                    </a:lnTo>
                    <a:lnTo>
                      <a:pt x="6" y="2"/>
                    </a:lnTo>
                    <a:lnTo>
                      <a:pt x="2" y="4"/>
                    </a:lnTo>
                    <a:lnTo>
                      <a:pt x="0"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36" name="Freeform 52"/>
              <p:cNvSpPr>
                <a:spLocks/>
              </p:cNvSpPr>
              <p:nvPr/>
            </p:nvSpPr>
            <p:spPr bwMode="auto">
              <a:xfrm>
                <a:off x="2655" y="700"/>
                <a:ext cx="6" cy="4"/>
              </a:xfrm>
              <a:custGeom>
                <a:avLst/>
                <a:gdLst>
                  <a:gd name="T0" fmla="*/ 4 w 6"/>
                  <a:gd name="T1" fmla="*/ 0 h 4"/>
                  <a:gd name="T2" fmla="*/ 6 w 6"/>
                  <a:gd name="T3" fmla="*/ 0 h 4"/>
                  <a:gd name="T4" fmla="*/ 6 w 6"/>
                  <a:gd name="T5" fmla="*/ 2 h 4"/>
                  <a:gd name="T6" fmla="*/ 2 w 6"/>
                  <a:gd name="T7" fmla="*/ 4 h 4"/>
                  <a:gd name="T8" fmla="*/ 2 w 6"/>
                  <a:gd name="T9" fmla="*/ 2 h 4"/>
                  <a:gd name="T10" fmla="*/ 0 w 6"/>
                  <a:gd name="T11" fmla="*/ 2 h 4"/>
                  <a:gd name="T12" fmla="*/ 2 w 6"/>
                  <a:gd name="T13" fmla="*/ 0 h 4"/>
                  <a:gd name="T14" fmla="*/ 4 w 6"/>
                  <a:gd name="T15" fmla="*/ 0 h 4"/>
                  <a:gd name="T16" fmla="*/ 4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4" y="0"/>
                    </a:moveTo>
                    <a:lnTo>
                      <a:pt x="6" y="0"/>
                    </a:lnTo>
                    <a:lnTo>
                      <a:pt x="6" y="2"/>
                    </a:lnTo>
                    <a:lnTo>
                      <a:pt x="2" y="4"/>
                    </a:lnTo>
                    <a:lnTo>
                      <a:pt x="2" y="2"/>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37" name="Freeform 53"/>
              <p:cNvSpPr>
                <a:spLocks/>
              </p:cNvSpPr>
              <p:nvPr/>
            </p:nvSpPr>
            <p:spPr bwMode="auto">
              <a:xfrm>
                <a:off x="2659" y="704"/>
                <a:ext cx="4" cy="4"/>
              </a:xfrm>
              <a:custGeom>
                <a:avLst/>
                <a:gdLst>
                  <a:gd name="T0" fmla="*/ 4 w 4"/>
                  <a:gd name="T1" fmla="*/ 0 h 4"/>
                  <a:gd name="T2" fmla="*/ 4 w 4"/>
                  <a:gd name="T3" fmla="*/ 2 h 4"/>
                  <a:gd name="T4" fmla="*/ 2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2"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38" name="Freeform 54"/>
              <p:cNvSpPr>
                <a:spLocks/>
              </p:cNvSpPr>
              <p:nvPr/>
            </p:nvSpPr>
            <p:spPr bwMode="auto">
              <a:xfrm>
                <a:off x="2623" y="716"/>
                <a:ext cx="6" cy="4"/>
              </a:xfrm>
              <a:custGeom>
                <a:avLst/>
                <a:gdLst>
                  <a:gd name="T0" fmla="*/ 4 w 6"/>
                  <a:gd name="T1" fmla="*/ 0 h 4"/>
                  <a:gd name="T2" fmla="*/ 6 w 6"/>
                  <a:gd name="T3" fmla="*/ 2 h 4"/>
                  <a:gd name="T4" fmla="*/ 4 w 6"/>
                  <a:gd name="T5" fmla="*/ 4 h 4"/>
                  <a:gd name="T6" fmla="*/ 2 w 6"/>
                  <a:gd name="T7" fmla="*/ 4 h 4"/>
                  <a:gd name="T8" fmla="*/ 2 w 6"/>
                  <a:gd name="T9" fmla="*/ 2 h 4"/>
                  <a:gd name="T10" fmla="*/ 0 w 6"/>
                  <a:gd name="T11" fmla="*/ 0 h 4"/>
                  <a:gd name="T12" fmla="*/ 2 w 6"/>
                  <a:gd name="T13" fmla="*/ 0 h 4"/>
                  <a:gd name="T14" fmla="*/ 4 w 6"/>
                  <a:gd name="T15" fmla="*/ 0 h 4"/>
                  <a:gd name="T16" fmla="*/ 4 w 6"/>
                  <a:gd name="T17" fmla="*/ 0 h 4"/>
                  <a:gd name="T18" fmla="*/ 4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4" y="0"/>
                    </a:moveTo>
                    <a:lnTo>
                      <a:pt x="6" y="2"/>
                    </a:lnTo>
                    <a:lnTo>
                      <a:pt x="4" y="4"/>
                    </a:lnTo>
                    <a:lnTo>
                      <a:pt x="2" y="4"/>
                    </a:lnTo>
                    <a:lnTo>
                      <a:pt x="2"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39" name="Freeform 55"/>
              <p:cNvSpPr>
                <a:spLocks/>
              </p:cNvSpPr>
              <p:nvPr/>
            </p:nvSpPr>
            <p:spPr bwMode="auto">
              <a:xfrm>
                <a:off x="2617" y="718"/>
                <a:ext cx="4" cy="4"/>
              </a:xfrm>
              <a:custGeom>
                <a:avLst/>
                <a:gdLst>
                  <a:gd name="T0" fmla="*/ 2 w 4"/>
                  <a:gd name="T1" fmla="*/ 0 h 4"/>
                  <a:gd name="T2" fmla="*/ 4 w 4"/>
                  <a:gd name="T3" fmla="*/ 0 h 4"/>
                  <a:gd name="T4" fmla="*/ 4 w 4"/>
                  <a:gd name="T5" fmla="*/ 2 h 4"/>
                  <a:gd name="T6" fmla="*/ 0 w 4"/>
                  <a:gd name="T7" fmla="*/ 4 h 4"/>
                  <a:gd name="T8" fmla="*/ 0 w 4"/>
                  <a:gd name="T9" fmla="*/ 2 h 4"/>
                  <a:gd name="T10" fmla="*/ 0 w 4"/>
                  <a:gd name="T11" fmla="*/ 2 h 4"/>
                  <a:gd name="T12" fmla="*/ 0 w 4"/>
                  <a:gd name="T13" fmla="*/ 0 h 4"/>
                  <a:gd name="T14" fmla="*/ 2 w 4"/>
                  <a:gd name="T15" fmla="*/ 0 h 4"/>
                  <a:gd name="T16" fmla="*/ 2 w 4"/>
                  <a:gd name="T17" fmla="*/ 0 h 4"/>
                  <a:gd name="T18" fmla="*/ 2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0"/>
                    </a:moveTo>
                    <a:lnTo>
                      <a:pt x="4" y="0"/>
                    </a:lnTo>
                    <a:lnTo>
                      <a:pt x="4" y="2"/>
                    </a:lnTo>
                    <a:lnTo>
                      <a:pt x="0" y="4"/>
                    </a:lnTo>
                    <a:lnTo>
                      <a:pt x="0" y="2"/>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840" name="Freeform 56"/>
              <p:cNvSpPr>
                <a:spLocks/>
              </p:cNvSpPr>
              <p:nvPr/>
            </p:nvSpPr>
            <p:spPr bwMode="auto">
              <a:xfrm>
                <a:off x="2623" y="720"/>
                <a:ext cx="4" cy="4"/>
              </a:xfrm>
              <a:custGeom>
                <a:avLst/>
                <a:gdLst>
                  <a:gd name="T0" fmla="*/ 2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4" y="4"/>
                    </a:lnTo>
                    <a:lnTo>
                      <a:pt x="2"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841" name="Freeform 57"/>
              <p:cNvSpPr>
                <a:spLocks/>
              </p:cNvSpPr>
              <p:nvPr/>
            </p:nvSpPr>
            <p:spPr bwMode="auto">
              <a:xfrm>
                <a:off x="1961" y="722"/>
                <a:ext cx="20" cy="30"/>
              </a:xfrm>
              <a:custGeom>
                <a:avLst/>
                <a:gdLst>
                  <a:gd name="T0" fmla="*/ 0 w 20"/>
                  <a:gd name="T1" fmla="*/ 4 h 30"/>
                  <a:gd name="T2" fmla="*/ 0 w 20"/>
                  <a:gd name="T3" fmla="*/ 0 h 30"/>
                  <a:gd name="T4" fmla="*/ 0 w 20"/>
                  <a:gd name="T5" fmla="*/ 0 h 30"/>
                  <a:gd name="T6" fmla="*/ 2 w 20"/>
                  <a:gd name="T7" fmla="*/ 0 h 30"/>
                  <a:gd name="T8" fmla="*/ 6 w 20"/>
                  <a:gd name="T9" fmla="*/ 4 h 30"/>
                  <a:gd name="T10" fmla="*/ 6 w 20"/>
                  <a:gd name="T11" fmla="*/ 8 h 30"/>
                  <a:gd name="T12" fmla="*/ 8 w 20"/>
                  <a:gd name="T13" fmla="*/ 10 h 30"/>
                  <a:gd name="T14" fmla="*/ 10 w 20"/>
                  <a:gd name="T15" fmla="*/ 16 h 30"/>
                  <a:gd name="T16" fmla="*/ 14 w 20"/>
                  <a:gd name="T17" fmla="*/ 20 h 30"/>
                  <a:gd name="T18" fmla="*/ 20 w 20"/>
                  <a:gd name="T19" fmla="*/ 22 h 30"/>
                  <a:gd name="T20" fmla="*/ 20 w 20"/>
                  <a:gd name="T21" fmla="*/ 24 h 30"/>
                  <a:gd name="T22" fmla="*/ 20 w 20"/>
                  <a:gd name="T23" fmla="*/ 30 h 30"/>
                  <a:gd name="T24" fmla="*/ 18 w 20"/>
                  <a:gd name="T25" fmla="*/ 28 h 30"/>
                  <a:gd name="T26" fmla="*/ 10 w 20"/>
                  <a:gd name="T27" fmla="*/ 18 h 30"/>
                  <a:gd name="T28" fmla="*/ 0 w 20"/>
                  <a:gd name="T29" fmla="*/ 4 h 30"/>
                  <a:gd name="T30" fmla="*/ 0 w 20"/>
                  <a:gd name="T31" fmla="*/ 4 h 30"/>
                  <a:gd name="T32" fmla="*/ 0 w 20"/>
                  <a:gd name="T3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0">
                    <a:moveTo>
                      <a:pt x="0" y="4"/>
                    </a:moveTo>
                    <a:lnTo>
                      <a:pt x="0" y="0"/>
                    </a:lnTo>
                    <a:lnTo>
                      <a:pt x="0" y="0"/>
                    </a:lnTo>
                    <a:lnTo>
                      <a:pt x="2" y="0"/>
                    </a:lnTo>
                    <a:lnTo>
                      <a:pt x="6" y="4"/>
                    </a:lnTo>
                    <a:lnTo>
                      <a:pt x="6" y="8"/>
                    </a:lnTo>
                    <a:lnTo>
                      <a:pt x="8" y="10"/>
                    </a:lnTo>
                    <a:lnTo>
                      <a:pt x="10" y="16"/>
                    </a:lnTo>
                    <a:lnTo>
                      <a:pt x="14" y="20"/>
                    </a:lnTo>
                    <a:lnTo>
                      <a:pt x="20" y="22"/>
                    </a:lnTo>
                    <a:lnTo>
                      <a:pt x="20" y="24"/>
                    </a:lnTo>
                    <a:lnTo>
                      <a:pt x="20" y="30"/>
                    </a:lnTo>
                    <a:lnTo>
                      <a:pt x="18" y="28"/>
                    </a:lnTo>
                    <a:lnTo>
                      <a:pt x="10" y="18"/>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842" name="Freeform 58"/>
              <p:cNvSpPr>
                <a:spLocks/>
              </p:cNvSpPr>
              <p:nvPr/>
            </p:nvSpPr>
            <p:spPr bwMode="auto">
              <a:xfrm>
                <a:off x="2603" y="722"/>
                <a:ext cx="16" cy="22"/>
              </a:xfrm>
              <a:custGeom>
                <a:avLst/>
                <a:gdLst>
                  <a:gd name="T0" fmla="*/ 12 w 16"/>
                  <a:gd name="T1" fmla="*/ 12 h 22"/>
                  <a:gd name="T2" fmla="*/ 12 w 16"/>
                  <a:gd name="T3" fmla="*/ 12 h 22"/>
                  <a:gd name="T4" fmla="*/ 12 w 16"/>
                  <a:gd name="T5" fmla="*/ 14 h 22"/>
                  <a:gd name="T6" fmla="*/ 10 w 16"/>
                  <a:gd name="T7" fmla="*/ 14 h 22"/>
                  <a:gd name="T8" fmla="*/ 8 w 16"/>
                  <a:gd name="T9" fmla="*/ 14 h 22"/>
                  <a:gd name="T10" fmla="*/ 6 w 16"/>
                  <a:gd name="T11" fmla="*/ 14 h 22"/>
                  <a:gd name="T12" fmla="*/ 8 w 16"/>
                  <a:gd name="T13" fmla="*/ 16 h 22"/>
                  <a:gd name="T14" fmla="*/ 6 w 16"/>
                  <a:gd name="T15" fmla="*/ 18 h 22"/>
                  <a:gd name="T16" fmla="*/ 4 w 16"/>
                  <a:gd name="T17" fmla="*/ 22 h 22"/>
                  <a:gd name="T18" fmla="*/ 2 w 16"/>
                  <a:gd name="T19" fmla="*/ 22 h 22"/>
                  <a:gd name="T20" fmla="*/ 0 w 16"/>
                  <a:gd name="T21" fmla="*/ 20 h 22"/>
                  <a:gd name="T22" fmla="*/ 0 w 16"/>
                  <a:gd name="T23" fmla="*/ 18 h 22"/>
                  <a:gd name="T24" fmla="*/ 2 w 16"/>
                  <a:gd name="T25" fmla="*/ 16 h 22"/>
                  <a:gd name="T26" fmla="*/ 0 w 16"/>
                  <a:gd name="T27" fmla="*/ 16 h 22"/>
                  <a:gd name="T28" fmla="*/ 0 w 16"/>
                  <a:gd name="T29" fmla="*/ 14 h 22"/>
                  <a:gd name="T30" fmla="*/ 2 w 16"/>
                  <a:gd name="T31" fmla="*/ 12 h 22"/>
                  <a:gd name="T32" fmla="*/ 4 w 16"/>
                  <a:gd name="T33" fmla="*/ 10 h 22"/>
                  <a:gd name="T34" fmla="*/ 4 w 16"/>
                  <a:gd name="T35" fmla="*/ 6 h 22"/>
                  <a:gd name="T36" fmla="*/ 4 w 16"/>
                  <a:gd name="T37" fmla="*/ 4 h 22"/>
                  <a:gd name="T38" fmla="*/ 4 w 16"/>
                  <a:gd name="T39" fmla="*/ 4 h 22"/>
                  <a:gd name="T40" fmla="*/ 6 w 16"/>
                  <a:gd name="T41" fmla="*/ 2 h 22"/>
                  <a:gd name="T42" fmla="*/ 6 w 16"/>
                  <a:gd name="T43" fmla="*/ 0 h 22"/>
                  <a:gd name="T44" fmla="*/ 8 w 16"/>
                  <a:gd name="T45" fmla="*/ 0 h 22"/>
                  <a:gd name="T46" fmla="*/ 8 w 16"/>
                  <a:gd name="T47" fmla="*/ 0 h 22"/>
                  <a:gd name="T48" fmla="*/ 10 w 16"/>
                  <a:gd name="T49" fmla="*/ 2 h 22"/>
                  <a:gd name="T50" fmla="*/ 10 w 16"/>
                  <a:gd name="T51" fmla="*/ 2 h 22"/>
                  <a:gd name="T52" fmla="*/ 12 w 16"/>
                  <a:gd name="T53" fmla="*/ 4 h 22"/>
                  <a:gd name="T54" fmla="*/ 12 w 16"/>
                  <a:gd name="T55" fmla="*/ 4 h 22"/>
                  <a:gd name="T56" fmla="*/ 12 w 16"/>
                  <a:gd name="T57" fmla="*/ 6 h 22"/>
                  <a:gd name="T58" fmla="*/ 14 w 16"/>
                  <a:gd name="T59" fmla="*/ 6 h 22"/>
                  <a:gd name="T60" fmla="*/ 16 w 16"/>
                  <a:gd name="T61" fmla="*/ 6 h 22"/>
                  <a:gd name="T62" fmla="*/ 16 w 16"/>
                  <a:gd name="T63" fmla="*/ 6 h 22"/>
                  <a:gd name="T64" fmla="*/ 14 w 16"/>
                  <a:gd name="T65" fmla="*/ 8 h 22"/>
                  <a:gd name="T66" fmla="*/ 12 w 16"/>
                  <a:gd name="T67" fmla="*/ 12 h 22"/>
                  <a:gd name="T68" fmla="*/ 12 w 16"/>
                  <a:gd name="T69" fmla="*/ 12 h 22"/>
                  <a:gd name="T70" fmla="*/ 12 w 16"/>
                  <a:gd name="T7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2">
                    <a:moveTo>
                      <a:pt x="12" y="12"/>
                    </a:moveTo>
                    <a:lnTo>
                      <a:pt x="12" y="12"/>
                    </a:lnTo>
                    <a:lnTo>
                      <a:pt x="12" y="14"/>
                    </a:lnTo>
                    <a:lnTo>
                      <a:pt x="10" y="14"/>
                    </a:lnTo>
                    <a:lnTo>
                      <a:pt x="8" y="14"/>
                    </a:lnTo>
                    <a:lnTo>
                      <a:pt x="6" y="14"/>
                    </a:lnTo>
                    <a:lnTo>
                      <a:pt x="8" y="16"/>
                    </a:lnTo>
                    <a:lnTo>
                      <a:pt x="6" y="18"/>
                    </a:lnTo>
                    <a:lnTo>
                      <a:pt x="4" y="22"/>
                    </a:lnTo>
                    <a:lnTo>
                      <a:pt x="2" y="22"/>
                    </a:lnTo>
                    <a:lnTo>
                      <a:pt x="0" y="20"/>
                    </a:lnTo>
                    <a:lnTo>
                      <a:pt x="0" y="18"/>
                    </a:lnTo>
                    <a:lnTo>
                      <a:pt x="2" y="16"/>
                    </a:lnTo>
                    <a:lnTo>
                      <a:pt x="0" y="16"/>
                    </a:lnTo>
                    <a:lnTo>
                      <a:pt x="0" y="14"/>
                    </a:lnTo>
                    <a:lnTo>
                      <a:pt x="2" y="12"/>
                    </a:lnTo>
                    <a:lnTo>
                      <a:pt x="4" y="10"/>
                    </a:lnTo>
                    <a:lnTo>
                      <a:pt x="4" y="6"/>
                    </a:lnTo>
                    <a:lnTo>
                      <a:pt x="4" y="4"/>
                    </a:lnTo>
                    <a:lnTo>
                      <a:pt x="4" y="4"/>
                    </a:lnTo>
                    <a:lnTo>
                      <a:pt x="6" y="2"/>
                    </a:lnTo>
                    <a:lnTo>
                      <a:pt x="6" y="0"/>
                    </a:lnTo>
                    <a:lnTo>
                      <a:pt x="8" y="0"/>
                    </a:lnTo>
                    <a:lnTo>
                      <a:pt x="8" y="0"/>
                    </a:lnTo>
                    <a:lnTo>
                      <a:pt x="10" y="2"/>
                    </a:lnTo>
                    <a:lnTo>
                      <a:pt x="10" y="2"/>
                    </a:lnTo>
                    <a:lnTo>
                      <a:pt x="12" y="4"/>
                    </a:lnTo>
                    <a:lnTo>
                      <a:pt x="12" y="4"/>
                    </a:lnTo>
                    <a:lnTo>
                      <a:pt x="12" y="6"/>
                    </a:lnTo>
                    <a:lnTo>
                      <a:pt x="14" y="6"/>
                    </a:lnTo>
                    <a:lnTo>
                      <a:pt x="16" y="6"/>
                    </a:lnTo>
                    <a:lnTo>
                      <a:pt x="16" y="6"/>
                    </a:lnTo>
                    <a:lnTo>
                      <a:pt x="14" y="8"/>
                    </a:lnTo>
                    <a:lnTo>
                      <a:pt x="12" y="12"/>
                    </a:lnTo>
                    <a:lnTo>
                      <a:pt x="12" y="12"/>
                    </a:lnTo>
                    <a:lnTo>
                      <a:pt x="12" y="12"/>
                    </a:lnTo>
                    <a:close/>
                  </a:path>
                </a:pathLst>
              </a:custGeom>
              <a:grpFill/>
              <a:ln w="3175" cmpd="sng">
                <a:solidFill>
                  <a:srgbClr val="000000"/>
                </a:solidFill>
                <a:round/>
                <a:headEnd/>
                <a:tailEnd/>
              </a:ln>
            </p:spPr>
            <p:txBody>
              <a:bodyPr/>
              <a:lstStyle/>
              <a:p>
                <a:endParaRPr lang="en-US" sz="2600" dirty="0"/>
              </a:p>
            </p:txBody>
          </p:sp>
          <p:sp>
            <p:nvSpPr>
              <p:cNvPr id="843" name="Freeform 59"/>
              <p:cNvSpPr>
                <a:spLocks/>
              </p:cNvSpPr>
              <p:nvPr/>
            </p:nvSpPr>
            <p:spPr bwMode="auto">
              <a:xfrm>
                <a:off x="2155" y="746"/>
                <a:ext cx="464" cy="200"/>
              </a:xfrm>
              <a:custGeom>
                <a:avLst/>
                <a:gdLst>
                  <a:gd name="T0" fmla="*/ 358 w 464"/>
                  <a:gd name="T1" fmla="*/ 4 h 200"/>
                  <a:gd name="T2" fmla="*/ 362 w 464"/>
                  <a:gd name="T3" fmla="*/ 16 h 200"/>
                  <a:gd name="T4" fmla="*/ 368 w 464"/>
                  <a:gd name="T5" fmla="*/ 18 h 200"/>
                  <a:gd name="T6" fmla="*/ 384 w 464"/>
                  <a:gd name="T7" fmla="*/ 16 h 200"/>
                  <a:gd name="T8" fmla="*/ 398 w 464"/>
                  <a:gd name="T9" fmla="*/ 26 h 200"/>
                  <a:gd name="T10" fmla="*/ 406 w 464"/>
                  <a:gd name="T11" fmla="*/ 24 h 200"/>
                  <a:gd name="T12" fmla="*/ 414 w 464"/>
                  <a:gd name="T13" fmla="*/ 34 h 200"/>
                  <a:gd name="T14" fmla="*/ 422 w 464"/>
                  <a:gd name="T15" fmla="*/ 32 h 200"/>
                  <a:gd name="T16" fmla="*/ 442 w 464"/>
                  <a:gd name="T17" fmla="*/ 40 h 200"/>
                  <a:gd name="T18" fmla="*/ 460 w 464"/>
                  <a:gd name="T19" fmla="*/ 42 h 200"/>
                  <a:gd name="T20" fmla="*/ 462 w 464"/>
                  <a:gd name="T21" fmla="*/ 64 h 200"/>
                  <a:gd name="T22" fmla="*/ 448 w 464"/>
                  <a:gd name="T23" fmla="*/ 74 h 200"/>
                  <a:gd name="T24" fmla="*/ 436 w 464"/>
                  <a:gd name="T25" fmla="*/ 76 h 200"/>
                  <a:gd name="T26" fmla="*/ 412 w 464"/>
                  <a:gd name="T27" fmla="*/ 68 h 200"/>
                  <a:gd name="T28" fmla="*/ 434 w 464"/>
                  <a:gd name="T29" fmla="*/ 70 h 200"/>
                  <a:gd name="T30" fmla="*/ 446 w 464"/>
                  <a:gd name="T31" fmla="*/ 66 h 200"/>
                  <a:gd name="T32" fmla="*/ 416 w 464"/>
                  <a:gd name="T33" fmla="*/ 56 h 200"/>
                  <a:gd name="T34" fmla="*/ 386 w 464"/>
                  <a:gd name="T35" fmla="*/ 60 h 200"/>
                  <a:gd name="T36" fmla="*/ 370 w 464"/>
                  <a:gd name="T37" fmla="*/ 62 h 200"/>
                  <a:gd name="T38" fmla="*/ 326 w 464"/>
                  <a:gd name="T39" fmla="*/ 84 h 200"/>
                  <a:gd name="T40" fmla="*/ 290 w 464"/>
                  <a:gd name="T41" fmla="*/ 108 h 200"/>
                  <a:gd name="T42" fmla="*/ 254 w 464"/>
                  <a:gd name="T43" fmla="*/ 130 h 200"/>
                  <a:gd name="T44" fmla="*/ 220 w 464"/>
                  <a:gd name="T45" fmla="*/ 154 h 200"/>
                  <a:gd name="T46" fmla="*/ 182 w 464"/>
                  <a:gd name="T47" fmla="*/ 172 h 200"/>
                  <a:gd name="T48" fmla="*/ 166 w 464"/>
                  <a:gd name="T49" fmla="*/ 178 h 200"/>
                  <a:gd name="T50" fmla="*/ 168 w 464"/>
                  <a:gd name="T51" fmla="*/ 168 h 200"/>
                  <a:gd name="T52" fmla="*/ 176 w 464"/>
                  <a:gd name="T53" fmla="*/ 154 h 200"/>
                  <a:gd name="T54" fmla="*/ 186 w 464"/>
                  <a:gd name="T55" fmla="*/ 140 h 200"/>
                  <a:gd name="T56" fmla="*/ 194 w 464"/>
                  <a:gd name="T57" fmla="*/ 134 h 200"/>
                  <a:gd name="T58" fmla="*/ 190 w 464"/>
                  <a:gd name="T59" fmla="*/ 126 h 200"/>
                  <a:gd name="T60" fmla="*/ 176 w 464"/>
                  <a:gd name="T61" fmla="*/ 128 h 200"/>
                  <a:gd name="T62" fmla="*/ 180 w 464"/>
                  <a:gd name="T63" fmla="*/ 136 h 200"/>
                  <a:gd name="T64" fmla="*/ 162 w 464"/>
                  <a:gd name="T65" fmla="*/ 144 h 200"/>
                  <a:gd name="T66" fmla="*/ 148 w 464"/>
                  <a:gd name="T67" fmla="*/ 136 h 200"/>
                  <a:gd name="T68" fmla="*/ 148 w 464"/>
                  <a:gd name="T69" fmla="*/ 144 h 200"/>
                  <a:gd name="T70" fmla="*/ 156 w 464"/>
                  <a:gd name="T71" fmla="*/ 150 h 200"/>
                  <a:gd name="T72" fmla="*/ 148 w 464"/>
                  <a:gd name="T73" fmla="*/ 156 h 200"/>
                  <a:gd name="T74" fmla="*/ 144 w 464"/>
                  <a:gd name="T75" fmla="*/ 164 h 200"/>
                  <a:gd name="T76" fmla="*/ 138 w 464"/>
                  <a:gd name="T77" fmla="*/ 166 h 200"/>
                  <a:gd name="T78" fmla="*/ 134 w 464"/>
                  <a:gd name="T79" fmla="*/ 168 h 200"/>
                  <a:gd name="T80" fmla="*/ 126 w 464"/>
                  <a:gd name="T81" fmla="*/ 160 h 200"/>
                  <a:gd name="T82" fmla="*/ 132 w 464"/>
                  <a:gd name="T83" fmla="*/ 172 h 200"/>
                  <a:gd name="T84" fmla="*/ 120 w 464"/>
                  <a:gd name="T85" fmla="*/ 172 h 200"/>
                  <a:gd name="T86" fmla="*/ 124 w 464"/>
                  <a:gd name="T87" fmla="*/ 180 h 200"/>
                  <a:gd name="T88" fmla="*/ 96 w 464"/>
                  <a:gd name="T89" fmla="*/ 192 h 200"/>
                  <a:gd name="T90" fmla="*/ 72 w 464"/>
                  <a:gd name="T91" fmla="*/ 186 h 200"/>
                  <a:gd name="T92" fmla="*/ 34 w 464"/>
                  <a:gd name="T93" fmla="*/ 194 h 200"/>
                  <a:gd name="T94" fmla="*/ 12 w 464"/>
                  <a:gd name="T95" fmla="*/ 200 h 200"/>
                  <a:gd name="T96" fmla="*/ 56 w 464"/>
                  <a:gd name="T97" fmla="*/ 150 h 200"/>
                  <a:gd name="T98" fmla="*/ 78 w 464"/>
                  <a:gd name="T99" fmla="*/ 146 h 200"/>
                  <a:gd name="T100" fmla="*/ 90 w 464"/>
                  <a:gd name="T101" fmla="*/ 148 h 200"/>
                  <a:gd name="T102" fmla="*/ 102 w 464"/>
                  <a:gd name="T103" fmla="*/ 120 h 200"/>
                  <a:gd name="T104" fmla="*/ 94 w 464"/>
                  <a:gd name="T105" fmla="*/ 92 h 200"/>
                  <a:gd name="T106" fmla="*/ 98 w 464"/>
                  <a:gd name="T107" fmla="*/ 50 h 200"/>
                  <a:gd name="T108" fmla="*/ 102 w 464"/>
                  <a:gd name="T109" fmla="*/ 26 h 200"/>
                  <a:gd name="T110" fmla="*/ 352 w 464"/>
                  <a:gd name="T111"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4" h="200">
                    <a:moveTo>
                      <a:pt x="352" y="2"/>
                    </a:moveTo>
                    <a:lnTo>
                      <a:pt x="350" y="4"/>
                    </a:lnTo>
                    <a:lnTo>
                      <a:pt x="350" y="6"/>
                    </a:lnTo>
                    <a:lnTo>
                      <a:pt x="354" y="8"/>
                    </a:lnTo>
                    <a:lnTo>
                      <a:pt x="358" y="4"/>
                    </a:lnTo>
                    <a:lnTo>
                      <a:pt x="360" y="4"/>
                    </a:lnTo>
                    <a:lnTo>
                      <a:pt x="364" y="6"/>
                    </a:lnTo>
                    <a:lnTo>
                      <a:pt x="366" y="12"/>
                    </a:lnTo>
                    <a:lnTo>
                      <a:pt x="366" y="14"/>
                    </a:lnTo>
                    <a:lnTo>
                      <a:pt x="362" y="16"/>
                    </a:lnTo>
                    <a:lnTo>
                      <a:pt x="362" y="20"/>
                    </a:lnTo>
                    <a:lnTo>
                      <a:pt x="364" y="22"/>
                    </a:lnTo>
                    <a:lnTo>
                      <a:pt x="368" y="22"/>
                    </a:lnTo>
                    <a:lnTo>
                      <a:pt x="370" y="20"/>
                    </a:lnTo>
                    <a:lnTo>
                      <a:pt x="368" y="18"/>
                    </a:lnTo>
                    <a:lnTo>
                      <a:pt x="368" y="16"/>
                    </a:lnTo>
                    <a:lnTo>
                      <a:pt x="372" y="16"/>
                    </a:lnTo>
                    <a:lnTo>
                      <a:pt x="374" y="18"/>
                    </a:lnTo>
                    <a:lnTo>
                      <a:pt x="382" y="16"/>
                    </a:lnTo>
                    <a:lnTo>
                      <a:pt x="384" y="16"/>
                    </a:lnTo>
                    <a:lnTo>
                      <a:pt x="388" y="10"/>
                    </a:lnTo>
                    <a:lnTo>
                      <a:pt x="390" y="8"/>
                    </a:lnTo>
                    <a:lnTo>
                      <a:pt x="392" y="8"/>
                    </a:lnTo>
                    <a:lnTo>
                      <a:pt x="396" y="14"/>
                    </a:lnTo>
                    <a:lnTo>
                      <a:pt x="398" y="26"/>
                    </a:lnTo>
                    <a:lnTo>
                      <a:pt x="400" y="28"/>
                    </a:lnTo>
                    <a:lnTo>
                      <a:pt x="404" y="20"/>
                    </a:lnTo>
                    <a:lnTo>
                      <a:pt x="406" y="20"/>
                    </a:lnTo>
                    <a:lnTo>
                      <a:pt x="408" y="22"/>
                    </a:lnTo>
                    <a:lnTo>
                      <a:pt x="406" y="24"/>
                    </a:lnTo>
                    <a:lnTo>
                      <a:pt x="404" y="26"/>
                    </a:lnTo>
                    <a:lnTo>
                      <a:pt x="404" y="32"/>
                    </a:lnTo>
                    <a:lnTo>
                      <a:pt x="406" y="34"/>
                    </a:lnTo>
                    <a:lnTo>
                      <a:pt x="410" y="34"/>
                    </a:lnTo>
                    <a:lnTo>
                      <a:pt x="414" y="34"/>
                    </a:lnTo>
                    <a:lnTo>
                      <a:pt x="416" y="34"/>
                    </a:lnTo>
                    <a:lnTo>
                      <a:pt x="416" y="32"/>
                    </a:lnTo>
                    <a:lnTo>
                      <a:pt x="418" y="32"/>
                    </a:lnTo>
                    <a:lnTo>
                      <a:pt x="420" y="32"/>
                    </a:lnTo>
                    <a:lnTo>
                      <a:pt x="422" y="32"/>
                    </a:lnTo>
                    <a:lnTo>
                      <a:pt x="424" y="34"/>
                    </a:lnTo>
                    <a:lnTo>
                      <a:pt x="434" y="32"/>
                    </a:lnTo>
                    <a:lnTo>
                      <a:pt x="436" y="34"/>
                    </a:lnTo>
                    <a:lnTo>
                      <a:pt x="438" y="36"/>
                    </a:lnTo>
                    <a:lnTo>
                      <a:pt x="442" y="40"/>
                    </a:lnTo>
                    <a:lnTo>
                      <a:pt x="446" y="40"/>
                    </a:lnTo>
                    <a:lnTo>
                      <a:pt x="448" y="38"/>
                    </a:lnTo>
                    <a:lnTo>
                      <a:pt x="450" y="38"/>
                    </a:lnTo>
                    <a:lnTo>
                      <a:pt x="454" y="42"/>
                    </a:lnTo>
                    <a:lnTo>
                      <a:pt x="460" y="42"/>
                    </a:lnTo>
                    <a:lnTo>
                      <a:pt x="460" y="44"/>
                    </a:lnTo>
                    <a:lnTo>
                      <a:pt x="462" y="48"/>
                    </a:lnTo>
                    <a:lnTo>
                      <a:pt x="462" y="52"/>
                    </a:lnTo>
                    <a:lnTo>
                      <a:pt x="464" y="56"/>
                    </a:lnTo>
                    <a:lnTo>
                      <a:pt x="462" y="64"/>
                    </a:lnTo>
                    <a:lnTo>
                      <a:pt x="460" y="70"/>
                    </a:lnTo>
                    <a:lnTo>
                      <a:pt x="456" y="74"/>
                    </a:lnTo>
                    <a:lnTo>
                      <a:pt x="454" y="74"/>
                    </a:lnTo>
                    <a:lnTo>
                      <a:pt x="450" y="74"/>
                    </a:lnTo>
                    <a:lnTo>
                      <a:pt x="448" y="74"/>
                    </a:lnTo>
                    <a:lnTo>
                      <a:pt x="444" y="76"/>
                    </a:lnTo>
                    <a:lnTo>
                      <a:pt x="442" y="78"/>
                    </a:lnTo>
                    <a:lnTo>
                      <a:pt x="440" y="78"/>
                    </a:lnTo>
                    <a:lnTo>
                      <a:pt x="438" y="76"/>
                    </a:lnTo>
                    <a:lnTo>
                      <a:pt x="436" y="76"/>
                    </a:lnTo>
                    <a:lnTo>
                      <a:pt x="434" y="74"/>
                    </a:lnTo>
                    <a:lnTo>
                      <a:pt x="424" y="72"/>
                    </a:lnTo>
                    <a:lnTo>
                      <a:pt x="418" y="72"/>
                    </a:lnTo>
                    <a:lnTo>
                      <a:pt x="414" y="70"/>
                    </a:lnTo>
                    <a:lnTo>
                      <a:pt x="412" y="68"/>
                    </a:lnTo>
                    <a:lnTo>
                      <a:pt x="412" y="66"/>
                    </a:lnTo>
                    <a:lnTo>
                      <a:pt x="414" y="66"/>
                    </a:lnTo>
                    <a:lnTo>
                      <a:pt x="428" y="70"/>
                    </a:lnTo>
                    <a:lnTo>
                      <a:pt x="432" y="70"/>
                    </a:lnTo>
                    <a:lnTo>
                      <a:pt x="434" y="70"/>
                    </a:lnTo>
                    <a:lnTo>
                      <a:pt x="440" y="72"/>
                    </a:lnTo>
                    <a:lnTo>
                      <a:pt x="442" y="72"/>
                    </a:lnTo>
                    <a:lnTo>
                      <a:pt x="446" y="70"/>
                    </a:lnTo>
                    <a:lnTo>
                      <a:pt x="448" y="68"/>
                    </a:lnTo>
                    <a:lnTo>
                      <a:pt x="446" y="66"/>
                    </a:lnTo>
                    <a:lnTo>
                      <a:pt x="442" y="64"/>
                    </a:lnTo>
                    <a:lnTo>
                      <a:pt x="438" y="64"/>
                    </a:lnTo>
                    <a:lnTo>
                      <a:pt x="436" y="62"/>
                    </a:lnTo>
                    <a:lnTo>
                      <a:pt x="430" y="58"/>
                    </a:lnTo>
                    <a:lnTo>
                      <a:pt x="416" y="56"/>
                    </a:lnTo>
                    <a:lnTo>
                      <a:pt x="404" y="52"/>
                    </a:lnTo>
                    <a:lnTo>
                      <a:pt x="400" y="54"/>
                    </a:lnTo>
                    <a:lnTo>
                      <a:pt x="396" y="54"/>
                    </a:lnTo>
                    <a:lnTo>
                      <a:pt x="394" y="56"/>
                    </a:lnTo>
                    <a:lnTo>
                      <a:pt x="386" y="60"/>
                    </a:lnTo>
                    <a:lnTo>
                      <a:pt x="384" y="62"/>
                    </a:lnTo>
                    <a:lnTo>
                      <a:pt x="380" y="66"/>
                    </a:lnTo>
                    <a:lnTo>
                      <a:pt x="378" y="64"/>
                    </a:lnTo>
                    <a:lnTo>
                      <a:pt x="374" y="62"/>
                    </a:lnTo>
                    <a:lnTo>
                      <a:pt x="370" y="62"/>
                    </a:lnTo>
                    <a:lnTo>
                      <a:pt x="360" y="64"/>
                    </a:lnTo>
                    <a:lnTo>
                      <a:pt x="354" y="68"/>
                    </a:lnTo>
                    <a:lnTo>
                      <a:pt x="348" y="72"/>
                    </a:lnTo>
                    <a:lnTo>
                      <a:pt x="338" y="78"/>
                    </a:lnTo>
                    <a:lnTo>
                      <a:pt x="326" y="84"/>
                    </a:lnTo>
                    <a:lnTo>
                      <a:pt x="322" y="86"/>
                    </a:lnTo>
                    <a:lnTo>
                      <a:pt x="318" y="92"/>
                    </a:lnTo>
                    <a:lnTo>
                      <a:pt x="314" y="92"/>
                    </a:lnTo>
                    <a:lnTo>
                      <a:pt x="300" y="104"/>
                    </a:lnTo>
                    <a:lnTo>
                      <a:pt x="290" y="108"/>
                    </a:lnTo>
                    <a:lnTo>
                      <a:pt x="288" y="110"/>
                    </a:lnTo>
                    <a:lnTo>
                      <a:pt x="284" y="112"/>
                    </a:lnTo>
                    <a:lnTo>
                      <a:pt x="266" y="124"/>
                    </a:lnTo>
                    <a:lnTo>
                      <a:pt x="260" y="128"/>
                    </a:lnTo>
                    <a:lnTo>
                      <a:pt x="254" y="130"/>
                    </a:lnTo>
                    <a:lnTo>
                      <a:pt x="242" y="142"/>
                    </a:lnTo>
                    <a:lnTo>
                      <a:pt x="236" y="144"/>
                    </a:lnTo>
                    <a:lnTo>
                      <a:pt x="230" y="148"/>
                    </a:lnTo>
                    <a:lnTo>
                      <a:pt x="224" y="150"/>
                    </a:lnTo>
                    <a:lnTo>
                      <a:pt x="220" y="154"/>
                    </a:lnTo>
                    <a:lnTo>
                      <a:pt x="202" y="162"/>
                    </a:lnTo>
                    <a:lnTo>
                      <a:pt x="198" y="164"/>
                    </a:lnTo>
                    <a:lnTo>
                      <a:pt x="194" y="166"/>
                    </a:lnTo>
                    <a:lnTo>
                      <a:pt x="188" y="168"/>
                    </a:lnTo>
                    <a:lnTo>
                      <a:pt x="182" y="172"/>
                    </a:lnTo>
                    <a:lnTo>
                      <a:pt x="174" y="180"/>
                    </a:lnTo>
                    <a:lnTo>
                      <a:pt x="172" y="184"/>
                    </a:lnTo>
                    <a:lnTo>
                      <a:pt x="170" y="184"/>
                    </a:lnTo>
                    <a:lnTo>
                      <a:pt x="168" y="180"/>
                    </a:lnTo>
                    <a:lnTo>
                      <a:pt x="166" y="178"/>
                    </a:lnTo>
                    <a:lnTo>
                      <a:pt x="158" y="178"/>
                    </a:lnTo>
                    <a:lnTo>
                      <a:pt x="158" y="174"/>
                    </a:lnTo>
                    <a:lnTo>
                      <a:pt x="164" y="172"/>
                    </a:lnTo>
                    <a:lnTo>
                      <a:pt x="166" y="170"/>
                    </a:lnTo>
                    <a:lnTo>
                      <a:pt x="168" y="168"/>
                    </a:lnTo>
                    <a:lnTo>
                      <a:pt x="170" y="168"/>
                    </a:lnTo>
                    <a:lnTo>
                      <a:pt x="172" y="164"/>
                    </a:lnTo>
                    <a:lnTo>
                      <a:pt x="172" y="156"/>
                    </a:lnTo>
                    <a:lnTo>
                      <a:pt x="174" y="154"/>
                    </a:lnTo>
                    <a:lnTo>
                      <a:pt x="176" y="154"/>
                    </a:lnTo>
                    <a:lnTo>
                      <a:pt x="178" y="152"/>
                    </a:lnTo>
                    <a:lnTo>
                      <a:pt x="180" y="150"/>
                    </a:lnTo>
                    <a:lnTo>
                      <a:pt x="180" y="148"/>
                    </a:lnTo>
                    <a:lnTo>
                      <a:pt x="182" y="142"/>
                    </a:lnTo>
                    <a:lnTo>
                      <a:pt x="186" y="140"/>
                    </a:lnTo>
                    <a:lnTo>
                      <a:pt x="188" y="140"/>
                    </a:lnTo>
                    <a:lnTo>
                      <a:pt x="192" y="140"/>
                    </a:lnTo>
                    <a:lnTo>
                      <a:pt x="194" y="138"/>
                    </a:lnTo>
                    <a:lnTo>
                      <a:pt x="194" y="136"/>
                    </a:lnTo>
                    <a:lnTo>
                      <a:pt x="194" y="134"/>
                    </a:lnTo>
                    <a:lnTo>
                      <a:pt x="192" y="134"/>
                    </a:lnTo>
                    <a:lnTo>
                      <a:pt x="192" y="130"/>
                    </a:lnTo>
                    <a:lnTo>
                      <a:pt x="192" y="128"/>
                    </a:lnTo>
                    <a:lnTo>
                      <a:pt x="190" y="126"/>
                    </a:lnTo>
                    <a:lnTo>
                      <a:pt x="190" y="126"/>
                    </a:lnTo>
                    <a:lnTo>
                      <a:pt x="188" y="128"/>
                    </a:lnTo>
                    <a:lnTo>
                      <a:pt x="186" y="132"/>
                    </a:lnTo>
                    <a:lnTo>
                      <a:pt x="184" y="134"/>
                    </a:lnTo>
                    <a:lnTo>
                      <a:pt x="182" y="130"/>
                    </a:lnTo>
                    <a:lnTo>
                      <a:pt x="176" y="128"/>
                    </a:lnTo>
                    <a:lnTo>
                      <a:pt x="174" y="130"/>
                    </a:lnTo>
                    <a:lnTo>
                      <a:pt x="174" y="130"/>
                    </a:lnTo>
                    <a:lnTo>
                      <a:pt x="176" y="132"/>
                    </a:lnTo>
                    <a:lnTo>
                      <a:pt x="178" y="134"/>
                    </a:lnTo>
                    <a:lnTo>
                      <a:pt x="180" y="136"/>
                    </a:lnTo>
                    <a:lnTo>
                      <a:pt x="180" y="138"/>
                    </a:lnTo>
                    <a:lnTo>
                      <a:pt x="172" y="144"/>
                    </a:lnTo>
                    <a:lnTo>
                      <a:pt x="170" y="142"/>
                    </a:lnTo>
                    <a:lnTo>
                      <a:pt x="166" y="142"/>
                    </a:lnTo>
                    <a:lnTo>
                      <a:pt x="162" y="144"/>
                    </a:lnTo>
                    <a:lnTo>
                      <a:pt x="160" y="144"/>
                    </a:lnTo>
                    <a:lnTo>
                      <a:pt x="156" y="144"/>
                    </a:lnTo>
                    <a:lnTo>
                      <a:pt x="152" y="140"/>
                    </a:lnTo>
                    <a:lnTo>
                      <a:pt x="150" y="138"/>
                    </a:lnTo>
                    <a:lnTo>
                      <a:pt x="148" y="136"/>
                    </a:lnTo>
                    <a:lnTo>
                      <a:pt x="146" y="136"/>
                    </a:lnTo>
                    <a:lnTo>
                      <a:pt x="144" y="138"/>
                    </a:lnTo>
                    <a:lnTo>
                      <a:pt x="144" y="140"/>
                    </a:lnTo>
                    <a:lnTo>
                      <a:pt x="146" y="144"/>
                    </a:lnTo>
                    <a:lnTo>
                      <a:pt x="148" y="144"/>
                    </a:lnTo>
                    <a:lnTo>
                      <a:pt x="150" y="144"/>
                    </a:lnTo>
                    <a:lnTo>
                      <a:pt x="152" y="146"/>
                    </a:lnTo>
                    <a:lnTo>
                      <a:pt x="154" y="146"/>
                    </a:lnTo>
                    <a:lnTo>
                      <a:pt x="156" y="148"/>
                    </a:lnTo>
                    <a:lnTo>
                      <a:pt x="156" y="150"/>
                    </a:lnTo>
                    <a:lnTo>
                      <a:pt x="154" y="152"/>
                    </a:lnTo>
                    <a:lnTo>
                      <a:pt x="154" y="150"/>
                    </a:lnTo>
                    <a:lnTo>
                      <a:pt x="152" y="154"/>
                    </a:lnTo>
                    <a:lnTo>
                      <a:pt x="150" y="156"/>
                    </a:lnTo>
                    <a:lnTo>
                      <a:pt x="148" y="156"/>
                    </a:lnTo>
                    <a:lnTo>
                      <a:pt x="148" y="158"/>
                    </a:lnTo>
                    <a:lnTo>
                      <a:pt x="148" y="160"/>
                    </a:lnTo>
                    <a:lnTo>
                      <a:pt x="146" y="160"/>
                    </a:lnTo>
                    <a:lnTo>
                      <a:pt x="144" y="162"/>
                    </a:lnTo>
                    <a:lnTo>
                      <a:pt x="144" y="164"/>
                    </a:lnTo>
                    <a:lnTo>
                      <a:pt x="142" y="166"/>
                    </a:lnTo>
                    <a:lnTo>
                      <a:pt x="144" y="168"/>
                    </a:lnTo>
                    <a:lnTo>
                      <a:pt x="142" y="168"/>
                    </a:lnTo>
                    <a:lnTo>
                      <a:pt x="140" y="166"/>
                    </a:lnTo>
                    <a:lnTo>
                      <a:pt x="138" y="166"/>
                    </a:lnTo>
                    <a:lnTo>
                      <a:pt x="138" y="164"/>
                    </a:lnTo>
                    <a:lnTo>
                      <a:pt x="136" y="164"/>
                    </a:lnTo>
                    <a:lnTo>
                      <a:pt x="136" y="164"/>
                    </a:lnTo>
                    <a:lnTo>
                      <a:pt x="136" y="168"/>
                    </a:lnTo>
                    <a:lnTo>
                      <a:pt x="134" y="168"/>
                    </a:lnTo>
                    <a:lnTo>
                      <a:pt x="132" y="166"/>
                    </a:lnTo>
                    <a:lnTo>
                      <a:pt x="130" y="166"/>
                    </a:lnTo>
                    <a:lnTo>
                      <a:pt x="130" y="162"/>
                    </a:lnTo>
                    <a:lnTo>
                      <a:pt x="130" y="160"/>
                    </a:lnTo>
                    <a:lnTo>
                      <a:pt x="126" y="160"/>
                    </a:lnTo>
                    <a:lnTo>
                      <a:pt x="124" y="160"/>
                    </a:lnTo>
                    <a:lnTo>
                      <a:pt x="126" y="164"/>
                    </a:lnTo>
                    <a:lnTo>
                      <a:pt x="128" y="168"/>
                    </a:lnTo>
                    <a:lnTo>
                      <a:pt x="132" y="170"/>
                    </a:lnTo>
                    <a:lnTo>
                      <a:pt x="132" y="172"/>
                    </a:lnTo>
                    <a:lnTo>
                      <a:pt x="128" y="172"/>
                    </a:lnTo>
                    <a:lnTo>
                      <a:pt x="128" y="172"/>
                    </a:lnTo>
                    <a:lnTo>
                      <a:pt x="126" y="168"/>
                    </a:lnTo>
                    <a:lnTo>
                      <a:pt x="120" y="168"/>
                    </a:lnTo>
                    <a:lnTo>
                      <a:pt x="120" y="172"/>
                    </a:lnTo>
                    <a:lnTo>
                      <a:pt x="126" y="176"/>
                    </a:lnTo>
                    <a:lnTo>
                      <a:pt x="126" y="178"/>
                    </a:lnTo>
                    <a:lnTo>
                      <a:pt x="124" y="178"/>
                    </a:lnTo>
                    <a:lnTo>
                      <a:pt x="122" y="180"/>
                    </a:lnTo>
                    <a:lnTo>
                      <a:pt x="124" y="180"/>
                    </a:lnTo>
                    <a:lnTo>
                      <a:pt x="124" y="182"/>
                    </a:lnTo>
                    <a:lnTo>
                      <a:pt x="118" y="188"/>
                    </a:lnTo>
                    <a:lnTo>
                      <a:pt x="112" y="190"/>
                    </a:lnTo>
                    <a:lnTo>
                      <a:pt x="104" y="190"/>
                    </a:lnTo>
                    <a:lnTo>
                      <a:pt x="96" y="192"/>
                    </a:lnTo>
                    <a:lnTo>
                      <a:pt x="94" y="190"/>
                    </a:lnTo>
                    <a:lnTo>
                      <a:pt x="92" y="188"/>
                    </a:lnTo>
                    <a:lnTo>
                      <a:pt x="86" y="186"/>
                    </a:lnTo>
                    <a:lnTo>
                      <a:pt x="82" y="186"/>
                    </a:lnTo>
                    <a:lnTo>
                      <a:pt x="72" y="186"/>
                    </a:lnTo>
                    <a:lnTo>
                      <a:pt x="68" y="186"/>
                    </a:lnTo>
                    <a:lnTo>
                      <a:pt x="62" y="186"/>
                    </a:lnTo>
                    <a:lnTo>
                      <a:pt x="58" y="186"/>
                    </a:lnTo>
                    <a:lnTo>
                      <a:pt x="40" y="190"/>
                    </a:lnTo>
                    <a:lnTo>
                      <a:pt x="34" y="194"/>
                    </a:lnTo>
                    <a:lnTo>
                      <a:pt x="26" y="196"/>
                    </a:lnTo>
                    <a:lnTo>
                      <a:pt x="24" y="198"/>
                    </a:lnTo>
                    <a:lnTo>
                      <a:pt x="20" y="196"/>
                    </a:lnTo>
                    <a:lnTo>
                      <a:pt x="14" y="198"/>
                    </a:lnTo>
                    <a:lnTo>
                      <a:pt x="12" y="200"/>
                    </a:lnTo>
                    <a:lnTo>
                      <a:pt x="10" y="200"/>
                    </a:lnTo>
                    <a:lnTo>
                      <a:pt x="8" y="198"/>
                    </a:lnTo>
                    <a:lnTo>
                      <a:pt x="0" y="200"/>
                    </a:lnTo>
                    <a:lnTo>
                      <a:pt x="6" y="190"/>
                    </a:lnTo>
                    <a:lnTo>
                      <a:pt x="56" y="150"/>
                    </a:lnTo>
                    <a:lnTo>
                      <a:pt x="60" y="150"/>
                    </a:lnTo>
                    <a:lnTo>
                      <a:pt x="66" y="152"/>
                    </a:lnTo>
                    <a:lnTo>
                      <a:pt x="72" y="154"/>
                    </a:lnTo>
                    <a:lnTo>
                      <a:pt x="76" y="152"/>
                    </a:lnTo>
                    <a:lnTo>
                      <a:pt x="78" y="146"/>
                    </a:lnTo>
                    <a:lnTo>
                      <a:pt x="80" y="144"/>
                    </a:lnTo>
                    <a:lnTo>
                      <a:pt x="82" y="144"/>
                    </a:lnTo>
                    <a:lnTo>
                      <a:pt x="86" y="146"/>
                    </a:lnTo>
                    <a:lnTo>
                      <a:pt x="88" y="148"/>
                    </a:lnTo>
                    <a:lnTo>
                      <a:pt x="90" y="148"/>
                    </a:lnTo>
                    <a:lnTo>
                      <a:pt x="94" y="148"/>
                    </a:lnTo>
                    <a:lnTo>
                      <a:pt x="96" y="138"/>
                    </a:lnTo>
                    <a:lnTo>
                      <a:pt x="104" y="130"/>
                    </a:lnTo>
                    <a:lnTo>
                      <a:pt x="104" y="122"/>
                    </a:lnTo>
                    <a:lnTo>
                      <a:pt x="102" y="120"/>
                    </a:lnTo>
                    <a:lnTo>
                      <a:pt x="98" y="118"/>
                    </a:lnTo>
                    <a:lnTo>
                      <a:pt x="98" y="116"/>
                    </a:lnTo>
                    <a:lnTo>
                      <a:pt x="98" y="106"/>
                    </a:lnTo>
                    <a:lnTo>
                      <a:pt x="96" y="102"/>
                    </a:lnTo>
                    <a:lnTo>
                      <a:pt x="94" y="92"/>
                    </a:lnTo>
                    <a:lnTo>
                      <a:pt x="88" y="72"/>
                    </a:lnTo>
                    <a:lnTo>
                      <a:pt x="90" y="64"/>
                    </a:lnTo>
                    <a:lnTo>
                      <a:pt x="92" y="56"/>
                    </a:lnTo>
                    <a:lnTo>
                      <a:pt x="96" y="52"/>
                    </a:lnTo>
                    <a:lnTo>
                      <a:pt x="98" y="50"/>
                    </a:lnTo>
                    <a:lnTo>
                      <a:pt x="98" y="48"/>
                    </a:lnTo>
                    <a:lnTo>
                      <a:pt x="100" y="44"/>
                    </a:lnTo>
                    <a:lnTo>
                      <a:pt x="102" y="40"/>
                    </a:lnTo>
                    <a:lnTo>
                      <a:pt x="106" y="42"/>
                    </a:lnTo>
                    <a:lnTo>
                      <a:pt x="102" y="26"/>
                    </a:lnTo>
                    <a:lnTo>
                      <a:pt x="104" y="22"/>
                    </a:lnTo>
                    <a:lnTo>
                      <a:pt x="106" y="14"/>
                    </a:lnTo>
                    <a:lnTo>
                      <a:pt x="110" y="4"/>
                    </a:lnTo>
                    <a:lnTo>
                      <a:pt x="110" y="0"/>
                    </a:lnTo>
                    <a:lnTo>
                      <a:pt x="352" y="2"/>
                    </a:lnTo>
                    <a:lnTo>
                      <a:pt x="352" y="2"/>
                    </a:lnTo>
                    <a:close/>
                  </a:path>
                </a:pathLst>
              </a:custGeom>
              <a:grpFill/>
              <a:ln w="3175" cmpd="sng">
                <a:solidFill>
                  <a:srgbClr val="000000"/>
                </a:solidFill>
                <a:round/>
                <a:headEnd/>
                <a:tailEnd/>
              </a:ln>
            </p:spPr>
            <p:txBody>
              <a:bodyPr/>
              <a:lstStyle/>
              <a:p>
                <a:endParaRPr lang="en-US" sz="2600" dirty="0"/>
              </a:p>
            </p:txBody>
          </p:sp>
          <p:sp>
            <p:nvSpPr>
              <p:cNvPr id="844" name="Freeform 60"/>
              <p:cNvSpPr>
                <a:spLocks/>
              </p:cNvSpPr>
              <p:nvPr/>
            </p:nvSpPr>
            <p:spPr bwMode="auto">
              <a:xfrm>
                <a:off x="2882" y="764"/>
                <a:ext cx="6" cy="4"/>
              </a:xfrm>
              <a:custGeom>
                <a:avLst/>
                <a:gdLst>
                  <a:gd name="T0" fmla="*/ 4 w 6"/>
                  <a:gd name="T1" fmla="*/ 0 h 4"/>
                  <a:gd name="T2" fmla="*/ 6 w 6"/>
                  <a:gd name="T3" fmla="*/ 2 h 4"/>
                  <a:gd name="T4" fmla="*/ 6 w 6"/>
                  <a:gd name="T5" fmla="*/ 4 h 4"/>
                  <a:gd name="T6" fmla="*/ 2 w 6"/>
                  <a:gd name="T7" fmla="*/ 4 h 4"/>
                  <a:gd name="T8" fmla="*/ 0 w 6"/>
                  <a:gd name="T9" fmla="*/ 2 h 4"/>
                  <a:gd name="T10" fmla="*/ 2 w 6"/>
                  <a:gd name="T11" fmla="*/ 0 h 4"/>
                  <a:gd name="T12" fmla="*/ 4 w 6"/>
                  <a:gd name="T13" fmla="*/ 0 h 4"/>
                  <a:gd name="T14" fmla="*/ 4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0"/>
                    </a:moveTo>
                    <a:lnTo>
                      <a:pt x="6" y="2"/>
                    </a:lnTo>
                    <a:lnTo>
                      <a:pt x="6"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45" name="Freeform 61"/>
              <p:cNvSpPr>
                <a:spLocks/>
              </p:cNvSpPr>
              <p:nvPr/>
            </p:nvSpPr>
            <p:spPr bwMode="auto">
              <a:xfrm>
                <a:off x="2888" y="768"/>
                <a:ext cx="4" cy="2"/>
              </a:xfrm>
              <a:custGeom>
                <a:avLst/>
                <a:gdLst>
                  <a:gd name="T0" fmla="*/ 4 w 4"/>
                  <a:gd name="T1" fmla="*/ 0 h 2"/>
                  <a:gd name="T2" fmla="*/ 4 w 4"/>
                  <a:gd name="T3" fmla="*/ 0 h 2"/>
                  <a:gd name="T4" fmla="*/ 4 w 4"/>
                  <a:gd name="T5" fmla="*/ 2 h 2"/>
                  <a:gd name="T6" fmla="*/ 2 w 4"/>
                  <a:gd name="T7" fmla="*/ 2 h 2"/>
                  <a:gd name="T8" fmla="*/ 2 w 4"/>
                  <a:gd name="T9" fmla="*/ 2 h 2"/>
                  <a:gd name="T10" fmla="*/ 0 w 4"/>
                  <a:gd name="T11" fmla="*/ 0 h 2"/>
                  <a:gd name="T12" fmla="*/ 0 w 4"/>
                  <a:gd name="T13" fmla="*/ 0 h 2"/>
                  <a:gd name="T14" fmla="*/ 4 w 4"/>
                  <a:gd name="T15" fmla="*/ 0 h 2"/>
                  <a:gd name="T16" fmla="*/ 4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0"/>
                    </a:moveTo>
                    <a:lnTo>
                      <a:pt x="4" y="0"/>
                    </a:lnTo>
                    <a:lnTo>
                      <a:pt x="4" y="2"/>
                    </a:lnTo>
                    <a:lnTo>
                      <a:pt x="2" y="2"/>
                    </a:lnTo>
                    <a:lnTo>
                      <a:pt x="2" y="2"/>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46" name="Freeform 62"/>
              <p:cNvSpPr>
                <a:spLocks/>
              </p:cNvSpPr>
              <p:nvPr/>
            </p:nvSpPr>
            <p:spPr bwMode="auto">
              <a:xfrm>
                <a:off x="3492" y="790"/>
                <a:ext cx="318" cy="330"/>
              </a:xfrm>
              <a:custGeom>
                <a:avLst/>
                <a:gdLst>
                  <a:gd name="T0" fmla="*/ 130 w 318"/>
                  <a:gd name="T1" fmla="*/ 16 h 330"/>
                  <a:gd name="T2" fmla="*/ 138 w 318"/>
                  <a:gd name="T3" fmla="*/ 36 h 330"/>
                  <a:gd name="T4" fmla="*/ 148 w 318"/>
                  <a:gd name="T5" fmla="*/ 40 h 330"/>
                  <a:gd name="T6" fmla="*/ 160 w 318"/>
                  <a:gd name="T7" fmla="*/ 42 h 330"/>
                  <a:gd name="T8" fmla="*/ 172 w 318"/>
                  <a:gd name="T9" fmla="*/ 42 h 330"/>
                  <a:gd name="T10" fmla="*/ 190 w 318"/>
                  <a:gd name="T11" fmla="*/ 56 h 330"/>
                  <a:gd name="T12" fmla="*/ 214 w 318"/>
                  <a:gd name="T13" fmla="*/ 58 h 330"/>
                  <a:gd name="T14" fmla="*/ 228 w 318"/>
                  <a:gd name="T15" fmla="*/ 62 h 330"/>
                  <a:gd name="T16" fmla="*/ 244 w 318"/>
                  <a:gd name="T17" fmla="*/ 60 h 330"/>
                  <a:gd name="T18" fmla="*/ 254 w 318"/>
                  <a:gd name="T19" fmla="*/ 68 h 330"/>
                  <a:gd name="T20" fmla="*/ 266 w 318"/>
                  <a:gd name="T21" fmla="*/ 70 h 330"/>
                  <a:gd name="T22" fmla="*/ 280 w 318"/>
                  <a:gd name="T23" fmla="*/ 70 h 330"/>
                  <a:gd name="T24" fmla="*/ 286 w 318"/>
                  <a:gd name="T25" fmla="*/ 94 h 330"/>
                  <a:gd name="T26" fmla="*/ 302 w 318"/>
                  <a:gd name="T27" fmla="*/ 106 h 330"/>
                  <a:gd name="T28" fmla="*/ 302 w 318"/>
                  <a:gd name="T29" fmla="*/ 116 h 330"/>
                  <a:gd name="T30" fmla="*/ 312 w 318"/>
                  <a:gd name="T31" fmla="*/ 120 h 330"/>
                  <a:gd name="T32" fmla="*/ 316 w 318"/>
                  <a:gd name="T33" fmla="*/ 142 h 330"/>
                  <a:gd name="T34" fmla="*/ 314 w 318"/>
                  <a:gd name="T35" fmla="*/ 176 h 330"/>
                  <a:gd name="T36" fmla="*/ 308 w 318"/>
                  <a:gd name="T37" fmla="*/ 318 h 330"/>
                  <a:gd name="T38" fmla="*/ 300 w 318"/>
                  <a:gd name="T39" fmla="*/ 322 h 330"/>
                  <a:gd name="T40" fmla="*/ 294 w 318"/>
                  <a:gd name="T41" fmla="*/ 322 h 330"/>
                  <a:gd name="T42" fmla="*/ 290 w 318"/>
                  <a:gd name="T43" fmla="*/ 318 h 330"/>
                  <a:gd name="T44" fmla="*/ 278 w 318"/>
                  <a:gd name="T45" fmla="*/ 320 h 330"/>
                  <a:gd name="T46" fmla="*/ 266 w 318"/>
                  <a:gd name="T47" fmla="*/ 328 h 330"/>
                  <a:gd name="T48" fmla="*/ 252 w 318"/>
                  <a:gd name="T49" fmla="*/ 330 h 330"/>
                  <a:gd name="T50" fmla="*/ 236 w 318"/>
                  <a:gd name="T51" fmla="*/ 326 h 330"/>
                  <a:gd name="T52" fmla="*/ 232 w 318"/>
                  <a:gd name="T53" fmla="*/ 310 h 330"/>
                  <a:gd name="T54" fmla="*/ 244 w 318"/>
                  <a:gd name="T55" fmla="*/ 308 h 330"/>
                  <a:gd name="T56" fmla="*/ 244 w 318"/>
                  <a:gd name="T57" fmla="*/ 300 h 330"/>
                  <a:gd name="T58" fmla="*/ 234 w 318"/>
                  <a:gd name="T59" fmla="*/ 290 h 330"/>
                  <a:gd name="T60" fmla="*/ 84 w 318"/>
                  <a:gd name="T61" fmla="*/ 288 h 330"/>
                  <a:gd name="T62" fmla="*/ 52 w 318"/>
                  <a:gd name="T63" fmla="*/ 292 h 330"/>
                  <a:gd name="T64" fmla="*/ 0 w 318"/>
                  <a:gd name="T65" fmla="*/ 256 h 330"/>
                  <a:gd name="T66" fmla="*/ 0 w 318"/>
                  <a:gd name="T67" fmla="*/ 90 h 330"/>
                  <a:gd name="T68" fmla="*/ 4 w 318"/>
                  <a:gd name="T69" fmla="*/ 74 h 330"/>
                  <a:gd name="T70" fmla="*/ 12 w 318"/>
                  <a:gd name="T71" fmla="*/ 70 h 330"/>
                  <a:gd name="T72" fmla="*/ 18 w 318"/>
                  <a:gd name="T73" fmla="*/ 60 h 330"/>
                  <a:gd name="T74" fmla="*/ 22 w 318"/>
                  <a:gd name="T75" fmla="*/ 56 h 330"/>
                  <a:gd name="T76" fmla="*/ 28 w 318"/>
                  <a:gd name="T77" fmla="*/ 56 h 330"/>
                  <a:gd name="T78" fmla="*/ 36 w 318"/>
                  <a:gd name="T79" fmla="*/ 52 h 330"/>
                  <a:gd name="T80" fmla="*/ 34 w 318"/>
                  <a:gd name="T81" fmla="*/ 44 h 330"/>
                  <a:gd name="T82" fmla="*/ 36 w 318"/>
                  <a:gd name="T83" fmla="*/ 36 h 330"/>
                  <a:gd name="T84" fmla="*/ 42 w 318"/>
                  <a:gd name="T85" fmla="*/ 28 h 330"/>
                  <a:gd name="T86" fmla="*/ 44 w 318"/>
                  <a:gd name="T87" fmla="*/ 20 h 330"/>
                  <a:gd name="T88" fmla="*/ 50 w 318"/>
                  <a:gd name="T89" fmla="*/ 16 h 330"/>
                  <a:gd name="T90" fmla="*/ 56 w 318"/>
                  <a:gd name="T91" fmla="*/ 12 h 330"/>
                  <a:gd name="T92" fmla="*/ 64 w 318"/>
                  <a:gd name="T93" fmla="*/ 10 h 330"/>
                  <a:gd name="T94" fmla="*/ 66 w 318"/>
                  <a:gd name="T95" fmla="*/ 2 h 330"/>
                  <a:gd name="T96" fmla="*/ 78 w 318"/>
                  <a:gd name="T97" fmla="*/ 0 h 330"/>
                  <a:gd name="T98" fmla="*/ 86 w 318"/>
                  <a:gd name="T99" fmla="*/ 4 h 330"/>
                  <a:gd name="T100" fmla="*/ 96 w 318"/>
                  <a:gd name="T101" fmla="*/ 8 h 330"/>
                  <a:gd name="T102" fmla="*/ 100 w 318"/>
                  <a:gd name="T103" fmla="*/ 10 h 330"/>
                  <a:gd name="T104" fmla="*/ 108 w 318"/>
                  <a:gd name="T105" fmla="*/ 10 h 330"/>
                  <a:gd name="T106" fmla="*/ 120 w 318"/>
                  <a:gd name="T107" fmla="*/ 10 h 330"/>
                  <a:gd name="T108" fmla="*/ 128 w 318"/>
                  <a:gd name="T109" fmla="*/ 14 h 330"/>
                  <a:gd name="T110" fmla="*/ 128 w 318"/>
                  <a:gd name="T111" fmla="*/ 1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 h="330">
                    <a:moveTo>
                      <a:pt x="128" y="14"/>
                    </a:moveTo>
                    <a:lnTo>
                      <a:pt x="130" y="16"/>
                    </a:lnTo>
                    <a:lnTo>
                      <a:pt x="132" y="22"/>
                    </a:lnTo>
                    <a:lnTo>
                      <a:pt x="138" y="36"/>
                    </a:lnTo>
                    <a:lnTo>
                      <a:pt x="142" y="40"/>
                    </a:lnTo>
                    <a:lnTo>
                      <a:pt x="148" y="40"/>
                    </a:lnTo>
                    <a:lnTo>
                      <a:pt x="156" y="40"/>
                    </a:lnTo>
                    <a:lnTo>
                      <a:pt x="160" y="42"/>
                    </a:lnTo>
                    <a:lnTo>
                      <a:pt x="166" y="42"/>
                    </a:lnTo>
                    <a:lnTo>
                      <a:pt x="172" y="42"/>
                    </a:lnTo>
                    <a:lnTo>
                      <a:pt x="172" y="46"/>
                    </a:lnTo>
                    <a:lnTo>
                      <a:pt x="190" y="56"/>
                    </a:lnTo>
                    <a:lnTo>
                      <a:pt x="198" y="62"/>
                    </a:lnTo>
                    <a:lnTo>
                      <a:pt x="214" y="58"/>
                    </a:lnTo>
                    <a:lnTo>
                      <a:pt x="222" y="60"/>
                    </a:lnTo>
                    <a:lnTo>
                      <a:pt x="228" y="62"/>
                    </a:lnTo>
                    <a:lnTo>
                      <a:pt x="236" y="64"/>
                    </a:lnTo>
                    <a:lnTo>
                      <a:pt x="244" y="60"/>
                    </a:lnTo>
                    <a:lnTo>
                      <a:pt x="250" y="64"/>
                    </a:lnTo>
                    <a:lnTo>
                      <a:pt x="254" y="68"/>
                    </a:lnTo>
                    <a:lnTo>
                      <a:pt x="260" y="68"/>
                    </a:lnTo>
                    <a:lnTo>
                      <a:pt x="266" y="70"/>
                    </a:lnTo>
                    <a:lnTo>
                      <a:pt x="274" y="70"/>
                    </a:lnTo>
                    <a:lnTo>
                      <a:pt x="280" y="70"/>
                    </a:lnTo>
                    <a:lnTo>
                      <a:pt x="284" y="72"/>
                    </a:lnTo>
                    <a:lnTo>
                      <a:pt x="286" y="94"/>
                    </a:lnTo>
                    <a:lnTo>
                      <a:pt x="290" y="100"/>
                    </a:lnTo>
                    <a:lnTo>
                      <a:pt x="302" y="106"/>
                    </a:lnTo>
                    <a:lnTo>
                      <a:pt x="304" y="110"/>
                    </a:lnTo>
                    <a:lnTo>
                      <a:pt x="302" y="116"/>
                    </a:lnTo>
                    <a:lnTo>
                      <a:pt x="306" y="116"/>
                    </a:lnTo>
                    <a:lnTo>
                      <a:pt x="312" y="120"/>
                    </a:lnTo>
                    <a:lnTo>
                      <a:pt x="316" y="126"/>
                    </a:lnTo>
                    <a:lnTo>
                      <a:pt x="316" y="142"/>
                    </a:lnTo>
                    <a:lnTo>
                      <a:pt x="318" y="142"/>
                    </a:lnTo>
                    <a:lnTo>
                      <a:pt x="314" y="176"/>
                    </a:lnTo>
                    <a:lnTo>
                      <a:pt x="314" y="316"/>
                    </a:lnTo>
                    <a:lnTo>
                      <a:pt x="308" y="318"/>
                    </a:lnTo>
                    <a:lnTo>
                      <a:pt x="304" y="320"/>
                    </a:lnTo>
                    <a:lnTo>
                      <a:pt x="300" y="322"/>
                    </a:lnTo>
                    <a:lnTo>
                      <a:pt x="296" y="326"/>
                    </a:lnTo>
                    <a:lnTo>
                      <a:pt x="294" y="322"/>
                    </a:lnTo>
                    <a:lnTo>
                      <a:pt x="292" y="318"/>
                    </a:lnTo>
                    <a:lnTo>
                      <a:pt x="290" y="318"/>
                    </a:lnTo>
                    <a:lnTo>
                      <a:pt x="282" y="322"/>
                    </a:lnTo>
                    <a:lnTo>
                      <a:pt x="278" y="320"/>
                    </a:lnTo>
                    <a:lnTo>
                      <a:pt x="274" y="320"/>
                    </a:lnTo>
                    <a:lnTo>
                      <a:pt x="266" y="328"/>
                    </a:lnTo>
                    <a:lnTo>
                      <a:pt x="256" y="326"/>
                    </a:lnTo>
                    <a:lnTo>
                      <a:pt x="252" y="330"/>
                    </a:lnTo>
                    <a:lnTo>
                      <a:pt x="242" y="328"/>
                    </a:lnTo>
                    <a:lnTo>
                      <a:pt x="236" y="326"/>
                    </a:lnTo>
                    <a:lnTo>
                      <a:pt x="232" y="318"/>
                    </a:lnTo>
                    <a:lnTo>
                      <a:pt x="232" y="310"/>
                    </a:lnTo>
                    <a:lnTo>
                      <a:pt x="238" y="306"/>
                    </a:lnTo>
                    <a:lnTo>
                      <a:pt x="244" y="308"/>
                    </a:lnTo>
                    <a:lnTo>
                      <a:pt x="246" y="306"/>
                    </a:lnTo>
                    <a:lnTo>
                      <a:pt x="244" y="300"/>
                    </a:lnTo>
                    <a:lnTo>
                      <a:pt x="238" y="296"/>
                    </a:lnTo>
                    <a:lnTo>
                      <a:pt x="234" y="290"/>
                    </a:lnTo>
                    <a:lnTo>
                      <a:pt x="86" y="288"/>
                    </a:lnTo>
                    <a:lnTo>
                      <a:pt x="84" y="288"/>
                    </a:lnTo>
                    <a:lnTo>
                      <a:pt x="84" y="292"/>
                    </a:lnTo>
                    <a:lnTo>
                      <a:pt x="52" y="292"/>
                    </a:lnTo>
                    <a:lnTo>
                      <a:pt x="54" y="256"/>
                    </a:lnTo>
                    <a:lnTo>
                      <a:pt x="0" y="256"/>
                    </a:lnTo>
                    <a:lnTo>
                      <a:pt x="0" y="92"/>
                    </a:lnTo>
                    <a:lnTo>
                      <a:pt x="0" y="90"/>
                    </a:lnTo>
                    <a:lnTo>
                      <a:pt x="0" y="72"/>
                    </a:lnTo>
                    <a:lnTo>
                      <a:pt x="4" y="74"/>
                    </a:lnTo>
                    <a:lnTo>
                      <a:pt x="8" y="74"/>
                    </a:lnTo>
                    <a:lnTo>
                      <a:pt x="12" y="70"/>
                    </a:lnTo>
                    <a:lnTo>
                      <a:pt x="16" y="60"/>
                    </a:lnTo>
                    <a:lnTo>
                      <a:pt x="18" y="60"/>
                    </a:lnTo>
                    <a:lnTo>
                      <a:pt x="22" y="60"/>
                    </a:lnTo>
                    <a:lnTo>
                      <a:pt x="22" y="56"/>
                    </a:lnTo>
                    <a:lnTo>
                      <a:pt x="24" y="56"/>
                    </a:lnTo>
                    <a:lnTo>
                      <a:pt x="28" y="56"/>
                    </a:lnTo>
                    <a:lnTo>
                      <a:pt x="32" y="54"/>
                    </a:lnTo>
                    <a:lnTo>
                      <a:pt x="36" y="52"/>
                    </a:lnTo>
                    <a:lnTo>
                      <a:pt x="36" y="48"/>
                    </a:lnTo>
                    <a:lnTo>
                      <a:pt x="34" y="44"/>
                    </a:lnTo>
                    <a:lnTo>
                      <a:pt x="34" y="40"/>
                    </a:lnTo>
                    <a:lnTo>
                      <a:pt x="36" y="36"/>
                    </a:lnTo>
                    <a:lnTo>
                      <a:pt x="40" y="34"/>
                    </a:lnTo>
                    <a:lnTo>
                      <a:pt x="42" y="28"/>
                    </a:lnTo>
                    <a:lnTo>
                      <a:pt x="44" y="26"/>
                    </a:lnTo>
                    <a:lnTo>
                      <a:pt x="44" y="20"/>
                    </a:lnTo>
                    <a:lnTo>
                      <a:pt x="46" y="18"/>
                    </a:lnTo>
                    <a:lnTo>
                      <a:pt x="50" y="16"/>
                    </a:lnTo>
                    <a:lnTo>
                      <a:pt x="52" y="12"/>
                    </a:lnTo>
                    <a:lnTo>
                      <a:pt x="56" y="12"/>
                    </a:lnTo>
                    <a:lnTo>
                      <a:pt x="60" y="12"/>
                    </a:lnTo>
                    <a:lnTo>
                      <a:pt x="64" y="10"/>
                    </a:lnTo>
                    <a:lnTo>
                      <a:pt x="66" y="6"/>
                    </a:lnTo>
                    <a:lnTo>
                      <a:pt x="66" y="2"/>
                    </a:lnTo>
                    <a:lnTo>
                      <a:pt x="72" y="0"/>
                    </a:lnTo>
                    <a:lnTo>
                      <a:pt x="78" y="0"/>
                    </a:lnTo>
                    <a:lnTo>
                      <a:pt x="82" y="4"/>
                    </a:lnTo>
                    <a:lnTo>
                      <a:pt x="86" y="4"/>
                    </a:lnTo>
                    <a:lnTo>
                      <a:pt x="92" y="4"/>
                    </a:lnTo>
                    <a:lnTo>
                      <a:pt x="96" y="8"/>
                    </a:lnTo>
                    <a:lnTo>
                      <a:pt x="98" y="10"/>
                    </a:lnTo>
                    <a:lnTo>
                      <a:pt x="100" y="10"/>
                    </a:lnTo>
                    <a:lnTo>
                      <a:pt x="104" y="8"/>
                    </a:lnTo>
                    <a:lnTo>
                      <a:pt x="108" y="10"/>
                    </a:lnTo>
                    <a:lnTo>
                      <a:pt x="114" y="8"/>
                    </a:lnTo>
                    <a:lnTo>
                      <a:pt x="120" y="10"/>
                    </a:lnTo>
                    <a:lnTo>
                      <a:pt x="122" y="14"/>
                    </a:lnTo>
                    <a:lnTo>
                      <a:pt x="128" y="14"/>
                    </a:lnTo>
                    <a:lnTo>
                      <a:pt x="128" y="14"/>
                    </a:lnTo>
                    <a:lnTo>
                      <a:pt x="128" y="14"/>
                    </a:lnTo>
                    <a:close/>
                  </a:path>
                </a:pathLst>
              </a:custGeom>
              <a:grpFill/>
              <a:ln w="3175" cmpd="sng">
                <a:solidFill>
                  <a:srgbClr val="000000"/>
                </a:solidFill>
                <a:round/>
                <a:headEnd/>
                <a:tailEnd/>
              </a:ln>
            </p:spPr>
            <p:txBody>
              <a:bodyPr/>
              <a:lstStyle/>
              <a:p>
                <a:endParaRPr lang="en-US" sz="2600" dirty="0"/>
              </a:p>
            </p:txBody>
          </p:sp>
          <p:sp>
            <p:nvSpPr>
              <p:cNvPr id="847" name="Freeform 63"/>
              <p:cNvSpPr>
                <a:spLocks/>
              </p:cNvSpPr>
              <p:nvPr/>
            </p:nvSpPr>
            <p:spPr bwMode="auto">
              <a:xfrm>
                <a:off x="3328" y="796"/>
                <a:ext cx="164" cy="234"/>
              </a:xfrm>
              <a:custGeom>
                <a:avLst/>
                <a:gdLst>
                  <a:gd name="T0" fmla="*/ 94 w 164"/>
                  <a:gd name="T1" fmla="*/ 0 h 234"/>
                  <a:gd name="T2" fmla="*/ 98 w 164"/>
                  <a:gd name="T3" fmla="*/ 4 h 234"/>
                  <a:gd name="T4" fmla="*/ 106 w 164"/>
                  <a:gd name="T5" fmla="*/ 6 h 234"/>
                  <a:gd name="T6" fmla="*/ 104 w 164"/>
                  <a:gd name="T7" fmla="*/ 16 h 234"/>
                  <a:gd name="T8" fmla="*/ 106 w 164"/>
                  <a:gd name="T9" fmla="*/ 22 h 234"/>
                  <a:gd name="T10" fmla="*/ 112 w 164"/>
                  <a:gd name="T11" fmla="*/ 24 h 234"/>
                  <a:gd name="T12" fmla="*/ 114 w 164"/>
                  <a:gd name="T13" fmla="*/ 34 h 234"/>
                  <a:gd name="T14" fmla="*/ 126 w 164"/>
                  <a:gd name="T15" fmla="*/ 48 h 234"/>
                  <a:gd name="T16" fmla="*/ 134 w 164"/>
                  <a:gd name="T17" fmla="*/ 54 h 234"/>
                  <a:gd name="T18" fmla="*/ 140 w 164"/>
                  <a:gd name="T19" fmla="*/ 60 h 234"/>
                  <a:gd name="T20" fmla="*/ 142 w 164"/>
                  <a:gd name="T21" fmla="*/ 62 h 234"/>
                  <a:gd name="T22" fmla="*/ 150 w 164"/>
                  <a:gd name="T23" fmla="*/ 64 h 234"/>
                  <a:gd name="T24" fmla="*/ 156 w 164"/>
                  <a:gd name="T25" fmla="*/ 64 h 234"/>
                  <a:gd name="T26" fmla="*/ 164 w 164"/>
                  <a:gd name="T27" fmla="*/ 66 h 234"/>
                  <a:gd name="T28" fmla="*/ 164 w 164"/>
                  <a:gd name="T29" fmla="*/ 86 h 234"/>
                  <a:gd name="T30" fmla="*/ 112 w 164"/>
                  <a:gd name="T31" fmla="*/ 234 h 234"/>
                  <a:gd name="T32" fmla="*/ 104 w 164"/>
                  <a:gd name="T33" fmla="*/ 224 h 234"/>
                  <a:gd name="T34" fmla="*/ 102 w 164"/>
                  <a:gd name="T35" fmla="*/ 220 h 234"/>
                  <a:gd name="T36" fmla="*/ 60 w 164"/>
                  <a:gd name="T37" fmla="*/ 216 h 234"/>
                  <a:gd name="T38" fmla="*/ 16 w 164"/>
                  <a:gd name="T39" fmla="*/ 214 h 234"/>
                  <a:gd name="T40" fmla="*/ 10 w 164"/>
                  <a:gd name="T41" fmla="*/ 220 h 234"/>
                  <a:gd name="T42" fmla="*/ 6 w 164"/>
                  <a:gd name="T43" fmla="*/ 214 h 234"/>
                  <a:gd name="T44" fmla="*/ 0 w 164"/>
                  <a:gd name="T45" fmla="*/ 204 h 234"/>
                  <a:gd name="T46" fmla="*/ 0 w 164"/>
                  <a:gd name="T47" fmla="*/ 196 h 234"/>
                  <a:gd name="T48" fmla="*/ 8 w 164"/>
                  <a:gd name="T49" fmla="*/ 186 h 234"/>
                  <a:gd name="T50" fmla="*/ 8 w 164"/>
                  <a:gd name="T51" fmla="*/ 176 h 234"/>
                  <a:gd name="T52" fmla="*/ 10 w 164"/>
                  <a:gd name="T53" fmla="*/ 170 h 234"/>
                  <a:gd name="T54" fmla="*/ 6 w 164"/>
                  <a:gd name="T55" fmla="*/ 166 h 234"/>
                  <a:gd name="T56" fmla="*/ 8 w 164"/>
                  <a:gd name="T57" fmla="*/ 162 h 234"/>
                  <a:gd name="T58" fmla="*/ 8 w 164"/>
                  <a:gd name="T59" fmla="*/ 152 h 234"/>
                  <a:gd name="T60" fmla="*/ 8 w 164"/>
                  <a:gd name="T61" fmla="*/ 146 h 234"/>
                  <a:gd name="T62" fmla="*/ 12 w 164"/>
                  <a:gd name="T63" fmla="*/ 148 h 234"/>
                  <a:gd name="T64" fmla="*/ 18 w 164"/>
                  <a:gd name="T65" fmla="*/ 146 h 234"/>
                  <a:gd name="T66" fmla="*/ 12 w 164"/>
                  <a:gd name="T67" fmla="*/ 140 h 234"/>
                  <a:gd name="T68" fmla="*/ 8 w 164"/>
                  <a:gd name="T69" fmla="*/ 134 h 234"/>
                  <a:gd name="T70" fmla="*/ 10 w 164"/>
                  <a:gd name="T71" fmla="*/ 134 h 234"/>
                  <a:gd name="T72" fmla="*/ 14 w 164"/>
                  <a:gd name="T73" fmla="*/ 138 h 234"/>
                  <a:gd name="T74" fmla="*/ 14 w 164"/>
                  <a:gd name="T75" fmla="*/ 134 h 234"/>
                  <a:gd name="T76" fmla="*/ 18 w 164"/>
                  <a:gd name="T77" fmla="*/ 120 h 234"/>
                  <a:gd name="T78" fmla="*/ 16 w 164"/>
                  <a:gd name="T79" fmla="*/ 114 h 234"/>
                  <a:gd name="T80" fmla="*/ 12 w 164"/>
                  <a:gd name="T81" fmla="*/ 112 h 234"/>
                  <a:gd name="T82" fmla="*/ 16 w 164"/>
                  <a:gd name="T83" fmla="*/ 102 h 234"/>
                  <a:gd name="T84" fmla="*/ 28 w 164"/>
                  <a:gd name="T85" fmla="*/ 88 h 234"/>
                  <a:gd name="T86" fmla="*/ 26 w 164"/>
                  <a:gd name="T87" fmla="*/ 86 h 234"/>
                  <a:gd name="T88" fmla="*/ 18 w 164"/>
                  <a:gd name="T89" fmla="*/ 80 h 234"/>
                  <a:gd name="T90" fmla="*/ 24 w 164"/>
                  <a:gd name="T91" fmla="*/ 70 h 234"/>
                  <a:gd name="T92" fmla="*/ 28 w 164"/>
                  <a:gd name="T93" fmla="*/ 70 h 234"/>
                  <a:gd name="T94" fmla="*/ 36 w 164"/>
                  <a:gd name="T95" fmla="*/ 70 h 234"/>
                  <a:gd name="T96" fmla="*/ 44 w 164"/>
                  <a:gd name="T97" fmla="*/ 54 h 234"/>
                  <a:gd name="T98" fmla="*/ 50 w 164"/>
                  <a:gd name="T99" fmla="*/ 42 h 234"/>
                  <a:gd name="T100" fmla="*/ 50 w 164"/>
                  <a:gd name="T101" fmla="*/ 34 h 234"/>
                  <a:gd name="T102" fmla="*/ 48 w 164"/>
                  <a:gd name="T103" fmla="*/ 30 h 234"/>
                  <a:gd name="T104" fmla="*/ 54 w 164"/>
                  <a:gd name="T105" fmla="*/ 22 h 234"/>
                  <a:gd name="T106" fmla="*/ 60 w 164"/>
                  <a:gd name="T107" fmla="*/ 14 h 234"/>
                  <a:gd name="T108" fmla="*/ 72 w 164"/>
                  <a:gd name="T109" fmla="*/ 14 h 234"/>
                  <a:gd name="T110" fmla="*/ 80 w 164"/>
                  <a:gd name="T111" fmla="*/ 6 h 234"/>
                  <a:gd name="T112" fmla="*/ 90 w 164"/>
                  <a:gd name="T113" fmla="*/ 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 h="234">
                    <a:moveTo>
                      <a:pt x="90" y="2"/>
                    </a:moveTo>
                    <a:lnTo>
                      <a:pt x="94" y="0"/>
                    </a:lnTo>
                    <a:lnTo>
                      <a:pt x="96" y="2"/>
                    </a:lnTo>
                    <a:lnTo>
                      <a:pt x="98" y="4"/>
                    </a:lnTo>
                    <a:lnTo>
                      <a:pt x="102" y="4"/>
                    </a:lnTo>
                    <a:lnTo>
                      <a:pt x="106" y="6"/>
                    </a:lnTo>
                    <a:lnTo>
                      <a:pt x="104" y="14"/>
                    </a:lnTo>
                    <a:lnTo>
                      <a:pt x="104" y="16"/>
                    </a:lnTo>
                    <a:lnTo>
                      <a:pt x="108" y="16"/>
                    </a:lnTo>
                    <a:lnTo>
                      <a:pt x="106" y="22"/>
                    </a:lnTo>
                    <a:lnTo>
                      <a:pt x="110" y="24"/>
                    </a:lnTo>
                    <a:lnTo>
                      <a:pt x="112" y="24"/>
                    </a:lnTo>
                    <a:lnTo>
                      <a:pt x="114" y="28"/>
                    </a:lnTo>
                    <a:lnTo>
                      <a:pt x="114" y="34"/>
                    </a:lnTo>
                    <a:lnTo>
                      <a:pt x="122" y="44"/>
                    </a:lnTo>
                    <a:lnTo>
                      <a:pt x="126" y="48"/>
                    </a:lnTo>
                    <a:lnTo>
                      <a:pt x="130" y="50"/>
                    </a:lnTo>
                    <a:lnTo>
                      <a:pt x="134" y="54"/>
                    </a:lnTo>
                    <a:lnTo>
                      <a:pt x="138" y="54"/>
                    </a:lnTo>
                    <a:lnTo>
                      <a:pt x="140" y="60"/>
                    </a:lnTo>
                    <a:lnTo>
                      <a:pt x="140" y="60"/>
                    </a:lnTo>
                    <a:lnTo>
                      <a:pt x="142" y="62"/>
                    </a:lnTo>
                    <a:lnTo>
                      <a:pt x="146" y="64"/>
                    </a:lnTo>
                    <a:lnTo>
                      <a:pt x="150" y="64"/>
                    </a:lnTo>
                    <a:lnTo>
                      <a:pt x="154" y="64"/>
                    </a:lnTo>
                    <a:lnTo>
                      <a:pt x="156" y="64"/>
                    </a:lnTo>
                    <a:lnTo>
                      <a:pt x="160" y="64"/>
                    </a:lnTo>
                    <a:lnTo>
                      <a:pt x="164" y="66"/>
                    </a:lnTo>
                    <a:lnTo>
                      <a:pt x="164" y="84"/>
                    </a:lnTo>
                    <a:lnTo>
                      <a:pt x="164" y="86"/>
                    </a:lnTo>
                    <a:lnTo>
                      <a:pt x="164" y="232"/>
                    </a:lnTo>
                    <a:lnTo>
                      <a:pt x="112" y="234"/>
                    </a:lnTo>
                    <a:lnTo>
                      <a:pt x="112" y="224"/>
                    </a:lnTo>
                    <a:lnTo>
                      <a:pt x="104" y="224"/>
                    </a:lnTo>
                    <a:lnTo>
                      <a:pt x="104" y="220"/>
                    </a:lnTo>
                    <a:lnTo>
                      <a:pt x="102" y="220"/>
                    </a:lnTo>
                    <a:lnTo>
                      <a:pt x="60" y="220"/>
                    </a:lnTo>
                    <a:lnTo>
                      <a:pt x="60" y="216"/>
                    </a:lnTo>
                    <a:lnTo>
                      <a:pt x="18" y="216"/>
                    </a:lnTo>
                    <a:lnTo>
                      <a:pt x="16" y="214"/>
                    </a:lnTo>
                    <a:lnTo>
                      <a:pt x="12" y="220"/>
                    </a:lnTo>
                    <a:lnTo>
                      <a:pt x="10" y="220"/>
                    </a:lnTo>
                    <a:lnTo>
                      <a:pt x="8" y="218"/>
                    </a:lnTo>
                    <a:lnTo>
                      <a:pt x="6" y="214"/>
                    </a:lnTo>
                    <a:lnTo>
                      <a:pt x="6" y="210"/>
                    </a:lnTo>
                    <a:lnTo>
                      <a:pt x="0" y="204"/>
                    </a:lnTo>
                    <a:lnTo>
                      <a:pt x="2" y="200"/>
                    </a:lnTo>
                    <a:lnTo>
                      <a:pt x="0" y="196"/>
                    </a:lnTo>
                    <a:lnTo>
                      <a:pt x="0" y="194"/>
                    </a:lnTo>
                    <a:lnTo>
                      <a:pt x="8" y="186"/>
                    </a:lnTo>
                    <a:lnTo>
                      <a:pt x="8" y="184"/>
                    </a:lnTo>
                    <a:lnTo>
                      <a:pt x="8" y="176"/>
                    </a:lnTo>
                    <a:lnTo>
                      <a:pt x="10" y="172"/>
                    </a:lnTo>
                    <a:lnTo>
                      <a:pt x="10" y="170"/>
                    </a:lnTo>
                    <a:lnTo>
                      <a:pt x="8" y="168"/>
                    </a:lnTo>
                    <a:lnTo>
                      <a:pt x="6" y="166"/>
                    </a:lnTo>
                    <a:lnTo>
                      <a:pt x="8" y="164"/>
                    </a:lnTo>
                    <a:lnTo>
                      <a:pt x="8" y="162"/>
                    </a:lnTo>
                    <a:lnTo>
                      <a:pt x="6" y="158"/>
                    </a:lnTo>
                    <a:lnTo>
                      <a:pt x="8" y="152"/>
                    </a:lnTo>
                    <a:lnTo>
                      <a:pt x="8" y="148"/>
                    </a:lnTo>
                    <a:lnTo>
                      <a:pt x="8" y="146"/>
                    </a:lnTo>
                    <a:lnTo>
                      <a:pt x="10" y="144"/>
                    </a:lnTo>
                    <a:lnTo>
                      <a:pt x="12" y="148"/>
                    </a:lnTo>
                    <a:lnTo>
                      <a:pt x="16" y="146"/>
                    </a:lnTo>
                    <a:lnTo>
                      <a:pt x="18" y="146"/>
                    </a:lnTo>
                    <a:lnTo>
                      <a:pt x="14" y="144"/>
                    </a:lnTo>
                    <a:lnTo>
                      <a:pt x="12" y="140"/>
                    </a:lnTo>
                    <a:lnTo>
                      <a:pt x="8" y="138"/>
                    </a:lnTo>
                    <a:lnTo>
                      <a:pt x="8" y="134"/>
                    </a:lnTo>
                    <a:lnTo>
                      <a:pt x="10" y="134"/>
                    </a:lnTo>
                    <a:lnTo>
                      <a:pt x="10" y="134"/>
                    </a:lnTo>
                    <a:lnTo>
                      <a:pt x="12" y="136"/>
                    </a:lnTo>
                    <a:lnTo>
                      <a:pt x="14" y="138"/>
                    </a:lnTo>
                    <a:lnTo>
                      <a:pt x="14" y="138"/>
                    </a:lnTo>
                    <a:lnTo>
                      <a:pt x="14" y="134"/>
                    </a:lnTo>
                    <a:lnTo>
                      <a:pt x="12" y="132"/>
                    </a:lnTo>
                    <a:lnTo>
                      <a:pt x="18" y="120"/>
                    </a:lnTo>
                    <a:lnTo>
                      <a:pt x="18" y="118"/>
                    </a:lnTo>
                    <a:lnTo>
                      <a:pt x="16" y="114"/>
                    </a:lnTo>
                    <a:lnTo>
                      <a:pt x="12" y="114"/>
                    </a:lnTo>
                    <a:lnTo>
                      <a:pt x="12" y="112"/>
                    </a:lnTo>
                    <a:lnTo>
                      <a:pt x="12" y="104"/>
                    </a:lnTo>
                    <a:lnTo>
                      <a:pt x="16" y="102"/>
                    </a:lnTo>
                    <a:lnTo>
                      <a:pt x="18" y="94"/>
                    </a:lnTo>
                    <a:lnTo>
                      <a:pt x="28" y="88"/>
                    </a:lnTo>
                    <a:lnTo>
                      <a:pt x="28" y="86"/>
                    </a:lnTo>
                    <a:lnTo>
                      <a:pt x="26" y="86"/>
                    </a:lnTo>
                    <a:lnTo>
                      <a:pt x="20" y="84"/>
                    </a:lnTo>
                    <a:lnTo>
                      <a:pt x="18" y="80"/>
                    </a:lnTo>
                    <a:lnTo>
                      <a:pt x="22" y="72"/>
                    </a:lnTo>
                    <a:lnTo>
                      <a:pt x="24" y="70"/>
                    </a:lnTo>
                    <a:lnTo>
                      <a:pt x="26" y="70"/>
                    </a:lnTo>
                    <a:lnTo>
                      <a:pt x="28" y="70"/>
                    </a:lnTo>
                    <a:lnTo>
                      <a:pt x="32" y="72"/>
                    </a:lnTo>
                    <a:lnTo>
                      <a:pt x="36" y="70"/>
                    </a:lnTo>
                    <a:lnTo>
                      <a:pt x="40" y="68"/>
                    </a:lnTo>
                    <a:lnTo>
                      <a:pt x="44" y="54"/>
                    </a:lnTo>
                    <a:lnTo>
                      <a:pt x="48" y="46"/>
                    </a:lnTo>
                    <a:lnTo>
                      <a:pt x="50" y="42"/>
                    </a:lnTo>
                    <a:lnTo>
                      <a:pt x="50" y="40"/>
                    </a:lnTo>
                    <a:lnTo>
                      <a:pt x="50" y="34"/>
                    </a:lnTo>
                    <a:lnTo>
                      <a:pt x="50" y="30"/>
                    </a:lnTo>
                    <a:lnTo>
                      <a:pt x="48" y="30"/>
                    </a:lnTo>
                    <a:lnTo>
                      <a:pt x="52" y="26"/>
                    </a:lnTo>
                    <a:lnTo>
                      <a:pt x="54" y="22"/>
                    </a:lnTo>
                    <a:lnTo>
                      <a:pt x="56" y="16"/>
                    </a:lnTo>
                    <a:lnTo>
                      <a:pt x="60" y="14"/>
                    </a:lnTo>
                    <a:lnTo>
                      <a:pt x="66" y="14"/>
                    </a:lnTo>
                    <a:lnTo>
                      <a:pt x="72" y="14"/>
                    </a:lnTo>
                    <a:lnTo>
                      <a:pt x="76" y="12"/>
                    </a:lnTo>
                    <a:lnTo>
                      <a:pt x="80" y="6"/>
                    </a:lnTo>
                    <a:lnTo>
                      <a:pt x="84" y="2"/>
                    </a:lnTo>
                    <a:lnTo>
                      <a:pt x="90" y="2"/>
                    </a:lnTo>
                    <a:lnTo>
                      <a:pt x="90" y="2"/>
                    </a:lnTo>
                    <a:close/>
                  </a:path>
                </a:pathLst>
              </a:custGeom>
              <a:grpFill/>
              <a:ln w="3175" cmpd="sng">
                <a:solidFill>
                  <a:srgbClr val="000000"/>
                </a:solidFill>
                <a:round/>
                <a:headEnd/>
                <a:tailEnd/>
              </a:ln>
            </p:spPr>
            <p:txBody>
              <a:bodyPr/>
              <a:lstStyle/>
              <a:p>
                <a:endParaRPr lang="en-US" sz="2600" dirty="0"/>
              </a:p>
            </p:txBody>
          </p:sp>
          <p:sp>
            <p:nvSpPr>
              <p:cNvPr id="848" name="Freeform 64"/>
              <p:cNvSpPr>
                <a:spLocks/>
              </p:cNvSpPr>
              <p:nvPr/>
            </p:nvSpPr>
            <p:spPr bwMode="auto">
              <a:xfrm>
                <a:off x="2493" y="828"/>
                <a:ext cx="4" cy="4"/>
              </a:xfrm>
              <a:custGeom>
                <a:avLst/>
                <a:gdLst>
                  <a:gd name="T0" fmla="*/ 4 w 4"/>
                  <a:gd name="T1" fmla="*/ 0 h 4"/>
                  <a:gd name="T2" fmla="*/ 4 w 4"/>
                  <a:gd name="T3" fmla="*/ 2 h 4"/>
                  <a:gd name="T4" fmla="*/ 2 w 4"/>
                  <a:gd name="T5" fmla="*/ 4 h 4"/>
                  <a:gd name="T6" fmla="*/ 2 w 4"/>
                  <a:gd name="T7" fmla="*/ 4 h 4"/>
                  <a:gd name="T8" fmla="*/ 0 w 4"/>
                  <a:gd name="T9" fmla="*/ 4 h 4"/>
                  <a:gd name="T10" fmla="*/ 0 w 4"/>
                  <a:gd name="T11" fmla="*/ 2 h 4"/>
                  <a:gd name="T12" fmla="*/ 2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2" y="4"/>
                    </a:lnTo>
                    <a:lnTo>
                      <a:pt x="2" y="4"/>
                    </a:lnTo>
                    <a:lnTo>
                      <a:pt x="0" y="4"/>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49" name="Freeform 65"/>
              <p:cNvSpPr>
                <a:spLocks/>
              </p:cNvSpPr>
              <p:nvPr/>
            </p:nvSpPr>
            <p:spPr bwMode="auto">
              <a:xfrm>
                <a:off x="3806" y="856"/>
                <a:ext cx="264" cy="294"/>
              </a:xfrm>
              <a:custGeom>
                <a:avLst/>
                <a:gdLst>
                  <a:gd name="T0" fmla="*/ 22 w 264"/>
                  <a:gd name="T1" fmla="*/ 66 h 294"/>
                  <a:gd name="T2" fmla="*/ 60 w 264"/>
                  <a:gd name="T3" fmla="*/ 58 h 294"/>
                  <a:gd name="T4" fmla="*/ 72 w 264"/>
                  <a:gd name="T5" fmla="*/ 32 h 294"/>
                  <a:gd name="T6" fmla="*/ 86 w 264"/>
                  <a:gd name="T7" fmla="*/ 26 h 294"/>
                  <a:gd name="T8" fmla="*/ 114 w 264"/>
                  <a:gd name="T9" fmla="*/ 14 h 294"/>
                  <a:gd name="T10" fmla="*/ 238 w 264"/>
                  <a:gd name="T11" fmla="*/ 0 h 294"/>
                  <a:gd name="T12" fmla="*/ 248 w 264"/>
                  <a:gd name="T13" fmla="*/ 16 h 294"/>
                  <a:gd name="T14" fmla="*/ 254 w 264"/>
                  <a:gd name="T15" fmla="*/ 24 h 294"/>
                  <a:gd name="T16" fmla="*/ 256 w 264"/>
                  <a:gd name="T17" fmla="*/ 32 h 294"/>
                  <a:gd name="T18" fmla="*/ 262 w 264"/>
                  <a:gd name="T19" fmla="*/ 38 h 294"/>
                  <a:gd name="T20" fmla="*/ 264 w 264"/>
                  <a:gd name="T21" fmla="*/ 46 h 294"/>
                  <a:gd name="T22" fmla="*/ 252 w 264"/>
                  <a:gd name="T23" fmla="*/ 72 h 294"/>
                  <a:gd name="T24" fmla="*/ 232 w 264"/>
                  <a:gd name="T25" fmla="*/ 76 h 294"/>
                  <a:gd name="T26" fmla="*/ 214 w 264"/>
                  <a:gd name="T27" fmla="*/ 84 h 294"/>
                  <a:gd name="T28" fmla="*/ 214 w 264"/>
                  <a:gd name="T29" fmla="*/ 90 h 294"/>
                  <a:gd name="T30" fmla="*/ 216 w 264"/>
                  <a:gd name="T31" fmla="*/ 98 h 294"/>
                  <a:gd name="T32" fmla="*/ 226 w 264"/>
                  <a:gd name="T33" fmla="*/ 110 h 294"/>
                  <a:gd name="T34" fmla="*/ 226 w 264"/>
                  <a:gd name="T35" fmla="*/ 118 h 294"/>
                  <a:gd name="T36" fmla="*/ 226 w 264"/>
                  <a:gd name="T37" fmla="*/ 128 h 294"/>
                  <a:gd name="T38" fmla="*/ 234 w 264"/>
                  <a:gd name="T39" fmla="*/ 128 h 294"/>
                  <a:gd name="T40" fmla="*/ 240 w 264"/>
                  <a:gd name="T41" fmla="*/ 130 h 294"/>
                  <a:gd name="T42" fmla="*/ 238 w 264"/>
                  <a:gd name="T43" fmla="*/ 136 h 294"/>
                  <a:gd name="T44" fmla="*/ 238 w 264"/>
                  <a:gd name="T45" fmla="*/ 144 h 294"/>
                  <a:gd name="T46" fmla="*/ 234 w 264"/>
                  <a:gd name="T47" fmla="*/ 146 h 294"/>
                  <a:gd name="T48" fmla="*/ 228 w 264"/>
                  <a:gd name="T49" fmla="*/ 150 h 294"/>
                  <a:gd name="T50" fmla="*/ 216 w 264"/>
                  <a:gd name="T51" fmla="*/ 150 h 294"/>
                  <a:gd name="T52" fmla="*/ 204 w 264"/>
                  <a:gd name="T53" fmla="*/ 150 h 294"/>
                  <a:gd name="T54" fmla="*/ 198 w 264"/>
                  <a:gd name="T55" fmla="*/ 152 h 294"/>
                  <a:gd name="T56" fmla="*/ 194 w 264"/>
                  <a:gd name="T57" fmla="*/ 156 h 294"/>
                  <a:gd name="T58" fmla="*/ 192 w 264"/>
                  <a:gd name="T59" fmla="*/ 164 h 294"/>
                  <a:gd name="T60" fmla="*/ 188 w 264"/>
                  <a:gd name="T61" fmla="*/ 172 h 294"/>
                  <a:gd name="T62" fmla="*/ 188 w 264"/>
                  <a:gd name="T63" fmla="*/ 184 h 294"/>
                  <a:gd name="T64" fmla="*/ 194 w 264"/>
                  <a:gd name="T65" fmla="*/ 194 h 294"/>
                  <a:gd name="T66" fmla="*/ 196 w 264"/>
                  <a:gd name="T67" fmla="*/ 206 h 294"/>
                  <a:gd name="T68" fmla="*/ 194 w 264"/>
                  <a:gd name="T69" fmla="*/ 216 h 294"/>
                  <a:gd name="T70" fmla="*/ 194 w 264"/>
                  <a:gd name="T71" fmla="*/ 226 h 294"/>
                  <a:gd name="T72" fmla="*/ 190 w 264"/>
                  <a:gd name="T73" fmla="*/ 230 h 294"/>
                  <a:gd name="T74" fmla="*/ 192 w 264"/>
                  <a:gd name="T75" fmla="*/ 242 h 294"/>
                  <a:gd name="T76" fmla="*/ 190 w 264"/>
                  <a:gd name="T77" fmla="*/ 252 h 294"/>
                  <a:gd name="T78" fmla="*/ 204 w 264"/>
                  <a:gd name="T79" fmla="*/ 260 h 294"/>
                  <a:gd name="T80" fmla="*/ 204 w 264"/>
                  <a:gd name="T81" fmla="*/ 268 h 294"/>
                  <a:gd name="T82" fmla="*/ 204 w 264"/>
                  <a:gd name="T83" fmla="*/ 274 h 294"/>
                  <a:gd name="T84" fmla="*/ 198 w 264"/>
                  <a:gd name="T85" fmla="*/ 278 h 294"/>
                  <a:gd name="T86" fmla="*/ 164 w 264"/>
                  <a:gd name="T87" fmla="*/ 294 h 294"/>
                  <a:gd name="T88" fmla="*/ 112 w 264"/>
                  <a:gd name="T89" fmla="*/ 220 h 294"/>
                  <a:gd name="T90" fmla="*/ 90 w 264"/>
                  <a:gd name="T91" fmla="*/ 206 h 294"/>
                  <a:gd name="T92" fmla="*/ 74 w 264"/>
                  <a:gd name="T93" fmla="*/ 206 h 294"/>
                  <a:gd name="T94" fmla="*/ 52 w 264"/>
                  <a:gd name="T95" fmla="*/ 208 h 294"/>
                  <a:gd name="T96" fmla="*/ 30 w 264"/>
                  <a:gd name="T97" fmla="*/ 212 h 294"/>
                  <a:gd name="T98" fmla="*/ 0 w 264"/>
                  <a:gd name="T99" fmla="*/ 230 h 294"/>
                  <a:gd name="T100" fmla="*/ 4 w 264"/>
                  <a:gd name="T101" fmla="*/ 7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94">
                    <a:moveTo>
                      <a:pt x="4" y="76"/>
                    </a:moveTo>
                    <a:lnTo>
                      <a:pt x="14" y="76"/>
                    </a:lnTo>
                    <a:lnTo>
                      <a:pt x="16" y="72"/>
                    </a:lnTo>
                    <a:lnTo>
                      <a:pt x="22" y="66"/>
                    </a:lnTo>
                    <a:lnTo>
                      <a:pt x="28" y="62"/>
                    </a:lnTo>
                    <a:lnTo>
                      <a:pt x="30" y="62"/>
                    </a:lnTo>
                    <a:lnTo>
                      <a:pt x="42" y="58"/>
                    </a:lnTo>
                    <a:lnTo>
                      <a:pt x="60" y="58"/>
                    </a:lnTo>
                    <a:lnTo>
                      <a:pt x="66" y="52"/>
                    </a:lnTo>
                    <a:lnTo>
                      <a:pt x="68" y="46"/>
                    </a:lnTo>
                    <a:lnTo>
                      <a:pt x="68" y="44"/>
                    </a:lnTo>
                    <a:lnTo>
                      <a:pt x="72" y="32"/>
                    </a:lnTo>
                    <a:lnTo>
                      <a:pt x="74" y="30"/>
                    </a:lnTo>
                    <a:lnTo>
                      <a:pt x="78" y="28"/>
                    </a:lnTo>
                    <a:lnTo>
                      <a:pt x="82" y="28"/>
                    </a:lnTo>
                    <a:lnTo>
                      <a:pt x="86" y="26"/>
                    </a:lnTo>
                    <a:lnTo>
                      <a:pt x="96" y="24"/>
                    </a:lnTo>
                    <a:lnTo>
                      <a:pt x="102" y="24"/>
                    </a:lnTo>
                    <a:lnTo>
                      <a:pt x="104" y="22"/>
                    </a:lnTo>
                    <a:lnTo>
                      <a:pt x="114" y="14"/>
                    </a:lnTo>
                    <a:lnTo>
                      <a:pt x="120" y="10"/>
                    </a:lnTo>
                    <a:lnTo>
                      <a:pt x="122" y="8"/>
                    </a:lnTo>
                    <a:lnTo>
                      <a:pt x="128" y="2"/>
                    </a:lnTo>
                    <a:lnTo>
                      <a:pt x="238" y="0"/>
                    </a:lnTo>
                    <a:lnTo>
                      <a:pt x="240" y="2"/>
                    </a:lnTo>
                    <a:lnTo>
                      <a:pt x="242" y="4"/>
                    </a:lnTo>
                    <a:lnTo>
                      <a:pt x="248" y="14"/>
                    </a:lnTo>
                    <a:lnTo>
                      <a:pt x="248" y="16"/>
                    </a:lnTo>
                    <a:lnTo>
                      <a:pt x="248" y="18"/>
                    </a:lnTo>
                    <a:lnTo>
                      <a:pt x="250" y="20"/>
                    </a:lnTo>
                    <a:lnTo>
                      <a:pt x="250" y="22"/>
                    </a:lnTo>
                    <a:lnTo>
                      <a:pt x="254" y="24"/>
                    </a:lnTo>
                    <a:lnTo>
                      <a:pt x="254" y="26"/>
                    </a:lnTo>
                    <a:lnTo>
                      <a:pt x="254" y="28"/>
                    </a:lnTo>
                    <a:lnTo>
                      <a:pt x="254" y="30"/>
                    </a:lnTo>
                    <a:lnTo>
                      <a:pt x="256" y="32"/>
                    </a:lnTo>
                    <a:lnTo>
                      <a:pt x="256" y="34"/>
                    </a:lnTo>
                    <a:lnTo>
                      <a:pt x="258" y="34"/>
                    </a:lnTo>
                    <a:lnTo>
                      <a:pt x="262" y="36"/>
                    </a:lnTo>
                    <a:lnTo>
                      <a:pt x="262" y="38"/>
                    </a:lnTo>
                    <a:lnTo>
                      <a:pt x="264" y="40"/>
                    </a:lnTo>
                    <a:lnTo>
                      <a:pt x="264" y="44"/>
                    </a:lnTo>
                    <a:lnTo>
                      <a:pt x="264" y="46"/>
                    </a:lnTo>
                    <a:lnTo>
                      <a:pt x="264" y="46"/>
                    </a:lnTo>
                    <a:lnTo>
                      <a:pt x="262" y="48"/>
                    </a:lnTo>
                    <a:lnTo>
                      <a:pt x="260" y="50"/>
                    </a:lnTo>
                    <a:lnTo>
                      <a:pt x="254" y="70"/>
                    </a:lnTo>
                    <a:lnTo>
                      <a:pt x="252" y="72"/>
                    </a:lnTo>
                    <a:lnTo>
                      <a:pt x="250" y="76"/>
                    </a:lnTo>
                    <a:lnTo>
                      <a:pt x="248" y="76"/>
                    </a:lnTo>
                    <a:lnTo>
                      <a:pt x="246" y="76"/>
                    </a:lnTo>
                    <a:lnTo>
                      <a:pt x="232" y="76"/>
                    </a:lnTo>
                    <a:lnTo>
                      <a:pt x="228" y="76"/>
                    </a:lnTo>
                    <a:lnTo>
                      <a:pt x="220" y="78"/>
                    </a:lnTo>
                    <a:lnTo>
                      <a:pt x="214" y="82"/>
                    </a:lnTo>
                    <a:lnTo>
                      <a:pt x="214" y="84"/>
                    </a:lnTo>
                    <a:lnTo>
                      <a:pt x="214" y="86"/>
                    </a:lnTo>
                    <a:lnTo>
                      <a:pt x="214" y="88"/>
                    </a:lnTo>
                    <a:lnTo>
                      <a:pt x="214" y="90"/>
                    </a:lnTo>
                    <a:lnTo>
                      <a:pt x="214" y="90"/>
                    </a:lnTo>
                    <a:lnTo>
                      <a:pt x="216" y="92"/>
                    </a:lnTo>
                    <a:lnTo>
                      <a:pt x="216" y="94"/>
                    </a:lnTo>
                    <a:lnTo>
                      <a:pt x="216" y="96"/>
                    </a:lnTo>
                    <a:lnTo>
                      <a:pt x="216" y="98"/>
                    </a:lnTo>
                    <a:lnTo>
                      <a:pt x="216" y="100"/>
                    </a:lnTo>
                    <a:lnTo>
                      <a:pt x="218" y="102"/>
                    </a:lnTo>
                    <a:lnTo>
                      <a:pt x="224" y="108"/>
                    </a:lnTo>
                    <a:lnTo>
                      <a:pt x="226" y="110"/>
                    </a:lnTo>
                    <a:lnTo>
                      <a:pt x="226" y="112"/>
                    </a:lnTo>
                    <a:lnTo>
                      <a:pt x="226" y="112"/>
                    </a:lnTo>
                    <a:lnTo>
                      <a:pt x="226" y="116"/>
                    </a:lnTo>
                    <a:lnTo>
                      <a:pt x="226" y="118"/>
                    </a:lnTo>
                    <a:lnTo>
                      <a:pt x="224" y="120"/>
                    </a:lnTo>
                    <a:lnTo>
                      <a:pt x="224" y="124"/>
                    </a:lnTo>
                    <a:lnTo>
                      <a:pt x="224" y="126"/>
                    </a:lnTo>
                    <a:lnTo>
                      <a:pt x="226" y="128"/>
                    </a:lnTo>
                    <a:lnTo>
                      <a:pt x="226" y="128"/>
                    </a:lnTo>
                    <a:lnTo>
                      <a:pt x="228" y="130"/>
                    </a:lnTo>
                    <a:lnTo>
                      <a:pt x="232" y="130"/>
                    </a:lnTo>
                    <a:lnTo>
                      <a:pt x="234" y="128"/>
                    </a:lnTo>
                    <a:lnTo>
                      <a:pt x="238" y="128"/>
                    </a:lnTo>
                    <a:lnTo>
                      <a:pt x="240" y="128"/>
                    </a:lnTo>
                    <a:lnTo>
                      <a:pt x="240" y="128"/>
                    </a:lnTo>
                    <a:lnTo>
                      <a:pt x="240" y="130"/>
                    </a:lnTo>
                    <a:lnTo>
                      <a:pt x="240" y="130"/>
                    </a:lnTo>
                    <a:lnTo>
                      <a:pt x="240" y="132"/>
                    </a:lnTo>
                    <a:lnTo>
                      <a:pt x="240" y="134"/>
                    </a:lnTo>
                    <a:lnTo>
                      <a:pt x="238" y="136"/>
                    </a:lnTo>
                    <a:lnTo>
                      <a:pt x="238" y="138"/>
                    </a:lnTo>
                    <a:lnTo>
                      <a:pt x="238" y="140"/>
                    </a:lnTo>
                    <a:lnTo>
                      <a:pt x="238" y="142"/>
                    </a:lnTo>
                    <a:lnTo>
                      <a:pt x="238" y="144"/>
                    </a:lnTo>
                    <a:lnTo>
                      <a:pt x="238" y="144"/>
                    </a:lnTo>
                    <a:lnTo>
                      <a:pt x="236" y="146"/>
                    </a:lnTo>
                    <a:lnTo>
                      <a:pt x="234" y="146"/>
                    </a:lnTo>
                    <a:lnTo>
                      <a:pt x="234" y="146"/>
                    </a:lnTo>
                    <a:lnTo>
                      <a:pt x="232" y="148"/>
                    </a:lnTo>
                    <a:lnTo>
                      <a:pt x="232" y="150"/>
                    </a:lnTo>
                    <a:lnTo>
                      <a:pt x="230" y="150"/>
                    </a:lnTo>
                    <a:lnTo>
                      <a:pt x="228" y="150"/>
                    </a:lnTo>
                    <a:lnTo>
                      <a:pt x="226" y="150"/>
                    </a:lnTo>
                    <a:lnTo>
                      <a:pt x="226" y="152"/>
                    </a:lnTo>
                    <a:lnTo>
                      <a:pt x="224" y="152"/>
                    </a:lnTo>
                    <a:lnTo>
                      <a:pt x="216" y="150"/>
                    </a:lnTo>
                    <a:lnTo>
                      <a:pt x="212" y="148"/>
                    </a:lnTo>
                    <a:lnTo>
                      <a:pt x="208" y="148"/>
                    </a:lnTo>
                    <a:lnTo>
                      <a:pt x="206" y="148"/>
                    </a:lnTo>
                    <a:lnTo>
                      <a:pt x="204" y="150"/>
                    </a:lnTo>
                    <a:lnTo>
                      <a:pt x="202" y="152"/>
                    </a:lnTo>
                    <a:lnTo>
                      <a:pt x="200" y="152"/>
                    </a:lnTo>
                    <a:lnTo>
                      <a:pt x="200" y="152"/>
                    </a:lnTo>
                    <a:lnTo>
                      <a:pt x="198" y="152"/>
                    </a:lnTo>
                    <a:lnTo>
                      <a:pt x="196" y="152"/>
                    </a:lnTo>
                    <a:lnTo>
                      <a:pt x="194" y="152"/>
                    </a:lnTo>
                    <a:lnTo>
                      <a:pt x="194" y="154"/>
                    </a:lnTo>
                    <a:lnTo>
                      <a:pt x="194" y="156"/>
                    </a:lnTo>
                    <a:lnTo>
                      <a:pt x="194" y="160"/>
                    </a:lnTo>
                    <a:lnTo>
                      <a:pt x="194" y="162"/>
                    </a:lnTo>
                    <a:lnTo>
                      <a:pt x="192" y="162"/>
                    </a:lnTo>
                    <a:lnTo>
                      <a:pt x="192" y="164"/>
                    </a:lnTo>
                    <a:lnTo>
                      <a:pt x="190" y="164"/>
                    </a:lnTo>
                    <a:lnTo>
                      <a:pt x="190" y="166"/>
                    </a:lnTo>
                    <a:lnTo>
                      <a:pt x="188" y="170"/>
                    </a:lnTo>
                    <a:lnTo>
                      <a:pt x="188" y="172"/>
                    </a:lnTo>
                    <a:lnTo>
                      <a:pt x="188" y="174"/>
                    </a:lnTo>
                    <a:lnTo>
                      <a:pt x="188" y="180"/>
                    </a:lnTo>
                    <a:lnTo>
                      <a:pt x="188" y="182"/>
                    </a:lnTo>
                    <a:lnTo>
                      <a:pt x="188" y="184"/>
                    </a:lnTo>
                    <a:lnTo>
                      <a:pt x="188" y="186"/>
                    </a:lnTo>
                    <a:lnTo>
                      <a:pt x="190" y="188"/>
                    </a:lnTo>
                    <a:lnTo>
                      <a:pt x="190" y="190"/>
                    </a:lnTo>
                    <a:lnTo>
                      <a:pt x="194" y="194"/>
                    </a:lnTo>
                    <a:lnTo>
                      <a:pt x="196" y="198"/>
                    </a:lnTo>
                    <a:lnTo>
                      <a:pt x="196" y="200"/>
                    </a:lnTo>
                    <a:lnTo>
                      <a:pt x="196" y="202"/>
                    </a:lnTo>
                    <a:lnTo>
                      <a:pt x="196" y="206"/>
                    </a:lnTo>
                    <a:lnTo>
                      <a:pt x="196" y="208"/>
                    </a:lnTo>
                    <a:lnTo>
                      <a:pt x="194" y="212"/>
                    </a:lnTo>
                    <a:lnTo>
                      <a:pt x="194" y="214"/>
                    </a:lnTo>
                    <a:lnTo>
                      <a:pt x="194" y="216"/>
                    </a:lnTo>
                    <a:lnTo>
                      <a:pt x="196" y="220"/>
                    </a:lnTo>
                    <a:lnTo>
                      <a:pt x="194" y="224"/>
                    </a:lnTo>
                    <a:lnTo>
                      <a:pt x="194" y="224"/>
                    </a:lnTo>
                    <a:lnTo>
                      <a:pt x="194" y="226"/>
                    </a:lnTo>
                    <a:lnTo>
                      <a:pt x="192" y="226"/>
                    </a:lnTo>
                    <a:lnTo>
                      <a:pt x="192" y="226"/>
                    </a:lnTo>
                    <a:lnTo>
                      <a:pt x="190" y="230"/>
                    </a:lnTo>
                    <a:lnTo>
                      <a:pt x="190" y="230"/>
                    </a:lnTo>
                    <a:lnTo>
                      <a:pt x="190" y="236"/>
                    </a:lnTo>
                    <a:lnTo>
                      <a:pt x="190" y="238"/>
                    </a:lnTo>
                    <a:lnTo>
                      <a:pt x="192" y="240"/>
                    </a:lnTo>
                    <a:lnTo>
                      <a:pt x="192" y="242"/>
                    </a:lnTo>
                    <a:lnTo>
                      <a:pt x="190" y="244"/>
                    </a:lnTo>
                    <a:lnTo>
                      <a:pt x="190" y="248"/>
                    </a:lnTo>
                    <a:lnTo>
                      <a:pt x="190" y="250"/>
                    </a:lnTo>
                    <a:lnTo>
                      <a:pt x="190" y="252"/>
                    </a:lnTo>
                    <a:lnTo>
                      <a:pt x="192" y="256"/>
                    </a:lnTo>
                    <a:lnTo>
                      <a:pt x="200" y="260"/>
                    </a:lnTo>
                    <a:lnTo>
                      <a:pt x="202" y="260"/>
                    </a:lnTo>
                    <a:lnTo>
                      <a:pt x="204" y="260"/>
                    </a:lnTo>
                    <a:lnTo>
                      <a:pt x="204" y="262"/>
                    </a:lnTo>
                    <a:lnTo>
                      <a:pt x="206" y="264"/>
                    </a:lnTo>
                    <a:lnTo>
                      <a:pt x="206" y="266"/>
                    </a:lnTo>
                    <a:lnTo>
                      <a:pt x="204" y="268"/>
                    </a:lnTo>
                    <a:lnTo>
                      <a:pt x="204" y="270"/>
                    </a:lnTo>
                    <a:lnTo>
                      <a:pt x="204" y="272"/>
                    </a:lnTo>
                    <a:lnTo>
                      <a:pt x="204" y="272"/>
                    </a:lnTo>
                    <a:lnTo>
                      <a:pt x="204" y="274"/>
                    </a:lnTo>
                    <a:lnTo>
                      <a:pt x="206" y="276"/>
                    </a:lnTo>
                    <a:lnTo>
                      <a:pt x="206" y="278"/>
                    </a:lnTo>
                    <a:lnTo>
                      <a:pt x="200" y="278"/>
                    </a:lnTo>
                    <a:lnTo>
                      <a:pt x="198" y="278"/>
                    </a:lnTo>
                    <a:lnTo>
                      <a:pt x="196" y="286"/>
                    </a:lnTo>
                    <a:lnTo>
                      <a:pt x="198" y="292"/>
                    </a:lnTo>
                    <a:lnTo>
                      <a:pt x="200" y="294"/>
                    </a:lnTo>
                    <a:lnTo>
                      <a:pt x="164" y="294"/>
                    </a:lnTo>
                    <a:lnTo>
                      <a:pt x="164" y="256"/>
                    </a:lnTo>
                    <a:lnTo>
                      <a:pt x="148" y="258"/>
                    </a:lnTo>
                    <a:lnTo>
                      <a:pt x="146" y="220"/>
                    </a:lnTo>
                    <a:lnTo>
                      <a:pt x="112" y="220"/>
                    </a:lnTo>
                    <a:lnTo>
                      <a:pt x="112" y="200"/>
                    </a:lnTo>
                    <a:lnTo>
                      <a:pt x="106" y="198"/>
                    </a:lnTo>
                    <a:lnTo>
                      <a:pt x="102" y="202"/>
                    </a:lnTo>
                    <a:lnTo>
                      <a:pt x="90" y="206"/>
                    </a:lnTo>
                    <a:lnTo>
                      <a:pt x="84" y="202"/>
                    </a:lnTo>
                    <a:lnTo>
                      <a:pt x="80" y="206"/>
                    </a:lnTo>
                    <a:lnTo>
                      <a:pt x="76" y="210"/>
                    </a:lnTo>
                    <a:lnTo>
                      <a:pt x="74" y="206"/>
                    </a:lnTo>
                    <a:lnTo>
                      <a:pt x="66" y="202"/>
                    </a:lnTo>
                    <a:lnTo>
                      <a:pt x="62" y="204"/>
                    </a:lnTo>
                    <a:lnTo>
                      <a:pt x="58" y="208"/>
                    </a:lnTo>
                    <a:lnTo>
                      <a:pt x="52" y="208"/>
                    </a:lnTo>
                    <a:lnTo>
                      <a:pt x="48" y="210"/>
                    </a:lnTo>
                    <a:lnTo>
                      <a:pt x="42" y="210"/>
                    </a:lnTo>
                    <a:lnTo>
                      <a:pt x="34" y="212"/>
                    </a:lnTo>
                    <a:lnTo>
                      <a:pt x="30" y="212"/>
                    </a:lnTo>
                    <a:lnTo>
                      <a:pt x="22" y="214"/>
                    </a:lnTo>
                    <a:lnTo>
                      <a:pt x="12" y="218"/>
                    </a:lnTo>
                    <a:lnTo>
                      <a:pt x="6" y="226"/>
                    </a:lnTo>
                    <a:lnTo>
                      <a:pt x="0" y="230"/>
                    </a:lnTo>
                    <a:lnTo>
                      <a:pt x="0" y="110"/>
                    </a:lnTo>
                    <a:lnTo>
                      <a:pt x="4" y="76"/>
                    </a:lnTo>
                    <a:lnTo>
                      <a:pt x="4" y="76"/>
                    </a:lnTo>
                    <a:lnTo>
                      <a:pt x="4" y="76"/>
                    </a:lnTo>
                    <a:close/>
                  </a:path>
                </a:pathLst>
              </a:custGeom>
              <a:grpFill/>
              <a:ln w="3175" cmpd="sng">
                <a:solidFill>
                  <a:srgbClr val="000000"/>
                </a:solidFill>
                <a:round/>
                <a:headEnd/>
                <a:tailEnd/>
              </a:ln>
            </p:spPr>
            <p:txBody>
              <a:bodyPr/>
              <a:lstStyle/>
              <a:p>
                <a:endParaRPr lang="en-US" sz="2600" dirty="0"/>
              </a:p>
            </p:txBody>
          </p:sp>
          <p:sp>
            <p:nvSpPr>
              <p:cNvPr id="850" name="Freeform 66"/>
              <p:cNvSpPr>
                <a:spLocks/>
              </p:cNvSpPr>
              <p:nvPr/>
            </p:nvSpPr>
            <p:spPr bwMode="auto">
              <a:xfrm>
                <a:off x="2439" y="862"/>
                <a:ext cx="54" cy="32"/>
              </a:xfrm>
              <a:custGeom>
                <a:avLst/>
                <a:gdLst>
                  <a:gd name="T0" fmla="*/ 52 w 54"/>
                  <a:gd name="T1" fmla="*/ 0 h 32"/>
                  <a:gd name="T2" fmla="*/ 54 w 54"/>
                  <a:gd name="T3" fmla="*/ 2 h 32"/>
                  <a:gd name="T4" fmla="*/ 54 w 54"/>
                  <a:gd name="T5" fmla="*/ 8 h 32"/>
                  <a:gd name="T6" fmla="*/ 52 w 54"/>
                  <a:gd name="T7" fmla="*/ 12 h 32"/>
                  <a:gd name="T8" fmla="*/ 52 w 54"/>
                  <a:gd name="T9" fmla="*/ 14 h 32"/>
                  <a:gd name="T10" fmla="*/ 48 w 54"/>
                  <a:gd name="T11" fmla="*/ 16 h 32"/>
                  <a:gd name="T12" fmla="*/ 34 w 54"/>
                  <a:gd name="T13" fmla="*/ 22 h 32"/>
                  <a:gd name="T14" fmla="*/ 26 w 54"/>
                  <a:gd name="T15" fmla="*/ 28 h 32"/>
                  <a:gd name="T16" fmla="*/ 8 w 54"/>
                  <a:gd name="T17" fmla="*/ 32 h 32"/>
                  <a:gd name="T18" fmla="*/ 4 w 54"/>
                  <a:gd name="T19" fmla="*/ 32 h 32"/>
                  <a:gd name="T20" fmla="*/ 0 w 54"/>
                  <a:gd name="T21" fmla="*/ 30 h 32"/>
                  <a:gd name="T22" fmla="*/ 0 w 54"/>
                  <a:gd name="T23" fmla="*/ 28 h 32"/>
                  <a:gd name="T24" fmla="*/ 2 w 54"/>
                  <a:gd name="T25" fmla="*/ 26 h 32"/>
                  <a:gd name="T26" fmla="*/ 4 w 54"/>
                  <a:gd name="T27" fmla="*/ 28 h 32"/>
                  <a:gd name="T28" fmla="*/ 6 w 54"/>
                  <a:gd name="T29" fmla="*/ 30 h 32"/>
                  <a:gd name="T30" fmla="*/ 8 w 54"/>
                  <a:gd name="T31" fmla="*/ 30 h 32"/>
                  <a:gd name="T32" fmla="*/ 10 w 54"/>
                  <a:gd name="T33" fmla="*/ 30 h 32"/>
                  <a:gd name="T34" fmla="*/ 12 w 54"/>
                  <a:gd name="T35" fmla="*/ 28 h 32"/>
                  <a:gd name="T36" fmla="*/ 14 w 54"/>
                  <a:gd name="T37" fmla="*/ 28 h 32"/>
                  <a:gd name="T38" fmla="*/ 16 w 54"/>
                  <a:gd name="T39" fmla="*/ 24 h 32"/>
                  <a:gd name="T40" fmla="*/ 22 w 54"/>
                  <a:gd name="T41" fmla="*/ 26 h 32"/>
                  <a:gd name="T42" fmla="*/ 26 w 54"/>
                  <a:gd name="T43" fmla="*/ 24 h 32"/>
                  <a:gd name="T44" fmla="*/ 28 w 54"/>
                  <a:gd name="T45" fmla="*/ 22 h 32"/>
                  <a:gd name="T46" fmla="*/ 34 w 54"/>
                  <a:gd name="T47" fmla="*/ 16 h 32"/>
                  <a:gd name="T48" fmla="*/ 38 w 54"/>
                  <a:gd name="T49" fmla="*/ 12 h 32"/>
                  <a:gd name="T50" fmla="*/ 42 w 54"/>
                  <a:gd name="T51" fmla="*/ 8 h 32"/>
                  <a:gd name="T52" fmla="*/ 44 w 54"/>
                  <a:gd name="T53" fmla="*/ 8 h 32"/>
                  <a:gd name="T54" fmla="*/ 44 w 54"/>
                  <a:gd name="T55" fmla="*/ 10 h 32"/>
                  <a:gd name="T56" fmla="*/ 46 w 54"/>
                  <a:gd name="T57" fmla="*/ 10 h 32"/>
                  <a:gd name="T58" fmla="*/ 46 w 54"/>
                  <a:gd name="T59" fmla="*/ 12 h 32"/>
                  <a:gd name="T60" fmla="*/ 48 w 54"/>
                  <a:gd name="T61" fmla="*/ 12 h 32"/>
                  <a:gd name="T62" fmla="*/ 48 w 54"/>
                  <a:gd name="T63" fmla="*/ 10 h 32"/>
                  <a:gd name="T64" fmla="*/ 46 w 54"/>
                  <a:gd name="T65" fmla="*/ 8 h 32"/>
                  <a:gd name="T66" fmla="*/ 46 w 54"/>
                  <a:gd name="T67" fmla="*/ 6 h 32"/>
                  <a:gd name="T68" fmla="*/ 48 w 54"/>
                  <a:gd name="T69" fmla="*/ 2 h 32"/>
                  <a:gd name="T70" fmla="*/ 52 w 54"/>
                  <a:gd name="T71" fmla="*/ 0 h 32"/>
                  <a:gd name="T72" fmla="*/ 52 w 54"/>
                  <a:gd name="T73" fmla="*/ 0 h 32"/>
                  <a:gd name="T74" fmla="*/ 52 w 54"/>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32">
                    <a:moveTo>
                      <a:pt x="52" y="0"/>
                    </a:moveTo>
                    <a:lnTo>
                      <a:pt x="54" y="2"/>
                    </a:lnTo>
                    <a:lnTo>
                      <a:pt x="54" y="8"/>
                    </a:lnTo>
                    <a:lnTo>
                      <a:pt x="52" y="12"/>
                    </a:lnTo>
                    <a:lnTo>
                      <a:pt x="52" y="14"/>
                    </a:lnTo>
                    <a:lnTo>
                      <a:pt x="48" y="16"/>
                    </a:lnTo>
                    <a:lnTo>
                      <a:pt x="34" y="22"/>
                    </a:lnTo>
                    <a:lnTo>
                      <a:pt x="26" y="28"/>
                    </a:lnTo>
                    <a:lnTo>
                      <a:pt x="8" y="32"/>
                    </a:lnTo>
                    <a:lnTo>
                      <a:pt x="4" y="32"/>
                    </a:lnTo>
                    <a:lnTo>
                      <a:pt x="0" y="30"/>
                    </a:lnTo>
                    <a:lnTo>
                      <a:pt x="0" y="28"/>
                    </a:lnTo>
                    <a:lnTo>
                      <a:pt x="2" y="26"/>
                    </a:lnTo>
                    <a:lnTo>
                      <a:pt x="4" y="28"/>
                    </a:lnTo>
                    <a:lnTo>
                      <a:pt x="6" y="30"/>
                    </a:lnTo>
                    <a:lnTo>
                      <a:pt x="8" y="30"/>
                    </a:lnTo>
                    <a:lnTo>
                      <a:pt x="10" y="30"/>
                    </a:lnTo>
                    <a:lnTo>
                      <a:pt x="12" y="28"/>
                    </a:lnTo>
                    <a:lnTo>
                      <a:pt x="14" y="28"/>
                    </a:lnTo>
                    <a:lnTo>
                      <a:pt x="16" y="24"/>
                    </a:lnTo>
                    <a:lnTo>
                      <a:pt x="22" y="26"/>
                    </a:lnTo>
                    <a:lnTo>
                      <a:pt x="26" y="24"/>
                    </a:lnTo>
                    <a:lnTo>
                      <a:pt x="28" y="22"/>
                    </a:lnTo>
                    <a:lnTo>
                      <a:pt x="34" y="16"/>
                    </a:lnTo>
                    <a:lnTo>
                      <a:pt x="38" y="12"/>
                    </a:lnTo>
                    <a:lnTo>
                      <a:pt x="42" y="8"/>
                    </a:lnTo>
                    <a:lnTo>
                      <a:pt x="44" y="8"/>
                    </a:lnTo>
                    <a:lnTo>
                      <a:pt x="44" y="10"/>
                    </a:lnTo>
                    <a:lnTo>
                      <a:pt x="46" y="10"/>
                    </a:lnTo>
                    <a:lnTo>
                      <a:pt x="46" y="12"/>
                    </a:lnTo>
                    <a:lnTo>
                      <a:pt x="48" y="12"/>
                    </a:lnTo>
                    <a:lnTo>
                      <a:pt x="48" y="10"/>
                    </a:lnTo>
                    <a:lnTo>
                      <a:pt x="46" y="8"/>
                    </a:lnTo>
                    <a:lnTo>
                      <a:pt x="46" y="6"/>
                    </a:lnTo>
                    <a:lnTo>
                      <a:pt x="48" y="2"/>
                    </a:lnTo>
                    <a:lnTo>
                      <a:pt x="52" y="0"/>
                    </a:lnTo>
                    <a:lnTo>
                      <a:pt x="52" y="0"/>
                    </a:lnTo>
                    <a:lnTo>
                      <a:pt x="52" y="0"/>
                    </a:lnTo>
                    <a:close/>
                  </a:path>
                </a:pathLst>
              </a:custGeom>
              <a:grpFill/>
              <a:ln w="3175" cmpd="sng">
                <a:solidFill>
                  <a:srgbClr val="000000"/>
                </a:solidFill>
                <a:round/>
                <a:headEnd/>
                <a:tailEnd/>
              </a:ln>
            </p:spPr>
            <p:txBody>
              <a:bodyPr/>
              <a:lstStyle/>
              <a:p>
                <a:endParaRPr lang="en-US" sz="2600" dirty="0"/>
              </a:p>
            </p:txBody>
          </p:sp>
          <p:sp>
            <p:nvSpPr>
              <p:cNvPr id="851" name="Freeform 67"/>
              <p:cNvSpPr>
                <a:spLocks/>
              </p:cNvSpPr>
              <p:nvPr/>
            </p:nvSpPr>
            <p:spPr bwMode="auto">
              <a:xfrm>
                <a:off x="3100" y="864"/>
                <a:ext cx="256" cy="322"/>
              </a:xfrm>
              <a:custGeom>
                <a:avLst/>
                <a:gdLst>
                  <a:gd name="T0" fmla="*/ 248 w 256"/>
                  <a:gd name="T1" fmla="*/ 16 h 322"/>
                  <a:gd name="T2" fmla="*/ 244 w 256"/>
                  <a:gd name="T3" fmla="*/ 34 h 322"/>
                  <a:gd name="T4" fmla="*/ 246 w 256"/>
                  <a:gd name="T5" fmla="*/ 50 h 322"/>
                  <a:gd name="T6" fmla="*/ 242 w 256"/>
                  <a:gd name="T7" fmla="*/ 70 h 322"/>
                  <a:gd name="T8" fmla="*/ 236 w 256"/>
                  <a:gd name="T9" fmla="*/ 70 h 322"/>
                  <a:gd name="T10" fmla="*/ 240 w 256"/>
                  <a:gd name="T11" fmla="*/ 80 h 322"/>
                  <a:gd name="T12" fmla="*/ 234 w 256"/>
                  <a:gd name="T13" fmla="*/ 90 h 322"/>
                  <a:gd name="T14" fmla="*/ 238 w 256"/>
                  <a:gd name="T15" fmla="*/ 102 h 322"/>
                  <a:gd name="T16" fmla="*/ 228 w 256"/>
                  <a:gd name="T17" fmla="*/ 126 h 322"/>
                  <a:gd name="T18" fmla="*/ 234 w 256"/>
                  <a:gd name="T19" fmla="*/ 146 h 322"/>
                  <a:gd name="T20" fmla="*/ 246 w 256"/>
                  <a:gd name="T21" fmla="*/ 148 h 322"/>
                  <a:gd name="T22" fmla="*/ 240 w 256"/>
                  <a:gd name="T23" fmla="*/ 166 h 322"/>
                  <a:gd name="T24" fmla="*/ 228 w 256"/>
                  <a:gd name="T25" fmla="*/ 188 h 322"/>
                  <a:gd name="T26" fmla="*/ 222 w 256"/>
                  <a:gd name="T27" fmla="*/ 194 h 322"/>
                  <a:gd name="T28" fmla="*/ 220 w 256"/>
                  <a:gd name="T29" fmla="*/ 226 h 322"/>
                  <a:gd name="T30" fmla="*/ 206 w 256"/>
                  <a:gd name="T31" fmla="*/ 238 h 322"/>
                  <a:gd name="T32" fmla="*/ 204 w 256"/>
                  <a:gd name="T33" fmla="*/ 256 h 322"/>
                  <a:gd name="T34" fmla="*/ 202 w 256"/>
                  <a:gd name="T35" fmla="*/ 268 h 322"/>
                  <a:gd name="T36" fmla="*/ 194 w 256"/>
                  <a:gd name="T37" fmla="*/ 276 h 322"/>
                  <a:gd name="T38" fmla="*/ 180 w 256"/>
                  <a:gd name="T39" fmla="*/ 290 h 322"/>
                  <a:gd name="T40" fmla="*/ 182 w 256"/>
                  <a:gd name="T41" fmla="*/ 296 h 322"/>
                  <a:gd name="T42" fmla="*/ 164 w 256"/>
                  <a:gd name="T43" fmla="*/ 310 h 322"/>
                  <a:gd name="T44" fmla="*/ 156 w 256"/>
                  <a:gd name="T45" fmla="*/ 310 h 322"/>
                  <a:gd name="T46" fmla="*/ 148 w 256"/>
                  <a:gd name="T47" fmla="*/ 312 h 322"/>
                  <a:gd name="T48" fmla="*/ 138 w 256"/>
                  <a:gd name="T49" fmla="*/ 320 h 322"/>
                  <a:gd name="T50" fmla="*/ 132 w 256"/>
                  <a:gd name="T51" fmla="*/ 316 h 322"/>
                  <a:gd name="T52" fmla="*/ 130 w 256"/>
                  <a:gd name="T53" fmla="*/ 304 h 322"/>
                  <a:gd name="T54" fmla="*/ 122 w 256"/>
                  <a:gd name="T55" fmla="*/ 300 h 322"/>
                  <a:gd name="T56" fmla="*/ 120 w 256"/>
                  <a:gd name="T57" fmla="*/ 294 h 322"/>
                  <a:gd name="T58" fmla="*/ 122 w 256"/>
                  <a:gd name="T59" fmla="*/ 288 h 322"/>
                  <a:gd name="T60" fmla="*/ 114 w 256"/>
                  <a:gd name="T61" fmla="*/ 282 h 322"/>
                  <a:gd name="T62" fmla="*/ 108 w 256"/>
                  <a:gd name="T63" fmla="*/ 278 h 322"/>
                  <a:gd name="T64" fmla="*/ 106 w 256"/>
                  <a:gd name="T65" fmla="*/ 272 h 322"/>
                  <a:gd name="T66" fmla="*/ 102 w 256"/>
                  <a:gd name="T67" fmla="*/ 262 h 322"/>
                  <a:gd name="T68" fmla="*/ 102 w 256"/>
                  <a:gd name="T69" fmla="*/ 256 h 322"/>
                  <a:gd name="T70" fmla="*/ 96 w 256"/>
                  <a:gd name="T71" fmla="*/ 252 h 322"/>
                  <a:gd name="T72" fmla="*/ 82 w 256"/>
                  <a:gd name="T73" fmla="*/ 246 h 322"/>
                  <a:gd name="T74" fmla="*/ 72 w 256"/>
                  <a:gd name="T75" fmla="*/ 248 h 322"/>
                  <a:gd name="T76" fmla="*/ 66 w 256"/>
                  <a:gd name="T77" fmla="*/ 244 h 322"/>
                  <a:gd name="T78" fmla="*/ 62 w 256"/>
                  <a:gd name="T79" fmla="*/ 240 h 322"/>
                  <a:gd name="T80" fmla="*/ 52 w 256"/>
                  <a:gd name="T81" fmla="*/ 230 h 322"/>
                  <a:gd name="T82" fmla="*/ 46 w 256"/>
                  <a:gd name="T83" fmla="*/ 218 h 322"/>
                  <a:gd name="T84" fmla="*/ 38 w 256"/>
                  <a:gd name="T85" fmla="*/ 214 h 322"/>
                  <a:gd name="T86" fmla="*/ 34 w 256"/>
                  <a:gd name="T87" fmla="*/ 210 h 322"/>
                  <a:gd name="T88" fmla="*/ 26 w 256"/>
                  <a:gd name="T89" fmla="*/ 204 h 322"/>
                  <a:gd name="T90" fmla="*/ 16 w 256"/>
                  <a:gd name="T91" fmla="*/ 202 h 322"/>
                  <a:gd name="T92" fmla="*/ 8 w 256"/>
                  <a:gd name="T93" fmla="*/ 194 h 322"/>
                  <a:gd name="T94" fmla="*/ 8 w 256"/>
                  <a:gd name="T95" fmla="*/ 186 h 322"/>
                  <a:gd name="T96" fmla="*/ 4 w 256"/>
                  <a:gd name="T97" fmla="*/ 174 h 322"/>
                  <a:gd name="T98" fmla="*/ 4 w 256"/>
                  <a:gd name="T99" fmla="*/ 162 h 322"/>
                  <a:gd name="T100" fmla="*/ 6 w 256"/>
                  <a:gd name="T101" fmla="*/ 156 h 322"/>
                  <a:gd name="T102" fmla="*/ 6 w 256"/>
                  <a:gd name="T103" fmla="*/ 144 h 322"/>
                  <a:gd name="T104" fmla="*/ 4 w 256"/>
                  <a:gd name="T105" fmla="*/ 132 h 322"/>
                  <a:gd name="T106" fmla="*/ 2 w 256"/>
                  <a:gd name="T107" fmla="*/ 122 h 322"/>
                  <a:gd name="T108" fmla="*/ 6 w 256"/>
                  <a:gd name="T109" fmla="*/ 104 h 322"/>
                  <a:gd name="T110" fmla="*/ 22 w 256"/>
                  <a:gd name="T111" fmla="*/ 100 h 322"/>
                  <a:gd name="T112" fmla="*/ 30 w 256"/>
                  <a:gd name="T113" fmla="*/ 78 h 322"/>
                  <a:gd name="T114" fmla="*/ 34 w 256"/>
                  <a:gd name="T115" fmla="*/ 62 h 322"/>
                  <a:gd name="T116" fmla="*/ 34 w 256"/>
                  <a:gd name="T117" fmla="*/ 50 h 322"/>
                  <a:gd name="T118" fmla="*/ 40 w 256"/>
                  <a:gd name="T119" fmla="*/ 40 h 322"/>
                  <a:gd name="T120" fmla="*/ 46 w 256"/>
                  <a:gd name="T121" fmla="*/ 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 h="322">
                    <a:moveTo>
                      <a:pt x="254" y="2"/>
                    </a:moveTo>
                    <a:lnTo>
                      <a:pt x="252" y="2"/>
                    </a:lnTo>
                    <a:lnTo>
                      <a:pt x="250" y="4"/>
                    </a:lnTo>
                    <a:lnTo>
                      <a:pt x="246" y="12"/>
                    </a:lnTo>
                    <a:lnTo>
                      <a:pt x="248" y="16"/>
                    </a:lnTo>
                    <a:lnTo>
                      <a:pt x="254" y="18"/>
                    </a:lnTo>
                    <a:lnTo>
                      <a:pt x="256" y="18"/>
                    </a:lnTo>
                    <a:lnTo>
                      <a:pt x="256" y="20"/>
                    </a:lnTo>
                    <a:lnTo>
                      <a:pt x="246" y="26"/>
                    </a:lnTo>
                    <a:lnTo>
                      <a:pt x="244" y="34"/>
                    </a:lnTo>
                    <a:lnTo>
                      <a:pt x="240" y="36"/>
                    </a:lnTo>
                    <a:lnTo>
                      <a:pt x="240" y="44"/>
                    </a:lnTo>
                    <a:lnTo>
                      <a:pt x="240" y="46"/>
                    </a:lnTo>
                    <a:lnTo>
                      <a:pt x="244" y="46"/>
                    </a:lnTo>
                    <a:lnTo>
                      <a:pt x="246" y="50"/>
                    </a:lnTo>
                    <a:lnTo>
                      <a:pt x="246" y="52"/>
                    </a:lnTo>
                    <a:lnTo>
                      <a:pt x="240" y="64"/>
                    </a:lnTo>
                    <a:lnTo>
                      <a:pt x="242" y="66"/>
                    </a:lnTo>
                    <a:lnTo>
                      <a:pt x="242" y="70"/>
                    </a:lnTo>
                    <a:lnTo>
                      <a:pt x="242" y="70"/>
                    </a:lnTo>
                    <a:lnTo>
                      <a:pt x="240" y="68"/>
                    </a:lnTo>
                    <a:lnTo>
                      <a:pt x="238" y="66"/>
                    </a:lnTo>
                    <a:lnTo>
                      <a:pt x="238" y="66"/>
                    </a:lnTo>
                    <a:lnTo>
                      <a:pt x="236" y="66"/>
                    </a:lnTo>
                    <a:lnTo>
                      <a:pt x="236" y="70"/>
                    </a:lnTo>
                    <a:lnTo>
                      <a:pt x="240" y="72"/>
                    </a:lnTo>
                    <a:lnTo>
                      <a:pt x="242" y="76"/>
                    </a:lnTo>
                    <a:lnTo>
                      <a:pt x="246" y="78"/>
                    </a:lnTo>
                    <a:lnTo>
                      <a:pt x="244" y="78"/>
                    </a:lnTo>
                    <a:lnTo>
                      <a:pt x="240" y="80"/>
                    </a:lnTo>
                    <a:lnTo>
                      <a:pt x="238" y="76"/>
                    </a:lnTo>
                    <a:lnTo>
                      <a:pt x="236" y="78"/>
                    </a:lnTo>
                    <a:lnTo>
                      <a:pt x="236" y="80"/>
                    </a:lnTo>
                    <a:lnTo>
                      <a:pt x="236" y="84"/>
                    </a:lnTo>
                    <a:lnTo>
                      <a:pt x="234" y="90"/>
                    </a:lnTo>
                    <a:lnTo>
                      <a:pt x="236" y="94"/>
                    </a:lnTo>
                    <a:lnTo>
                      <a:pt x="236" y="96"/>
                    </a:lnTo>
                    <a:lnTo>
                      <a:pt x="234" y="98"/>
                    </a:lnTo>
                    <a:lnTo>
                      <a:pt x="236" y="100"/>
                    </a:lnTo>
                    <a:lnTo>
                      <a:pt x="238" y="102"/>
                    </a:lnTo>
                    <a:lnTo>
                      <a:pt x="238" y="104"/>
                    </a:lnTo>
                    <a:lnTo>
                      <a:pt x="236" y="108"/>
                    </a:lnTo>
                    <a:lnTo>
                      <a:pt x="236" y="116"/>
                    </a:lnTo>
                    <a:lnTo>
                      <a:pt x="236" y="118"/>
                    </a:lnTo>
                    <a:lnTo>
                      <a:pt x="228" y="126"/>
                    </a:lnTo>
                    <a:lnTo>
                      <a:pt x="228" y="128"/>
                    </a:lnTo>
                    <a:lnTo>
                      <a:pt x="230" y="132"/>
                    </a:lnTo>
                    <a:lnTo>
                      <a:pt x="228" y="136"/>
                    </a:lnTo>
                    <a:lnTo>
                      <a:pt x="234" y="142"/>
                    </a:lnTo>
                    <a:lnTo>
                      <a:pt x="234" y="146"/>
                    </a:lnTo>
                    <a:lnTo>
                      <a:pt x="236" y="150"/>
                    </a:lnTo>
                    <a:lnTo>
                      <a:pt x="238" y="152"/>
                    </a:lnTo>
                    <a:lnTo>
                      <a:pt x="240" y="152"/>
                    </a:lnTo>
                    <a:lnTo>
                      <a:pt x="244" y="146"/>
                    </a:lnTo>
                    <a:lnTo>
                      <a:pt x="246" y="148"/>
                    </a:lnTo>
                    <a:lnTo>
                      <a:pt x="246" y="150"/>
                    </a:lnTo>
                    <a:lnTo>
                      <a:pt x="242" y="152"/>
                    </a:lnTo>
                    <a:lnTo>
                      <a:pt x="242" y="158"/>
                    </a:lnTo>
                    <a:lnTo>
                      <a:pt x="240" y="162"/>
                    </a:lnTo>
                    <a:lnTo>
                      <a:pt x="240" y="166"/>
                    </a:lnTo>
                    <a:lnTo>
                      <a:pt x="240" y="168"/>
                    </a:lnTo>
                    <a:lnTo>
                      <a:pt x="234" y="172"/>
                    </a:lnTo>
                    <a:lnTo>
                      <a:pt x="224" y="180"/>
                    </a:lnTo>
                    <a:lnTo>
                      <a:pt x="224" y="184"/>
                    </a:lnTo>
                    <a:lnTo>
                      <a:pt x="228" y="188"/>
                    </a:lnTo>
                    <a:lnTo>
                      <a:pt x="230" y="190"/>
                    </a:lnTo>
                    <a:lnTo>
                      <a:pt x="228" y="194"/>
                    </a:lnTo>
                    <a:lnTo>
                      <a:pt x="228" y="194"/>
                    </a:lnTo>
                    <a:lnTo>
                      <a:pt x="224" y="194"/>
                    </a:lnTo>
                    <a:lnTo>
                      <a:pt x="222" y="194"/>
                    </a:lnTo>
                    <a:lnTo>
                      <a:pt x="222" y="208"/>
                    </a:lnTo>
                    <a:lnTo>
                      <a:pt x="222" y="214"/>
                    </a:lnTo>
                    <a:lnTo>
                      <a:pt x="220" y="218"/>
                    </a:lnTo>
                    <a:lnTo>
                      <a:pt x="222" y="222"/>
                    </a:lnTo>
                    <a:lnTo>
                      <a:pt x="220" y="226"/>
                    </a:lnTo>
                    <a:lnTo>
                      <a:pt x="218" y="228"/>
                    </a:lnTo>
                    <a:lnTo>
                      <a:pt x="214" y="228"/>
                    </a:lnTo>
                    <a:lnTo>
                      <a:pt x="214" y="228"/>
                    </a:lnTo>
                    <a:lnTo>
                      <a:pt x="212" y="232"/>
                    </a:lnTo>
                    <a:lnTo>
                      <a:pt x="206" y="238"/>
                    </a:lnTo>
                    <a:lnTo>
                      <a:pt x="206" y="242"/>
                    </a:lnTo>
                    <a:lnTo>
                      <a:pt x="202" y="248"/>
                    </a:lnTo>
                    <a:lnTo>
                      <a:pt x="204" y="254"/>
                    </a:lnTo>
                    <a:lnTo>
                      <a:pt x="204" y="256"/>
                    </a:lnTo>
                    <a:lnTo>
                      <a:pt x="204" y="256"/>
                    </a:lnTo>
                    <a:lnTo>
                      <a:pt x="200" y="254"/>
                    </a:lnTo>
                    <a:lnTo>
                      <a:pt x="198" y="256"/>
                    </a:lnTo>
                    <a:lnTo>
                      <a:pt x="202" y="260"/>
                    </a:lnTo>
                    <a:lnTo>
                      <a:pt x="200" y="262"/>
                    </a:lnTo>
                    <a:lnTo>
                      <a:pt x="202" y="268"/>
                    </a:lnTo>
                    <a:lnTo>
                      <a:pt x="200" y="270"/>
                    </a:lnTo>
                    <a:lnTo>
                      <a:pt x="196" y="268"/>
                    </a:lnTo>
                    <a:lnTo>
                      <a:pt x="196" y="270"/>
                    </a:lnTo>
                    <a:lnTo>
                      <a:pt x="198" y="276"/>
                    </a:lnTo>
                    <a:lnTo>
                      <a:pt x="194" y="276"/>
                    </a:lnTo>
                    <a:lnTo>
                      <a:pt x="190" y="280"/>
                    </a:lnTo>
                    <a:lnTo>
                      <a:pt x="182" y="282"/>
                    </a:lnTo>
                    <a:lnTo>
                      <a:pt x="178" y="284"/>
                    </a:lnTo>
                    <a:lnTo>
                      <a:pt x="178" y="288"/>
                    </a:lnTo>
                    <a:lnTo>
                      <a:pt x="180" y="290"/>
                    </a:lnTo>
                    <a:lnTo>
                      <a:pt x="180" y="292"/>
                    </a:lnTo>
                    <a:lnTo>
                      <a:pt x="176" y="294"/>
                    </a:lnTo>
                    <a:lnTo>
                      <a:pt x="176" y="296"/>
                    </a:lnTo>
                    <a:lnTo>
                      <a:pt x="178" y="298"/>
                    </a:lnTo>
                    <a:lnTo>
                      <a:pt x="182" y="296"/>
                    </a:lnTo>
                    <a:lnTo>
                      <a:pt x="182" y="298"/>
                    </a:lnTo>
                    <a:lnTo>
                      <a:pt x="178" y="302"/>
                    </a:lnTo>
                    <a:lnTo>
                      <a:pt x="170" y="304"/>
                    </a:lnTo>
                    <a:lnTo>
                      <a:pt x="166" y="310"/>
                    </a:lnTo>
                    <a:lnTo>
                      <a:pt x="164" y="310"/>
                    </a:lnTo>
                    <a:lnTo>
                      <a:pt x="164" y="308"/>
                    </a:lnTo>
                    <a:lnTo>
                      <a:pt x="162" y="306"/>
                    </a:lnTo>
                    <a:lnTo>
                      <a:pt x="160" y="310"/>
                    </a:lnTo>
                    <a:lnTo>
                      <a:pt x="156" y="310"/>
                    </a:lnTo>
                    <a:lnTo>
                      <a:pt x="156" y="310"/>
                    </a:lnTo>
                    <a:lnTo>
                      <a:pt x="154" y="310"/>
                    </a:lnTo>
                    <a:lnTo>
                      <a:pt x="152" y="310"/>
                    </a:lnTo>
                    <a:lnTo>
                      <a:pt x="152" y="312"/>
                    </a:lnTo>
                    <a:lnTo>
                      <a:pt x="150" y="312"/>
                    </a:lnTo>
                    <a:lnTo>
                      <a:pt x="148" y="312"/>
                    </a:lnTo>
                    <a:lnTo>
                      <a:pt x="146" y="312"/>
                    </a:lnTo>
                    <a:lnTo>
                      <a:pt x="142" y="312"/>
                    </a:lnTo>
                    <a:lnTo>
                      <a:pt x="140" y="312"/>
                    </a:lnTo>
                    <a:lnTo>
                      <a:pt x="140" y="314"/>
                    </a:lnTo>
                    <a:lnTo>
                      <a:pt x="138" y="320"/>
                    </a:lnTo>
                    <a:lnTo>
                      <a:pt x="134" y="322"/>
                    </a:lnTo>
                    <a:lnTo>
                      <a:pt x="132" y="322"/>
                    </a:lnTo>
                    <a:lnTo>
                      <a:pt x="130" y="322"/>
                    </a:lnTo>
                    <a:lnTo>
                      <a:pt x="130" y="318"/>
                    </a:lnTo>
                    <a:lnTo>
                      <a:pt x="132" y="316"/>
                    </a:lnTo>
                    <a:lnTo>
                      <a:pt x="134" y="312"/>
                    </a:lnTo>
                    <a:lnTo>
                      <a:pt x="134" y="310"/>
                    </a:lnTo>
                    <a:lnTo>
                      <a:pt x="132" y="308"/>
                    </a:lnTo>
                    <a:lnTo>
                      <a:pt x="130" y="308"/>
                    </a:lnTo>
                    <a:lnTo>
                      <a:pt x="130" y="304"/>
                    </a:lnTo>
                    <a:lnTo>
                      <a:pt x="130" y="304"/>
                    </a:lnTo>
                    <a:lnTo>
                      <a:pt x="128" y="302"/>
                    </a:lnTo>
                    <a:lnTo>
                      <a:pt x="126" y="302"/>
                    </a:lnTo>
                    <a:lnTo>
                      <a:pt x="124" y="300"/>
                    </a:lnTo>
                    <a:lnTo>
                      <a:pt x="122" y="300"/>
                    </a:lnTo>
                    <a:lnTo>
                      <a:pt x="122" y="300"/>
                    </a:lnTo>
                    <a:lnTo>
                      <a:pt x="118" y="300"/>
                    </a:lnTo>
                    <a:lnTo>
                      <a:pt x="118" y="298"/>
                    </a:lnTo>
                    <a:lnTo>
                      <a:pt x="120" y="296"/>
                    </a:lnTo>
                    <a:lnTo>
                      <a:pt x="120" y="294"/>
                    </a:lnTo>
                    <a:lnTo>
                      <a:pt x="122" y="292"/>
                    </a:lnTo>
                    <a:lnTo>
                      <a:pt x="124" y="292"/>
                    </a:lnTo>
                    <a:lnTo>
                      <a:pt x="124" y="292"/>
                    </a:lnTo>
                    <a:lnTo>
                      <a:pt x="124" y="290"/>
                    </a:lnTo>
                    <a:lnTo>
                      <a:pt x="122" y="288"/>
                    </a:lnTo>
                    <a:lnTo>
                      <a:pt x="120" y="288"/>
                    </a:lnTo>
                    <a:lnTo>
                      <a:pt x="116" y="292"/>
                    </a:lnTo>
                    <a:lnTo>
                      <a:pt x="116" y="290"/>
                    </a:lnTo>
                    <a:lnTo>
                      <a:pt x="116" y="282"/>
                    </a:lnTo>
                    <a:lnTo>
                      <a:pt x="114" y="282"/>
                    </a:lnTo>
                    <a:lnTo>
                      <a:pt x="112" y="282"/>
                    </a:lnTo>
                    <a:lnTo>
                      <a:pt x="110" y="282"/>
                    </a:lnTo>
                    <a:lnTo>
                      <a:pt x="108" y="282"/>
                    </a:lnTo>
                    <a:lnTo>
                      <a:pt x="106" y="280"/>
                    </a:lnTo>
                    <a:lnTo>
                      <a:pt x="108" y="278"/>
                    </a:lnTo>
                    <a:lnTo>
                      <a:pt x="112" y="276"/>
                    </a:lnTo>
                    <a:lnTo>
                      <a:pt x="114" y="274"/>
                    </a:lnTo>
                    <a:lnTo>
                      <a:pt x="116" y="272"/>
                    </a:lnTo>
                    <a:lnTo>
                      <a:pt x="114" y="272"/>
                    </a:lnTo>
                    <a:lnTo>
                      <a:pt x="106" y="272"/>
                    </a:lnTo>
                    <a:lnTo>
                      <a:pt x="106" y="270"/>
                    </a:lnTo>
                    <a:lnTo>
                      <a:pt x="104" y="268"/>
                    </a:lnTo>
                    <a:lnTo>
                      <a:pt x="104" y="266"/>
                    </a:lnTo>
                    <a:lnTo>
                      <a:pt x="104" y="264"/>
                    </a:lnTo>
                    <a:lnTo>
                      <a:pt x="102" y="262"/>
                    </a:lnTo>
                    <a:lnTo>
                      <a:pt x="102" y="260"/>
                    </a:lnTo>
                    <a:lnTo>
                      <a:pt x="102" y="258"/>
                    </a:lnTo>
                    <a:lnTo>
                      <a:pt x="104" y="254"/>
                    </a:lnTo>
                    <a:lnTo>
                      <a:pt x="104" y="252"/>
                    </a:lnTo>
                    <a:lnTo>
                      <a:pt x="102" y="256"/>
                    </a:lnTo>
                    <a:lnTo>
                      <a:pt x="100" y="256"/>
                    </a:lnTo>
                    <a:lnTo>
                      <a:pt x="98" y="256"/>
                    </a:lnTo>
                    <a:lnTo>
                      <a:pt x="100" y="252"/>
                    </a:lnTo>
                    <a:lnTo>
                      <a:pt x="98" y="250"/>
                    </a:lnTo>
                    <a:lnTo>
                      <a:pt x="96" y="252"/>
                    </a:lnTo>
                    <a:lnTo>
                      <a:pt x="94" y="254"/>
                    </a:lnTo>
                    <a:lnTo>
                      <a:pt x="92" y="252"/>
                    </a:lnTo>
                    <a:lnTo>
                      <a:pt x="92" y="248"/>
                    </a:lnTo>
                    <a:lnTo>
                      <a:pt x="90" y="246"/>
                    </a:lnTo>
                    <a:lnTo>
                      <a:pt x="82" y="246"/>
                    </a:lnTo>
                    <a:lnTo>
                      <a:pt x="76" y="244"/>
                    </a:lnTo>
                    <a:lnTo>
                      <a:pt x="74" y="240"/>
                    </a:lnTo>
                    <a:lnTo>
                      <a:pt x="74" y="242"/>
                    </a:lnTo>
                    <a:lnTo>
                      <a:pt x="74" y="246"/>
                    </a:lnTo>
                    <a:lnTo>
                      <a:pt x="72" y="248"/>
                    </a:lnTo>
                    <a:lnTo>
                      <a:pt x="70" y="250"/>
                    </a:lnTo>
                    <a:lnTo>
                      <a:pt x="70" y="250"/>
                    </a:lnTo>
                    <a:lnTo>
                      <a:pt x="70" y="246"/>
                    </a:lnTo>
                    <a:lnTo>
                      <a:pt x="68" y="244"/>
                    </a:lnTo>
                    <a:lnTo>
                      <a:pt x="66" y="244"/>
                    </a:lnTo>
                    <a:lnTo>
                      <a:pt x="64" y="244"/>
                    </a:lnTo>
                    <a:lnTo>
                      <a:pt x="62" y="244"/>
                    </a:lnTo>
                    <a:lnTo>
                      <a:pt x="62" y="242"/>
                    </a:lnTo>
                    <a:lnTo>
                      <a:pt x="64" y="240"/>
                    </a:lnTo>
                    <a:lnTo>
                      <a:pt x="62" y="240"/>
                    </a:lnTo>
                    <a:lnTo>
                      <a:pt x="58" y="240"/>
                    </a:lnTo>
                    <a:lnTo>
                      <a:pt x="58" y="238"/>
                    </a:lnTo>
                    <a:lnTo>
                      <a:pt x="56" y="234"/>
                    </a:lnTo>
                    <a:lnTo>
                      <a:pt x="54" y="232"/>
                    </a:lnTo>
                    <a:lnTo>
                      <a:pt x="52" y="230"/>
                    </a:lnTo>
                    <a:lnTo>
                      <a:pt x="52" y="222"/>
                    </a:lnTo>
                    <a:lnTo>
                      <a:pt x="50" y="222"/>
                    </a:lnTo>
                    <a:lnTo>
                      <a:pt x="50" y="220"/>
                    </a:lnTo>
                    <a:lnTo>
                      <a:pt x="48" y="220"/>
                    </a:lnTo>
                    <a:lnTo>
                      <a:pt x="46" y="218"/>
                    </a:lnTo>
                    <a:lnTo>
                      <a:pt x="44" y="218"/>
                    </a:lnTo>
                    <a:lnTo>
                      <a:pt x="44" y="220"/>
                    </a:lnTo>
                    <a:lnTo>
                      <a:pt x="40" y="220"/>
                    </a:lnTo>
                    <a:lnTo>
                      <a:pt x="40" y="218"/>
                    </a:lnTo>
                    <a:lnTo>
                      <a:pt x="38" y="214"/>
                    </a:lnTo>
                    <a:lnTo>
                      <a:pt x="36" y="214"/>
                    </a:lnTo>
                    <a:lnTo>
                      <a:pt x="36" y="212"/>
                    </a:lnTo>
                    <a:lnTo>
                      <a:pt x="38" y="212"/>
                    </a:lnTo>
                    <a:lnTo>
                      <a:pt x="36" y="210"/>
                    </a:lnTo>
                    <a:lnTo>
                      <a:pt x="34" y="210"/>
                    </a:lnTo>
                    <a:lnTo>
                      <a:pt x="34" y="212"/>
                    </a:lnTo>
                    <a:lnTo>
                      <a:pt x="32" y="212"/>
                    </a:lnTo>
                    <a:lnTo>
                      <a:pt x="30" y="210"/>
                    </a:lnTo>
                    <a:lnTo>
                      <a:pt x="30" y="206"/>
                    </a:lnTo>
                    <a:lnTo>
                      <a:pt x="26" y="204"/>
                    </a:lnTo>
                    <a:lnTo>
                      <a:pt x="26" y="202"/>
                    </a:lnTo>
                    <a:lnTo>
                      <a:pt x="24" y="200"/>
                    </a:lnTo>
                    <a:lnTo>
                      <a:pt x="22" y="204"/>
                    </a:lnTo>
                    <a:lnTo>
                      <a:pt x="18" y="204"/>
                    </a:lnTo>
                    <a:lnTo>
                      <a:pt x="16" y="202"/>
                    </a:lnTo>
                    <a:lnTo>
                      <a:pt x="16" y="194"/>
                    </a:lnTo>
                    <a:lnTo>
                      <a:pt x="14" y="194"/>
                    </a:lnTo>
                    <a:lnTo>
                      <a:pt x="12" y="196"/>
                    </a:lnTo>
                    <a:lnTo>
                      <a:pt x="8" y="194"/>
                    </a:lnTo>
                    <a:lnTo>
                      <a:pt x="8" y="194"/>
                    </a:lnTo>
                    <a:lnTo>
                      <a:pt x="4" y="194"/>
                    </a:lnTo>
                    <a:lnTo>
                      <a:pt x="4" y="192"/>
                    </a:lnTo>
                    <a:lnTo>
                      <a:pt x="6" y="190"/>
                    </a:lnTo>
                    <a:lnTo>
                      <a:pt x="8" y="190"/>
                    </a:lnTo>
                    <a:lnTo>
                      <a:pt x="8" y="186"/>
                    </a:lnTo>
                    <a:lnTo>
                      <a:pt x="8" y="182"/>
                    </a:lnTo>
                    <a:lnTo>
                      <a:pt x="8" y="180"/>
                    </a:lnTo>
                    <a:lnTo>
                      <a:pt x="4" y="178"/>
                    </a:lnTo>
                    <a:lnTo>
                      <a:pt x="4" y="176"/>
                    </a:lnTo>
                    <a:lnTo>
                      <a:pt x="4" y="174"/>
                    </a:lnTo>
                    <a:lnTo>
                      <a:pt x="6" y="174"/>
                    </a:lnTo>
                    <a:lnTo>
                      <a:pt x="4" y="172"/>
                    </a:lnTo>
                    <a:lnTo>
                      <a:pt x="4" y="168"/>
                    </a:lnTo>
                    <a:lnTo>
                      <a:pt x="4" y="166"/>
                    </a:lnTo>
                    <a:lnTo>
                      <a:pt x="4" y="162"/>
                    </a:lnTo>
                    <a:lnTo>
                      <a:pt x="0" y="160"/>
                    </a:lnTo>
                    <a:lnTo>
                      <a:pt x="0" y="160"/>
                    </a:lnTo>
                    <a:lnTo>
                      <a:pt x="2" y="158"/>
                    </a:lnTo>
                    <a:lnTo>
                      <a:pt x="6" y="156"/>
                    </a:lnTo>
                    <a:lnTo>
                      <a:pt x="6" y="156"/>
                    </a:lnTo>
                    <a:lnTo>
                      <a:pt x="2" y="154"/>
                    </a:lnTo>
                    <a:lnTo>
                      <a:pt x="2" y="152"/>
                    </a:lnTo>
                    <a:lnTo>
                      <a:pt x="0" y="150"/>
                    </a:lnTo>
                    <a:lnTo>
                      <a:pt x="2" y="144"/>
                    </a:lnTo>
                    <a:lnTo>
                      <a:pt x="6" y="144"/>
                    </a:lnTo>
                    <a:lnTo>
                      <a:pt x="10" y="144"/>
                    </a:lnTo>
                    <a:lnTo>
                      <a:pt x="8" y="142"/>
                    </a:lnTo>
                    <a:lnTo>
                      <a:pt x="6" y="140"/>
                    </a:lnTo>
                    <a:lnTo>
                      <a:pt x="4" y="140"/>
                    </a:lnTo>
                    <a:lnTo>
                      <a:pt x="4" y="132"/>
                    </a:lnTo>
                    <a:lnTo>
                      <a:pt x="2" y="130"/>
                    </a:lnTo>
                    <a:lnTo>
                      <a:pt x="2" y="126"/>
                    </a:lnTo>
                    <a:lnTo>
                      <a:pt x="4" y="126"/>
                    </a:lnTo>
                    <a:lnTo>
                      <a:pt x="4" y="122"/>
                    </a:lnTo>
                    <a:lnTo>
                      <a:pt x="2" y="122"/>
                    </a:lnTo>
                    <a:lnTo>
                      <a:pt x="2" y="118"/>
                    </a:lnTo>
                    <a:lnTo>
                      <a:pt x="4" y="114"/>
                    </a:lnTo>
                    <a:lnTo>
                      <a:pt x="4" y="114"/>
                    </a:lnTo>
                    <a:lnTo>
                      <a:pt x="6" y="110"/>
                    </a:lnTo>
                    <a:lnTo>
                      <a:pt x="6" y="104"/>
                    </a:lnTo>
                    <a:lnTo>
                      <a:pt x="2" y="98"/>
                    </a:lnTo>
                    <a:lnTo>
                      <a:pt x="4" y="96"/>
                    </a:lnTo>
                    <a:lnTo>
                      <a:pt x="12" y="98"/>
                    </a:lnTo>
                    <a:lnTo>
                      <a:pt x="18" y="100"/>
                    </a:lnTo>
                    <a:lnTo>
                      <a:pt x="22" y="100"/>
                    </a:lnTo>
                    <a:lnTo>
                      <a:pt x="24" y="98"/>
                    </a:lnTo>
                    <a:lnTo>
                      <a:pt x="24" y="94"/>
                    </a:lnTo>
                    <a:lnTo>
                      <a:pt x="24" y="92"/>
                    </a:lnTo>
                    <a:lnTo>
                      <a:pt x="30" y="82"/>
                    </a:lnTo>
                    <a:lnTo>
                      <a:pt x="30" y="78"/>
                    </a:lnTo>
                    <a:lnTo>
                      <a:pt x="30" y="72"/>
                    </a:lnTo>
                    <a:lnTo>
                      <a:pt x="32" y="70"/>
                    </a:lnTo>
                    <a:lnTo>
                      <a:pt x="32" y="68"/>
                    </a:lnTo>
                    <a:lnTo>
                      <a:pt x="32" y="64"/>
                    </a:lnTo>
                    <a:lnTo>
                      <a:pt x="34" y="62"/>
                    </a:lnTo>
                    <a:lnTo>
                      <a:pt x="32" y="60"/>
                    </a:lnTo>
                    <a:lnTo>
                      <a:pt x="32" y="58"/>
                    </a:lnTo>
                    <a:lnTo>
                      <a:pt x="34" y="56"/>
                    </a:lnTo>
                    <a:lnTo>
                      <a:pt x="32" y="52"/>
                    </a:lnTo>
                    <a:lnTo>
                      <a:pt x="34" y="50"/>
                    </a:lnTo>
                    <a:lnTo>
                      <a:pt x="34" y="48"/>
                    </a:lnTo>
                    <a:lnTo>
                      <a:pt x="36" y="46"/>
                    </a:lnTo>
                    <a:lnTo>
                      <a:pt x="38" y="42"/>
                    </a:lnTo>
                    <a:lnTo>
                      <a:pt x="40" y="40"/>
                    </a:lnTo>
                    <a:lnTo>
                      <a:pt x="40" y="40"/>
                    </a:lnTo>
                    <a:lnTo>
                      <a:pt x="42" y="38"/>
                    </a:lnTo>
                    <a:lnTo>
                      <a:pt x="42" y="36"/>
                    </a:lnTo>
                    <a:lnTo>
                      <a:pt x="44" y="36"/>
                    </a:lnTo>
                    <a:lnTo>
                      <a:pt x="46" y="30"/>
                    </a:lnTo>
                    <a:lnTo>
                      <a:pt x="46" y="2"/>
                    </a:lnTo>
                    <a:lnTo>
                      <a:pt x="236" y="0"/>
                    </a:lnTo>
                    <a:lnTo>
                      <a:pt x="236" y="2"/>
                    </a:lnTo>
                    <a:lnTo>
                      <a:pt x="254" y="2"/>
                    </a:lnTo>
                    <a:lnTo>
                      <a:pt x="254" y="2"/>
                    </a:lnTo>
                    <a:close/>
                  </a:path>
                </a:pathLst>
              </a:custGeom>
              <a:grpFill/>
              <a:ln w="3175" cmpd="sng">
                <a:solidFill>
                  <a:srgbClr val="000000"/>
                </a:solidFill>
                <a:round/>
                <a:headEnd/>
                <a:tailEnd/>
              </a:ln>
            </p:spPr>
            <p:txBody>
              <a:bodyPr/>
              <a:lstStyle/>
              <a:p>
                <a:endParaRPr lang="en-US" sz="2600" dirty="0"/>
              </a:p>
            </p:txBody>
          </p:sp>
          <p:sp>
            <p:nvSpPr>
              <p:cNvPr id="852" name="Freeform 68"/>
              <p:cNvSpPr>
                <a:spLocks/>
              </p:cNvSpPr>
              <p:nvPr/>
            </p:nvSpPr>
            <p:spPr bwMode="auto">
              <a:xfrm>
                <a:off x="3006" y="892"/>
                <a:ext cx="2" cy="4"/>
              </a:xfrm>
              <a:custGeom>
                <a:avLst/>
                <a:gdLst>
                  <a:gd name="T0" fmla="*/ 2 w 2"/>
                  <a:gd name="T1" fmla="*/ 0 h 4"/>
                  <a:gd name="T2" fmla="*/ 2 w 2"/>
                  <a:gd name="T3" fmla="*/ 0 h 4"/>
                  <a:gd name="T4" fmla="*/ 2 w 2"/>
                  <a:gd name="T5" fmla="*/ 2 h 4"/>
                  <a:gd name="T6" fmla="*/ 2 w 2"/>
                  <a:gd name="T7" fmla="*/ 4 h 4"/>
                  <a:gd name="T8" fmla="*/ 0 w 2"/>
                  <a:gd name="T9" fmla="*/ 4 h 4"/>
                  <a:gd name="T10" fmla="*/ 0 w 2"/>
                  <a:gd name="T11" fmla="*/ 2 h 4"/>
                  <a:gd name="T12" fmla="*/ 0 w 2"/>
                  <a:gd name="T13" fmla="*/ 0 h 4"/>
                  <a:gd name="T14" fmla="*/ 2 w 2"/>
                  <a:gd name="T15" fmla="*/ 0 h 4"/>
                  <a:gd name="T16" fmla="*/ 2 w 2"/>
                  <a:gd name="T17" fmla="*/ 0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lnTo>
                      <a:pt x="2" y="0"/>
                    </a:lnTo>
                    <a:lnTo>
                      <a:pt x="2" y="2"/>
                    </a:lnTo>
                    <a:lnTo>
                      <a:pt x="2" y="4"/>
                    </a:lnTo>
                    <a:lnTo>
                      <a:pt x="0" y="4"/>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853" name="Freeform 69"/>
              <p:cNvSpPr>
                <a:spLocks/>
              </p:cNvSpPr>
              <p:nvPr/>
            </p:nvSpPr>
            <p:spPr bwMode="auto">
              <a:xfrm>
                <a:off x="2217" y="902"/>
                <a:ext cx="210" cy="112"/>
              </a:xfrm>
              <a:custGeom>
                <a:avLst/>
                <a:gdLst>
                  <a:gd name="T0" fmla="*/ 210 w 210"/>
                  <a:gd name="T1" fmla="*/ 2 h 112"/>
                  <a:gd name="T2" fmla="*/ 210 w 210"/>
                  <a:gd name="T3" fmla="*/ 8 h 112"/>
                  <a:gd name="T4" fmla="*/ 204 w 210"/>
                  <a:gd name="T5" fmla="*/ 14 h 112"/>
                  <a:gd name="T6" fmla="*/ 194 w 210"/>
                  <a:gd name="T7" fmla="*/ 24 h 112"/>
                  <a:gd name="T8" fmla="*/ 182 w 210"/>
                  <a:gd name="T9" fmla="*/ 34 h 112"/>
                  <a:gd name="T10" fmla="*/ 168 w 210"/>
                  <a:gd name="T11" fmla="*/ 48 h 112"/>
                  <a:gd name="T12" fmla="*/ 128 w 210"/>
                  <a:gd name="T13" fmla="*/ 64 h 112"/>
                  <a:gd name="T14" fmla="*/ 96 w 210"/>
                  <a:gd name="T15" fmla="*/ 82 h 112"/>
                  <a:gd name="T16" fmla="*/ 82 w 210"/>
                  <a:gd name="T17" fmla="*/ 92 h 112"/>
                  <a:gd name="T18" fmla="*/ 32 w 210"/>
                  <a:gd name="T19" fmla="*/ 112 h 112"/>
                  <a:gd name="T20" fmla="*/ 24 w 210"/>
                  <a:gd name="T21" fmla="*/ 112 h 112"/>
                  <a:gd name="T22" fmla="*/ 22 w 210"/>
                  <a:gd name="T23" fmla="*/ 106 h 112"/>
                  <a:gd name="T24" fmla="*/ 18 w 210"/>
                  <a:gd name="T25" fmla="*/ 102 h 112"/>
                  <a:gd name="T26" fmla="*/ 14 w 210"/>
                  <a:gd name="T27" fmla="*/ 98 h 112"/>
                  <a:gd name="T28" fmla="*/ 2 w 210"/>
                  <a:gd name="T29" fmla="*/ 90 h 112"/>
                  <a:gd name="T30" fmla="*/ 2 w 210"/>
                  <a:gd name="T31" fmla="*/ 86 h 112"/>
                  <a:gd name="T32" fmla="*/ 6 w 210"/>
                  <a:gd name="T33" fmla="*/ 88 h 112"/>
                  <a:gd name="T34" fmla="*/ 26 w 210"/>
                  <a:gd name="T35" fmla="*/ 100 h 112"/>
                  <a:gd name="T36" fmla="*/ 40 w 210"/>
                  <a:gd name="T37" fmla="*/ 104 h 112"/>
                  <a:gd name="T38" fmla="*/ 80 w 210"/>
                  <a:gd name="T39" fmla="*/ 88 h 112"/>
                  <a:gd name="T40" fmla="*/ 90 w 210"/>
                  <a:gd name="T41" fmla="*/ 78 h 112"/>
                  <a:gd name="T42" fmla="*/ 94 w 210"/>
                  <a:gd name="T43" fmla="*/ 76 h 112"/>
                  <a:gd name="T44" fmla="*/ 94 w 210"/>
                  <a:gd name="T45" fmla="*/ 74 h 112"/>
                  <a:gd name="T46" fmla="*/ 98 w 210"/>
                  <a:gd name="T47" fmla="*/ 72 h 112"/>
                  <a:gd name="T48" fmla="*/ 104 w 210"/>
                  <a:gd name="T49" fmla="*/ 72 h 112"/>
                  <a:gd name="T50" fmla="*/ 118 w 210"/>
                  <a:gd name="T51" fmla="*/ 62 h 112"/>
                  <a:gd name="T52" fmla="*/ 150 w 210"/>
                  <a:gd name="T53" fmla="*/ 52 h 112"/>
                  <a:gd name="T54" fmla="*/ 156 w 210"/>
                  <a:gd name="T55" fmla="*/ 50 h 112"/>
                  <a:gd name="T56" fmla="*/ 160 w 210"/>
                  <a:gd name="T57" fmla="*/ 48 h 112"/>
                  <a:gd name="T58" fmla="*/ 158 w 210"/>
                  <a:gd name="T59" fmla="*/ 44 h 112"/>
                  <a:gd name="T60" fmla="*/ 160 w 210"/>
                  <a:gd name="T61" fmla="*/ 44 h 112"/>
                  <a:gd name="T62" fmla="*/ 166 w 210"/>
                  <a:gd name="T63" fmla="*/ 44 h 112"/>
                  <a:gd name="T64" fmla="*/ 172 w 210"/>
                  <a:gd name="T65" fmla="*/ 40 h 112"/>
                  <a:gd name="T66" fmla="*/ 172 w 210"/>
                  <a:gd name="T67" fmla="*/ 38 h 112"/>
                  <a:gd name="T68" fmla="*/ 168 w 210"/>
                  <a:gd name="T69" fmla="*/ 40 h 112"/>
                  <a:gd name="T70" fmla="*/ 168 w 210"/>
                  <a:gd name="T71" fmla="*/ 36 h 112"/>
                  <a:gd name="T72" fmla="*/ 172 w 210"/>
                  <a:gd name="T73" fmla="*/ 32 h 112"/>
                  <a:gd name="T74" fmla="*/ 178 w 210"/>
                  <a:gd name="T75" fmla="*/ 30 h 112"/>
                  <a:gd name="T76" fmla="*/ 188 w 210"/>
                  <a:gd name="T77" fmla="*/ 22 h 112"/>
                  <a:gd name="T78" fmla="*/ 194 w 210"/>
                  <a:gd name="T79" fmla="*/ 16 h 112"/>
                  <a:gd name="T80" fmla="*/ 204 w 210"/>
                  <a:gd name="T81" fmla="*/ 8 h 112"/>
                  <a:gd name="T82" fmla="*/ 208 w 210"/>
                  <a:gd name="T83" fmla="*/ 0 h 112"/>
                  <a:gd name="T84" fmla="*/ 210 w 210"/>
                  <a:gd name="T85"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112">
                    <a:moveTo>
                      <a:pt x="210" y="2"/>
                    </a:moveTo>
                    <a:lnTo>
                      <a:pt x="210" y="2"/>
                    </a:lnTo>
                    <a:lnTo>
                      <a:pt x="210" y="6"/>
                    </a:lnTo>
                    <a:lnTo>
                      <a:pt x="210" y="8"/>
                    </a:lnTo>
                    <a:lnTo>
                      <a:pt x="206" y="10"/>
                    </a:lnTo>
                    <a:lnTo>
                      <a:pt x="204" y="14"/>
                    </a:lnTo>
                    <a:lnTo>
                      <a:pt x="196" y="20"/>
                    </a:lnTo>
                    <a:lnTo>
                      <a:pt x="194" y="24"/>
                    </a:lnTo>
                    <a:lnTo>
                      <a:pt x="186" y="32"/>
                    </a:lnTo>
                    <a:lnTo>
                      <a:pt x="182" y="34"/>
                    </a:lnTo>
                    <a:lnTo>
                      <a:pt x="180" y="38"/>
                    </a:lnTo>
                    <a:lnTo>
                      <a:pt x="168" y="48"/>
                    </a:lnTo>
                    <a:lnTo>
                      <a:pt x="156" y="56"/>
                    </a:lnTo>
                    <a:lnTo>
                      <a:pt x="128" y="64"/>
                    </a:lnTo>
                    <a:lnTo>
                      <a:pt x="122" y="68"/>
                    </a:lnTo>
                    <a:lnTo>
                      <a:pt x="96" y="82"/>
                    </a:lnTo>
                    <a:lnTo>
                      <a:pt x="86" y="90"/>
                    </a:lnTo>
                    <a:lnTo>
                      <a:pt x="82" y="92"/>
                    </a:lnTo>
                    <a:lnTo>
                      <a:pt x="42" y="110"/>
                    </a:lnTo>
                    <a:lnTo>
                      <a:pt x="32" y="112"/>
                    </a:lnTo>
                    <a:lnTo>
                      <a:pt x="28" y="112"/>
                    </a:lnTo>
                    <a:lnTo>
                      <a:pt x="24" y="112"/>
                    </a:lnTo>
                    <a:lnTo>
                      <a:pt x="24" y="112"/>
                    </a:lnTo>
                    <a:lnTo>
                      <a:pt x="22" y="106"/>
                    </a:lnTo>
                    <a:lnTo>
                      <a:pt x="20" y="104"/>
                    </a:lnTo>
                    <a:lnTo>
                      <a:pt x="18" y="102"/>
                    </a:lnTo>
                    <a:lnTo>
                      <a:pt x="16" y="100"/>
                    </a:lnTo>
                    <a:lnTo>
                      <a:pt x="14" y="98"/>
                    </a:lnTo>
                    <a:lnTo>
                      <a:pt x="4" y="92"/>
                    </a:lnTo>
                    <a:lnTo>
                      <a:pt x="2" y="90"/>
                    </a:lnTo>
                    <a:lnTo>
                      <a:pt x="0" y="88"/>
                    </a:lnTo>
                    <a:lnTo>
                      <a:pt x="2" y="86"/>
                    </a:lnTo>
                    <a:lnTo>
                      <a:pt x="4" y="86"/>
                    </a:lnTo>
                    <a:lnTo>
                      <a:pt x="6" y="88"/>
                    </a:lnTo>
                    <a:lnTo>
                      <a:pt x="18" y="98"/>
                    </a:lnTo>
                    <a:lnTo>
                      <a:pt x="26" y="100"/>
                    </a:lnTo>
                    <a:lnTo>
                      <a:pt x="34" y="102"/>
                    </a:lnTo>
                    <a:lnTo>
                      <a:pt x="40" y="104"/>
                    </a:lnTo>
                    <a:lnTo>
                      <a:pt x="44" y="104"/>
                    </a:lnTo>
                    <a:lnTo>
                      <a:pt x="80" y="88"/>
                    </a:lnTo>
                    <a:lnTo>
                      <a:pt x="90" y="80"/>
                    </a:lnTo>
                    <a:lnTo>
                      <a:pt x="90" y="78"/>
                    </a:lnTo>
                    <a:lnTo>
                      <a:pt x="90" y="76"/>
                    </a:lnTo>
                    <a:lnTo>
                      <a:pt x="94" y="76"/>
                    </a:lnTo>
                    <a:lnTo>
                      <a:pt x="94" y="74"/>
                    </a:lnTo>
                    <a:lnTo>
                      <a:pt x="94" y="74"/>
                    </a:lnTo>
                    <a:lnTo>
                      <a:pt x="96" y="74"/>
                    </a:lnTo>
                    <a:lnTo>
                      <a:pt x="98" y="72"/>
                    </a:lnTo>
                    <a:lnTo>
                      <a:pt x="102" y="74"/>
                    </a:lnTo>
                    <a:lnTo>
                      <a:pt x="104" y="72"/>
                    </a:lnTo>
                    <a:lnTo>
                      <a:pt x="106" y="70"/>
                    </a:lnTo>
                    <a:lnTo>
                      <a:pt x="118" y="62"/>
                    </a:lnTo>
                    <a:lnTo>
                      <a:pt x="130" y="58"/>
                    </a:lnTo>
                    <a:lnTo>
                      <a:pt x="150" y="52"/>
                    </a:lnTo>
                    <a:lnTo>
                      <a:pt x="150" y="50"/>
                    </a:lnTo>
                    <a:lnTo>
                      <a:pt x="156" y="50"/>
                    </a:lnTo>
                    <a:lnTo>
                      <a:pt x="158" y="48"/>
                    </a:lnTo>
                    <a:lnTo>
                      <a:pt x="160" y="48"/>
                    </a:lnTo>
                    <a:lnTo>
                      <a:pt x="160" y="46"/>
                    </a:lnTo>
                    <a:lnTo>
                      <a:pt x="158" y="44"/>
                    </a:lnTo>
                    <a:lnTo>
                      <a:pt x="158" y="44"/>
                    </a:lnTo>
                    <a:lnTo>
                      <a:pt x="160" y="44"/>
                    </a:lnTo>
                    <a:lnTo>
                      <a:pt x="164" y="46"/>
                    </a:lnTo>
                    <a:lnTo>
                      <a:pt x="166" y="44"/>
                    </a:lnTo>
                    <a:lnTo>
                      <a:pt x="170" y="42"/>
                    </a:lnTo>
                    <a:lnTo>
                      <a:pt x="172" y="40"/>
                    </a:lnTo>
                    <a:lnTo>
                      <a:pt x="174" y="38"/>
                    </a:lnTo>
                    <a:lnTo>
                      <a:pt x="172" y="38"/>
                    </a:lnTo>
                    <a:lnTo>
                      <a:pt x="170" y="40"/>
                    </a:lnTo>
                    <a:lnTo>
                      <a:pt x="168" y="40"/>
                    </a:lnTo>
                    <a:lnTo>
                      <a:pt x="168" y="38"/>
                    </a:lnTo>
                    <a:lnTo>
                      <a:pt x="168" y="36"/>
                    </a:lnTo>
                    <a:lnTo>
                      <a:pt x="170" y="34"/>
                    </a:lnTo>
                    <a:lnTo>
                      <a:pt x="172" y="32"/>
                    </a:lnTo>
                    <a:lnTo>
                      <a:pt x="176" y="32"/>
                    </a:lnTo>
                    <a:lnTo>
                      <a:pt x="178" y="30"/>
                    </a:lnTo>
                    <a:lnTo>
                      <a:pt x="182" y="26"/>
                    </a:lnTo>
                    <a:lnTo>
                      <a:pt x="188" y="22"/>
                    </a:lnTo>
                    <a:lnTo>
                      <a:pt x="192" y="18"/>
                    </a:lnTo>
                    <a:lnTo>
                      <a:pt x="194" y="16"/>
                    </a:lnTo>
                    <a:lnTo>
                      <a:pt x="196" y="14"/>
                    </a:lnTo>
                    <a:lnTo>
                      <a:pt x="204" y="8"/>
                    </a:lnTo>
                    <a:lnTo>
                      <a:pt x="206" y="2"/>
                    </a:lnTo>
                    <a:lnTo>
                      <a:pt x="208" y="0"/>
                    </a:lnTo>
                    <a:lnTo>
                      <a:pt x="210" y="2"/>
                    </a:lnTo>
                    <a:lnTo>
                      <a:pt x="210" y="2"/>
                    </a:lnTo>
                    <a:lnTo>
                      <a:pt x="210" y="2"/>
                    </a:lnTo>
                    <a:close/>
                  </a:path>
                </a:pathLst>
              </a:custGeom>
              <a:grpFill/>
              <a:ln w="3175" cmpd="sng">
                <a:solidFill>
                  <a:srgbClr val="000000"/>
                </a:solidFill>
                <a:round/>
                <a:headEnd/>
                <a:tailEnd/>
              </a:ln>
            </p:spPr>
            <p:txBody>
              <a:bodyPr/>
              <a:lstStyle/>
              <a:p>
                <a:endParaRPr lang="en-US" sz="2600" dirty="0"/>
              </a:p>
            </p:txBody>
          </p:sp>
          <p:sp>
            <p:nvSpPr>
              <p:cNvPr id="854" name="Freeform 70"/>
              <p:cNvSpPr>
                <a:spLocks/>
              </p:cNvSpPr>
              <p:nvPr/>
            </p:nvSpPr>
            <p:spPr bwMode="auto">
              <a:xfrm>
                <a:off x="3998" y="904"/>
                <a:ext cx="134" cy="260"/>
              </a:xfrm>
              <a:custGeom>
                <a:avLst/>
                <a:gdLst>
                  <a:gd name="T0" fmla="*/ 88 w 134"/>
                  <a:gd name="T1" fmla="*/ 166 h 260"/>
                  <a:gd name="T2" fmla="*/ 106 w 134"/>
                  <a:gd name="T3" fmla="*/ 200 h 260"/>
                  <a:gd name="T4" fmla="*/ 110 w 134"/>
                  <a:gd name="T5" fmla="*/ 228 h 260"/>
                  <a:gd name="T6" fmla="*/ 122 w 134"/>
                  <a:gd name="T7" fmla="*/ 234 h 260"/>
                  <a:gd name="T8" fmla="*/ 134 w 134"/>
                  <a:gd name="T9" fmla="*/ 228 h 260"/>
                  <a:gd name="T10" fmla="*/ 128 w 134"/>
                  <a:gd name="T11" fmla="*/ 240 h 260"/>
                  <a:gd name="T12" fmla="*/ 54 w 134"/>
                  <a:gd name="T13" fmla="*/ 248 h 260"/>
                  <a:gd name="T14" fmla="*/ 40 w 134"/>
                  <a:gd name="T15" fmla="*/ 246 h 260"/>
                  <a:gd name="T16" fmla="*/ 36 w 134"/>
                  <a:gd name="T17" fmla="*/ 238 h 260"/>
                  <a:gd name="T18" fmla="*/ 20 w 134"/>
                  <a:gd name="T19" fmla="*/ 230 h 260"/>
                  <a:gd name="T20" fmla="*/ 20 w 134"/>
                  <a:gd name="T21" fmla="*/ 220 h 260"/>
                  <a:gd name="T22" fmla="*/ 24 w 134"/>
                  <a:gd name="T23" fmla="*/ 210 h 260"/>
                  <a:gd name="T24" fmla="*/ 10 w 134"/>
                  <a:gd name="T25" fmla="*/ 204 h 260"/>
                  <a:gd name="T26" fmla="*/ 6 w 134"/>
                  <a:gd name="T27" fmla="*/ 204 h 260"/>
                  <a:gd name="T28" fmla="*/ 8 w 134"/>
                  <a:gd name="T29" fmla="*/ 198 h 260"/>
                  <a:gd name="T30" fmla="*/ 10 w 134"/>
                  <a:gd name="T31" fmla="*/ 194 h 260"/>
                  <a:gd name="T32" fmla="*/ 14 w 134"/>
                  <a:gd name="T33" fmla="*/ 188 h 260"/>
                  <a:gd name="T34" fmla="*/ 8 w 134"/>
                  <a:gd name="T35" fmla="*/ 186 h 260"/>
                  <a:gd name="T36" fmla="*/ 8 w 134"/>
                  <a:gd name="T37" fmla="*/ 184 h 260"/>
                  <a:gd name="T38" fmla="*/ 10 w 134"/>
                  <a:gd name="T39" fmla="*/ 176 h 260"/>
                  <a:gd name="T40" fmla="*/ 6 w 134"/>
                  <a:gd name="T41" fmla="*/ 168 h 260"/>
                  <a:gd name="T42" fmla="*/ 8 w 134"/>
                  <a:gd name="T43" fmla="*/ 162 h 260"/>
                  <a:gd name="T44" fmla="*/ 10 w 134"/>
                  <a:gd name="T45" fmla="*/ 156 h 260"/>
                  <a:gd name="T46" fmla="*/ 2 w 134"/>
                  <a:gd name="T47" fmla="*/ 140 h 260"/>
                  <a:gd name="T48" fmla="*/ 0 w 134"/>
                  <a:gd name="T49" fmla="*/ 134 h 260"/>
                  <a:gd name="T50" fmla="*/ 0 w 134"/>
                  <a:gd name="T51" fmla="*/ 130 h 260"/>
                  <a:gd name="T52" fmla="*/ 8 w 134"/>
                  <a:gd name="T53" fmla="*/ 116 h 260"/>
                  <a:gd name="T54" fmla="*/ 8 w 134"/>
                  <a:gd name="T55" fmla="*/ 110 h 260"/>
                  <a:gd name="T56" fmla="*/ 10 w 134"/>
                  <a:gd name="T57" fmla="*/ 108 h 260"/>
                  <a:gd name="T58" fmla="*/ 16 w 134"/>
                  <a:gd name="T59" fmla="*/ 106 h 260"/>
                  <a:gd name="T60" fmla="*/ 20 w 134"/>
                  <a:gd name="T61" fmla="*/ 104 h 260"/>
                  <a:gd name="T62" fmla="*/ 26 w 134"/>
                  <a:gd name="T63" fmla="*/ 108 h 260"/>
                  <a:gd name="T64" fmla="*/ 32 w 134"/>
                  <a:gd name="T65" fmla="*/ 108 h 260"/>
                  <a:gd name="T66" fmla="*/ 36 w 134"/>
                  <a:gd name="T67" fmla="*/ 110 h 260"/>
                  <a:gd name="T68" fmla="*/ 50 w 134"/>
                  <a:gd name="T69" fmla="*/ 100 h 260"/>
                  <a:gd name="T70" fmla="*/ 50 w 134"/>
                  <a:gd name="T71" fmla="*/ 96 h 260"/>
                  <a:gd name="T72" fmla="*/ 52 w 134"/>
                  <a:gd name="T73" fmla="*/ 90 h 260"/>
                  <a:gd name="T74" fmla="*/ 52 w 134"/>
                  <a:gd name="T75" fmla="*/ 82 h 260"/>
                  <a:gd name="T76" fmla="*/ 50 w 134"/>
                  <a:gd name="T77" fmla="*/ 78 h 260"/>
                  <a:gd name="T78" fmla="*/ 44 w 134"/>
                  <a:gd name="T79" fmla="*/ 76 h 260"/>
                  <a:gd name="T80" fmla="*/ 42 w 134"/>
                  <a:gd name="T81" fmla="*/ 76 h 260"/>
                  <a:gd name="T82" fmla="*/ 44 w 134"/>
                  <a:gd name="T83" fmla="*/ 68 h 260"/>
                  <a:gd name="T84" fmla="*/ 42 w 134"/>
                  <a:gd name="T85" fmla="*/ 64 h 260"/>
                  <a:gd name="T86" fmla="*/ 34 w 134"/>
                  <a:gd name="T87" fmla="*/ 52 h 260"/>
                  <a:gd name="T88" fmla="*/ 32 w 134"/>
                  <a:gd name="T89" fmla="*/ 40 h 260"/>
                  <a:gd name="T90" fmla="*/ 38 w 134"/>
                  <a:gd name="T91" fmla="*/ 38 h 260"/>
                  <a:gd name="T92" fmla="*/ 42 w 134"/>
                  <a:gd name="T93" fmla="*/ 40 h 260"/>
                  <a:gd name="T94" fmla="*/ 50 w 134"/>
                  <a:gd name="T95" fmla="*/ 36 h 260"/>
                  <a:gd name="T96" fmla="*/ 56 w 134"/>
                  <a:gd name="T97" fmla="*/ 38 h 260"/>
                  <a:gd name="T98" fmla="*/ 64 w 134"/>
                  <a:gd name="T99" fmla="*/ 36 h 260"/>
                  <a:gd name="T100" fmla="*/ 68 w 134"/>
                  <a:gd name="T101" fmla="*/ 34 h 260"/>
                  <a:gd name="T102" fmla="*/ 74 w 134"/>
                  <a:gd name="T103" fmla="*/ 28 h 260"/>
                  <a:gd name="T104" fmla="*/ 78 w 134"/>
                  <a:gd name="T105" fmla="*/ 26 h 260"/>
                  <a:gd name="T106" fmla="*/ 78 w 134"/>
                  <a:gd name="T107" fmla="*/ 20 h 260"/>
                  <a:gd name="T108" fmla="*/ 80 w 134"/>
                  <a:gd name="T109" fmla="*/ 16 h 260"/>
                  <a:gd name="T110" fmla="*/ 80 w 134"/>
                  <a:gd name="T111" fmla="*/ 12 h 260"/>
                  <a:gd name="T112" fmla="*/ 78 w 134"/>
                  <a:gd name="T113" fmla="*/ 6 h 260"/>
                  <a:gd name="T114" fmla="*/ 80 w 134"/>
                  <a:gd name="T115" fmla="*/ 0 h 260"/>
                  <a:gd name="T116" fmla="*/ 84 w 134"/>
                  <a:gd name="T1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 h="260">
                    <a:moveTo>
                      <a:pt x="84" y="0"/>
                    </a:moveTo>
                    <a:lnTo>
                      <a:pt x="86" y="2"/>
                    </a:lnTo>
                    <a:lnTo>
                      <a:pt x="88" y="166"/>
                    </a:lnTo>
                    <a:lnTo>
                      <a:pt x="90" y="170"/>
                    </a:lnTo>
                    <a:lnTo>
                      <a:pt x="104" y="194"/>
                    </a:lnTo>
                    <a:lnTo>
                      <a:pt x="106" y="200"/>
                    </a:lnTo>
                    <a:lnTo>
                      <a:pt x="106" y="212"/>
                    </a:lnTo>
                    <a:lnTo>
                      <a:pt x="110" y="218"/>
                    </a:lnTo>
                    <a:lnTo>
                      <a:pt x="110" y="228"/>
                    </a:lnTo>
                    <a:lnTo>
                      <a:pt x="112" y="230"/>
                    </a:lnTo>
                    <a:lnTo>
                      <a:pt x="118" y="234"/>
                    </a:lnTo>
                    <a:lnTo>
                      <a:pt x="122" y="234"/>
                    </a:lnTo>
                    <a:lnTo>
                      <a:pt x="126" y="232"/>
                    </a:lnTo>
                    <a:lnTo>
                      <a:pt x="130" y="230"/>
                    </a:lnTo>
                    <a:lnTo>
                      <a:pt x="134" y="228"/>
                    </a:lnTo>
                    <a:lnTo>
                      <a:pt x="132" y="232"/>
                    </a:lnTo>
                    <a:lnTo>
                      <a:pt x="130" y="236"/>
                    </a:lnTo>
                    <a:lnTo>
                      <a:pt x="128" y="240"/>
                    </a:lnTo>
                    <a:lnTo>
                      <a:pt x="124" y="240"/>
                    </a:lnTo>
                    <a:lnTo>
                      <a:pt x="62" y="260"/>
                    </a:lnTo>
                    <a:lnTo>
                      <a:pt x="54" y="248"/>
                    </a:lnTo>
                    <a:lnTo>
                      <a:pt x="48" y="242"/>
                    </a:lnTo>
                    <a:lnTo>
                      <a:pt x="44" y="244"/>
                    </a:lnTo>
                    <a:lnTo>
                      <a:pt x="40" y="246"/>
                    </a:lnTo>
                    <a:lnTo>
                      <a:pt x="38" y="246"/>
                    </a:lnTo>
                    <a:lnTo>
                      <a:pt x="36" y="242"/>
                    </a:lnTo>
                    <a:lnTo>
                      <a:pt x="36" y="238"/>
                    </a:lnTo>
                    <a:lnTo>
                      <a:pt x="34" y="236"/>
                    </a:lnTo>
                    <a:lnTo>
                      <a:pt x="28" y="234"/>
                    </a:lnTo>
                    <a:lnTo>
                      <a:pt x="20" y="230"/>
                    </a:lnTo>
                    <a:lnTo>
                      <a:pt x="20" y="226"/>
                    </a:lnTo>
                    <a:lnTo>
                      <a:pt x="20" y="224"/>
                    </a:lnTo>
                    <a:lnTo>
                      <a:pt x="20" y="220"/>
                    </a:lnTo>
                    <a:lnTo>
                      <a:pt x="22" y="214"/>
                    </a:lnTo>
                    <a:lnTo>
                      <a:pt x="24" y="212"/>
                    </a:lnTo>
                    <a:lnTo>
                      <a:pt x="24" y="210"/>
                    </a:lnTo>
                    <a:lnTo>
                      <a:pt x="22" y="210"/>
                    </a:lnTo>
                    <a:lnTo>
                      <a:pt x="12" y="204"/>
                    </a:lnTo>
                    <a:lnTo>
                      <a:pt x="10" y="204"/>
                    </a:lnTo>
                    <a:lnTo>
                      <a:pt x="8" y="204"/>
                    </a:lnTo>
                    <a:lnTo>
                      <a:pt x="8" y="204"/>
                    </a:lnTo>
                    <a:lnTo>
                      <a:pt x="6" y="204"/>
                    </a:lnTo>
                    <a:lnTo>
                      <a:pt x="8" y="202"/>
                    </a:lnTo>
                    <a:lnTo>
                      <a:pt x="8" y="200"/>
                    </a:lnTo>
                    <a:lnTo>
                      <a:pt x="8" y="198"/>
                    </a:lnTo>
                    <a:lnTo>
                      <a:pt x="8" y="196"/>
                    </a:lnTo>
                    <a:lnTo>
                      <a:pt x="8" y="196"/>
                    </a:lnTo>
                    <a:lnTo>
                      <a:pt x="10" y="194"/>
                    </a:lnTo>
                    <a:lnTo>
                      <a:pt x="12" y="192"/>
                    </a:lnTo>
                    <a:lnTo>
                      <a:pt x="14" y="190"/>
                    </a:lnTo>
                    <a:lnTo>
                      <a:pt x="14" y="188"/>
                    </a:lnTo>
                    <a:lnTo>
                      <a:pt x="12" y="188"/>
                    </a:lnTo>
                    <a:lnTo>
                      <a:pt x="10" y="186"/>
                    </a:lnTo>
                    <a:lnTo>
                      <a:pt x="8" y="186"/>
                    </a:lnTo>
                    <a:lnTo>
                      <a:pt x="8" y="186"/>
                    </a:lnTo>
                    <a:lnTo>
                      <a:pt x="8" y="186"/>
                    </a:lnTo>
                    <a:lnTo>
                      <a:pt x="8" y="184"/>
                    </a:lnTo>
                    <a:lnTo>
                      <a:pt x="10" y="180"/>
                    </a:lnTo>
                    <a:lnTo>
                      <a:pt x="10" y="178"/>
                    </a:lnTo>
                    <a:lnTo>
                      <a:pt x="10" y="176"/>
                    </a:lnTo>
                    <a:lnTo>
                      <a:pt x="8" y="170"/>
                    </a:lnTo>
                    <a:lnTo>
                      <a:pt x="8" y="170"/>
                    </a:lnTo>
                    <a:lnTo>
                      <a:pt x="6" y="168"/>
                    </a:lnTo>
                    <a:lnTo>
                      <a:pt x="6" y="166"/>
                    </a:lnTo>
                    <a:lnTo>
                      <a:pt x="6" y="166"/>
                    </a:lnTo>
                    <a:lnTo>
                      <a:pt x="8" y="162"/>
                    </a:lnTo>
                    <a:lnTo>
                      <a:pt x="8" y="160"/>
                    </a:lnTo>
                    <a:lnTo>
                      <a:pt x="8" y="158"/>
                    </a:lnTo>
                    <a:lnTo>
                      <a:pt x="10" y="156"/>
                    </a:lnTo>
                    <a:lnTo>
                      <a:pt x="8" y="152"/>
                    </a:lnTo>
                    <a:lnTo>
                      <a:pt x="8" y="150"/>
                    </a:lnTo>
                    <a:lnTo>
                      <a:pt x="2" y="140"/>
                    </a:lnTo>
                    <a:lnTo>
                      <a:pt x="0" y="138"/>
                    </a:lnTo>
                    <a:lnTo>
                      <a:pt x="0" y="136"/>
                    </a:lnTo>
                    <a:lnTo>
                      <a:pt x="0" y="134"/>
                    </a:lnTo>
                    <a:lnTo>
                      <a:pt x="0" y="132"/>
                    </a:lnTo>
                    <a:lnTo>
                      <a:pt x="0" y="132"/>
                    </a:lnTo>
                    <a:lnTo>
                      <a:pt x="0" y="130"/>
                    </a:lnTo>
                    <a:lnTo>
                      <a:pt x="2" y="126"/>
                    </a:lnTo>
                    <a:lnTo>
                      <a:pt x="6" y="122"/>
                    </a:lnTo>
                    <a:lnTo>
                      <a:pt x="8" y="116"/>
                    </a:lnTo>
                    <a:lnTo>
                      <a:pt x="8" y="112"/>
                    </a:lnTo>
                    <a:lnTo>
                      <a:pt x="8" y="110"/>
                    </a:lnTo>
                    <a:lnTo>
                      <a:pt x="8" y="110"/>
                    </a:lnTo>
                    <a:lnTo>
                      <a:pt x="8" y="108"/>
                    </a:lnTo>
                    <a:lnTo>
                      <a:pt x="8" y="108"/>
                    </a:lnTo>
                    <a:lnTo>
                      <a:pt x="10" y="108"/>
                    </a:lnTo>
                    <a:lnTo>
                      <a:pt x="12" y="108"/>
                    </a:lnTo>
                    <a:lnTo>
                      <a:pt x="14" y="108"/>
                    </a:lnTo>
                    <a:lnTo>
                      <a:pt x="16" y="106"/>
                    </a:lnTo>
                    <a:lnTo>
                      <a:pt x="18" y="104"/>
                    </a:lnTo>
                    <a:lnTo>
                      <a:pt x="18" y="104"/>
                    </a:lnTo>
                    <a:lnTo>
                      <a:pt x="20" y="104"/>
                    </a:lnTo>
                    <a:lnTo>
                      <a:pt x="24" y="106"/>
                    </a:lnTo>
                    <a:lnTo>
                      <a:pt x="26" y="108"/>
                    </a:lnTo>
                    <a:lnTo>
                      <a:pt x="26" y="108"/>
                    </a:lnTo>
                    <a:lnTo>
                      <a:pt x="30" y="108"/>
                    </a:lnTo>
                    <a:lnTo>
                      <a:pt x="32" y="108"/>
                    </a:lnTo>
                    <a:lnTo>
                      <a:pt x="32" y="108"/>
                    </a:lnTo>
                    <a:lnTo>
                      <a:pt x="34" y="108"/>
                    </a:lnTo>
                    <a:lnTo>
                      <a:pt x="34" y="110"/>
                    </a:lnTo>
                    <a:lnTo>
                      <a:pt x="36" y="110"/>
                    </a:lnTo>
                    <a:lnTo>
                      <a:pt x="38" y="108"/>
                    </a:lnTo>
                    <a:lnTo>
                      <a:pt x="46" y="102"/>
                    </a:lnTo>
                    <a:lnTo>
                      <a:pt x="50" y="100"/>
                    </a:lnTo>
                    <a:lnTo>
                      <a:pt x="50" y="100"/>
                    </a:lnTo>
                    <a:lnTo>
                      <a:pt x="50" y="98"/>
                    </a:lnTo>
                    <a:lnTo>
                      <a:pt x="50" y="96"/>
                    </a:lnTo>
                    <a:lnTo>
                      <a:pt x="50" y="94"/>
                    </a:lnTo>
                    <a:lnTo>
                      <a:pt x="52" y="92"/>
                    </a:lnTo>
                    <a:lnTo>
                      <a:pt x="52" y="90"/>
                    </a:lnTo>
                    <a:lnTo>
                      <a:pt x="52" y="86"/>
                    </a:lnTo>
                    <a:lnTo>
                      <a:pt x="52" y="84"/>
                    </a:lnTo>
                    <a:lnTo>
                      <a:pt x="52" y="82"/>
                    </a:lnTo>
                    <a:lnTo>
                      <a:pt x="52" y="80"/>
                    </a:lnTo>
                    <a:lnTo>
                      <a:pt x="50" y="78"/>
                    </a:lnTo>
                    <a:lnTo>
                      <a:pt x="50" y="78"/>
                    </a:lnTo>
                    <a:lnTo>
                      <a:pt x="48" y="78"/>
                    </a:lnTo>
                    <a:lnTo>
                      <a:pt x="48" y="78"/>
                    </a:lnTo>
                    <a:lnTo>
                      <a:pt x="44" y="76"/>
                    </a:lnTo>
                    <a:lnTo>
                      <a:pt x="44" y="76"/>
                    </a:lnTo>
                    <a:lnTo>
                      <a:pt x="42" y="76"/>
                    </a:lnTo>
                    <a:lnTo>
                      <a:pt x="42" y="76"/>
                    </a:lnTo>
                    <a:lnTo>
                      <a:pt x="40" y="76"/>
                    </a:lnTo>
                    <a:lnTo>
                      <a:pt x="40" y="74"/>
                    </a:lnTo>
                    <a:lnTo>
                      <a:pt x="44" y="68"/>
                    </a:lnTo>
                    <a:lnTo>
                      <a:pt x="44" y="66"/>
                    </a:lnTo>
                    <a:lnTo>
                      <a:pt x="44" y="66"/>
                    </a:lnTo>
                    <a:lnTo>
                      <a:pt x="42" y="64"/>
                    </a:lnTo>
                    <a:lnTo>
                      <a:pt x="40" y="64"/>
                    </a:lnTo>
                    <a:lnTo>
                      <a:pt x="38" y="60"/>
                    </a:lnTo>
                    <a:lnTo>
                      <a:pt x="34" y="52"/>
                    </a:lnTo>
                    <a:lnTo>
                      <a:pt x="32" y="46"/>
                    </a:lnTo>
                    <a:lnTo>
                      <a:pt x="32" y="44"/>
                    </a:lnTo>
                    <a:lnTo>
                      <a:pt x="32" y="40"/>
                    </a:lnTo>
                    <a:lnTo>
                      <a:pt x="32" y="40"/>
                    </a:lnTo>
                    <a:lnTo>
                      <a:pt x="34" y="38"/>
                    </a:lnTo>
                    <a:lnTo>
                      <a:pt x="38" y="38"/>
                    </a:lnTo>
                    <a:lnTo>
                      <a:pt x="38" y="38"/>
                    </a:lnTo>
                    <a:lnTo>
                      <a:pt x="40" y="40"/>
                    </a:lnTo>
                    <a:lnTo>
                      <a:pt x="42" y="40"/>
                    </a:lnTo>
                    <a:lnTo>
                      <a:pt x="44" y="40"/>
                    </a:lnTo>
                    <a:lnTo>
                      <a:pt x="44" y="40"/>
                    </a:lnTo>
                    <a:lnTo>
                      <a:pt x="50" y="36"/>
                    </a:lnTo>
                    <a:lnTo>
                      <a:pt x="52" y="36"/>
                    </a:lnTo>
                    <a:lnTo>
                      <a:pt x="54" y="36"/>
                    </a:lnTo>
                    <a:lnTo>
                      <a:pt x="56" y="38"/>
                    </a:lnTo>
                    <a:lnTo>
                      <a:pt x="58" y="38"/>
                    </a:lnTo>
                    <a:lnTo>
                      <a:pt x="60" y="38"/>
                    </a:lnTo>
                    <a:lnTo>
                      <a:pt x="64" y="36"/>
                    </a:lnTo>
                    <a:lnTo>
                      <a:pt x="64" y="36"/>
                    </a:lnTo>
                    <a:lnTo>
                      <a:pt x="64" y="36"/>
                    </a:lnTo>
                    <a:lnTo>
                      <a:pt x="68" y="34"/>
                    </a:lnTo>
                    <a:lnTo>
                      <a:pt x="70" y="32"/>
                    </a:lnTo>
                    <a:lnTo>
                      <a:pt x="72" y="28"/>
                    </a:lnTo>
                    <a:lnTo>
                      <a:pt x="74" y="28"/>
                    </a:lnTo>
                    <a:lnTo>
                      <a:pt x="76" y="28"/>
                    </a:lnTo>
                    <a:lnTo>
                      <a:pt x="78" y="28"/>
                    </a:lnTo>
                    <a:lnTo>
                      <a:pt x="78" y="26"/>
                    </a:lnTo>
                    <a:lnTo>
                      <a:pt x="78" y="24"/>
                    </a:lnTo>
                    <a:lnTo>
                      <a:pt x="78" y="24"/>
                    </a:lnTo>
                    <a:lnTo>
                      <a:pt x="78" y="20"/>
                    </a:lnTo>
                    <a:lnTo>
                      <a:pt x="78" y="20"/>
                    </a:lnTo>
                    <a:lnTo>
                      <a:pt x="78" y="16"/>
                    </a:lnTo>
                    <a:lnTo>
                      <a:pt x="80" y="16"/>
                    </a:lnTo>
                    <a:lnTo>
                      <a:pt x="80" y="14"/>
                    </a:lnTo>
                    <a:lnTo>
                      <a:pt x="80" y="14"/>
                    </a:lnTo>
                    <a:lnTo>
                      <a:pt x="80" y="12"/>
                    </a:lnTo>
                    <a:lnTo>
                      <a:pt x="78" y="12"/>
                    </a:lnTo>
                    <a:lnTo>
                      <a:pt x="78" y="10"/>
                    </a:lnTo>
                    <a:lnTo>
                      <a:pt x="78" y="6"/>
                    </a:lnTo>
                    <a:lnTo>
                      <a:pt x="78" y="4"/>
                    </a:lnTo>
                    <a:lnTo>
                      <a:pt x="80" y="2"/>
                    </a:lnTo>
                    <a:lnTo>
                      <a:pt x="80" y="0"/>
                    </a:lnTo>
                    <a:lnTo>
                      <a:pt x="82" y="0"/>
                    </a:lnTo>
                    <a:lnTo>
                      <a:pt x="84" y="0"/>
                    </a:lnTo>
                    <a:lnTo>
                      <a:pt x="84" y="0"/>
                    </a:lnTo>
                    <a:lnTo>
                      <a:pt x="84" y="0"/>
                    </a:lnTo>
                    <a:close/>
                  </a:path>
                </a:pathLst>
              </a:custGeom>
              <a:grpFill/>
              <a:ln w="3175" cmpd="sng">
                <a:solidFill>
                  <a:srgbClr val="000000"/>
                </a:solidFill>
                <a:round/>
                <a:headEnd/>
                <a:tailEnd/>
              </a:ln>
            </p:spPr>
            <p:txBody>
              <a:bodyPr/>
              <a:lstStyle/>
              <a:p>
                <a:endParaRPr lang="en-US" sz="2600" dirty="0"/>
              </a:p>
            </p:txBody>
          </p:sp>
          <p:sp>
            <p:nvSpPr>
              <p:cNvPr id="855" name="Freeform 71"/>
              <p:cNvSpPr>
                <a:spLocks/>
              </p:cNvSpPr>
              <p:nvPr/>
            </p:nvSpPr>
            <p:spPr bwMode="auto">
              <a:xfrm>
                <a:off x="2409" y="912"/>
                <a:ext cx="6" cy="4"/>
              </a:xfrm>
              <a:custGeom>
                <a:avLst/>
                <a:gdLst>
                  <a:gd name="T0" fmla="*/ 4 w 6"/>
                  <a:gd name="T1" fmla="*/ 0 h 4"/>
                  <a:gd name="T2" fmla="*/ 6 w 6"/>
                  <a:gd name="T3" fmla="*/ 2 h 4"/>
                  <a:gd name="T4" fmla="*/ 2 w 6"/>
                  <a:gd name="T5" fmla="*/ 4 h 4"/>
                  <a:gd name="T6" fmla="*/ 2 w 6"/>
                  <a:gd name="T7" fmla="*/ 2 h 4"/>
                  <a:gd name="T8" fmla="*/ 0 w 6"/>
                  <a:gd name="T9" fmla="*/ 2 h 4"/>
                  <a:gd name="T10" fmla="*/ 2 w 6"/>
                  <a:gd name="T11" fmla="*/ 0 h 4"/>
                  <a:gd name="T12" fmla="*/ 4 w 6"/>
                  <a:gd name="T13" fmla="*/ 0 h 4"/>
                  <a:gd name="T14" fmla="*/ 4 w 6"/>
                  <a:gd name="T15" fmla="*/ 0 h 4"/>
                  <a:gd name="T16" fmla="*/ 4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4" y="0"/>
                    </a:moveTo>
                    <a:lnTo>
                      <a:pt x="6" y="2"/>
                    </a:lnTo>
                    <a:lnTo>
                      <a:pt x="2" y="4"/>
                    </a:lnTo>
                    <a:lnTo>
                      <a:pt x="2" y="2"/>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56" name="Freeform 72"/>
              <p:cNvSpPr>
                <a:spLocks/>
              </p:cNvSpPr>
              <p:nvPr/>
            </p:nvSpPr>
            <p:spPr bwMode="auto">
              <a:xfrm>
                <a:off x="2285" y="924"/>
                <a:ext cx="8" cy="4"/>
              </a:xfrm>
              <a:custGeom>
                <a:avLst/>
                <a:gdLst>
                  <a:gd name="T0" fmla="*/ 8 w 8"/>
                  <a:gd name="T1" fmla="*/ 0 h 4"/>
                  <a:gd name="T2" fmla="*/ 8 w 8"/>
                  <a:gd name="T3" fmla="*/ 2 h 4"/>
                  <a:gd name="T4" fmla="*/ 6 w 8"/>
                  <a:gd name="T5" fmla="*/ 4 h 4"/>
                  <a:gd name="T6" fmla="*/ 0 w 8"/>
                  <a:gd name="T7" fmla="*/ 4 h 4"/>
                  <a:gd name="T8" fmla="*/ 0 w 8"/>
                  <a:gd name="T9" fmla="*/ 0 h 4"/>
                  <a:gd name="T10" fmla="*/ 8 w 8"/>
                  <a:gd name="T11" fmla="*/ 0 h 4"/>
                  <a:gd name="T12" fmla="*/ 8 w 8"/>
                  <a:gd name="T13" fmla="*/ 0 h 4"/>
                  <a:gd name="T14" fmla="*/ 8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8" y="0"/>
                    </a:moveTo>
                    <a:lnTo>
                      <a:pt x="8" y="2"/>
                    </a:lnTo>
                    <a:lnTo>
                      <a:pt x="6" y="4"/>
                    </a:lnTo>
                    <a:lnTo>
                      <a:pt x="0" y="4"/>
                    </a:lnTo>
                    <a:lnTo>
                      <a:pt x="0" y="0"/>
                    </a:lnTo>
                    <a:lnTo>
                      <a:pt x="8" y="0"/>
                    </a:lnTo>
                    <a:lnTo>
                      <a:pt x="8" y="0"/>
                    </a:lnTo>
                    <a:lnTo>
                      <a:pt x="8" y="0"/>
                    </a:lnTo>
                    <a:close/>
                  </a:path>
                </a:pathLst>
              </a:custGeom>
              <a:grpFill/>
              <a:ln w="3175" cmpd="sng">
                <a:solidFill>
                  <a:srgbClr val="000000"/>
                </a:solidFill>
                <a:round/>
                <a:headEnd/>
                <a:tailEnd/>
              </a:ln>
            </p:spPr>
            <p:txBody>
              <a:bodyPr/>
              <a:lstStyle/>
              <a:p>
                <a:endParaRPr lang="en-US" sz="2600" dirty="0"/>
              </a:p>
            </p:txBody>
          </p:sp>
          <p:sp>
            <p:nvSpPr>
              <p:cNvPr id="857" name="Freeform 73"/>
              <p:cNvSpPr>
                <a:spLocks/>
              </p:cNvSpPr>
              <p:nvPr/>
            </p:nvSpPr>
            <p:spPr bwMode="auto">
              <a:xfrm>
                <a:off x="2377" y="940"/>
                <a:ext cx="4" cy="4"/>
              </a:xfrm>
              <a:custGeom>
                <a:avLst/>
                <a:gdLst>
                  <a:gd name="T0" fmla="*/ 4 w 4"/>
                  <a:gd name="T1" fmla="*/ 0 h 4"/>
                  <a:gd name="T2" fmla="*/ 4 w 4"/>
                  <a:gd name="T3" fmla="*/ 2 h 4"/>
                  <a:gd name="T4" fmla="*/ 2 w 4"/>
                  <a:gd name="T5" fmla="*/ 4 h 4"/>
                  <a:gd name="T6" fmla="*/ 0 w 4"/>
                  <a:gd name="T7" fmla="*/ 2 h 4"/>
                  <a:gd name="T8" fmla="*/ 0 w 4"/>
                  <a:gd name="T9" fmla="*/ 2 h 4"/>
                  <a:gd name="T10" fmla="*/ 0 w 4"/>
                  <a:gd name="T11" fmla="*/ 0 h 4"/>
                  <a:gd name="T12" fmla="*/ 4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2" y="4"/>
                    </a:lnTo>
                    <a:lnTo>
                      <a:pt x="0" y="2"/>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58" name="Freeform 74"/>
              <p:cNvSpPr>
                <a:spLocks/>
              </p:cNvSpPr>
              <p:nvPr/>
            </p:nvSpPr>
            <p:spPr bwMode="auto">
              <a:xfrm>
                <a:off x="2327" y="940"/>
                <a:ext cx="8" cy="10"/>
              </a:xfrm>
              <a:custGeom>
                <a:avLst/>
                <a:gdLst>
                  <a:gd name="T0" fmla="*/ 8 w 8"/>
                  <a:gd name="T1" fmla="*/ 10 h 10"/>
                  <a:gd name="T2" fmla="*/ 4 w 8"/>
                  <a:gd name="T3" fmla="*/ 10 h 10"/>
                  <a:gd name="T4" fmla="*/ 4 w 8"/>
                  <a:gd name="T5" fmla="*/ 10 h 10"/>
                  <a:gd name="T6" fmla="*/ 2 w 8"/>
                  <a:gd name="T7" fmla="*/ 8 h 10"/>
                  <a:gd name="T8" fmla="*/ 0 w 8"/>
                  <a:gd name="T9" fmla="*/ 6 h 10"/>
                  <a:gd name="T10" fmla="*/ 0 w 8"/>
                  <a:gd name="T11" fmla="*/ 4 h 10"/>
                  <a:gd name="T12" fmla="*/ 0 w 8"/>
                  <a:gd name="T13" fmla="*/ 0 h 10"/>
                  <a:gd name="T14" fmla="*/ 4 w 8"/>
                  <a:gd name="T15" fmla="*/ 0 h 10"/>
                  <a:gd name="T16" fmla="*/ 4 w 8"/>
                  <a:gd name="T17" fmla="*/ 4 h 10"/>
                  <a:gd name="T18" fmla="*/ 4 w 8"/>
                  <a:gd name="T19" fmla="*/ 6 h 10"/>
                  <a:gd name="T20" fmla="*/ 6 w 8"/>
                  <a:gd name="T21" fmla="*/ 8 h 10"/>
                  <a:gd name="T22" fmla="*/ 8 w 8"/>
                  <a:gd name="T23" fmla="*/ 10 h 10"/>
                  <a:gd name="T24" fmla="*/ 8 w 8"/>
                  <a:gd name="T25" fmla="*/ 10 h 10"/>
                  <a:gd name="T26" fmla="*/ 8 w 8"/>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8" y="10"/>
                    </a:moveTo>
                    <a:lnTo>
                      <a:pt x="4" y="10"/>
                    </a:lnTo>
                    <a:lnTo>
                      <a:pt x="4" y="10"/>
                    </a:lnTo>
                    <a:lnTo>
                      <a:pt x="2" y="8"/>
                    </a:lnTo>
                    <a:lnTo>
                      <a:pt x="0" y="6"/>
                    </a:lnTo>
                    <a:lnTo>
                      <a:pt x="0" y="4"/>
                    </a:lnTo>
                    <a:lnTo>
                      <a:pt x="0" y="0"/>
                    </a:lnTo>
                    <a:lnTo>
                      <a:pt x="4" y="0"/>
                    </a:lnTo>
                    <a:lnTo>
                      <a:pt x="4" y="4"/>
                    </a:lnTo>
                    <a:lnTo>
                      <a:pt x="4" y="6"/>
                    </a:lnTo>
                    <a:lnTo>
                      <a:pt x="6" y="8"/>
                    </a:lnTo>
                    <a:lnTo>
                      <a:pt x="8" y="10"/>
                    </a:lnTo>
                    <a:lnTo>
                      <a:pt x="8" y="10"/>
                    </a:lnTo>
                    <a:lnTo>
                      <a:pt x="8" y="10"/>
                    </a:lnTo>
                    <a:close/>
                  </a:path>
                </a:pathLst>
              </a:custGeom>
              <a:grpFill/>
              <a:ln w="3175" cmpd="sng">
                <a:solidFill>
                  <a:srgbClr val="000000"/>
                </a:solidFill>
                <a:round/>
                <a:headEnd/>
                <a:tailEnd/>
              </a:ln>
            </p:spPr>
            <p:txBody>
              <a:bodyPr/>
              <a:lstStyle/>
              <a:p>
                <a:endParaRPr lang="en-US" sz="2600" dirty="0"/>
              </a:p>
            </p:txBody>
          </p:sp>
          <p:sp>
            <p:nvSpPr>
              <p:cNvPr id="859" name="Freeform 75"/>
              <p:cNvSpPr>
                <a:spLocks/>
              </p:cNvSpPr>
              <p:nvPr/>
            </p:nvSpPr>
            <p:spPr bwMode="auto">
              <a:xfrm>
                <a:off x="2153" y="950"/>
                <a:ext cx="78" cy="38"/>
              </a:xfrm>
              <a:custGeom>
                <a:avLst/>
                <a:gdLst>
                  <a:gd name="T0" fmla="*/ 64 w 78"/>
                  <a:gd name="T1" fmla="*/ 36 h 38"/>
                  <a:gd name="T2" fmla="*/ 54 w 78"/>
                  <a:gd name="T3" fmla="*/ 38 h 38"/>
                  <a:gd name="T4" fmla="*/ 48 w 78"/>
                  <a:gd name="T5" fmla="*/ 36 h 38"/>
                  <a:gd name="T6" fmla="*/ 42 w 78"/>
                  <a:gd name="T7" fmla="*/ 34 h 38"/>
                  <a:gd name="T8" fmla="*/ 24 w 78"/>
                  <a:gd name="T9" fmla="*/ 20 h 38"/>
                  <a:gd name="T10" fmla="*/ 10 w 78"/>
                  <a:gd name="T11" fmla="*/ 12 h 38"/>
                  <a:gd name="T12" fmla="*/ 2 w 78"/>
                  <a:gd name="T13" fmla="*/ 8 h 38"/>
                  <a:gd name="T14" fmla="*/ 0 w 78"/>
                  <a:gd name="T15" fmla="*/ 6 h 38"/>
                  <a:gd name="T16" fmla="*/ 0 w 78"/>
                  <a:gd name="T17" fmla="*/ 6 h 38"/>
                  <a:gd name="T18" fmla="*/ 4 w 78"/>
                  <a:gd name="T19" fmla="*/ 4 h 38"/>
                  <a:gd name="T20" fmla="*/ 8 w 78"/>
                  <a:gd name="T21" fmla="*/ 4 h 38"/>
                  <a:gd name="T22" fmla="*/ 14 w 78"/>
                  <a:gd name="T23" fmla="*/ 2 h 38"/>
                  <a:gd name="T24" fmla="*/ 18 w 78"/>
                  <a:gd name="T25" fmla="*/ 2 h 38"/>
                  <a:gd name="T26" fmla="*/ 28 w 78"/>
                  <a:gd name="T27" fmla="*/ 4 h 38"/>
                  <a:gd name="T28" fmla="*/ 32 w 78"/>
                  <a:gd name="T29" fmla="*/ 4 h 38"/>
                  <a:gd name="T30" fmla="*/ 34 w 78"/>
                  <a:gd name="T31" fmla="*/ 6 h 38"/>
                  <a:gd name="T32" fmla="*/ 36 w 78"/>
                  <a:gd name="T33" fmla="*/ 6 h 38"/>
                  <a:gd name="T34" fmla="*/ 38 w 78"/>
                  <a:gd name="T35" fmla="*/ 10 h 38"/>
                  <a:gd name="T36" fmla="*/ 42 w 78"/>
                  <a:gd name="T37" fmla="*/ 10 h 38"/>
                  <a:gd name="T38" fmla="*/ 50 w 78"/>
                  <a:gd name="T39" fmla="*/ 12 h 38"/>
                  <a:gd name="T40" fmla="*/ 54 w 78"/>
                  <a:gd name="T41" fmla="*/ 12 h 38"/>
                  <a:gd name="T42" fmla="*/ 56 w 78"/>
                  <a:gd name="T43" fmla="*/ 12 h 38"/>
                  <a:gd name="T44" fmla="*/ 58 w 78"/>
                  <a:gd name="T45" fmla="*/ 10 h 38"/>
                  <a:gd name="T46" fmla="*/ 56 w 78"/>
                  <a:gd name="T47" fmla="*/ 10 h 38"/>
                  <a:gd name="T48" fmla="*/ 54 w 78"/>
                  <a:gd name="T49" fmla="*/ 10 h 38"/>
                  <a:gd name="T50" fmla="*/ 50 w 78"/>
                  <a:gd name="T51" fmla="*/ 10 h 38"/>
                  <a:gd name="T52" fmla="*/ 48 w 78"/>
                  <a:gd name="T53" fmla="*/ 8 h 38"/>
                  <a:gd name="T54" fmla="*/ 46 w 78"/>
                  <a:gd name="T55" fmla="*/ 8 h 38"/>
                  <a:gd name="T56" fmla="*/ 44 w 78"/>
                  <a:gd name="T57" fmla="*/ 8 h 38"/>
                  <a:gd name="T58" fmla="*/ 42 w 78"/>
                  <a:gd name="T59" fmla="*/ 6 h 38"/>
                  <a:gd name="T60" fmla="*/ 40 w 78"/>
                  <a:gd name="T61" fmla="*/ 6 h 38"/>
                  <a:gd name="T62" fmla="*/ 42 w 78"/>
                  <a:gd name="T63" fmla="*/ 4 h 38"/>
                  <a:gd name="T64" fmla="*/ 44 w 78"/>
                  <a:gd name="T65" fmla="*/ 2 h 38"/>
                  <a:gd name="T66" fmla="*/ 46 w 78"/>
                  <a:gd name="T67" fmla="*/ 0 h 38"/>
                  <a:gd name="T68" fmla="*/ 48 w 78"/>
                  <a:gd name="T69" fmla="*/ 0 h 38"/>
                  <a:gd name="T70" fmla="*/ 50 w 78"/>
                  <a:gd name="T71" fmla="*/ 0 h 38"/>
                  <a:gd name="T72" fmla="*/ 52 w 78"/>
                  <a:gd name="T73" fmla="*/ 0 h 38"/>
                  <a:gd name="T74" fmla="*/ 58 w 78"/>
                  <a:gd name="T75" fmla="*/ 0 h 38"/>
                  <a:gd name="T76" fmla="*/ 60 w 78"/>
                  <a:gd name="T77" fmla="*/ 0 h 38"/>
                  <a:gd name="T78" fmla="*/ 64 w 78"/>
                  <a:gd name="T79" fmla="*/ 2 h 38"/>
                  <a:gd name="T80" fmla="*/ 70 w 78"/>
                  <a:gd name="T81" fmla="*/ 2 h 38"/>
                  <a:gd name="T82" fmla="*/ 74 w 78"/>
                  <a:gd name="T83" fmla="*/ 8 h 38"/>
                  <a:gd name="T84" fmla="*/ 76 w 78"/>
                  <a:gd name="T85" fmla="*/ 8 h 38"/>
                  <a:gd name="T86" fmla="*/ 78 w 78"/>
                  <a:gd name="T87" fmla="*/ 8 h 38"/>
                  <a:gd name="T88" fmla="*/ 78 w 78"/>
                  <a:gd name="T89" fmla="*/ 10 h 38"/>
                  <a:gd name="T90" fmla="*/ 74 w 78"/>
                  <a:gd name="T91" fmla="*/ 16 h 38"/>
                  <a:gd name="T92" fmla="*/ 72 w 78"/>
                  <a:gd name="T93" fmla="*/ 18 h 38"/>
                  <a:gd name="T94" fmla="*/ 72 w 78"/>
                  <a:gd name="T95" fmla="*/ 20 h 38"/>
                  <a:gd name="T96" fmla="*/ 68 w 78"/>
                  <a:gd name="T97" fmla="*/ 26 h 38"/>
                  <a:gd name="T98" fmla="*/ 68 w 78"/>
                  <a:gd name="T99" fmla="*/ 30 h 38"/>
                  <a:gd name="T100" fmla="*/ 66 w 78"/>
                  <a:gd name="T101" fmla="*/ 34 h 38"/>
                  <a:gd name="T102" fmla="*/ 64 w 78"/>
                  <a:gd name="T103" fmla="*/ 36 h 38"/>
                  <a:gd name="T104" fmla="*/ 64 w 78"/>
                  <a:gd name="T105" fmla="*/ 36 h 38"/>
                  <a:gd name="T106" fmla="*/ 64 w 78"/>
                  <a:gd name="T107"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38">
                    <a:moveTo>
                      <a:pt x="64" y="36"/>
                    </a:moveTo>
                    <a:lnTo>
                      <a:pt x="54" y="38"/>
                    </a:lnTo>
                    <a:lnTo>
                      <a:pt x="48" y="36"/>
                    </a:lnTo>
                    <a:lnTo>
                      <a:pt x="42" y="34"/>
                    </a:lnTo>
                    <a:lnTo>
                      <a:pt x="24" y="20"/>
                    </a:lnTo>
                    <a:lnTo>
                      <a:pt x="10" y="12"/>
                    </a:lnTo>
                    <a:lnTo>
                      <a:pt x="2" y="8"/>
                    </a:lnTo>
                    <a:lnTo>
                      <a:pt x="0" y="6"/>
                    </a:lnTo>
                    <a:lnTo>
                      <a:pt x="0" y="6"/>
                    </a:lnTo>
                    <a:lnTo>
                      <a:pt x="4" y="4"/>
                    </a:lnTo>
                    <a:lnTo>
                      <a:pt x="8" y="4"/>
                    </a:lnTo>
                    <a:lnTo>
                      <a:pt x="14" y="2"/>
                    </a:lnTo>
                    <a:lnTo>
                      <a:pt x="18" y="2"/>
                    </a:lnTo>
                    <a:lnTo>
                      <a:pt x="28" y="4"/>
                    </a:lnTo>
                    <a:lnTo>
                      <a:pt x="32" y="4"/>
                    </a:lnTo>
                    <a:lnTo>
                      <a:pt x="34" y="6"/>
                    </a:lnTo>
                    <a:lnTo>
                      <a:pt x="36" y="6"/>
                    </a:lnTo>
                    <a:lnTo>
                      <a:pt x="38" y="10"/>
                    </a:lnTo>
                    <a:lnTo>
                      <a:pt x="42" y="10"/>
                    </a:lnTo>
                    <a:lnTo>
                      <a:pt x="50" y="12"/>
                    </a:lnTo>
                    <a:lnTo>
                      <a:pt x="54" y="12"/>
                    </a:lnTo>
                    <a:lnTo>
                      <a:pt x="56" y="12"/>
                    </a:lnTo>
                    <a:lnTo>
                      <a:pt x="58" y="10"/>
                    </a:lnTo>
                    <a:lnTo>
                      <a:pt x="56" y="10"/>
                    </a:lnTo>
                    <a:lnTo>
                      <a:pt x="54" y="10"/>
                    </a:lnTo>
                    <a:lnTo>
                      <a:pt x="50" y="10"/>
                    </a:lnTo>
                    <a:lnTo>
                      <a:pt x="48" y="8"/>
                    </a:lnTo>
                    <a:lnTo>
                      <a:pt x="46" y="8"/>
                    </a:lnTo>
                    <a:lnTo>
                      <a:pt x="44" y="8"/>
                    </a:lnTo>
                    <a:lnTo>
                      <a:pt x="42" y="6"/>
                    </a:lnTo>
                    <a:lnTo>
                      <a:pt x="40" y="6"/>
                    </a:lnTo>
                    <a:lnTo>
                      <a:pt x="42" y="4"/>
                    </a:lnTo>
                    <a:lnTo>
                      <a:pt x="44" y="2"/>
                    </a:lnTo>
                    <a:lnTo>
                      <a:pt x="46" y="0"/>
                    </a:lnTo>
                    <a:lnTo>
                      <a:pt x="48" y="0"/>
                    </a:lnTo>
                    <a:lnTo>
                      <a:pt x="50" y="0"/>
                    </a:lnTo>
                    <a:lnTo>
                      <a:pt x="52" y="0"/>
                    </a:lnTo>
                    <a:lnTo>
                      <a:pt x="58" y="0"/>
                    </a:lnTo>
                    <a:lnTo>
                      <a:pt x="60" y="0"/>
                    </a:lnTo>
                    <a:lnTo>
                      <a:pt x="64" y="2"/>
                    </a:lnTo>
                    <a:lnTo>
                      <a:pt x="70" y="2"/>
                    </a:lnTo>
                    <a:lnTo>
                      <a:pt x="74" y="8"/>
                    </a:lnTo>
                    <a:lnTo>
                      <a:pt x="76" y="8"/>
                    </a:lnTo>
                    <a:lnTo>
                      <a:pt x="78" y="8"/>
                    </a:lnTo>
                    <a:lnTo>
                      <a:pt x="78" y="10"/>
                    </a:lnTo>
                    <a:lnTo>
                      <a:pt x="74" y="16"/>
                    </a:lnTo>
                    <a:lnTo>
                      <a:pt x="72" y="18"/>
                    </a:lnTo>
                    <a:lnTo>
                      <a:pt x="72" y="20"/>
                    </a:lnTo>
                    <a:lnTo>
                      <a:pt x="68" y="26"/>
                    </a:lnTo>
                    <a:lnTo>
                      <a:pt x="68" y="30"/>
                    </a:lnTo>
                    <a:lnTo>
                      <a:pt x="66" y="34"/>
                    </a:lnTo>
                    <a:lnTo>
                      <a:pt x="64" y="36"/>
                    </a:lnTo>
                    <a:lnTo>
                      <a:pt x="64" y="36"/>
                    </a:lnTo>
                    <a:lnTo>
                      <a:pt x="64" y="36"/>
                    </a:lnTo>
                    <a:close/>
                  </a:path>
                </a:pathLst>
              </a:custGeom>
              <a:grpFill/>
              <a:ln w="3175" cmpd="sng">
                <a:solidFill>
                  <a:srgbClr val="000000"/>
                </a:solidFill>
                <a:round/>
                <a:headEnd/>
                <a:tailEnd/>
              </a:ln>
            </p:spPr>
            <p:txBody>
              <a:bodyPr/>
              <a:lstStyle/>
              <a:p>
                <a:endParaRPr lang="en-US" sz="2600" dirty="0"/>
              </a:p>
            </p:txBody>
          </p:sp>
          <p:sp>
            <p:nvSpPr>
              <p:cNvPr id="860" name="Freeform 76"/>
              <p:cNvSpPr>
                <a:spLocks/>
              </p:cNvSpPr>
              <p:nvPr/>
            </p:nvSpPr>
            <p:spPr bwMode="auto">
              <a:xfrm>
                <a:off x="4084" y="962"/>
                <a:ext cx="224" cy="256"/>
              </a:xfrm>
              <a:custGeom>
                <a:avLst/>
                <a:gdLst>
                  <a:gd name="T0" fmla="*/ 0 w 224"/>
                  <a:gd name="T1" fmla="*/ 30 h 256"/>
                  <a:gd name="T2" fmla="*/ 104 w 224"/>
                  <a:gd name="T3" fmla="*/ 28 h 256"/>
                  <a:gd name="T4" fmla="*/ 104 w 224"/>
                  <a:gd name="T5" fmla="*/ 10 h 256"/>
                  <a:gd name="T6" fmla="*/ 108 w 224"/>
                  <a:gd name="T7" fmla="*/ 12 h 256"/>
                  <a:gd name="T8" fmla="*/ 110 w 224"/>
                  <a:gd name="T9" fmla="*/ 16 h 256"/>
                  <a:gd name="T10" fmla="*/ 112 w 224"/>
                  <a:gd name="T11" fmla="*/ 18 h 256"/>
                  <a:gd name="T12" fmla="*/ 114 w 224"/>
                  <a:gd name="T13" fmla="*/ 18 h 256"/>
                  <a:gd name="T14" fmla="*/ 118 w 224"/>
                  <a:gd name="T15" fmla="*/ 12 h 256"/>
                  <a:gd name="T16" fmla="*/ 122 w 224"/>
                  <a:gd name="T17" fmla="*/ 12 h 256"/>
                  <a:gd name="T18" fmla="*/ 128 w 224"/>
                  <a:gd name="T19" fmla="*/ 12 h 256"/>
                  <a:gd name="T20" fmla="*/ 132 w 224"/>
                  <a:gd name="T21" fmla="*/ 10 h 256"/>
                  <a:gd name="T22" fmla="*/ 136 w 224"/>
                  <a:gd name="T23" fmla="*/ 4 h 256"/>
                  <a:gd name="T24" fmla="*/ 138 w 224"/>
                  <a:gd name="T25" fmla="*/ 0 h 256"/>
                  <a:gd name="T26" fmla="*/ 138 w 224"/>
                  <a:gd name="T27" fmla="*/ 0 h 256"/>
                  <a:gd name="T28" fmla="*/ 140 w 224"/>
                  <a:gd name="T29" fmla="*/ 4 h 256"/>
                  <a:gd name="T30" fmla="*/ 142 w 224"/>
                  <a:gd name="T31" fmla="*/ 6 h 256"/>
                  <a:gd name="T32" fmla="*/ 142 w 224"/>
                  <a:gd name="T33" fmla="*/ 4 h 256"/>
                  <a:gd name="T34" fmla="*/ 144 w 224"/>
                  <a:gd name="T35" fmla="*/ 6 h 256"/>
                  <a:gd name="T36" fmla="*/ 144 w 224"/>
                  <a:gd name="T37" fmla="*/ 6 h 256"/>
                  <a:gd name="T38" fmla="*/ 154 w 224"/>
                  <a:gd name="T39" fmla="*/ 4 h 256"/>
                  <a:gd name="T40" fmla="*/ 156 w 224"/>
                  <a:gd name="T41" fmla="*/ 0 h 256"/>
                  <a:gd name="T42" fmla="*/ 166 w 224"/>
                  <a:gd name="T43" fmla="*/ 0 h 256"/>
                  <a:gd name="T44" fmla="*/ 168 w 224"/>
                  <a:gd name="T45" fmla="*/ 6 h 256"/>
                  <a:gd name="T46" fmla="*/ 176 w 224"/>
                  <a:gd name="T47" fmla="*/ 30 h 256"/>
                  <a:gd name="T48" fmla="*/ 178 w 224"/>
                  <a:gd name="T49" fmla="*/ 34 h 256"/>
                  <a:gd name="T50" fmla="*/ 184 w 224"/>
                  <a:gd name="T51" fmla="*/ 54 h 256"/>
                  <a:gd name="T52" fmla="*/ 186 w 224"/>
                  <a:gd name="T53" fmla="*/ 60 h 256"/>
                  <a:gd name="T54" fmla="*/ 188 w 224"/>
                  <a:gd name="T55" fmla="*/ 62 h 256"/>
                  <a:gd name="T56" fmla="*/ 224 w 224"/>
                  <a:gd name="T57" fmla="*/ 152 h 256"/>
                  <a:gd name="T58" fmla="*/ 216 w 224"/>
                  <a:gd name="T59" fmla="*/ 152 h 256"/>
                  <a:gd name="T60" fmla="*/ 196 w 224"/>
                  <a:gd name="T61" fmla="*/ 158 h 256"/>
                  <a:gd name="T62" fmla="*/ 196 w 224"/>
                  <a:gd name="T63" fmla="*/ 160 h 256"/>
                  <a:gd name="T64" fmla="*/ 196 w 224"/>
                  <a:gd name="T65" fmla="*/ 162 h 256"/>
                  <a:gd name="T66" fmla="*/ 192 w 224"/>
                  <a:gd name="T67" fmla="*/ 162 h 256"/>
                  <a:gd name="T68" fmla="*/ 196 w 224"/>
                  <a:gd name="T69" fmla="*/ 254 h 256"/>
                  <a:gd name="T70" fmla="*/ 56 w 224"/>
                  <a:gd name="T71" fmla="*/ 256 h 256"/>
                  <a:gd name="T72" fmla="*/ 54 w 224"/>
                  <a:gd name="T73" fmla="*/ 170 h 256"/>
                  <a:gd name="T74" fmla="*/ 52 w 224"/>
                  <a:gd name="T75" fmla="*/ 170 h 256"/>
                  <a:gd name="T76" fmla="*/ 50 w 224"/>
                  <a:gd name="T77" fmla="*/ 170 h 256"/>
                  <a:gd name="T78" fmla="*/ 48 w 224"/>
                  <a:gd name="T79" fmla="*/ 170 h 256"/>
                  <a:gd name="T80" fmla="*/ 44 w 224"/>
                  <a:gd name="T81" fmla="*/ 172 h 256"/>
                  <a:gd name="T82" fmla="*/ 40 w 224"/>
                  <a:gd name="T83" fmla="*/ 174 h 256"/>
                  <a:gd name="T84" fmla="*/ 36 w 224"/>
                  <a:gd name="T85" fmla="*/ 176 h 256"/>
                  <a:gd name="T86" fmla="*/ 32 w 224"/>
                  <a:gd name="T87" fmla="*/ 176 h 256"/>
                  <a:gd name="T88" fmla="*/ 26 w 224"/>
                  <a:gd name="T89" fmla="*/ 172 h 256"/>
                  <a:gd name="T90" fmla="*/ 24 w 224"/>
                  <a:gd name="T91" fmla="*/ 170 h 256"/>
                  <a:gd name="T92" fmla="*/ 24 w 224"/>
                  <a:gd name="T93" fmla="*/ 160 h 256"/>
                  <a:gd name="T94" fmla="*/ 20 w 224"/>
                  <a:gd name="T95" fmla="*/ 154 h 256"/>
                  <a:gd name="T96" fmla="*/ 20 w 224"/>
                  <a:gd name="T97" fmla="*/ 142 h 256"/>
                  <a:gd name="T98" fmla="*/ 18 w 224"/>
                  <a:gd name="T99" fmla="*/ 136 h 256"/>
                  <a:gd name="T100" fmla="*/ 4 w 224"/>
                  <a:gd name="T101" fmla="*/ 112 h 256"/>
                  <a:gd name="T102" fmla="*/ 2 w 224"/>
                  <a:gd name="T103" fmla="*/ 108 h 256"/>
                  <a:gd name="T104" fmla="*/ 0 w 224"/>
                  <a:gd name="T105" fmla="*/ 30 h 256"/>
                  <a:gd name="T106" fmla="*/ 0 w 224"/>
                  <a:gd name="T107" fmla="*/ 30 h 256"/>
                  <a:gd name="T108" fmla="*/ 0 w 224"/>
                  <a:gd name="T109" fmla="*/ 3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 h="256">
                    <a:moveTo>
                      <a:pt x="0" y="30"/>
                    </a:moveTo>
                    <a:lnTo>
                      <a:pt x="104" y="28"/>
                    </a:lnTo>
                    <a:lnTo>
                      <a:pt x="104" y="10"/>
                    </a:lnTo>
                    <a:lnTo>
                      <a:pt x="108" y="12"/>
                    </a:lnTo>
                    <a:lnTo>
                      <a:pt x="110" y="16"/>
                    </a:lnTo>
                    <a:lnTo>
                      <a:pt x="112" y="18"/>
                    </a:lnTo>
                    <a:lnTo>
                      <a:pt x="114" y="18"/>
                    </a:lnTo>
                    <a:lnTo>
                      <a:pt x="118" y="12"/>
                    </a:lnTo>
                    <a:lnTo>
                      <a:pt x="122" y="12"/>
                    </a:lnTo>
                    <a:lnTo>
                      <a:pt x="128" y="12"/>
                    </a:lnTo>
                    <a:lnTo>
                      <a:pt x="132" y="10"/>
                    </a:lnTo>
                    <a:lnTo>
                      <a:pt x="136" y="4"/>
                    </a:lnTo>
                    <a:lnTo>
                      <a:pt x="138" y="0"/>
                    </a:lnTo>
                    <a:lnTo>
                      <a:pt x="138" y="0"/>
                    </a:lnTo>
                    <a:lnTo>
                      <a:pt x="140" y="4"/>
                    </a:lnTo>
                    <a:lnTo>
                      <a:pt x="142" y="6"/>
                    </a:lnTo>
                    <a:lnTo>
                      <a:pt x="142" y="4"/>
                    </a:lnTo>
                    <a:lnTo>
                      <a:pt x="144" y="6"/>
                    </a:lnTo>
                    <a:lnTo>
                      <a:pt x="144" y="6"/>
                    </a:lnTo>
                    <a:lnTo>
                      <a:pt x="154" y="4"/>
                    </a:lnTo>
                    <a:lnTo>
                      <a:pt x="156" y="0"/>
                    </a:lnTo>
                    <a:lnTo>
                      <a:pt x="166" y="0"/>
                    </a:lnTo>
                    <a:lnTo>
                      <a:pt x="168" y="6"/>
                    </a:lnTo>
                    <a:lnTo>
                      <a:pt x="176" y="30"/>
                    </a:lnTo>
                    <a:lnTo>
                      <a:pt x="178" y="34"/>
                    </a:lnTo>
                    <a:lnTo>
                      <a:pt x="184" y="54"/>
                    </a:lnTo>
                    <a:lnTo>
                      <a:pt x="186" y="60"/>
                    </a:lnTo>
                    <a:lnTo>
                      <a:pt x="188" y="62"/>
                    </a:lnTo>
                    <a:lnTo>
                      <a:pt x="224" y="152"/>
                    </a:lnTo>
                    <a:lnTo>
                      <a:pt x="216" y="152"/>
                    </a:lnTo>
                    <a:lnTo>
                      <a:pt x="196" y="158"/>
                    </a:lnTo>
                    <a:lnTo>
                      <a:pt x="196" y="160"/>
                    </a:lnTo>
                    <a:lnTo>
                      <a:pt x="196" y="162"/>
                    </a:lnTo>
                    <a:lnTo>
                      <a:pt x="192" y="162"/>
                    </a:lnTo>
                    <a:lnTo>
                      <a:pt x="196" y="254"/>
                    </a:lnTo>
                    <a:lnTo>
                      <a:pt x="56" y="256"/>
                    </a:lnTo>
                    <a:lnTo>
                      <a:pt x="54" y="170"/>
                    </a:lnTo>
                    <a:lnTo>
                      <a:pt x="52" y="170"/>
                    </a:lnTo>
                    <a:lnTo>
                      <a:pt x="50" y="170"/>
                    </a:lnTo>
                    <a:lnTo>
                      <a:pt x="48" y="170"/>
                    </a:lnTo>
                    <a:lnTo>
                      <a:pt x="44" y="172"/>
                    </a:lnTo>
                    <a:lnTo>
                      <a:pt x="40" y="174"/>
                    </a:lnTo>
                    <a:lnTo>
                      <a:pt x="36" y="176"/>
                    </a:lnTo>
                    <a:lnTo>
                      <a:pt x="32" y="176"/>
                    </a:lnTo>
                    <a:lnTo>
                      <a:pt x="26" y="172"/>
                    </a:lnTo>
                    <a:lnTo>
                      <a:pt x="24" y="170"/>
                    </a:lnTo>
                    <a:lnTo>
                      <a:pt x="24" y="160"/>
                    </a:lnTo>
                    <a:lnTo>
                      <a:pt x="20" y="154"/>
                    </a:lnTo>
                    <a:lnTo>
                      <a:pt x="20" y="142"/>
                    </a:lnTo>
                    <a:lnTo>
                      <a:pt x="18" y="136"/>
                    </a:lnTo>
                    <a:lnTo>
                      <a:pt x="4" y="112"/>
                    </a:lnTo>
                    <a:lnTo>
                      <a:pt x="2" y="108"/>
                    </a:lnTo>
                    <a:lnTo>
                      <a:pt x="0" y="30"/>
                    </a:lnTo>
                    <a:lnTo>
                      <a:pt x="0" y="30"/>
                    </a:lnTo>
                    <a:lnTo>
                      <a:pt x="0" y="30"/>
                    </a:lnTo>
                    <a:close/>
                  </a:path>
                </a:pathLst>
              </a:custGeom>
              <a:grpFill/>
              <a:ln w="3175" cmpd="sng">
                <a:solidFill>
                  <a:srgbClr val="000000"/>
                </a:solidFill>
                <a:round/>
                <a:headEnd/>
                <a:tailEnd/>
              </a:ln>
            </p:spPr>
            <p:txBody>
              <a:bodyPr/>
              <a:lstStyle/>
              <a:p>
                <a:endParaRPr lang="en-US" sz="2600" dirty="0"/>
              </a:p>
            </p:txBody>
          </p:sp>
          <p:sp>
            <p:nvSpPr>
              <p:cNvPr id="861" name="Freeform 77"/>
              <p:cNvSpPr>
                <a:spLocks/>
              </p:cNvSpPr>
              <p:nvPr/>
            </p:nvSpPr>
            <p:spPr bwMode="auto">
              <a:xfrm>
                <a:off x="3088" y="962"/>
                <a:ext cx="8" cy="4"/>
              </a:xfrm>
              <a:custGeom>
                <a:avLst/>
                <a:gdLst>
                  <a:gd name="T0" fmla="*/ 0 w 8"/>
                  <a:gd name="T1" fmla="*/ 4 h 4"/>
                  <a:gd name="T2" fmla="*/ 2 w 8"/>
                  <a:gd name="T3" fmla="*/ 2 h 4"/>
                  <a:gd name="T4" fmla="*/ 4 w 8"/>
                  <a:gd name="T5" fmla="*/ 2 h 4"/>
                  <a:gd name="T6" fmla="*/ 4 w 8"/>
                  <a:gd name="T7" fmla="*/ 0 h 4"/>
                  <a:gd name="T8" fmla="*/ 6 w 8"/>
                  <a:gd name="T9" fmla="*/ 0 h 4"/>
                  <a:gd name="T10" fmla="*/ 8 w 8"/>
                  <a:gd name="T11" fmla="*/ 0 h 4"/>
                  <a:gd name="T12" fmla="*/ 8 w 8"/>
                  <a:gd name="T13" fmla="*/ 0 h 4"/>
                  <a:gd name="T14" fmla="*/ 8 w 8"/>
                  <a:gd name="T15" fmla="*/ 2 h 4"/>
                  <a:gd name="T16" fmla="*/ 8 w 8"/>
                  <a:gd name="T17" fmla="*/ 4 h 4"/>
                  <a:gd name="T18" fmla="*/ 6 w 8"/>
                  <a:gd name="T19" fmla="*/ 4 h 4"/>
                  <a:gd name="T20" fmla="*/ 4 w 8"/>
                  <a:gd name="T21" fmla="*/ 4 h 4"/>
                  <a:gd name="T22" fmla="*/ 0 w 8"/>
                  <a:gd name="T23" fmla="*/ 4 h 4"/>
                  <a:gd name="T24" fmla="*/ 0 w 8"/>
                  <a:gd name="T25" fmla="*/ 4 h 4"/>
                  <a:gd name="T26" fmla="*/ 0 w 8"/>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
                    <a:moveTo>
                      <a:pt x="0" y="4"/>
                    </a:moveTo>
                    <a:lnTo>
                      <a:pt x="2" y="2"/>
                    </a:lnTo>
                    <a:lnTo>
                      <a:pt x="4" y="2"/>
                    </a:lnTo>
                    <a:lnTo>
                      <a:pt x="4" y="0"/>
                    </a:lnTo>
                    <a:lnTo>
                      <a:pt x="6" y="0"/>
                    </a:lnTo>
                    <a:lnTo>
                      <a:pt x="8" y="0"/>
                    </a:lnTo>
                    <a:lnTo>
                      <a:pt x="8" y="0"/>
                    </a:lnTo>
                    <a:lnTo>
                      <a:pt x="8" y="2"/>
                    </a:lnTo>
                    <a:lnTo>
                      <a:pt x="8" y="4"/>
                    </a:lnTo>
                    <a:lnTo>
                      <a:pt x="6" y="4"/>
                    </a:lnTo>
                    <a:lnTo>
                      <a:pt x="4" y="4"/>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862" name="Freeform 78"/>
              <p:cNvSpPr>
                <a:spLocks/>
              </p:cNvSpPr>
              <p:nvPr/>
            </p:nvSpPr>
            <p:spPr bwMode="auto">
              <a:xfrm>
                <a:off x="3082" y="964"/>
                <a:ext cx="4" cy="4"/>
              </a:xfrm>
              <a:custGeom>
                <a:avLst/>
                <a:gdLst>
                  <a:gd name="T0" fmla="*/ 4 w 4"/>
                  <a:gd name="T1" fmla="*/ 0 h 4"/>
                  <a:gd name="T2" fmla="*/ 4 w 4"/>
                  <a:gd name="T3" fmla="*/ 0 h 4"/>
                  <a:gd name="T4" fmla="*/ 4 w 4"/>
                  <a:gd name="T5" fmla="*/ 2 h 4"/>
                  <a:gd name="T6" fmla="*/ 2 w 4"/>
                  <a:gd name="T7" fmla="*/ 4 h 4"/>
                  <a:gd name="T8" fmla="*/ 2 w 4"/>
                  <a:gd name="T9" fmla="*/ 4 h 4"/>
                  <a:gd name="T10" fmla="*/ 0 w 4"/>
                  <a:gd name="T11" fmla="*/ 0 h 4"/>
                  <a:gd name="T12" fmla="*/ 2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0"/>
                    </a:lnTo>
                    <a:lnTo>
                      <a:pt x="4" y="2"/>
                    </a:lnTo>
                    <a:lnTo>
                      <a:pt x="2" y="4"/>
                    </a:lnTo>
                    <a:lnTo>
                      <a:pt x="2" y="4"/>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63" name="Freeform 79"/>
              <p:cNvSpPr>
                <a:spLocks/>
              </p:cNvSpPr>
              <p:nvPr/>
            </p:nvSpPr>
            <p:spPr bwMode="auto">
              <a:xfrm>
                <a:off x="3098" y="966"/>
                <a:ext cx="4" cy="4"/>
              </a:xfrm>
              <a:custGeom>
                <a:avLst/>
                <a:gdLst>
                  <a:gd name="T0" fmla="*/ 2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4" y="4"/>
                    </a:lnTo>
                    <a:lnTo>
                      <a:pt x="2"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864" name="Freeform 80"/>
              <p:cNvSpPr>
                <a:spLocks/>
              </p:cNvSpPr>
              <p:nvPr/>
            </p:nvSpPr>
            <p:spPr bwMode="auto">
              <a:xfrm>
                <a:off x="3100" y="972"/>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65" name="Freeform 81"/>
              <p:cNvSpPr>
                <a:spLocks/>
              </p:cNvSpPr>
              <p:nvPr/>
            </p:nvSpPr>
            <p:spPr bwMode="auto">
              <a:xfrm>
                <a:off x="3232" y="1012"/>
                <a:ext cx="394" cy="374"/>
              </a:xfrm>
              <a:custGeom>
                <a:avLst/>
                <a:gdLst>
                  <a:gd name="T0" fmla="*/ 344 w 394"/>
                  <a:gd name="T1" fmla="*/ 66 h 374"/>
                  <a:gd name="T2" fmla="*/ 324 w 394"/>
                  <a:gd name="T3" fmla="*/ 342 h 374"/>
                  <a:gd name="T4" fmla="*/ 302 w 394"/>
                  <a:gd name="T5" fmla="*/ 352 h 374"/>
                  <a:gd name="T6" fmla="*/ 280 w 394"/>
                  <a:gd name="T7" fmla="*/ 364 h 374"/>
                  <a:gd name="T8" fmla="*/ 244 w 394"/>
                  <a:gd name="T9" fmla="*/ 348 h 374"/>
                  <a:gd name="T10" fmla="*/ 216 w 394"/>
                  <a:gd name="T11" fmla="*/ 364 h 374"/>
                  <a:gd name="T12" fmla="*/ 210 w 394"/>
                  <a:gd name="T13" fmla="*/ 358 h 374"/>
                  <a:gd name="T14" fmla="*/ 214 w 394"/>
                  <a:gd name="T15" fmla="*/ 352 h 374"/>
                  <a:gd name="T16" fmla="*/ 210 w 394"/>
                  <a:gd name="T17" fmla="*/ 342 h 374"/>
                  <a:gd name="T18" fmla="*/ 210 w 394"/>
                  <a:gd name="T19" fmla="*/ 332 h 374"/>
                  <a:gd name="T20" fmla="*/ 202 w 394"/>
                  <a:gd name="T21" fmla="*/ 332 h 374"/>
                  <a:gd name="T22" fmla="*/ 196 w 394"/>
                  <a:gd name="T23" fmla="*/ 324 h 374"/>
                  <a:gd name="T24" fmla="*/ 190 w 394"/>
                  <a:gd name="T25" fmla="*/ 312 h 374"/>
                  <a:gd name="T26" fmla="*/ 190 w 394"/>
                  <a:gd name="T27" fmla="*/ 300 h 374"/>
                  <a:gd name="T28" fmla="*/ 196 w 394"/>
                  <a:gd name="T29" fmla="*/ 294 h 374"/>
                  <a:gd name="T30" fmla="*/ 182 w 394"/>
                  <a:gd name="T31" fmla="*/ 284 h 374"/>
                  <a:gd name="T32" fmla="*/ 184 w 394"/>
                  <a:gd name="T33" fmla="*/ 276 h 374"/>
                  <a:gd name="T34" fmla="*/ 186 w 394"/>
                  <a:gd name="T35" fmla="*/ 262 h 374"/>
                  <a:gd name="T36" fmla="*/ 172 w 394"/>
                  <a:gd name="T37" fmla="*/ 270 h 374"/>
                  <a:gd name="T38" fmla="*/ 156 w 394"/>
                  <a:gd name="T39" fmla="*/ 264 h 374"/>
                  <a:gd name="T40" fmla="*/ 146 w 394"/>
                  <a:gd name="T41" fmla="*/ 268 h 374"/>
                  <a:gd name="T42" fmla="*/ 124 w 394"/>
                  <a:gd name="T43" fmla="*/ 262 h 374"/>
                  <a:gd name="T44" fmla="*/ 116 w 394"/>
                  <a:gd name="T45" fmla="*/ 256 h 374"/>
                  <a:gd name="T46" fmla="*/ 100 w 394"/>
                  <a:gd name="T47" fmla="*/ 254 h 374"/>
                  <a:gd name="T48" fmla="*/ 92 w 394"/>
                  <a:gd name="T49" fmla="*/ 256 h 374"/>
                  <a:gd name="T50" fmla="*/ 82 w 394"/>
                  <a:gd name="T51" fmla="*/ 264 h 374"/>
                  <a:gd name="T52" fmla="*/ 72 w 394"/>
                  <a:gd name="T53" fmla="*/ 260 h 374"/>
                  <a:gd name="T54" fmla="*/ 62 w 394"/>
                  <a:gd name="T55" fmla="*/ 260 h 374"/>
                  <a:gd name="T56" fmla="*/ 56 w 394"/>
                  <a:gd name="T57" fmla="*/ 252 h 374"/>
                  <a:gd name="T58" fmla="*/ 52 w 394"/>
                  <a:gd name="T59" fmla="*/ 244 h 374"/>
                  <a:gd name="T60" fmla="*/ 58 w 394"/>
                  <a:gd name="T61" fmla="*/ 240 h 374"/>
                  <a:gd name="T62" fmla="*/ 46 w 394"/>
                  <a:gd name="T63" fmla="*/ 242 h 374"/>
                  <a:gd name="T64" fmla="*/ 44 w 394"/>
                  <a:gd name="T65" fmla="*/ 226 h 374"/>
                  <a:gd name="T66" fmla="*/ 52 w 394"/>
                  <a:gd name="T67" fmla="*/ 222 h 374"/>
                  <a:gd name="T68" fmla="*/ 42 w 394"/>
                  <a:gd name="T69" fmla="*/ 212 h 374"/>
                  <a:gd name="T70" fmla="*/ 42 w 394"/>
                  <a:gd name="T71" fmla="*/ 202 h 374"/>
                  <a:gd name="T72" fmla="*/ 30 w 394"/>
                  <a:gd name="T73" fmla="*/ 198 h 374"/>
                  <a:gd name="T74" fmla="*/ 22 w 394"/>
                  <a:gd name="T75" fmla="*/ 194 h 374"/>
                  <a:gd name="T76" fmla="*/ 12 w 394"/>
                  <a:gd name="T77" fmla="*/ 190 h 374"/>
                  <a:gd name="T78" fmla="*/ 6 w 394"/>
                  <a:gd name="T79" fmla="*/ 186 h 374"/>
                  <a:gd name="T80" fmla="*/ 4 w 394"/>
                  <a:gd name="T81" fmla="*/ 178 h 374"/>
                  <a:gd name="T82" fmla="*/ 24 w 394"/>
                  <a:gd name="T83" fmla="*/ 162 h 374"/>
                  <a:gd name="T84" fmla="*/ 38 w 394"/>
                  <a:gd name="T85" fmla="*/ 156 h 374"/>
                  <a:gd name="T86" fmla="*/ 44 w 394"/>
                  <a:gd name="T87" fmla="*/ 146 h 374"/>
                  <a:gd name="T88" fmla="*/ 58 w 394"/>
                  <a:gd name="T89" fmla="*/ 132 h 374"/>
                  <a:gd name="T90" fmla="*/ 70 w 394"/>
                  <a:gd name="T91" fmla="*/ 120 h 374"/>
                  <a:gd name="T92" fmla="*/ 72 w 394"/>
                  <a:gd name="T93" fmla="*/ 108 h 374"/>
                  <a:gd name="T94" fmla="*/ 82 w 394"/>
                  <a:gd name="T95" fmla="*/ 80 h 374"/>
                  <a:gd name="T96" fmla="*/ 90 w 394"/>
                  <a:gd name="T97" fmla="*/ 66 h 374"/>
                  <a:gd name="T98" fmla="*/ 98 w 394"/>
                  <a:gd name="T99" fmla="*/ 42 h 374"/>
                  <a:gd name="T100" fmla="*/ 108 w 394"/>
                  <a:gd name="T101" fmla="*/ 18 h 374"/>
                  <a:gd name="T102" fmla="*/ 144 w 394"/>
                  <a:gd name="T103" fmla="*/ 0 h 374"/>
                  <a:gd name="T104" fmla="*/ 200 w 394"/>
                  <a:gd name="T105" fmla="*/ 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74">
                    <a:moveTo>
                      <a:pt x="260" y="16"/>
                    </a:moveTo>
                    <a:lnTo>
                      <a:pt x="260" y="34"/>
                    </a:lnTo>
                    <a:lnTo>
                      <a:pt x="314" y="34"/>
                    </a:lnTo>
                    <a:lnTo>
                      <a:pt x="312" y="70"/>
                    </a:lnTo>
                    <a:lnTo>
                      <a:pt x="344" y="70"/>
                    </a:lnTo>
                    <a:lnTo>
                      <a:pt x="344" y="66"/>
                    </a:lnTo>
                    <a:lnTo>
                      <a:pt x="346" y="66"/>
                    </a:lnTo>
                    <a:lnTo>
                      <a:pt x="392" y="66"/>
                    </a:lnTo>
                    <a:lnTo>
                      <a:pt x="394" y="236"/>
                    </a:lnTo>
                    <a:lnTo>
                      <a:pt x="324" y="236"/>
                    </a:lnTo>
                    <a:lnTo>
                      <a:pt x="324" y="236"/>
                    </a:lnTo>
                    <a:lnTo>
                      <a:pt x="324" y="342"/>
                    </a:lnTo>
                    <a:lnTo>
                      <a:pt x="318" y="344"/>
                    </a:lnTo>
                    <a:lnTo>
                      <a:pt x="316" y="348"/>
                    </a:lnTo>
                    <a:lnTo>
                      <a:pt x="312" y="348"/>
                    </a:lnTo>
                    <a:lnTo>
                      <a:pt x="308" y="348"/>
                    </a:lnTo>
                    <a:lnTo>
                      <a:pt x="304" y="350"/>
                    </a:lnTo>
                    <a:lnTo>
                      <a:pt x="302" y="352"/>
                    </a:lnTo>
                    <a:lnTo>
                      <a:pt x="296" y="352"/>
                    </a:lnTo>
                    <a:lnTo>
                      <a:pt x="292" y="352"/>
                    </a:lnTo>
                    <a:lnTo>
                      <a:pt x="290" y="356"/>
                    </a:lnTo>
                    <a:lnTo>
                      <a:pt x="288" y="362"/>
                    </a:lnTo>
                    <a:lnTo>
                      <a:pt x="284" y="364"/>
                    </a:lnTo>
                    <a:lnTo>
                      <a:pt x="280" y="364"/>
                    </a:lnTo>
                    <a:lnTo>
                      <a:pt x="280" y="362"/>
                    </a:lnTo>
                    <a:lnTo>
                      <a:pt x="274" y="360"/>
                    </a:lnTo>
                    <a:lnTo>
                      <a:pt x="270" y="358"/>
                    </a:lnTo>
                    <a:lnTo>
                      <a:pt x="252" y="354"/>
                    </a:lnTo>
                    <a:lnTo>
                      <a:pt x="248" y="350"/>
                    </a:lnTo>
                    <a:lnTo>
                      <a:pt x="244" y="348"/>
                    </a:lnTo>
                    <a:lnTo>
                      <a:pt x="238" y="350"/>
                    </a:lnTo>
                    <a:lnTo>
                      <a:pt x="232" y="350"/>
                    </a:lnTo>
                    <a:lnTo>
                      <a:pt x="226" y="356"/>
                    </a:lnTo>
                    <a:lnTo>
                      <a:pt x="222" y="360"/>
                    </a:lnTo>
                    <a:lnTo>
                      <a:pt x="220" y="364"/>
                    </a:lnTo>
                    <a:lnTo>
                      <a:pt x="216" y="364"/>
                    </a:lnTo>
                    <a:lnTo>
                      <a:pt x="210" y="370"/>
                    </a:lnTo>
                    <a:lnTo>
                      <a:pt x="208" y="374"/>
                    </a:lnTo>
                    <a:lnTo>
                      <a:pt x="208" y="370"/>
                    </a:lnTo>
                    <a:lnTo>
                      <a:pt x="210" y="362"/>
                    </a:lnTo>
                    <a:lnTo>
                      <a:pt x="210" y="360"/>
                    </a:lnTo>
                    <a:lnTo>
                      <a:pt x="210" y="358"/>
                    </a:lnTo>
                    <a:lnTo>
                      <a:pt x="208" y="356"/>
                    </a:lnTo>
                    <a:lnTo>
                      <a:pt x="208" y="354"/>
                    </a:lnTo>
                    <a:lnTo>
                      <a:pt x="210" y="352"/>
                    </a:lnTo>
                    <a:lnTo>
                      <a:pt x="212" y="352"/>
                    </a:lnTo>
                    <a:lnTo>
                      <a:pt x="212" y="354"/>
                    </a:lnTo>
                    <a:lnTo>
                      <a:pt x="214" y="352"/>
                    </a:lnTo>
                    <a:lnTo>
                      <a:pt x="214" y="352"/>
                    </a:lnTo>
                    <a:lnTo>
                      <a:pt x="214" y="350"/>
                    </a:lnTo>
                    <a:lnTo>
                      <a:pt x="212" y="350"/>
                    </a:lnTo>
                    <a:lnTo>
                      <a:pt x="212" y="346"/>
                    </a:lnTo>
                    <a:lnTo>
                      <a:pt x="212" y="344"/>
                    </a:lnTo>
                    <a:lnTo>
                      <a:pt x="210" y="342"/>
                    </a:lnTo>
                    <a:lnTo>
                      <a:pt x="208" y="342"/>
                    </a:lnTo>
                    <a:lnTo>
                      <a:pt x="210" y="336"/>
                    </a:lnTo>
                    <a:lnTo>
                      <a:pt x="208" y="334"/>
                    </a:lnTo>
                    <a:lnTo>
                      <a:pt x="208" y="334"/>
                    </a:lnTo>
                    <a:lnTo>
                      <a:pt x="210" y="332"/>
                    </a:lnTo>
                    <a:lnTo>
                      <a:pt x="210" y="332"/>
                    </a:lnTo>
                    <a:lnTo>
                      <a:pt x="212" y="330"/>
                    </a:lnTo>
                    <a:lnTo>
                      <a:pt x="212" y="330"/>
                    </a:lnTo>
                    <a:lnTo>
                      <a:pt x="212" y="328"/>
                    </a:lnTo>
                    <a:lnTo>
                      <a:pt x="210" y="328"/>
                    </a:lnTo>
                    <a:lnTo>
                      <a:pt x="206" y="330"/>
                    </a:lnTo>
                    <a:lnTo>
                      <a:pt x="202" y="332"/>
                    </a:lnTo>
                    <a:lnTo>
                      <a:pt x="200" y="330"/>
                    </a:lnTo>
                    <a:lnTo>
                      <a:pt x="198" y="328"/>
                    </a:lnTo>
                    <a:lnTo>
                      <a:pt x="196" y="326"/>
                    </a:lnTo>
                    <a:lnTo>
                      <a:pt x="196" y="326"/>
                    </a:lnTo>
                    <a:lnTo>
                      <a:pt x="196" y="326"/>
                    </a:lnTo>
                    <a:lnTo>
                      <a:pt x="196" y="324"/>
                    </a:lnTo>
                    <a:lnTo>
                      <a:pt x="198" y="322"/>
                    </a:lnTo>
                    <a:lnTo>
                      <a:pt x="200" y="322"/>
                    </a:lnTo>
                    <a:lnTo>
                      <a:pt x="196" y="318"/>
                    </a:lnTo>
                    <a:lnTo>
                      <a:pt x="194" y="318"/>
                    </a:lnTo>
                    <a:lnTo>
                      <a:pt x="192" y="314"/>
                    </a:lnTo>
                    <a:lnTo>
                      <a:pt x="190" y="312"/>
                    </a:lnTo>
                    <a:lnTo>
                      <a:pt x="188" y="310"/>
                    </a:lnTo>
                    <a:lnTo>
                      <a:pt x="188" y="308"/>
                    </a:lnTo>
                    <a:lnTo>
                      <a:pt x="188" y="308"/>
                    </a:lnTo>
                    <a:lnTo>
                      <a:pt x="190" y="304"/>
                    </a:lnTo>
                    <a:lnTo>
                      <a:pt x="188" y="302"/>
                    </a:lnTo>
                    <a:lnTo>
                      <a:pt x="190" y="300"/>
                    </a:lnTo>
                    <a:lnTo>
                      <a:pt x="192" y="298"/>
                    </a:lnTo>
                    <a:lnTo>
                      <a:pt x="196" y="300"/>
                    </a:lnTo>
                    <a:lnTo>
                      <a:pt x="196" y="298"/>
                    </a:lnTo>
                    <a:lnTo>
                      <a:pt x="198" y="298"/>
                    </a:lnTo>
                    <a:lnTo>
                      <a:pt x="198" y="296"/>
                    </a:lnTo>
                    <a:lnTo>
                      <a:pt x="196" y="294"/>
                    </a:lnTo>
                    <a:lnTo>
                      <a:pt x="194" y="294"/>
                    </a:lnTo>
                    <a:lnTo>
                      <a:pt x="190" y="294"/>
                    </a:lnTo>
                    <a:lnTo>
                      <a:pt x="186" y="294"/>
                    </a:lnTo>
                    <a:lnTo>
                      <a:pt x="184" y="290"/>
                    </a:lnTo>
                    <a:lnTo>
                      <a:pt x="184" y="288"/>
                    </a:lnTo>
                    <a:lnTo>
                      <a:pt x="182" y="284"/>
                    </a:lnTo>
                    <a:lnTo>
                      <a:pt x="186" y="284"/>
                    </a:lnTo>
                    <a:lnTo>
                      <a:pt x="184" y="282"/>
                    </a:lnTo>
                    <a:lnTo>
                      <a:pt x="184" y="280"/>
                    </a:lnTo>
                    <a:lnTo>
                      <a:pt x="182" y="276"/>
                    </a:lnTo>
                    <a:lnTo>
                      <a:pt x="184" y="276"/>
                    </a:lnTo>
                    <a:lnTo>
                      <a:pt x="184" y="276"/>
                    </a:lnTo>
                    <a:lnTo>
                      <a:pt x="182" y="274"/>
                    </a:lnTo>
                    <a:lnTo>
                      <a:pt x="182" y="272"/>
                    </a:lnTo>
                    <a:lnTo>
                      <a:pt x="182" y="270"/>
                    </a:lnTo>
                    <a:lnTo>
                      <a:pt x="184" y="266"/>
                    </a:lnTo>
                    <a:lnTo>
                      <a:pt x="184" y="264"/>
                    </a:lnTo>
                    <a:lnTo>
                      <a:pt x="186" y="262"/>
                    </a:lnTo>
                    <a:lnTo>
                      <a:pt x="184" y="262"/>
                    </a:lnTo>
                    <a:lnTo>
                      <a:pt x="182" y="264"/>
                    </a:lnTo>
                    <a:lnTo>
                      <a:pt x="180" y="266"/>
                    </a:lnTo>
                    <a:lnTo>
                      <a:pt x="176" y="266"/>
                    </a:lnTo>
                    <a:lnTo>
                      <a:pt x="174" y="268"/>
                    </a:lnTo>
                    <a:lnTo>
                      <a:pt x="172" y="270"/>
                    </a:lnTo>
                    <a:lnTo>
                      <a:pt x="168" y="270"/>
                    </a:lnTo>
                    <a:lnTo>
                      <a:pt x="164" y="268"/>
                    </a:lnTo>
                    <a:lnTo>
                      <a:pt x="162" y="266"/>
                    </a:lnTo>
                    <a:lnTo>
                      <a:pt x="160" y="264"/>
                    </a:lnTo>
                    <a:lnTo>
                      <a:pt x="158" y="262"/>
                    </a:lnTo>
                    <a:lnTo>
                      <a:pt x="156" y="264"/>
                    </a:lnTo>
                    <a:lnTo>
                      <a:pt x="154" y="266"/>
                    </a:lnTo>
                    <a:lnTo>
                      <a:pt x="152" y="266"/>
                    </a:lnTo>
                    <a:lnTo>
                      <a:pt x="150" y="266"/>
                    </a:lnTo>
                    <a:lnTo>
                      <a:pt x="150" y="264"/>
                    </a:lnTo>
                    <a:lnTo>
                      <a:pt x="148" y="268"/>
                    </a:lnTo>
                    <a:lnTo>
                      <a:pt x="146" y="268"/>
                    </a:lnTo>
                    <a:lnTo>
                      <a:pt x="142" y="268"/>
                    </a:lnTo>
                    <a:lnTo>
                      <a:pt x="140" y="268"/>
                    </a:lnTo>
                    <a:lnTo>
                      <a:pt x="134" y="262"/>
                    </a:lnTo>
                    <a:lnTo>
                      <a:pt x="130" y="264"/>
                    </a:lnTo>
                    <a:lnTo>
                      <a:pt x="128" y="264"/>
                    </a:lnTo>
                    <a:lnTo>
                      <a:pt x="124" y="262"/>
                    </a:lnTo>
                    <a:lnTo>
                      <a:pt x="120" y="264"/>
                    </a:lnTo>
                    <a:lnTo>
                      <a:pt x="118" y="260"/>
                    </a:lnTo>
                    <a:lnTo>
                      <a:pt x="120" y="258"/>
                    </a:lnTo>
                    <a:lnTo>
                      <a:pt x="118" y="256"/>
                    </a:lnTo>
                    <a:lnTo>
                      <a:pt x="116" y="254"/>
                    </a:lnTo>
                    <a:lnTo>
                      <a:pt x="116" y="256"/>
                    </a:lnTo>
                    <a:lnTo>
                      <a:pt x="108" y="256"/>
                    </a:lnTo>
                    <a:lnTo>
                      <a:pt x="106" y="256"/>
                    </a:lnTo>
                    <a:lnTo>
                      <a:pt x="106" y="254"/>
                    </a:lnTo>
                    <a:lnTo>
                      <a:pt x="104" y="254"/>
                    </a:lnTo>
                    <a:lnTo>
                      <a:pt x="100" y="256"/>
                    </a:lnTo>
                    <a:lnTo>
                      <a:pt x="100" y="254"/>
                    </a:lnTo>
                    <a:lnTo>
                      <a:pt x="98" y="256"/>
                    </a:lnTo>
                    <a:lnTo>
                      <a:pt x="98" y="258"/>
                    </a:lnTo>
                    <a:lnTo>
                      <a:pt x="96" y="260"/>
                    </a:lnTo>
                    <a:lnTo>
                      <a:pt x="94" y="262"/>
                    </a:lnTo>
                    <a:lnTo>
                      <a:pt x="92" y="260"/>
                    </a:lnTo>
                    <a:lnTo>
                      <a:pt x="92" y="256"/>
                    </a:lnTo>
                    <a:lnTo>
                      <a:pt x="88" y="256"/>
                    </a:lnTo>
                    <a:lnTo>
                      <a:pt x="86" y="256"/>
                    </a:lnTo>
                    <a:lnTo>
                      <a:pt x="82" y="258"/>
                    </a:lnTo>
                    <a:lnTo>
                      <a:pt x="82" y="260"/>
                    </a:lnTo>
                    <a:lnTo>
                      <a:pt x="82" y="262"/>
                    </a:lnTo>
                    <a:lnTo>
                      <a:pt x="82" y="264"/>
                    </a:lnTo>
                    <a:lnTo>
                      <a:pt x="82" y="264"/>
                    </a:lnTo>
                    <a:lnTo>
                      <a:pt x="80" y="262"/>
                    </a:lnTo>
                    <a:lnTo>
                      <a:pt x="80" y="262"/>
                    </a:lnTo>
                    <a:lnTo>
                      <a:pt x="78" y="260"/>
                    </a:lnTo>
                    <a:lnTo>
                      <a:pt x="76" y="260"/>
                    </a:lnTo>
                    <a:lnTo>
                      <a:pt x="72" y="260"/>
                    </a:lnTo>
                    <a:lnTo>
                      <a:pt x="72" y="262"/>
                    </a:lnTo>
                    <a:lnTo>
                      <a:pt x="70" y="262"/>
                    </a:lnTo>
                    <a:lnTo>
                      <a:pt x="70" y="262"/>
                    </a:lnTo>
                    <a:lnTo>
                      <a:pt x="68" y="260"/>
                    </a:lnTo>
                    <a:lnTo>
                      <a:pt x="66" y="260"/>
                    </a:lnTo>
                    <a:lnTo>
                      <a:pt x="62" y="260"/>
                    </a:lnTo>
                    <a:lnTo>
                      <a:pt x="60" y="260"/>
                    </a:lnTo>
                    <a:lnTo>
                      <a:pt x="60" y="258"/>
                    </a:lnTo>
                    <a:lnTo>
                      <a:pt x="60" y="256"/>
                    </a:lnTo>
                    <a:lnTo>
                      <a:pt x="58" y="256"/>
                    </a:lnTo>
                    <a:lnTo>
                      <a:pt x="58" y="256"/>
                    </a:lnTo>
                    <a:lnTo>
                      <a:pt x="56" y="252"/>
                    </a:lnTo>
                    <a:lnTo>
                      <a:pt x="56" y="250"/>
                    </a:lnTo>
                    <a:lnTo>
                      <a:pt x="56" y="250"/>
                    </a:lnTo>
                    <a:lnTo>
                      <a:pt x="54" y="250"/>
                    </a:lnTo>
                    <a:lnTo>
                      <a:pt x="52" y="248"/>
                    </a:lnTo>
                    <a:lnTo>
                      <a:pt x="52" y="246"/>
                    </a:lnTo>
                    <a:lnTo>
                      <a:pt x="52" y="244"/>
                    </a:lnTo>
                    <a:lnTo>
                      <a:pt x="54" y="242"/>
                    </a:lnTo>
                    <a:lnTo>
                      <a:pt x="56" y="244"/>
                    </a:lnTo>
                    <a:lnTo>
                      <a:pt x="56" y="244"/>
                    </a:lnTo>
                    <a:lnTo>
                      <a:pt x="58" y="244"/>
                    </a:lnTo>
                    <a:lnTo>
                      <a:pt x="58" y="242"/>
                    </a:lnTo>
                    <a:lnTo>
                      <a:pt x="58" y="240"/>
                    </a:lnTo>
                    <a:lnTo>
                      <a:pt x="56" y="238"/>
                    </a:lnTo>
                    <a:lnTo>
                      <a:pt x="54" y="238"/>
                    </a:lnTo>
                    <a:lnTo>
                      <a:pt x="52" y="238"/>
                    </a:lnTo>
                    <a:lnTo>
                      <a:pt x="50" y="240"/>
                    </a:lnTo>
                    <a:lnTo>
                      <a:pt x="48" y="242"/>
                    </a:lnTo>
                    <a:lnTo>
                      <a:pt x="46" y="242"/>
                    </a:lnTo>
                    <a:lnTo>
                      <a:pt x="46" y="240"/>
                    </a:lnTo>
                    <a:lnTo>
                      <a:pt x="46" y="236"/>
                    </a:lnTo>
                    <a:lnTo>
                      <a:pt x="48" y="234"/>
                    </a:lnTo>
                    <a:lnTo>
                      <a:pt x="46" y="228"/>
                    </a:lnTo>
                    <a:lnTo>
                      <a:pt x="44" y="228"/>
                    </a:lnTo>
                    <a:lnTo>
                      <a:pt x="44" y="226"/>
                    </a:lnTo>
                    <a:lnTo>
                      <a:pt x="44" y="224"/>
                    </a:lnTo>
                    <a:lnTo>
                      <a:pt x="46" y="224"/>
                    </a:lnTo>
                    <a:lnTo>
                      <a:pt x="50" y="224"/>
                    </a:lnTo>
                    <a:lnTo>
                      <a:pt x="52" y="224"/>
                    </a:lnTo>
                    <a:lnTo>
                      <a:pt x="54" y="224"/>
                    </a:lnTo>
                    <a:lnTo>
                      <a:pt x="52" y="222"/>
                    </a:lnTo>
                    <a:lnTo>
                      <a:pt x="52" y="222"/>
                    </a:lnTo>
                    <a:lnTo>
                      <a:pt x="50" y="220"/>
                    </a:lnTo>
                    <a:lnTo>
                      <a:pt x="48" y="218"/>
                    </a:lnTo>
                    <a:lnTo>
                      <a:pt x="44" y="218"/>
                    </a:lnTo>
                    <a:lnTo>
                      <a:pt x="44" y="214"/>
                    </a:lnTo>
                    <a:lnTo>
                      <a:pt x="42" y="212"/>
                    </a:lnTo>
                    <a:lnTo>
                      <a:pt x="42" y="210"/>
                    </a:lnTo>
                    <a:lnTo>
                      <a:pt x="44" y="206"/>
                    </a:lnTo>
                    <a:lnTo>
                      <a:pt x="46" y="206"/>
                    </a:lnTo>
                    <a:lnTo>
                      <a:pt x="46" y="204"/>
                    </a:lnTo>
                    <a:lnTo>
                      <a:pt x="44" y="204"/>
                    </a:lnTo>
                    <a:lnTo>
                      <a:pt x="42" y="202"/>
                    </a:lnTo>
                    <a:lnTo>
                      <a:pt x="38" y="202"/>
                    </a:lnTo>
                    <a:lnTo>
                      <a:pt x="36" y="200"/>
                    </a:lnTo>
                    <a:lnTo>
                      <a:pt x="34" y="198"/>
                    </a:lnTo>
                    <a:lnTo>
                      <a:pt x="34" y="196"/>
                    </a:lnTo>
                    <a:lnTo>
                      <a:pt x="32" y="196"/>
                    </a:lnTo>
                    <a:lnTo>
                      <a:pt x="30" y="198"/>
                    </a:lnTo>
                    <a:lnTo>
                      <a:pt x="28" y="198"/>
                    </a:lnTo>
                    <a:lnTo>
                      <a:pt x="24" y="196"/>
                    </a:lnTo>
                    <a:lnTo>
                      <a:pt x="24" y="194"/>
                    </a:lnTo>
                    <a:lnTo>
                      <a:pt x="24" y="192"/>
                    </a:lnTo>
                    <a:lnTo>
                      <a:pt x="24" y="192"/>
                    </a:lnTo>
                    <a:lnTo>
                      <a:pt x="22" y="194"/>
                    </a:lnTo>
                    <a:lnTo>
                      <a:pt x="20" y="194"/>
                    </a:lnTo>
                    <a:lnTo>
                      <a:pt x="18" y="192"/>
                    </a:lnTo>
                    <a:lnTo>
                      <a:pt x="18" y="190"/>
                    </a:lnTo>
                    <a:lnTo>
                      <a:pt x="16" y="188"/>
                    </a:lnTo>
                    <a:lnTo>
                      <a:pt x="14" y="190"/>
                    </a:lnTo>
                    <a:lnTo>
                      <a:pt x="12" y="190"/>
                    </a:lnTo>
                    <a:lnTo>
                      <a:pt x="12" y="188"/>
                    </a:lnTo>
                    <a:lnTo>
                      <a:pt x="10" y="186"/>
                    </a:lnTo>
                    <a:lnTo>
                      <a:pt x="10" y="186"/>
                    </a:lnTo>
                    <a:lnTo>
                      <a:pt x="8" y="186"/>
                    </a:lnTo>
                    <a:lnTo>
                      <a:pt x="6" y="186"/>
                    </a:lnTo>
                    <a:lnTo>
                      <a:pt x="6" y="186"/>
                    </a:lnTo>
                    <a:lnTo>
                      <a:pt x="4" y="186"/>
                    </a:lnTo>
                    <a:lnTo>
                      <a:pt x="2" y="186"/>
                    </a:lnTo>
                    <a:lnTo>
                      <a:pt x="0" y="186"/>
                    </a:lnTo>
                    <a:lnTo>
                      <a:pt x="0" y="184"/>
                    </a:lnTo>
                    <a:lnTo>
                      <a:pt x="0" y="180"/>
                    </a:lnTo>
                    <a:lnTo>
                      <a:pt x="4" y="178"/>
                    </a:lnTo>
                    <a:lnTo>
                      <a:pt x="6" y="174"/>
                    </a:lnTo>
                    <a:lnTo>
                      <a:pt x="10" y="170"/>
                    </a:lnTo>
                    <a:lnTo>
                      <a:pt x="12" y="170"/>
                    </a:lnTo>
                    <a:lnTo>
                      <a:pt x="22" y="170"/>
                    </a:lnTo>
                    <a:lnTo>
                      <a:pt x="24" y="170"/>
                    </a:lnTo>
                    <a:lnTo>
                      <a:pt x="24" y="162"/>
                    </a:lnTo>
                    <a:lnTo>
                      <a:pt x="28" y="162"/>
                    </a:lnTo>
                    <a:lnTo>
                      <a:pt x="30" y="158"/>
                    </a:lnTo>
                    <a:lnTo>
                      <a:pt x="32" y="160"/>
                    </a:lnTo>
                    <a:lnTo>
                      <a:pt x="32" y="162"/>
                    </a:lnTo>
                    <a:lnTo>
                      <a:pt x="34" y="162"/>
                    </a:lnTo>
                    <a:lnTo>
                      <a:pt x="38" y="156"/>
                    </a:lnTo>
                    <a:lnTo>
                      <a:pt x="46" y="154"/>
                    </a:lnTo>
                    <a:lnTo>
                      <a:pt x="50" y="150"/>
                    </a:lnTo>
                    <a:lnTo>
                      <a:pt x="50" y="148"/>
                    </a:lnTo>
                    <a:lnTo>
                      <a:pt x="46" y="150"/>
                    </a:lnTo>
                    <a:lnTo>
                      <a:pt x="44" y="148"/>
                    </a:lnTo>
                    <a:lnTo>
                      <a:pt x="44" y="146"/>
                    </a:lnTo>
                    <a:lnTo>
                      <a:pt x="48" y="144"/>
                    </a:lnTo>
                    <a:lnTo>
                      <a:pt x="48" y="142"/>
                    </a:lnTo>
                    <a:lnTo>
                      <a:pt x="46" y="140"/>
                    </a:lnTo>
                    <a:lnTo>
                      <a:pt x="46" y="136"/>
                    </a:lnTo>
                    <a:lnTo>
                      <a:pt x="50" y="134"/>
                    </a:lnTo>
                    <a:lnTo>
                      <a:pt x="58" y="132"/>
                    </a:lnTo>
                    <a:lnTo>
                      <a:pt x="62" y="128"/>
                    </a:lnTo>
                    <a:lnTo>
                      <a:pt x="66" y="128"/>
                    </a:lnTo>
                    <a:lnTo>
                      <a:pt x="64" y="122"/>
                    </a:lnTo>
                    <a:lnTo>
                      <a:pt x="64" y="120"/>
                    </a:lnTo>
                    <a:lnTo>
                      <a:pt x="68" y="122"/>
                    </a:lnTo>
                    <a:lnTo>
                      <a:pt x="70" y="120"/>
                    </a:lnTo>
                    <a:lnTo>
                      <a:pt x="68" y="114"/>
                    </a:lnTo>
                    <a:lnTo>
                      <a:pt x="70" y="112"/>
                    </a:lnTo>
                    <a:lnTo>
                      <a:pt x="66" y="108"/>
                    </a:lnTo>
                    <a:lnTo>
                      <a:pt x="68" y="106"/>
                    </a:lnTo>
                    <a:lnTo>
                      <a:pt x="72" y="108"/>
                    </a:lnTo>
                    <a:lnTo>
                      <a:pt x="72" y="108"/>
                    </a:lnTo>
                    <a:lnTo>
                      <a:pt x="72" y="106"/>
                    </a:lnTo>
                    <a:lnTo>
                      <a:pt x="70" y="100"/>
                    </a:lnTo>
                    <a:lnTo>
                      <a:pt x="74" y="94"/>
                    </a:lnTo>
                    <a:lnTo>
                      <a:pt x="74" y="90"/>
                    </a:lnTo>
                    <a:lnTo>
                      <a:pt x="80" y="84"/>
                    </a:lnTo>
                    <a:lnTo>
                      <a:pt x="82" y="80"/>
                    </a:lnTo>
                    <a:lnTo>
                      <a:pt x="82" y="80"/>
                    </a:lnTo>
                    <a:lnTo>
                      <a:pt x="86" y="80"/>
                    </a:lnTo>
                    <a:lnTo>
                      <a:pt x="88" y="78"/>
                    </a:lnTo>
                    <a:lnTo>
                      <a:pt x="90" y="74"/>
                    </a:lnTo>
                    <a:lnTo>
                      <a:pt x="88" y="70"/>
                    </a:lnTo>
                    <a:lnTo>
                      <a:pt x="90" y="66"/>
                    </a:lnTo>
                    <a:lnTo>
                      <a:pt x="90" y="60"/>
                    </a:lnTo>
                    <a:lnTo>
                      <a:pt x="90" y="46"/>
                    </a:lnTo>
                    <a:lnTo>
                      <a:pt x="92" y="46"/>
                    </a:lnTo>
                    <a:lnTo>
                      <a:pt x="96" y="46"/>
                    </a:lnTo>
                    <a:lnTo>
                      <a:pt x="96" y="46"/>
                    </a:lnTo>
                    <a:lnTo>
                      <a:pt x="98" y="42"/>
                    </a:lnTo>
                    <a:lnTo>
                      <a:pt x="96" y="40"/>
                    </a:lnTo>
                    <a:lnTo>
                      <a:pt x="92" y="36"/>
                    </a:lnTo>
                    <a:lnTo>
                      <a:pt x="92" y="32"/>
                    </a:lnTo>
                    <a:lnTo>
                      <a:pt x="102" y="24"/>
                    </a:lnTo>
                    <a:lnTo>
                      <a:pt x="108" y="20"/>
                    </a:lnTo>
                    <a:lnTo>
                      <a:pt x="108" y="18"/>
                    </a:lnTo>
                    <a:lnTo>
                      <a:pt x="108" y="14"/>
                    </a:lnTo>
                    <a:lnTo>
                      <a:pt x="110" y="10"/>
                    </a:lnTo>
                    <a:lnTo>
                      <a:pt x="110" y="4"/>
                    </a:lnTo>
                    <a:lnTo>
                      <a:pt x="114" y="2"/>
                    </a:lnTo>
                    <a:lnTo>
                      <a:pt x="114" y="0"/>
                    </a:lnTo>
                    <a:lnTo>
                      <a:pt x="144" y="0"/>
                    </a:lnTo>
                    <a:lnTo>
                      <a:pt x="146" y="0"/>
                    </a:lnTo>
                    <a:lnTo>
                      <a:pt x="156" y="0"/>
                    </a:lnTo>
                    <a:lnTo>
                      <a:pt x="156" y="4"/>
                    </a:lnTo>
                    <a:lnTo>
                      <a:pt x="198" y="4"/>
                    </a:lnTo>
                    <a:lnTo>
                      <a:pt x="200" y="4"/>
                    </a:lnTo>
                    <a:lnTo>
                      <a:pt x="200" y="8"/>
                    </a:lnTo>
                    <a:lnTo>
                      <a:pt x="208" y="8"/>
                    </a:lnTo>
                    <a:lnTo>
                      <a:pt x="208" y="18"/>
                    </a:lnTo>
                    <a:lnTo>
                      <a:pt x="260" y="16"/>
                    </a:lnTo>
                    <a:lnTo>
                      <a:pt x="260" y="16"/>
                    </a:lnTo>
                    <a:close/>
                  </a:path>
                </a:pathLst>
              </a:custGeom>
              <a:grpFill/>
              <a:ln w="3175" cmpd="sng">
                <a:solidFill>
                  <a:srgbClr val="000000"/>
                </a:solidFill>
                <a:round/>
                <a:headEnd/>
                <a:tailEnd/>
              </a:ln>
            </p:spPr>
            <p:txBody>
              <a:bodyPr/>
              <a:lstStyle/>
              <a:p>
                <a:endParaRPr lang="en-US" sz="2600" dirty="0"/>
              </a:p>
            </p:txBody>
          </p:sp>
          <p:sp>
            <p:nvSpPr>
              <p:cNvPr id="866" name="Freeform 82"/>
              <p:cNvSpPr>
                <a:spLocks/>
              </p:cNvSpPr>
              <p:nvPr/>
            </p:nvSpPr>
            <p:spPr bwMode="auto">
              <a:xfrm>
                <a:off x="3556" y="1054"/>
                <a:ext cx="468" cy="354"/>
              </a:xfrm>
              <a:custGeom>
                <a:avLst/>
                <a:gdLst>
                  <a:gd name="T0" fmla="*/ 170 w 468"/>
                  <a:gd name="T1" fmla="*/ 26 h 354"/>
                  <a:gd name="T2" fmla="*/ 180 w 468"/>
                  <a:gd name="T3" fmla="*/ 36 h 354"/>
                  <a:gd name="T4" fmla="*/ 180 w 468"/>
                  <a:gd name="T5" fmla="*/ 44 h 354"/>
                  <a:gd name="T6" fmla="*/ 168 w 468"/>
                  <a:gd name="T7" fmla="*/ 46 h 354"/>
                  <a:gd name="T8" fmla="*/ 172 w 468"/>
                  <a:gd name="T9" fmla="*/ 62 h 354"/>
                  <a:gd name="T10" fmla="*/ 188 w 468"/>
                  <a:gd name="T11" fmla="*/ 66 h 354"/>
                  <a:gd name="T12" fmla="*/ 202 w 468"/>
                  <a:gd name="T13" fmla="*/ 64 h 354"/>
                  <a:gd name="T14" fmla="*/ 214 w 468"/>
                  <a:gd name="T15" fmla="*/ 56 h 354"/>
                  <a:gd name="T16" fmla="*/ 226 w 468"/>
                  <a:gd name="T17" fmla="*/ 54 h 354"/>
                  <a:gd name="T18" fmla="*/ 230 w 468"/>
                  <a:gd name="T19" fmla="*/ 58 h 354"/>
                  <a:gd name="T20" fmla="*/ 236 w 468"/>
                  <a:gd name="T21" fmla="*/ 58 h 354"/>
                  <a:gd name="T22" fmla="*/ 244 w 468"/>
                  <a:gd name="T23" fmla="*/ 54 h 354"/>
                  <a:gd name="T24" fmla="*/ 250 w 468"/>
                  <a:gd name="T25" fmla="*/ 32 h 354"/>
                  <a:gd name="T26" fmla="*/ 262 w 468"/>
                  <a:gd name="T27" fmla="*/ 20 h 354"/>
                  <a:gd name="T28" fmla="*/ 280 w 468"/>
                  <a:gd name="T29" fmla="*/ 14 h 354"/>
                  <a:gd name="T30" fmla="*/ 292 w 468"/>
                  <a:gd name="T31" fmla="*/ 12 h 354"/>
                  <a:gd name="T32" fmla="*/ 302 w 468"/>
                  <a:gd name="T33" fmla="*/ 10 h 354"/>
                  <a:gd name="T34" fmla="*/ 312 w 468"/>
                  <a:gd name="T35" fmla="*/ 6 h 354"/>
                  <a:gd name="T36" fmla="*/ 324 w 468"/>
                  <a:gd name="T37" fmla="*/ 8 h 354"/>
                  <a:gd name="T38" fmla="*/ 330 w 468"/>
                  <a:gd name="T39" fmla="*/ 8 h 354"/>
                  <a:gd name="T40" fmla="*/ 340 w 468"/>
                  <a:gd name="T41" fmla="*/ 8 h 354"/>
                  <a:gd name="T42" fmla="*/ 356 w 468"/>
                  <a:gd name="T43" fmla="*/ 0 h 354"/>
                  <a:gd name="T44" fmla="*/ 362 w 468"/>
                  <a:gd name="T45" fmla="*/ 22 h 354"/>
                  <a:gd name="T46" fmla="*/ 398 w 468"/>
                  <a:gd name="T47" fmla="*/ 60 h 354"/>
                  <a:gd name="T48" fmla="*/ 414 w 468"/>
                  <a:gd name="T49" fmla="*/ 96 h 354"/>
                  <a:gd name="T50" fmla="*/ 458 w 468"/>
                  <a:gd name="T51" fmla="*/ 104 h 354"/>
                  <a:gd name="T52" fmla="*/ 460 w 468"/>
                  <a:gd name="T53" fmla="*/ 114 h 354"/>
                  <a:gd name="T54" fmla="*/ 456 w 468"/>
                  <a:gd name="T55" fmla="*/ 114 h 354"/>
                  <a:gd name="T56" fmla="*/ 448 w 468"/>
                  <a:gd name="T57" fmla="*/ 114 h 354"/>
                  <a:gd name="T58" fmla="*/ 452 w 468"/>
                  <a:gd name="T59" fmla="*/ 134 h 354"/>
                  <a:gd name="T60" fmla="*/ 460 w 468"/>
                  <a:gd name="T61" fmla="*/ 140 h 354"/>
                  <a:gd name="T62" fmla="*/ 466 w 468"/>
                  <a:gd name="T63" fmla="*/ 150 h 354"/>
                  <a:gd name="T64" fmla="*/ 468 w 468"/>
                  <a:gd name="T65" fmla="*/ 298 h 354"/>
                  <a:gd name="T66" fmla="*/ 458 w 468"/>
                  <a:gd name="T67" fmla="*/ 352 h 354"/>
                  <a:gd name="T68" fmla="*/ 362 w 468"/>
                  <a:gd name="T69" fmla="*/ 354 h 354"/>
                  <a:gd name="T70" fmla="*/ 114 w 468"/>
                  <a:gd name="T71" fmla="*/ 346 h 354"/>
                  <a:gd name="T72" fmla="*/ 102 w 468"/>
                  <a:gd name="T73" fmla="*/ 338 h 354"/>
                  <a:gd name="T74" fmla="*/ 88 w 468"/>
                  <a:gd name="T75" fmla="*/ 326 h 354"/>
                  <a:gd name="T76" fmla="*/ 78 w 468"/>
                  <a:gd name="T77" fmla="*/ 322 h 354"/>
                  <a:gd name="T78" fmla="*/ 72 w 468"/>
                  <a:gd name="T79" fmla="*/ 318 h 354"/>
                  <a:gd name="T80" fmla="*/ 68 w 468"/>
                  <a:gd name="T81" fmla="*/ 318 h 354"/>
                  <a:gd name="T82" fmla="*/ 58 w 468"/>
                  <a:gd name="T83" fmla="*/ 316 h 354"/>
                  <a:gd name="T84" fmla="*/ 48 w 468"/>
                  <a:gd name="T85" fmla="*/ 304 h 354"/>
                  <a:gd name="T86" fmla="*/ 40 w 468"/>
                  <a:gd name="T87" fmla="*/ 300 h 354"/>
                  <a:gd name="T88" fmla="*/ 30 w 468"/>
                  <a:gd name="T89" fmla="*/ 296 h 354"/>
                  <a:gd name="T90" fmla="*/ 22 w 468"/>
                  <a:gd name="T91" fmla="*/ 298 h 354"/>
                  <a:gd name="T92" fmla="*/ 14 w 468"/>
                  <a:gd name="T93" fmla="*/ 302 h 354"/>
                  <a:gd name="T94" fmla="*/ 6 w 468"/>
                  <a:gd name="T95" fmla="*/ 302 h 354"/>
                  <a:gd name="T96" fmla="*/ 0 w 468"/>
                  <a:gd name="T97" fmla="*/ 194 h 354"/>
                  <a:gd name="T98" fmla="*/ 70 w 468"/>
                  <a:gd name="T99" fmla="*/ 194 h 354"/>
                  <a:gd name="T100" fmla="*/ 68 w 468"/>
                  <a:gd name="T101" fmla="*/ 2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54">
                    <a:moveTo>
                      <a:pt x="68" y="24"/>
                    </a:moveTo>
                    <a:lnTo>
                      <a:pt x="170" y="26"/>
                    </a:lnTo>
                    <a:lnTo>
                      <a:pt x="174" y="32"/>
                    </a:lnTo>
                    <a:lnTo>
                      <a:pt x="180" y="36"/>
                    </a:lnTo>
                    <a:lnTo>
                      <a:pt x="182" y="42"/>
                    </a:lnTo>
                    <a:lnTo>
                      <a:pt x="180" y="44"/>
                    </a:lnTo>
                    <a:lnTo>
                      <a:pt x="174" y="42"/>
                    </a:lnTo>
                    <a:lnTo>
                      <a:pt x="168" y="46"/>
                    </a:lnTo>
                    <a:lnTo>
                      <a:pt x="168" y="54"/>
                    </a:lnTo>
                    <a:lnTo>
                      <a:pt x="172" y="62"/>
                    </a:lnTo>
                    <a:lnTo>
                      <a:pt x="178" y="64"/>
                    </a:lnTo>
                    <a:lnTo>
                      <a:pt x="188" y="66"/>
                    </a:lnTo>
                    <a:lnTo>
                      <a:pt x="192" y="62"/>
                    </a:lnTo>
                    <a:lnTo>
                      <a:pt x="202" y="64"/>
                    </a:lnTo>
                    <a:lnTo>
                      <a:pt x="210" y="56"/>
                    </a:lnTo>
                    <a:lnTo>
                      <a:pt x="214" y="56"/>
                    </a:lnTo>
                    <a:lnTo>
                      <a:pt x="218" y="58"/>
                    </a:lnTo>
                    <a:lnTo>
                      <a:pt x="226" y="54"/>
                    </a:lnTo>
                    <a:lnTo>
                      <a:pt x="228" y="54"/>
                    </a:lnTo>
                    <a:lnTo>
                      <a:pt x="230" y="58"/>
                    </a:lnTo>
                    <a:lnTo>
                      <a:pt x="232" y="62"/>
                    </a:lnTo>
                    <a:lnTo>
                      <a:pt x="236" y="58"/>
                    </a:lnTo>
                    <a:lnTo>
                      <a:pt x="240" y="56"/>
                    </a:lnTo>
                    <a:lnTo>
                      <a:pt x="244" y="54"/>
                    </a:lnTo>
                    <a:lnTo>
                      <a:pt x="250" y="52"/>
                    </a:lnTo>
                    <a:lnTo>
                      <a:pt x="250" y="32"/>
                    </a:lnTo>
                    <a:lnTo>
                      <a:pt x="256" y="28"/>
                    </a:lnTo>
                    <a:lnTo>
                      <a:pt x="262" y="20"/>
                    </a:lnTo>
                    <a:lnTo>
                      <a:pt x="272" y="16"/>
                    </a:lnTo>
                    <a:lnTo>
                      <a:pt x="280" y="14"/>
                    </a:lnTo>
                    <a:lnTo>
                      <a:pt x="284" y="14"/>
                    </a:lnTo>
                    <a:lnTo>
                      <a:pt x="292" y="12"/>
                    </a:lnTo>
                    <a:lnTo>
                      <a:pt x="298" y="12"/>
                    </a:lnTo>
                    <a:lnTo>
                      <a:pt x="302" y="10"/>
                    </a:lnTo>
                    <a:lnTo>
                      <a:pt x="308" y="10"/>
                    </a:lnTo>
                    <a:lnTo>
                      <a:pt x="312" y="6"/>
                    </a:lnTo>
                    <a:lnTo>
                      <a:pt x="316" y="4"/>
                    </a:lnTo>
                    <a:lnTo>
                      <a:pt x="324" y="8"/>
                    </a:lnTo>
                    <a:lnTo>
                      <a:pt x="326" y="12"/>
                    </a:lnTo>
                    <a:lnTo>
                      <a:pt x="330" y="8"/>
                    </a:lnTo>
                    <a:lnTo>
                      <a:pt x="334" y="4"/>
                    </a:lnTo>
                    <a:lnTo>
                      <a:pt x="340" y="8"/>
                    </a:lnTo>
                    <a:lnTo>
                      <a:pt x="352" y="4"/>
                    </a:lnTo>
                    <a:lnTo>
                      <a:pt x="356" y="0"/>
                    </a:lnTo>
                    <a:lnTo>
                      <a:pt x="362" y="2"/>
                    </a:lnTo>
                    <a:lnTo>
                      <a:pt x="362" y="22"/>
                    </a:lnTo>
                    <a:lnTo>
                      <a:pt x="396" y="22"/>
                    </a:lnTo>
                    <a:lnTo>
                      <a:pt x="398" y="60"/>
                    </a:lnTo>
                    <a:lnTo>
                      <a:pt x="414" y="58"/>
                    </a:lnTo>
                    <a:lnTo>
                      <a:pt x="414" y="96"/>
                    </a:lnTo>
                    <a:lnTo>
                      <a:pt x="450" y="96"/>
                    </a:lnTo>
                    <a:lnTo>
                      <a:pt x="458" y="104"/>
                    </a:lnTo>
                    <a:lnTo>
                      <a:pt x="460" y="110"/>
                    </a:lnTo>
                    <a:lnTo>
                      <a:pt x="460" y="114"/>
                    </a:lnTo>
                    <a:lnTo>
                      <a:pt x="460" y="114"/>
                    </a:lnTo>
                    <a:lnTo>
                      <a:pt x="456" y="114"/>
                    </a:lnTo>
                    <a:lnTo>
                      <a:pt x="450" y="114"/>
                    </a:lnTo>
                    <a:lnTo>
                      <a:pt x="448" y="114"/>
                    </a:lnTo>
                    <a:lnTo>
                      <a:pt x="448" y="124"/>
                    </a:lnTo>
                    <a:lnTo>
                      <a:pt x="452" y="134"/>
                    </a:lnTo>
                    <a:lnTo>
                      <a:pt x="456" y="138"/>
                    </a:lnTo>
                    <a:lnTo>
                      <a:pt x="460" y="140"/>
                    </a:lnTo>
                    <a:lnTo>
                      <a:pt x="462" y="142"/>
                    </a:lnTo>
                    <a:lnTo>
                      <a:pt x="466" y="150"/>
                    </a:lnTo>
                    <a:lnTo>
                      <a:pt x="468" y="152"/>
                    </a:lnTo>
                    <a:lnTo>
                      <a:pt x="468" y="298"/>
                    </a:lnTo>
                    <a:lnTo>
                      <a:pt x="458" y="298"/>
                    </a:lnTo>
                    <a:lnTo>
                      <a:pt x="458" y="352"/>
                    </a:lnTo>
                    <a:lnTo>
                      <a:pt x="362" y="352"/>
                    </a:lnTo>
                    <a:lnTo>
                      <a:pt x="362" y="354"/>
                    </a:lnTo>
                    <a:lnTo>
                      <a:pt x="116" y="354"/>
                    </a:lnTo>
                    <a:lnTo>
                      <a:pt x="114" y="346"/>
                    </a:lnTo>
                    <a:lnTo>
                      <a:pt x="110" y="342"/>
                    </a:lnTo>
                    <a:lnTo>
                      <a:pt x="102" y="338"/>
                    </a:lnTo>
                    <a:lnTo>
                      <a:pt x="92" y="332"/>
                    </a:lnTo>
                    <a:lnTo>
                      <a:pt x="88" y="326"/>
                    </a:lnTo>
                    <a:lnTo>
                      <a:pt x="84" y="326"/>
                    </a:lnTo>
                    <a:lnTo>
                      <a:pt x="78" y="322"/>
                    </a:lnTo>
                    <a:lnTo>
                      <a:pt x="74" y="322"/>
                    </a:lnTo>
                    <a:lnTo>
                      <a:pt x="72" y="318"/>
                    </a:lnTo>
                    <a:lnTo>
                      <a:pt x="70" y="318"/>
                    </a:lnTo>
                    <a:lnTo>
                      <a:pt x="68" y="318"/>
                    </a:lnTo>
                    <a:lnTo>
                      <a:pt x="62" y="320"/>
                    </a:lnTo>
                    <a:lnTo>
                      <a:pt x="58" y="316"/>
                    </a:lnTo>
                    <a:lnTo>
                      <a:pt x="54" y="312"/>
                    </a:lnTo>
                    <a:lnTo>
                      <a:pt x="48" y="304"/>
                    </a:lnTo>
                    <a:lnTo>
                      <a:pt x="44" y="302"/>
                    </a:lnTo>
                    <a:lnTo>
                      <a:pt x="40" y="300"/>
                    </a:lnTo>
                    <a:lnTo>
                      <a:pt x="36" y="300"/>
                    </a:lnTo>
                    <a:lnTo>
                      <a:pt x="30" y="296"/>
                    </a:lnTo>
                    <a:lnTo>
                      <a:pt x="26" y="296"/>
                    </a:lnTo>
                    <a:lnTo>
                      <a:pt x="22" y="298"/>
                    </a:lnTo>
                    <a:lnTo>
                      <a:pt x="18" y="302"/>
                    </a:lnTo>
                    <a:lnTo>
                      <a:pt x="14" y="302"/>
                    </a:lnTo>
                    <a:lnTo>
                      <a:pt x="10" y="300"/>
                    </a:lnTo>
                    <a:lnTo>
                      <a:pt x="6" y="302"/>
                    </a:lnTo>
                    <a:lnTo>
                      <a:pt x="0" y="300"/>
                    </a:lnTo>
                    <a:lnTo>
                      <a:pt x="0" y="194"/>
                    </a:lnTo>
                    <a:lnTo>
                      <a:pt x="0" y="194"/>
                    </a:lnTo>
                    <a:lnTo>
                      <a:pt x="70" y="194"/>
                    </a:lnTo>
                    <a:lnTo>
                      <a:pt x="68" y="24"/>
                    </a:lnTo>
                    <a:lnTo>
                      <a:pt x="68" y="24"/>
                    </a:lnTo>
                    <a:lnTo>
                      <a:pt x="68" y="24"/>
                    </a:lnTo>
                    <a:close/>
                  </a:path>
                </a:pathLst>
              </a:custGeom>
              <a:grpFill/>
              <a:ln w="3175" cmpd="sng">
                <a:solidFill>
                  <a:srgbClr val="000000"/>
                </a:solidFill>
                <a:round/>
                <a:headEnd/>
                <a:tailEnd/>
              </a:ln>
            </p:spPr>
            <p:txBody>
              <a:bodyPr/>
              <a:lstStyle/>
              <a:p>
                <a:endParaRPr lang="en-US" sz="2600" dirty="0"/>
              </a:p>
            </p:txBody>
          </p:sp>
          <p:sp>
            <p:nvSpPr>
              <p:cNvPr id="867" name="Freeform 83"/>
              <p:cNvSpPr>
                <a:spLocks/>
              </p:cNvSpPr>
              <p:nvPr/>
            </p:nvSpPr>
            <p:spPr bwMode="auto">
              <a:xfrm>
                <a:off x="3104" y="1064"/>
                <a:ext cx="4" cy="4"/>
              </a:xfrm>
              <a:custGeom>
                <a:avLst/>
                <a:gdLst>
                  <a:gd name="T0" fmla="*/ 4 w 4"/>
                  <a:gd name="T1" fmla="*/ 2 h 4"/>
                  <a:gd name="T2" fmla="*/ 4 w 4"/>
                  <a:gd name="T3" fmla="*/ 2 h 4"/>
                  <a:gd name="T4" fmla="*/ 4 w 4"/>
                  <a:gd name="T5" fmla="*/ 4 h 4"/>
                  <a:gd name="T6" fmla="*/ 2 w 4"/>
                  <a:gd name="T7" fmla="*/ 4 h 4"/>
                  <a:gd name="T8" fmla="*/ 2 w 4"/>
                  <a:gd name="T9" fmla="*/ 4 h 4"/>
                  <a:gd name="T10" fmla="*/ 0 w 4"/>
                  <a:gd name="T11" fmla="*/ 2 h 4"/>
                  <a:gd name="T12" fmla="*/ 0 w 4"/>
                  <a:gd name="T13" fmla="*/ 0 h 4"/>
                  <a:gd name="T14" fmla="*/ 4 w 4"/>
                  <a:gd name="T15" fmla="*/ 2 h 4"/>
                  <a:gd name="T16" fmla="*/ 4 w 4"/>
                  <a:gd name="T17" fmla="*/ 2 h 4"/>
                  <a:gd name="T18" fmla="*/ 4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2"/>
                    </a:moveTo>
                    <a:lnTo>
                      <a:pt x="4" y="2"/>
                    </a:lnTo>
                    <a:lnTo>
                      <a:pt x="4" y="4"/>
                    </a:lnTo>
                    <a:lnTo>
                      <a:pt x="2" y="4"/>
                    </a:lnTo>
                    <a:lnTo>
                      <a:pt x="2" y="4"/>
                    </a:lnTo>
                    <a:lnTo>
                      <a:pt x="0" y="2"/>
                    </a:lnTo>
                    <a:lnTo>
                      <a:pt x="0"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868" name="Freeform 84"/>
              <p:cNvSpPr>
                <a:spLocks/>
              </p:cNvSpPr>
              <p:nvPr/>
            </p:nvSpPr>
            <p:spPr bwMode="auto">
              <a:xfrm>
                <a:off x="3110" y="1068"/>
                <a:ext cx="8" cy="4"/>
              </a:xfrm>
              <a:custGeom>
                <a:avLst/>
                <a:gdLst>
                  <a:gd name="T0" fmla="*/ 6 w 8"/>
                  <a:gd name="T1" fmla="*/ 0 h 4"/>
                  <a:gd name="T2" fmla="*/ 8 w 8"/>
                  <a:gd name="T3" fmla="*/ 2 h 4"/>
                  <a:gd name="T4" fmla="*/ 8 w 8"/>
                  <a:gd name="T5" fmla="*/ 2 h 4"/>
                  <a:gd name="T6" fmla="*/ 6 w 8"/>
                  <a:gd name="T7" fmla="*/ 4 h 4"/>
                  <a:gd name="T8" fmla="*/ 4 w 8"/>
                  <a:gd name="T9" fmla="*/ 2 h 4"/>
                  <a:gd name="T10" fmla="*/ 0 w 8"/>
                  <a:gd name="T11" fmla="*/ 0 h 4"/>
                  <a:gd name="T12" fmla="*/ 2 w 8"/>
                  <a:gd name="T13" fmla="*/ 0 h 4"/>
                  <a:gd name="T14" fmla="*/ 6 w 8"/>
                  <a:gd name="T15" fmla="*/ 0 h 4"/>
                  <a:gd name="T16" fmla="*/ 6 w 8"/>
                  <a:gd name="T17" fmla="*/ 0 h 4"/>
                  <a:gd name="T18" fmla="*/ 6 w 8"/>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
                    <a:moveTo>
                      <a:pt x="6" y="0"/>
                    </a:moveTo>
                    <a:lnTo>
                      <a:pt x="8" y="2"/>
                    </a:lnTo>
                    <a:lnTo>
                      <a:pt x="8" y="2"/>
                    </a:lnTo>
                    <a:lnTo>
                      <a:pt x="6" y="4"/>
                    </a:lnTo>
                    <a:lnTo>
                      <a:pt x="4" y="2"/>
                    </a:lnTo>
                    <a:lnTo>
                      <a:pt x="0" y="0"/>
                    </a:lnTo>
                    <a:lnTo>
                      <a:pt x="2"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869" name="Freeform 85"/>
              <p:cNvSpPr>
                <a:spLocks/>
              </p:cNvSpPr>
              <p:nvPr/>
            </p:nvSpPr>
            <p:spPr bwMode="auto">
              <a:xfrm>
                <a:off x="3118" y="1072"/>
                <a:ext cx="4" cy="4"/>
              </a:xfrm>
              <a:custGeom>
                <a:avLst/>
                <a:gdLst>
                  <a:gd name="T0" fmla="*/ 4 w 4"/>
                  <a:gd name="T1" fmla="*/ 0 h 4"/>
                  <a:gd name="T2" fmla="*/ 4 w 4"/>
                  <a:gd name="T3" fmla="*/ 2 h 4"/>
                  <a:gd name="T4" fmla="*/ 2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2"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70" name="Freeform 86"/>
              <p:cNvSpPr>
                <a:spLocks/>
              </p:cNvSpPr>
              <p:nvPr/>
            </p:nvSpPr>
            <p:spPr bwMode="auto">
              <a:xfrm>
                <a:off x="3164" y="1112"/>
                <a:ext cx="4" cy="4"/>
              </a:xfrm>
              <a:custGeom>
                <a:avLst/>
                <a:gdLst>
                  <a:gd name="T0" fmla="*/ 4 w 4"/>
                  <a:gd name="T1" fmla="*/ 0 h 4"/>
                  <a:gd name="T2" fmla="*/ 4 w 4"/>
                  <a:gd name="T3" fmla="*/ 0 h 4"/>
                  <a:gd name="T4" fmla="*/ 4 w 4"/>
                  <a:gd name="T5" fmla="*/ 2 h 4"/>
                  <a:gd name="T6" fmla="*/ 2 w 4"/>
                  <a:gd name="T7" fmla="*/ 4 h 4"/>
                  <a:gd name="T8" fmla="*/ 0 w 4"/>
                  <a:gd name="T9" fmla="*/ 4 h 4"/>
                  <a:gd name="T10" fmla="*/ 0 w 4"/>
                  <a:gd name="T11" fmla="*/ 0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4"/>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71" name="Freeform 87"/>
              <p:cNvSpPr>
                <a:spLocks/>
              </p:cNvSpPr>
              <p:nvPr/>
            </p:nvSpPr>
            <p:spPr bwMode="auto">
              <a:xfrm>
                <a:off x="4008" y="1140"/>
                <a:ext cx="8" cy="8"/>
              </a:xfrm>
              <a:custGeom>
                <a:avLst/>
                <a:gdLst>
                  <a:gd name="T0" fmla="*/ 0 w 8"/>
                  <a:gd name="T1" fmla="*/ 4 h 8"/>
                  <a:gd name="T2" fmla="*/ 0 w 8"/>
                  <a:gd name="T3" fmla="*/ 4 h 8"/>
                  <a:gd name="T4" fmla="*/ 0 w 8"/>
                  <a:gd name="T5" fmla="*/ 2 h 8"/>
                  <a:gd name="T6" fmla="*/ 0 w 8"/>
                  <a:gd name="T7" fmla="*/ 2 h 8"/>
                  <a:gd name="T8" fmla="*/ 4 w 8"/>
                  <a:gd name="T9" fmla="*/ 0 h 8"/>
                  <a:gd name="T10" fmla="*/ 6 w 8"/>
                  <a:gd name="T11" fmla="*/ 2 h 8"/>
                  <a:gd name="T12" fmla="*/ 8 w 8"/>
                  <a:gd name="T13" fmla="*/ 4 h 8"/>
                  <a:gd name="T14" fmla="*/ 8 w 8"/>
                  <a:gd name="T15" fmla="*/ 6 h 8"/>
                  <a:gd name="T16" fmla="*/ 8 w 8"/>
                  <a:gd name="T17" fmla="*/ 8 h 8"/>
                  <a:gd name="T18" fmla="*/ 6 w 8"/>
                  <a:gd name="T19" fmla="*/ 8 h 8"/>
                  <a:gd name="T20" fmla="*/ 6 w 8"/>
                  <a:gd name="T21" fmla="*/ 8 h 8"/>
                  <a:gd name="T22" fmla="*/ 4 w 8"/>
                  <a:gd name="T23" fmla="*/ 6 h 8"/>
                  <a:gd name="T24" fmla="*/ 2 w 8"/>
                  <a:gd name="T25" fmla="*/ 6 h 8"/>
                  <a:gd name="T26" fmla="*/ 0 w 8"/>
                  <a:gd name="T27" fmla="*/ 4 h 8"/>
                  <a:gd name="T28" fmla="*/ 0 w 8"/>
                  <a:gd name="T29" fmla="*/ 4 h 8"/>
                  <a:gd name="T30" fmla="*/ 0 w 8"/>
                  <a:gd name="T3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0" y="4"/>
                    </a:moveTo>
                    <a:lnTo>
                      <a:pt x="0" y="4"/>
                    </a:lnTo>
                    <a:lnTo>
                      <a:pt x="0" y="2"/>
                    </a:lnTo>
                    <a:lnTo>
                      <a:pt x="0" y="2"/>
                    </a:lnTo>
                    <a:lnTo>
                      <a:pt x="4" y="0"/>
                    </a:lnTo>
                    <a:lnTo>
                      <a:pt x="6" y="2"/>
                    </a:lnTo>
                    <a:lnTo>
                      <a:pt x="8" y="4"/>
                    </a:lnTo>
                    <a:lnTo>
                      <a:pt x="8" y="6"/>
                    </a:lnTo>
                    <a:lnTo>
                      <a:pt x="8" y="8"/>
                    </a:lnTo>
                    <a:lnTo>
                      <a:pt x="6" y="8"/>
                    </a:lnTo>
                    <a:lnTo>
                      <a:pt x="6" y="8"/>
                    </a:lnTo>
                    <a:lnTo>
                      <a:pt x="4" y="6"/>
                    </a:lnTo>
                    <a:lnTo>
                      <a:pt x="2" y="6"/>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872" name="Freeform 88"/>
              <p:cNvSpPr>
                <a:spLocks/>
              </p:cNvSpPr>
              <p:nvPr/>
            </p:nvSpPr>
            <p:spPr bwMode="auto">
              <a:xfrm>
                <a:off x="4018" y="1142"/>
                <a:ext cx="12" cy="26"/>
              </a:xfrm>
              <a:custGeom>
                <a:avLst/>
                <a:gdLst>
                  <a:gd name="T0" fmla="*/ 6 w 12"/>
                  <a:gd name="T1" fmla="*/ 18 h 26"/>
                  <a:gd name="T2" fmla="*/ 6 w 12"/>
                  <a:gd name="T3" fmla="*/ 18 h 26"/>
                  <a:gd name="T4" fmla="*/ 6 w 12"/>
                  <a:gd name="T5" fmla="*/ 26 h 26"/>
                  <a:gd name="T6" fmla="*/ 6 w 12"/>
                  <a:gd name="T7" fmla="*/ 26 h 26"/>
                  <a:gd name="T8" fmla="*/ 4 w 12"/>
                  <a:gd name="T9" fmla="*/ 24 h 26"/>
                  <a:gd name="T10" fmla="*/ 0 w 12"/>
                  <a:gd name="T11" fmla="*/ 18 h 26"/>
                  <a:gd name="T12" fmla="*/ 0 w 12"/>
                  <a:gd name="T13" fmla="*/ 16 h 26"/>
                  <a:gd name="T14" fmla="*/ 0 w 12"/>
                  <a:gd name="T15" fmla="*/ 12 h 26"/>
                  <a:gd name="T16" fmla="*/ 2 w 12"/>
                  <a:gd name="T17" fmla="*/ 10 h 26"/>
                  <a:gd name="T18" fmla="*/ 2 w 12"/>
                  <a:gd name="T19" fmla="*/ 10 h 26"/>
                  <a:gd name="T20" fmla="*/ 2 w 12"/>
                  <a:gd name="T21" fmla="*/ 8 h 26"/>
                  <a:gd name="T22" fmla="*/ 2 w 12"/>
                  <a:gd name="T23" fmla="*/ 4 h 26"/>
                  <a:gd name="T24" fmla="*/ 2 w 12"/>
                  <a:gd name="T25" fmla="*/ 2 h 26"/>
                  <a:gd name="T26" fmla="*/ 2 w 12"/>
                  <a:gd name="T27" fmla="*/ 2 h 26"/>
                  <a:gd name="T28" fmla="*/ 4 w 12"/>
                  <a:gd name="T29" fmla="*/ 0 h 26"/>
                  <a:gd name="T30" fmla="*/ 8 w 12"/>
                  <a:gd name="T31" fmla="*/ 2 h 26"/>
                  <a:gd name="T32" fmla="*/ 10 w 12"/>
                  <a:gd name="T33" fmla="*/ 2 h 26"/>
                  <a:gd name="T34" fmla="*/ 12 w 12"/>
                  <a:gd name="T35" fmla="*/ 6 h 26"/>
                  <a:gd name="T36" fmla="*/ 12 w 12"/>
                  <a:gd name="T37" fmla="*/ 8 h 26"/>
                  <a:gd name="T38" fmla="*/ 12 w 12"/>
                  <a:gd name="T39" fmla="*/ 12 h 26"/>
                  <a:gd name="T40" fmla="*/ 12 w 12"/>
                  <a:gd name="T41" fmla="*/ 14 h 26"/>
                  <a:gd name="T42" fmla="*/ 10 w 12"/>
                  <a:gd name="T43" fmla="*/ 16 h 26"/>
                  <a:gd name="T44" fmla="*/ 8 w 12"/>
                  <a:gd name="T45" fmla="*/ 18 h 26"/>
                  <a:gd name="T46" fmla="*/ 6 w 12"/>
                  <a:gd name="T47" fmla="*/ 18 h 26"/>
                  <a:gd name="T48" fmla="*/ 6 w 12"/>
                  <a:gd name="T49" fmla="*/ 18 h 26"/>
                  <a:gd name="T50" fmla="*/ 6 w 12"/>
                  <a:gd name="T51"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26">
                    <a:moveTo>
                      <a:pt x="6" y="18"/>
                    </a:moveTo>
                    <a:lnTo>
                      <a:pt x="6" y="18"/>
                    </a:lnTo>
                    <a:lnTo>
                      <a:pt x="6" y="26"/>
                    </a:lnTo>
                    <a:lnTo>
                      <a:pt x="6" y="26"/>
                    </a:lnTo>
                    <a:lnTo>
                      <a:pt x="4" y="24"/>
                    </a:lnTo>
                    <a:lnTo>
                      <a:pt x="0" y="18"/>
                    </a:lnTo>
                    <a:lnTo>
                      <a:pt x="0" y="16"/>
                    </a:lnTo>
                    <a:lnTo>
                      <a:pt x="0" y="12"/>
                    </a:lnTo>
                    <a:lnTo>
                      <a:pt x="2" y="10"/>
                    </a:lnTo>
                    <a:lnTo>
                      <a:pt x="2" y="10"/>
                    </a:lnTo>
                    <a:lnTo>
                      <a:pt x="2" y="8"/>
                    </a:lnTo>
                    <a:lnTo>
                      <a:pt x="2" y="4"/>
                    </a:lnTo>
                    <a:lnTo>
                      <a:pt x="2" y="2"/>
                    </a:lnTo>
                    <a:lnTo>
                      <a:pt x="2" y="2"/>
                    </a:lnTo>
                    <a:lnTo>
                      <a:pt x="4" y="0"/>
                    </a:lnTo>
                    <a:lnTo>
                      <a:pt x="8" y="2"/>
                    </a:lnTo>
                    <a:lnTo>
                      <a:pt x="10" y="2"/>
                    </a:lnTo>
                    <a:lnTo>
                      <a:pt x="12" y="6"/>
                    </a:lnTo>
                    <a:lnTo>
                      <a:pt x="12" y="8"/>
                    </a:lnTo>
                    <a:lnTo>
                      <a:pt x="12" y="12"/>
                    </a:lnTo>
                    <a:lnTo>
                      <a:pt x="12" y="14"/>
                    </a:lnTo>
                    <a:lnTo>
                      <a:pt x="10" y="16"/>
                    </a:lnTo>
                    <a:lnTo>
                      <a:pt x="8" y="18"/>
                    </a:lnTo>
                    <a:lnTo>
                      <a:pt x="6" y="18"/>
                    </a:lnTo>
                    <a:lnTo>
                      <a:pt x="6" y="18"/>
                    </a:lnTo>
                    <a:lnTo>
                      <a:pt x="6" y="18"/>
                    </a:lnTo>
                    <a:close/>
                  </a:path>
                </a:pathLst>
              </a:custGeom>
              <a:grpFill/>
              <a:ln w="3175" cmpd="sng">
                <a:solidFill>
                  <a:srgbClr val="000000"/>
                </a:solidFill>
                <a:round/>
                <a:headEnd/>
                <a:tailEnd/>
              </a:ln>
            </p:spPr>
            <p:txBody>
              <a:bodyPr/>
              <a:lstStyle/>
              <a:p>
                <a:endParaRPr lang="en-US" sz="2600" dirty="0"/>
              </a:p>
            </p:txBody>
          </p:sp>
          <p:sp>
            <p:nvSpPr>
              <p:cNvPr id="873" name="Freeform 89"/>
              <p:cNvSpPr>
                <a:spLocks/>
              </p:cNvSpPr>
              <p:nvPr/>
            </p:nvSpPr>
            <p:spPr bwMode="auto">
              <a:xfrm>
                <a:off x="3224" y="1170"/>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74" name="Freeform 90"/>
              <p:cNvSpPr>
                <a:spLocks/>
              </p:cNvSpPr>
              <p:nvPr/>
            </p:nvSpPr>
            <p:spPr bwMode="auto">
              <a:xfrm>
                <a:off x="3228" y="1174"/>
                <a:ext cx="4" cy="4"/>
              </a:xfrm>
              <a:custGeom>
                <a:avLst/>
                <a:gdLst>
                  <a:gd name="T0" fmla="*/ 4 w 4"/>
                  <a:gd name="T1" fmla="*/ 0 h 4"/>
                  <a:gd name="T2" fmla="*/ 4 w 4"/>
                  <a:gd name="T3" fmla="*/ 0 h 4"/>
                  <a:gd name="T4" fmla="*/ 4 w 4"/>
                  <a:gd name="T5" fmla="*/ 2 h 4"/>
                  <a:gd name="T6" fmla="*/ 2 w 4"/>
                  <a:gd name="T7" fmla="*/ 4 h 4"/>
                  <a:gd name="T8" fmla="*/ 0 w 4"/>
                  <a:gd name="T9" fmla="*/ 4 h 4"/>
                  <a:gd name="T10" fmla="*/ 0 w 4"/>
                  <a:gd name="T11" fmla="*/ 0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4"/>
                    </a:lnTo>
                    <a:lnTo>
                      <a:pt x="0" y="0"/>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75" name="Freeform 91"/>
              <p:cNvSpPr>
                <a:spLocks/>
              </p:cNvSpPr>
              <p:nvPr/>
            </p:nvSpPr>
            <p:spPr bwMode="auto">
              <a:xfrm>
                <a:off x="3226" y="1184"/>
                <a:ext cx="4" cy="4"/>
              </a:xfrm>
              <a:custGeom>
                <a:avLst/>
                <a:gdLst>
                  <a:gd name="T0" fmla="*/ 4 w 4"/>
                  <a:gd name="T1" fmla="*/ 0 h 4"/>
                  <a:gd name="T2" fmla="*/ 4 w 4"/>
                  <a:gd name="T3" fmla="*/ 2 h 4"/>
                  <a:gd name="T4" fmla="*/ 2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2" y="4"/>
                    </a:lnTo>
                    <a:lnTo>
                      <a:pt x="2" y="4"/>
                    </a:lnTo>
                    <a:lnTo>
                      <a:pt x="0" y="4"/>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76" name="Freeform 92"/>
              <p:cNvSpPr>
                <a:spLocks/>
              </p:cNvSpPr>
              <p:nvPr/>
            </p:nvSpPr>
            <p:spPr bwMode="auto">
              <a:xfrm>
                <a:off x="3226" y="1190"/>
                <a:ext cx="6" cy="6"/>
              </a:xfrm>
              <a:custGeom>
                <a:avLst/>
                <a:gdLst>
                  <a:gd name="T0" fmla="*/ 4 w 6"/>
                  <a:gd name="T1" fmla="*/ 4 h 6"/>
                  <a:gd name="T2" fmla="*/ 2 w 6"/>
                  <a:gd name="T3" fmla="*/ 4 h 6"/>
                  <a:gd name="T4" fmla="*/ 2 w 6"/>
                  <a:gd name="T5" fmla="*/ 6 h 6"/>
                  <a:gd name="T6" fmla="*/ 0 w 6"/>
                  <a:gd name="T7" fmla="*/ 4 h 6"/>
                  <a:gd name="T8" fmla="*/ 0 w 6"/>
                  <a:gd name="T9" fmla="*/ 4 h 6"/>
                  <a:gd name="T10" fmla="*/ 0 w 6"/>
                  <a:gd name="T11" fmla="*/ 2 h 6"/>
                  <a:gd name="T12" fmla="*/ 2 w 6"/>
                  <a:gd name="T13" fmla="*/ 0 h 6"/>
                  <a:gd name="T14" fmla="*/ 2 w 6"/>
                  <a:gd name="T15" fmla="*/ 0 h 6"/>
                  <a:gd name="T16" fmla="*/ 4 w 6"/>
                  <a:gd name="T17" fmla="*/ 0 h 6"/>
                  <a:gd name="T18" fmla="*/ 4 w 6"/>
                  <a:gd name="T19" fmla="*/ 0 h 6"/>
                  <a:gd name="T20" fmla="*/ 6 w 6"/>
                  <a:gd name="T21" fmla="*/ 0 h 6"/>
                  <a:gd name="T22" fmla="*/ 6 w 6"/>
                  <a:gd name="T23" fmla="*/ 0 h 6"/>
                  <a:gd name="T24" fmla="*/ 6 w 6"/>
                  <a:gd name="T25" fmla="*/ 2 h 6"/>
                  <a:gd name="T26" fmla="*/ 4 w 6"/>
                  <a:gd name="T27" fmla="*/ 4 h 6"/>
                  <a:gd name="T28" fmla="*/ 4 w 6"/>
                  <a:gd name="T29" fmla="*/ 4 h 6"/>
                  <a:gd name="T30" fmla="*/ 4 w 6"/>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4" y="4"/>
                    </a:moveTo>
                    <a:lnTo>
                      <a:pt x="2" y="4"/>
                    </a:lnTo>
                    <a:lnTo>
                      <a:pt x="2" y="6"/>
                    </a:lnTo>
                    <a:lnTo>
                      <a:pt x="0" y="4"/>
                    </a:lnTo>
                    <a:lnTo>
                      <a:pt x="0" y="4"/>
                    </a:lnTo>
                    <a:lnTo>
                      <a:pt x="0" y="2"/>
                    </a:lnTo>
                    <a:lnTo>
                      <a:pt x="2" y="0"/>
                    </a:lnTo>
                    <a:lnTo>
                      <a:pt x="2" y="0"/>
                    </a:lnTo>
                    <a:lnTo>
                      <a:pt x="4" y="0"/>
                    </a:lnTo>
                    <a:lnTo>
                      <a:pt x="4" y="0"/>
                    </a:lnTo>
                    <a:lnTo>
                      <a:pt x="6" y="0"/>
                    </a:lnTo>
                    <a:lnTo>
                      <a:pt x="6" y="0"/>
                    </a:lnTo>
                    <a:lnTo>
                      <a:pt x="6" y="2"/>
                    </a:lnTo>
                    <a:lnTo>
                      <a:pt x="4" y="4"/>
                    </a:lnTo>
                    <a:lnTo>
                      <a:pt x="4" y="4"/>
                    </a:lnTo>
                    <a:lnTo>
                      <a:pt x="4" y="4"/>
                    </a:lnTo>
                    <a:close/>
                  </a:path>
                </a:pathLst>
              </a:custGeom>
              <a:grpFill/>
              <a:ln w="3175" cmpd="sng">
                <a:solidFill>
                  <a:srgbClr val="000000"/>
                </a:solidFill>
                <a:round/>
                <a:headEnd/>
                <a:tailEnd/>
              </a:ln>
            </p:spPr>
            <p:txBody>
              <a:bodyPr/>
              <a:lstStyle/>
              <a:p>
                <a:endParaRPr lang="en-US" sz="2600" dirty="0"/>
              </a:p>
            </p:txBody>
          </p:sp>
          <p:sp>
            <p:nvSpPr>
              <p:cNvPr id="877" name="Freeform 93"/>
              <p:cNvSpPr>
                <a:spLocks/>
              </p:cNvSpPr>
              <p:nvPr/>
            </p:nvSpPr>
            <p:spPr bwMode="auto">
              <a:xfrm>
                <a:off x="3226" y="1198"/>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78" name="Freeform 94"/>
              <p:cNvSpPr>
                <a:spLocks/>
              </p:cNvSpPr>
              <p:nvPr/>
            </p:nvSpPr>
            <p:spPr bwMode="auto">
              <a:xfrm>
                <a:off x="3858" y="1206"/>
                <a:ext cx="316" cy="586"/>
              </a:xfrm>
              <a:custGeom>
                <a:avLst/>
                <a:gdLst>
                  <a:gd name="T0" fmla="*/ 170 w 316"/>
                  <a:gd name="T1" fmla="*/ 10 h 586"/>
                  <a:gd name="T2" fmla="*/ 170 w 316"/>
                  <a:gd name="T3" fmla="*/ 16 h 586"/>
                  <a:gd name="T4" fmla="*/ 168 w 316"/>
                  <a:gd name="T5" fmla="*/ 18 h 586"/>
                  <a:gd name="T6" fmla="*/ 170 w 316"/>
                  <a:gd name="T7" fmla="*/ 24 h 586"/>
                  <a:gd name="T8" fmla="*/ 180 w 316"/>
                  <a:gd name="T9" fmla="*/ 30 h 586"/>
                  <a:gd name="T10" fmla="*/ 180 w 316"/>
                  <a:gd name="T11" fmla="*/ 42 h 586"/>
                  <a:gd name="T12" fmla="*/ 194 w 316"/>
                  <a:gd name="T13" fmla="*/ 48 h 586"/>
                  <a:gd name="T14" fmla="*/ 202 w 316"/>
                  <a:gd name="T15" fmla="*/ 48 h 586"/>
                  <a:gd name="T16" fmla="*/ 204 w 316"/>
                  <a:gd name="T17" fmla="*/ 54 h 586"/>
                  <a:gd name="T18" fmla="*/ 208 w 316"/>
                  <a:gd name="T19" fmla="*/ 56 h 586"/>
                  <a:gd name="T20" fmla="*/ 210 w 316"/>
                  <a:gd name="T21" fmla="*/ 58 h 586"/>
                  <a:gd name="T22" fmla="*/ 216 w 316"/>
                  <a:gd name="T23" fmla="*/ 60 h 586"/>
                  <a:gd name="T24" fmla="*/ 224 w 316"/>
                  <a:gd name="T25" fmla="*/ 66 h 586"/>
                  <a:gd name="T26" fmla="*/ 228 w 316"/>
                  <a:gd name="T27" fmla="*/ 78 h 586"/>
                  <a:gd name="T28" fmla="*/ 238 w 316"/>
                  <a:gd name="T29" fmla="*/ 98 h 586"/>
                  <a:gd name="T30" fmla="*/ 240 w 316"/>
                  <a:gd name="T31" fmla="*/ 112 h 586"/>
                  <a:gd name="T32" fmla="*/ 242 w 316"/>
                  <a:gd name="T33" fmla="*/ 114 h 586"/>
                  <a:gd name="T34" fmla="*/ 250 w 316"/>
                  <a:gd name="T35" fmla="*/ 116 h 586"/>
                  <a:gd name="T36" fmla="*/ 262 w 316"/>
                  <a:gd name="T37" fmla="*/ 116 h 586"/>
                  <a:gd name="T38" fmla="*/ 262 w 316"/>
                  <a:gd name="T39" fmla="*/ 126 h 586"/>
                  <a:gd name="T40" fmla="*/ 268 w 316"/>
                  <a:gd name="T41" fmla="*/ 138 h 586"/>
                  <a:gd name="T42" fmla="*/ 276 w 316"/>
                  <a:gd name="T43" fmla="*/ 146 h 586"/>
                  <a:gd name="T44" fmla="*/ 282 w 316"/>
                  <a:gd name="T45" fmla="*/ 152 h 586"/>
                  <a:gd name="T46" fmla="*/ 290 w 316"/>
                  <a:gd name="T47" fmla="*/ 154 h 586"/>
                  <a:gd name="T48" fmla="*/ 294 w 316"/>
                  <a:gd name="T49" fmla="*/ 160 h 586"/>
                  <a:gd name="T50" fmla="*/ 298 w 316"/>
                  <a:gd name="T51" fmla="*/ 168 h 586"/>
                  <a:gd name="T52" fmla="*/ 302 w 316"/>
                  <a:gd name="T53" fmla="*/ 174 h 586"/>
                  <a:gd name="T54" fmla="*/ 306 w 316"/>
                  <a:gd name="T55" fmla="*/ 180 h 586"/>
                  <a:gd name="T56" fmla="*/ 314 w 316"/>
                  <a:gd name="T57" fmla="*/ 184 h 586"/>
                  <a:gd name="T58" fmla="*/ 312 w 316"/>
                  <a:gd name="T59" fmla="*/ 190 h 586"/>
                  <a:gd name="T60" fmla="*/ 308 w 316"/>
                  <a:gd name="T61" fmla="*/ 200 h 586"/>
                  <a:gd name="T62" fmla="*/ 312 w 316"/>
                  <a:gd name="T63" fmla="*/ 204 h 586"/>
                  <a:gd name="T64" fmla="*/ 316 w 316"/>
                  <a:gd name="T65" fmla="*/ 218 h 586"/>
                  <a:gd name="T66" fmla="*/ 312 w 316"/>
                  <a:gd name="T67" fmla="*/ 230 h 586"/>
                  <a:gd name="T68" fmla="*/ 314 w 316"/>
                  <a:gd name="T69" fmla="*/ 240 h 586"/>
                  <a:gd name="T70" fmla="*/ 310 w 316"/>
                  <a:gd name="T71" fmla="*/ 246 h 586"/>
                  <a:gd name="T72" fmla="*/ 308 w 316"/>
                  <a:gd name="T73" fmla="*/ 256 h 586"/>
                  <a:gd name="T74" fmla="*/ 300 w 316"/>
                  <a:gd name="T75" fmla="*/ 268 h 586"/>
                  <a:gd name="T76" fmla="*/ 288 w 316"/>
                  <a:gd name="T77" fmla="*/ 278 h 586"/>
                  <a:gd name="T78" fmla="*/ 280 w 316"/>
                  <a:gd name="T79" fmla="*/ 290 h 586"/>
                  <a:gd name="T80" fmla="*/ 162 w 316"/>
                  <a:gd name="T81" fmla="*/ 310 h 586"/>
                  <a:gd name="T82" fmla="*/ 162 w 316"/>
                  <a:gd name="T83" fmla="*/ 312 h 586"/>
                  <a:gd name="T84" fmla="*/ 162 w 316"/>
                  <a:gd name="T85" fmla="*/ 320 h 586"/>
                  <a:gd name="T86" fmla="*/ 158 w 316"/>
                  <a:gd name="T87" fmla="*/ 322 h 586"/>
                  <a:gd name="T88" fmla="*/ 156 w 316"/>
                  <a:gd name="T89" fmla="*/ 430 h 586"/>
                  <a:gd name="T90" fmla="*/ 158 w 316"/>
                  <a:gd name="T91" fmla="*/ 432 h 586"/>
                  <a:gd name="T92" fmla="*/ 160 w 316"/>
                  <a:gd name="T93" fmla="*/ 440 h 586"/>
                  <a:gd name="T94" fmla="*/ 158 w 316"/>
                  <a:gd name="T95" fmla="*/ 446 h 586"/>
                  <a:gd name="T96" fmla="*/ 86 w 316"/>
                  <a:gd name="T97" fmla="*/ 586 h 586"/>
                  <a:gd name="T98" fmla="*/ 52 w 316"/>
                  <a:gd name="T99" fmla="*/ 576 h 586"/>
                  <a:gd name="T100" fmla="*/ 0 w 316"/>
                  <a:gd name="T101" fmla="*/ 586 h 586"/>
                  <a:gd name="T102" fmla="*/ 60 w 316"/>
                  <a:gd name="T103" fmla="*/ 202 h 586"/>
                  <a:gd name="T104" fmla="*/ 156 w 316"/>
                  <a:gd name="T105" fmla="*/ 200 h 586"/>
                  <a:gd name="T106" fmla="*/ 166 w 316"/>
                  <a:gd name="T107" fmla="*/ 146 h 586"/>
                  <a:gd name="T108" fmla="*/ 166 w 316"/>
                  <a:gd name="T109"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6" h="586">
                    <a:moveTo>
                      <a:pt x="166" y="0"/>
                    </a:moveTo>
                    <a:lnTo>
                      <a:pt x="170" y="10"/>
                    </a:lnTo>
                    <a:lnTo>
                      <a:pt x="172" y="14"/>
                    </a:lnTo>
                    <a:lnTo>
                      <a:pt x="170" y="16"/>
                    </a:lnTo>
                    <a:lnTo>
                      <a:pt x="168" y="18"/>
                    </a:lnTo>
                    <a:lnTo>
                      <a:pt x="168" y="18"/>
                    </a:lnTo>
                    <a:lnTo>
                      <a:pt x="166" y="22"/>
                    </a:lnTo>
                    <a:lnTo>
                      <a:pt x="170" y="24"/>
                    </a:lnTo>
                    <a:lnTo>
                      <a:pt x="178" y="28"/>
                    </a:lnTo>
                    <a:lnTo>
                      <a:pt x="180" y="30"/>
                    </a:lnTo>
                    <a:lnTo>
                      <a:pt x="180" y="38"/>
                    </a:lnTo>
                    <a:lnTo>
                      <a:pt x="180" y="42"/>
                    </a:lnTo>
                    <a:lnTo>
                      <a:pt x="184" y="48"/>
                    </a:lnTo>
                    <a:lnTo>
                      <a:pt x="194" y="48"/>
                    </a:lnTo>
                    <a:lnTo>
                      <a:pt x="202" y="48"/>
                    </a:lnTo>
                    <a:lnTo>
                      <a:pt x="202" y="48"/>
                    </a:lnTo>
                    <a:lnTo>
                      <a:pt x="204" y="52"/>
                    </a:lnTo>
                    <a:lnTo>
                      <a:pt x="204" y="54"/>
                    </a:lnTo>
                    <a:lnTo>
                      <a:pt x="206" y="56"/>
                    </a:lnTo>
                    <a:lnTo>
                      <a:pt x="208" y="56"/>
                    </a:lnTo>
                    <a:lnTo>
                      <a:pt x="208" y="54"/>
                    </a:lnTo>
                    <a:lnTo>
                      <a:pt x="210" y="58"/>
                    </a:lnTo>
                    <a:lnTo>
                      <a:pt x="214" y="60"/>
                    </a:lnTo>
                    <a:lnTo>
                      <a:pt x="216" y="60"/>
                    </a:lnTo>
                    <a:lnTo>
                      <a:pt x="222" y="62"/>
                    </a:lnTo>
                    <a:lnTo>
                      <a:pt x="224" y="66"/>
                    </a:lnTo>
                    <a:lnTo>
                      <a:pt x="226" y="68"/>
                    </a:lnTo>
                    <a:lnTo>
                      <a:pt x="228" y="78"/>
                    </a:lnTo>
                    <a:lnTo>
                      <a:pt x="232" y="84"/>
                    </a:lnTo>
                    <a:lnTo>
                      <a:pt x="238" y="98"/>
                    </a:lnTo>
                    <a:lnTo>
                      <a:pt x="238" y="106"/>
                    </a:lnTo>
                    <a:lnTo>
                      <a:pt x="240" y="112"/>
                    </a:lnTo>
                    <a:lnTo>
                      <a:pt x="240" y="114"/>
                    </a:lnTo>
                    <a:lnTo>
                      <a:pt x="242" y="114"/>
                    </a:lnTo>
                    <a:lnTo>
                      <a:pt x="242" y="114"/>
                    </a:lnTo>
                    <a:lnTo>
                      <a:pt x="250" y="116"/>
                    </a:lnTo>
                    <a:lnTo>
                      <a:pt x="256" y="116"/>
                    </a:lnTo>
                    <a:lnTo>
                      <a:pt x="262" y="116"/>
                    </a:lnTo>
                    <a:lnTo>
                      <a:pt x="264" y="122"/>
                    </a:lnTo>
                    <a:lnTo>
                      <a:pt x="262" y="126"/>
                    </a:lnTo>
                    <a:lnTo>
                      <a:pt x="262" y="132"/>
                    </a:lnTo>
                    <a:lnTo>
                      <a:pt x="268" y="138"/>
                    </a:lnTo>
                    <a:lnTo>
                      <a:pt x="272" y="142"/>
                    </a:lnTo>
                    <a:lnTo>
                      <a:pt x="276" y="146"/>
                    </a:lnTo>
                    <a:lnTo>
                      <a:pt x="280" y="150"/>
                    </a:lnTo>
                    <a:lnTo>
                      <a:pt x="282" y="152"/>
                    </a:lnTo>
                    <a:lnTo>
                      <a:pt x="286" y="152"/>
                    </a:lnTo>
                    <a:lnTo>
                      <a:pt x="290" y="154"/>
                    </a:lnTo>
                    <a:lnTo>
                      <a:pt x="292" y="158"/>
                    </a:lnTo>
                    <a:lnTo>
                      <a:pt x="294" y="160"/>
                    </a:lnTo>
                    <a:lnTo>
                      <a:pt x="294" y="162"/>
                    </a:lnTo>
                    <a:lnTo>
                      <a:pt x="298" y="168"/>
                    </a:lnTo>
                    <a:lnTo>
                      <a:pt x="300" y="170"/>
                    </a:lnTo>
                    <a:lnTo>
                      <a:pt x="302" y="174"/>
                    </a:lnTo>
                    <a:lnTo>
                      <a:pt x="304" y="180"/>
                    </a:lnTo>
                    <a:lnTo>
                      <a:pt x="306" y="180"/>
                    </a:lnTo>
                    <a:lnTo>
                      <a:pt x="310" y="180"/>
                    </a:lnTo>
                    <a:lnTo>
                      <a:pt x="314" y="184"/>
                    </a:lnTo>
                    <a:lnTo>
                      <a:pt x="314" y="186"/>
                    </a:lnTo>
                    <a:lnTo>
                      <a:pt x="312" y="190"/>
                    </a:lnTo>
                    <a:lnTo>
                      <a:pt x="308" y="196"/>
                    </a:lnTo>
                    <a:lnTo>
                      <a:pt x="308" y="200"/>
                    </a:lnTo>
                    <a:lnTo>
                      <a:pt x="310" y="204"/>
                    </a:lnTo>
                    <a:lnTo>
                      <a:pt x="312" y="204"/>
                    </a:lnTo>
                    <a:lnTo>
                      <a:pt x="314" y="208"/>
                    </a:lnTo>
                    <a:lnTo>
                      <a:pt x="316" y="218"/>
                    </a:lnTo>
                    <a:lnTo>
                      <a:pt x="316" y="224"/>
                    </a:lnTo>
                    <a:lnTo>
                      <a:pt x="312" y="230"/>
                    </a:lnTo>
                    <a:lnTo>
                      <a:pt x="314" y="236"/>
                    </a:lnTo>
                    <a:lnTo>
                      <a:pt x="314" y="240"/>
                    </a:lnTo>
                    <a:lnTo>
                      <a:pt x="314" y="246"/>
                    </a:lnTo>
                    <a:lnTo>
                      <a:pt x="310" y="246"/>
                    </a:lnTo>
                    <a:lnTo>
                      <a:pt x="308" y="248"/>
                    </a:lnTo>
                    <a:lnTo>
                      <a:pt x="308" y="256"/>
                    </a:lnTo>
                    <a:lnTo>
                      <a:pt x="304" y="258"/>
                    </a:lnTo>
                    <a:lnTo>
                      <a:pt x="300" y="268"/>
                    </a:lnTo>
                    <a:lnTo>
                      <a:pt x="294" y="274"/>
                    </a:lnTo>
                    <a:lnTo>
                      <a:pt x="288" y="278"/>
                    </a:lnTo>
                    <a:lnTo>
                      <a:pt x="284" y="284"/>
                    </a:lnTo>
                    <a:lnTo>
                      <a:pt x="280" y="290"/>
                    </a:lnTo>
                    <a:lnTo>
                      <a:pt x="284" y="310"/>
                    </a:lnTo>
                    <a:lnTo>
                      <a:pt x="162" y="310"/>
                    </a:lnTo>
                    <a:lnTo>
                      <a:pt x="162" y="312"/>
                    </a:lnTo>
                    <a:lnTo>
                      <a:pt x="162" y="312"/>
                    </a:lnTo>
                    <a:lnTo>
                      <a:pt x="164" y="316"/>
                    </a:lnTo>
                    <a:lnTo>
                      <a:pt x="162" y="320"/>
                    </a:lnTo>
                    <a:lnTo>
                      <a:pt x="162" y="322"/>
                    </a:lnTo>
                    <a:lnTo>
                      <a:pt x="158" y="322"/>
                    </a:lnTo>
                    <a:lnTo>
                      <a:pt x="156" y="322"/>
                    </a:lnTo>
                    <a:lnTo>
                      <a:pt x="156" y="430"/>
                    </a:lnTo>
                    <a:lnTo>
                      <a:pt x="156" y="432"/>
                    </a:lnTo>
                    <a:lnTo>
                      <a:pt x="158" y="432"/>
                    </a:lnTo>
                    <a:lnTo>
                      <a:pt x="162" y="436"/>
                    </a:lnTo>
                    <a:lnTo>
                      <a:pt x="160" y="440"/>
                    </a:lnTo>
                    <a:lnTo>
                      <a:pt x="160" y="446"/>
                    </a:lnTo>
                    <a:lnTo>
                      <a:pt x="158" y="446"/>
                    </a:lnTo>
                    <a:lnTo>
                      <a:pt x="156" y="586"/>
                    </a:lnTo>
                    <a:lnTo>
                      <a:pt x="86" y="586"/>
                    </a:lnTo>
                    <a:lnTo>
                      <a:pt x="88" y="576"/>
                    </a:lnTo>
                    <a:lnTo>
                      <a:pt x="52" y="576"/>
                    </a:lnTo>
                    <a:lnTo>
                      <a:pt x="52" y="586"/>
                    </a:lnTo>
                    <a:lnTo>
                      <a:pt x="0" y="586"/>
                    </a:lnTo>
                    <a:lnTo>
                      <a:pt x="2" y="202"/>
                    </a:lnTo>
                    <a:lnTo>
                      <a:pt x="60" y="202"/>
                    </a:lnTo>
                    <a:lnTo>
                      <a:pt x="60" y="200"/>
                    </a:lnTo>
                    <a:lnTo>
                      <a:pt x="156" y="200"/>
                    </a:lnTo>
                    <a:lnTo>
                      <a:pt x="156" y="146"/>
                    </a:lnTo>
                    <a:lnTo>
                      <a:pt x="166" y="146"/>
                    </a:lnTo>
                    <a:lnTo>
                      <a:pt x="166" y="0"/>
                    </a:lnTo>
                    <a:lnTo>
                      <a:pt x="166" y="0"/>
                    </a:lnTo>
                    <a:lnTo>
                      <a:pt x="166" y="0"/>
                    </a:lnTo>
                    <a:close/>
                  </a:path>
                </a:pathLst>
              </a:custGeom>
              <a:grpFill/>
              <a:ln w="3175" cmpd="sng">
                <a:solidFill>
                  <a:srgbClr val="000000"/>
                </a:solidFill>
                <a:round/>
                <a:headEnd/>
                <a:tailEnd/>
              </a:ln>
            </p:spPr>
            <p:txBody>
              <a:bodyPr/>
              <a:lstStyle/>
              <a:p>
                <a:endParaRPr lang="en-US" sz="2600" dirty="0"/>
              </a:p>
            </p:txBody>
          </p:sp>
          <p:sp>
            <p:nvSpPr>
              <p:cNvPr id="879" name="Freeform 95"/>
              <p:cNvSpPr>
                <a:spLocks/>
              </p:cNvSpPr>
              <p:nvPr/>
            </p:nvSpPr>
            <p:spPr bwMode="auto">
              <a:xfrm>
                <a:off x="3268" y="1232"/>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80" name="Freeform 96"/>
              <p:cNvSpPr>
                <a:spLocks/>
              </p:cNvSpPr>
              <p:nvPr/>
            </p:nvSpPr>
            <p:spPr bwMode="auto">
              <a:xfrm>
                <a:off x="3266" y="1240"/>
                <a:ext cx="8" cy="10"/>
              </a:xfrm>
              <a:custGeom>
                <a:avLst/>
                <a:gdLst>
                  <a:gd name="T0" fmla="*/ 8 w 8"/>
                  <a:gd name="T1" fmla="*/ 6 h 10"/>
                  <a:gd name="T2" fmla="*/ 8 w 8"/>
                  <a:gd name="T3" fmla="*/ 8 h 10"/>
                  <a:gd name="T4" fmla="*/ 4 w 8"/>
                  <a:gd name="T5" fmla="*/ 10 h 10"/>
                  <a:gd name="T6" fmla="*/ 2 w 8"/>
                  <a:gd name="T7" fmla="*/ 8 h 10"/>
                  <a:gd name="T8" fmla="*/ 0 w 8"/>
                  <a:gd name="T9" fmla="*/ 4 h 10"/>
                  <a:gd name="T10" fmla="*/ 2 w 8"/>
                  <a:gd name="T11" fmla="*/ 0 h 10"/>
                  <a:gd name="T12" fmla="*/ 2 w 8"/>
                  <a:gd name="T13" fmla="*/ 0 h 10"/>
                  <a:gd name="T14" fmla="*/ 4 w 8"/>
                  <a:gd name="T15" fmla="*/ 0 h 10"/>
                  <a:gd name="T16" fmla="*/ 4 w 8"/>
                  <a:gd name="T17" fmla="*/ 0 h 10"/>
                  <a:gd name="T18" fmla="*/ 4 w 8"/>
                  <a:gd name="T19" fmla="*/ 0 h 10"/>
                  <a:gd name="T20" fmla="*/ 6 w 8"/>
                  <a:gd name="T21" fmla="*/ 0 h 10"/>
                  <a:gd name="T22" fmla="*/ 6 w 8"/>
                  <a:gd name="T23" fmla="*/ 2 h 10"/>
                  <a:gd name="T24" fmla="*/ 8 w 8"/>
                  <a:gd name="T25" fmla="*/ 6 h 10"/>
                  <a:gd name="T26" fmla="*/ 8 w 8"/>
                  <a:gd name="T27" fmla="*/ 6 h 10"/>
                  <a:gd name="T28" fmla="*/ 8 w 8"/>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8" y="6"/>
                    </a:moveTo>
                    <a:lnTo>
                      <a:pt x="8" y="8"/>
                    </a:lnTo>
                    <a:lnTo>
                      <a:pt x="4" y="10"/>
                    </a:lnTo>
                    <a:lnTo>
                      <a:pt x="2" y="8"/>
                    </a:lnTo>
                    <a:lnTo>
                      <a:pt x="0" y="4"/>
                    </a:lnTo>
                    <a:lnTo>
                      <a:pt x="2" y="0"/>
                    </a:lnTo>
                    <a:lnTo>
                      <a:pt x="2" y="0"/>
                    </a:lnTo>
                    <a:lnTo>
                      <a:pt x="4" y="0"/>
                    </a:lnTo>
                    <a:lnTo>
                      <a:pt x="4" y="0"/>
                    </a:lnTo>
                    <a:lnTo>
                      <a:pt x="4" y="0"/>
                    </a:lnTo>
                    <a:lnTo>
                      <a:pt x="6" y="0"/>
                    </a:lnTo>
                    <a:lnTo>
                      <a:pt x="6" y="2"/>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881" name="Freeform 97"/>
              <p:cNvSpPr>
                <a:spLocks/>
              </p:cNvSpPr>
              <p:nvPr/>
            </p:nvSpPr>
            <p:spPr bwMode="auto">
              <a:xfrm>
                <a:off x="3270" y="1252"/>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82" name="Freeform 98"/>
              <p:cNvSpPr>
                <a:spLocks/>
              </p:cNvSpPr>
              <p:nvPr/>
            </p:nvSpPr>
            <p:spPr bwMode="auto">
              <a:xfrm>
                <a:off x="3278" y="1258"/>
                <a:ext cx="6" cy="8"/>
              </a:xfrm>
              <a:custGeom>
                <a:avLst/>
                <a:gdLst>
                  <a:gd name="T0" fmla="*/ 6 w 6"/>
                  <a:gd name="T1" fmla="*/ 4 h 8"/>
                  <a:gd name="T2" fmla="*/ 6 w 6"/>
                  <a:gd name="T3" fmla="*/ 6 h 8"/>
                  <a:gd name="T4" fmla="*/ 6 w 6"/>
                  <a:gd name="T5" fmla="*/ 8 h 8"/>
                  <a:gd name="T6" fmla="*/ 4 w 6"/>
                  <a:gd name="T7" fmla="*/ 8 h 8"/>
                  <a:gd name="T8" fmla="*/ 2 w 6"/>
                  <a:gd name="T9" fmla="*/ 8 h 8"/>
                  <a:gd name="T10" fmla="*/ 0 w 6"/>
                  <a:gd name="T11" fmla="*/ 4 h 8"/>
                  <a:gd name="T12" fmla="*/ 2 w 6"/>
                  <a:gd name="T13" fmla="*/ 0 h 8"/>
                  <a:gd name="T14" fmla="*/ 6 w 6"/>
                  <a:gd name="T15" fmla="*/ 4 h 8"/>
                  <a:gd name="T16" fmla="*/ 6 w 6"/>
                  <a:gd name="T17" fmla="*/ 4 h 8"/>
                  <a:gd name="T18" fmla="*/ 6 w 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6" y="4"/>
                    </a:moveTo>
                    <a:lnTo>
                      <a:pt x="6" y="6"/>
                    </a:lnTo>
                    <a:lnTo>
                      <a:pt x="6" y="8"/>
                    </a:lnTo>
                    <a:lnTo>
                      <a:pt x="4" y="8"/>
                    </a:lnTo>
                    <a:lnTo>
                      <a:pt x="2" y="8"/>
                    </a:lnTo>
                    <a:lnTo>
                      <a:pt x="0" y="4"/>
                    </a:lnTo>
                    <a:lnTo>
                      <a:pt x="2" y="0"/>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883" name="Freeform 99"/>
              <p:cNvSpPr>
                <a:spLocks/>
              </p:cNvSpPr>
              <p:nvPr/>
            </p:nvSpPr>
            <p:spPr bwMode="auto">
              <a:xfrm>
                <a:off x="3268" y="1262"/>
                <a:ext cx="4" cy="4"/>
              </a:xfrm>
              <a:custGeom>
                <a:avLst/>
                <a:gdLst>
                  <a:gd name="T0" fmla="*/ 2 w 4"/>
                  <a:gd name="T1" fmla="*/ 0 h 4"/>
                  <a:gd name="T2" fmla="*/ 4 w 4"/>
                  <a:gd name="T3" fmla="*/ 2 h 4"/>
                  <a:gd name="T4" fmla="*/ 2 w 4"/>
                  <a:gd name="T5" fmla="*/ 2 h 4"/>
                  <a:gd name="T6" fmla="*/ 2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2" y="2"/>
                    </a:lnTo>
                    <a:lnTo>
                      <a:pt x="2"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884" name="Freeform 100"/>
              <p:cNvSpPr>
                <a:spLocks/>
              </p:cNvSpPr>
              <p:nvPr/>
            </p:nvSpPr>
            <p:spPr bwMode="auto">
              <a:xfrm>
                <a:off x="3334" y="1268"/>
                <a:ext cx="4" cy="4"/>
              </a:xfrm>
              <a:custGeom>
                <a:avLst/>
                <a:gdLst>
                  <a:gd name="T0" fmla="*/ 4 w 4"/>
                  <a:gd name="T1" fmla="*/ 0 h 4"/>
                  <a:gd name="T2" fmla="*/ 4 w 4"/>
                  <a:gd name="T3" fmla="*/ 0 h 4"/>
                  <a:gd name="T4" fmla="*/ 4 w 4"/>
                  <a:gd name="T5" fmla="*/ 2 h 4"/>
                  <a:gd name="T6" fmla="*/ 2 w 4"/>
                  <a:gd name="T7" fmla="*/ 4 h 4"/>
                  <a:gd name="T8" fmla="*/ 0 w 4"/>
                  <a:gd name="T9" fmla="*/ 4 h 4"/>
                  <a:gd name="T10" fmla="*/ 0 w 4"/>
                  <a:gd name="T11" fmla="*/ 0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4"/>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85" name="Freeform 101"/>
              <p:cNvSpPr>
                <a:spLocks/>
              </p:cNvSpPr>
              <p:nvPr/>
            </p:nvSpPr>
            <p:spPr bwMode="auto">
              <a:xfrm>
                <a:off x="3282" y="1268"/>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0"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86" name="Freeform 102"/>
              <p:cNvSpPr>
                <a:spLocks/>
              </p:cNvSpPr>
              <p:nvPr/>
            </p:nvSpPr>
            <p:spPr bwMode="auto">
              <a:xfrm>
                <a:off x="3346" y="1270"/>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87" name="Freeform 103"/>
              <p:cNvSpPr>
                <a:spLocks/>
              </p:cNvSpPr>
              <p:nvPr/>
            </p:nvSpPr>
            <p:spPr bwMode="auto">
              <a:xfrm>
                <a:off x="3284" y="1272"/>
                <a:ext cx="6" cy="8"/>
              </a:xfrm>
              <a:custGeom>
                <a:avLst/>
                <a:gdLst>
                  <a:gd name="T0" fmla="*/ 2 w 6"/>
                  <a:gd name="T1" fmla="*/ 2 h 8"/>
                  <a:gd name="T2" fmla="*/ 0 w 6"/>
                  <a:gd name="T3" fmla="*/ 2 h 8"/>
                  <a:gd name="T4" fmla="*/ 2 w 6"/>
                  <a:gd name="T5" fmla="*/ 0 h 8"/>
                  <a:gd name="T6" fmla="*/ 4 w 6"/>
                  <a:gd name="T7" fmla="*/ 0 h 8"/>
                  <a:gd name="T8" fmla="*/ 4 w 6"/>
                  <a:gd name="T9" fmla="*/ 2 h 8"/>
                  <a:gd name="T10" fmla="*/ 6 w 6"/>
                  <a:gd name="T11" fmla="*/ 4 h 8"/>
                  <a:gd name="T12" fmla="*/ 4 w 6"/>
                  <a:gd name="T13" fmla="*/ 6 h 8"/>
                  <a:gd name="T14" fmla="*/ 4 w 6"/>
                  <a:gd name="T15" fmla="*/ 8 h 8"/>
                  <a:gd name="T16" fmla="*/ 2 w 6"/>
                  <a:gd name="T17" fmla="*/ 8 h 8"/>
                  <a:gd name="T18" fmla="*/ 2 w 6"/>
                  <a:gd name="T19" fmla="*/ 8 h 8"/>
                  <a:gd name="T20" fmla="*/ 0 w 6"/>
                  <a:gd name="T21" fmla="*/ 8 h 8"/>
                  <a:gd name="T22" fmla="*/ 0 w 6"/>
                  <a:gd name="T23" fmla="*/ 6 h 8"/>
                  <a:gd name="T24" fmla="*/ 2 w 6"/>
                  <a:gd name="T25" fmla="*/ 4 h 8"/>
                  <a:gd name="T26" fmla="*/ 2 w 6"/>
                  <a:gd name="T27" fmla="*/ 4 h 8"/>
                  <a:gd name="T28" fmla="*/ 2 w 6"/>
                  <a:gd name="T29" fmla="*/ 2 h 8"/>
                  <a:gd name="T30" fmla="*/ 2 w 6"/>
                  <a:gd name="T31" fmla="*/ 2 h 8"/>
                  <a:gd name="T32" fmla="*/ 2 w 6"/>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8">
                    <a:moveTo>
                      <a:pt x="2" y="2"/>
                    </a:moveTo>
                    <a:lnTo>
                      <a:pt x="0" y="2"/>
                    </a:lnTo>
                    <a:lnTo>
                      <a:pt x="2" y="0"/>
                    </a:lnTo>
                    <a:lnTo>
                      <a:pt x="4" y="0"/>
                    </a:lnTo>
                    <a:lnTo>
                      <a:pt x="4" y="2"/>
                    </a:lnTo>
                    <a:lnTo>
                      <a:pt x="6" y="4"/>
                    </a:lnTo>
                    <a:lnTo>
                      <a:pt x="4" y="6"/>
                    </a:lnTo>
                    <a:lnTo>
                      <a:pt x="4" y="8"/>
                    </a:lnTo>
                    <a:lnTo>
                      <a:pt x="2" y="8"/>
                    </a:lnTo>
                    <a:lnTo>
                      <a:pt x="2" y="8"/>
                    </a:lnTo>
                    <a:lnTo>
                      <a:pt x="0" y="8"/>
                    </a:lnTo>
                    <a:lnTo>
                      <a:pt x="0" y="6"/>
                    </a:lnTo>
                    <a:lnTo>
                      <a:pt x="2" y="4"/>
                    </a:lnTo>
                    <a:lnTo>
                      <a:pt x="2" y="4"/>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888" name="Freeform 104"/>
              <p:cNvSpPr>
                <a:spLocks/>
              </p:cNvSpPr>
              <p:nvPr/>
            </p:nvSpPr>
            <p:spPr bwMode="auto">
              <a:xfrm>
                <a:off x="3340" y="1272"/>
                <a:ext cx="4" cy="4"/>
              </a:xfrm>
              <a:custGeom>
                <a:avLst/>
                <a:gdLst>
                  <a:gd name="T0" fmla="*/ 4 w 4"/>
                  <a:gd name="T1" fmla="*/ 0 h 4"/>
                  <a:gd name="T2" fmla="*/ 4 w 4"/>
                  <a:gd name="T3" fmla="*/ 2 h 4"/>
                  <a:gd name="T4" fmla="*/ 2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2" y="2"/>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89" name="Freeform 105"/>
              <p:cNvSpPr>
                <a:spLocks/>
              </p:cNvSpPr>
              <p:nvPr/>
            </p:nvSpPr>
            <p:spPr bwMode="auto">
              <a:xfrm>
                <a:off x="3330" y="1272"/>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90" name="Freeform 106"/>
              <p:cNvSpPr>
                <a:spLocks/>
              </p:cNvSpPr>
              <p:nvPr/>
            </p:nvSpPr>
            <p:spPr bwMode="auto">
              <a:xfrm>
                <a:off x="3306" y="1274"/>
                <a:ext cx="6" cy="8"/>
              </a:xfrm>
              <a:custGeom>
                <a:avLst/>
                <a:gdLst>
                  <a:gd name="T0" fmla="*/ 6 w 6"/>
                  <a:gd name="T1" fmla="*/ 4 h 8"/>
                  <a:gd name="T2" fmla="*/ 4 w 6"/>
                  <a:gd name="T3" fmla="*/ 6 h 8"/>
                  <a:gd name="T4" fmla="*/ 4 w 6"/>
                  <a:gd name="T5" fmla="*/ 6 h 8"/>
                  <a:gd name="T6" fmla="*/ 4 w 6"/>
                  <a:gd name="T7" fmla="*/ 8 h 8"/>
                  <a:gd name="T8" fmla="*/ 2 w 6"/>
                  <a:gd name="T9" fmla="*/ 8 h 8"/>
                  <a:gd name="T10" fmla="*/ 0 w 6"/>
                  <a:gd name="T11" fmla="*/ 8 h 8"/>
                  <a:gd name="T12" fmla="*/ 0 w 6"/>
                  <a:gd name="T13" fmla="*/ 6 h 8"/>
                  <a:gd name="T14" fmla="*/ 0 w 6"/>
                  <a:gd name="T15" fmla="*/ 4 h 8"/>
                  <a:gd name="T16" fmla="*/ 0 w 6"/>
                  <a:gd name="T17" fmla="*/ 4 h 8"/>
                  <a:gd name="T18" fmla="*/ 0 w 6"/>
                  <a:gd name="T19" fmla="*/ 2 h 8"/>
                  <a:gd name="T20" fmla="*/ 0 w 6"/>
                  <a:gd name="T21" fmla="*/ 0 h 8"/>
                  <a:gd name="T22" fmla="*/ 2 w 6"/>
                  <a:gd name="T23" fmla="*/ 0 h 8"/>
                  <a:gd name="T24" fmla="*/ 4 w 6"/>
                  <a:gd name="T25" fmla="*/ 0 h 8"/>
                  <a:gd name="T26" fmla="*/ 4 w 6"/>
                  <a:gd name="T27" fmla="*/ 0 h 8"/>
                  <a:gd name="T28" fmla="*/ 4 w 6"/>
                  <a:gd name="T29" fmla="*/ 2 h 8"/>
                  <a:gd name="T30" fmla="*/ 6 w 6"/>
                  <a:gd name="T31" fmla="*/ 4 h 8"/>
                  <a:gd name="T32" fmla="*/ 6 w 6"/>
                  <a:gd name="T33" fmla="*/ 4 h 8"/>
                  <a:gd name="T34" fmla="*/ 6 w 6"/>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8">
                    <a:moveTo>
                      <a:pt x="6" y="4"/>
                    </a:moveTo>
                    <a:lnTo>
                      <a:pt x="4" y="6"/>
                    </a:lnTo>
                    <a:lnTo>
                      <a:pt x="4" y="6"/>
                    </a:lnTo>
                    <a:lnTo>
                      <a:pt x="4" y="8"/>
                    </a:lnTo>
                    <a:lnTo>
                      <a:pt x="2" y="8"/>
                    </a:lnTo>
                    <a:lnTo>
                      <a:pt x="0" y="8"/>
                    </a:lnTo>
                    <a:lnTo>
                      <a:pt x="0" y="6"/>
                    </a:lnTo>
                    <a:lnTo>
                      <a:pt x="0" y="4"/>
                    </a:lnTo>
                    <a:lnTo>
                      <a:pt x="0" y="4"/>
                    </a:lnTo>
                    <a:lnTo>
                      <a:pt x="0" y="2"/>
                    </a:lnTo>
                    <a:lnTo>
                      <a:pt x="0" y="0"/>
                    </a:lnTo>
                    <a:lnTo>
                      <a:pt x="2" y="0"/>
                    </a:lnTo>
                    <a:lnTo>
                      <a:pt x="4" y="0"/>
                    </a:lnTo>
                    <a:lnTo>
                      <a:pt x="4" y="0"/>
                    </a:lnTo>
                    <a:lnTo>
                      <a:pt x="4" y="2"/>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891" name="Freeform 107"/>
              <p:cNvSpPr>
                <a:spLocks/>
              </p:cNvSpPr>
              <p:nvPr/>
            </p:nvSpPr>
            <p:spPr bwMode="auto">
              <a:xfrm>
                <a:off x="3292" y="1276"/>
                <a:ext cx="4" cy="4"/>
              </a:xfrm>
              <a:custGeom>
                <a:avLst/>
                <a:gdLst>
                  <a:gd name="T0" fmla="*/ 2 w 4"/>
                  <a:gd name="T1" fmla="*/ 0 h 4"/>
                  <a:gd name="T2" fmla="*/ 4 w 4"/>
                  <a:gd name="T3" fmla="*/ 2 h 4"/>
                  <a:gd name="T4" fmla="*/ 2 w 4"/>
                  <a:gd name="T5" fmla="*/ 2 h 4"/>
                  <a:gd name="T6" fmla="*/ 2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2" y="2"/>
                    </a:lnTo>
                    <a:lnTo>
                      <a:pt x="2"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892" name="Freeform 108"/>
              <p:cNvSpPr>
                <a:spLocks/>
              </p:cNvSpPr>
              <p:nvPr/>
            </p:nvSpPr>
            <p:spPr bwMode="auto">
              <a:xfrm>
                <a:off x="3388" y="1276"/>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93" name="Freeform 109"/>
              <p:cNvSpPr>
                <a:spLocks/>
              </p:cNvSpPr>
              <p:nvPr/>
            </p:nvSpPr>
            <p:spPr bwMode="auto">
              <a:xfrm>
                <a:off x="3298" y="1280"/>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94" name="Freeform 110"/>
              <p:cNvSpPr>
                <a:spLocks/>
              </p:cNvSpPr>
              <p:nvPr/>
            </p:nvSpPr>
            <p:spPr bwMode="auto">
              <a:xfrm>
                <a:off x="3278" y="1282"/>
                <a:ext cx="4" cy="4"/>
              </a:xfrm>
              <a:custGeom>
                <a:avLst/>
                <a:gdLst>
                  <a:gd name="T0" fmla="*/ 4 w 4"/>
                  <a:gd name="T1" fmla="*/ 0 h 4"/>
                  <a:gd name="T2" fmla="*/ 4 w 4"/>
                  <a:gd name="T3" fmla="*/ 2 h 4"/>
                  <a:gd name="T4" fmla="*/ 2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2"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95" name="Freeform 111"/>
              <p:cNvSpPr>
                <a:spLocks/>
              </p:cNvSpPr>
              <p:nvPr/>
            </p:nvSpPr>
            <p:spPr bwMode="auto">
              <a:xfrm>
                <a:off x="3284" y="1284"/>
                <a:ext cx="14" cy="16"/>
              </a:xfrm>
              <a:custGeom>
                <a:avLst/>
                <a:gdLst>
                  <a:gd name="T0" fmla="*/ 8 w 14"/>
                  <a:gd name="T1" fmla="*/ 2 h 16"/>
                  <a:gd name="T2" fmla="*/ 10 w 14"/>
                  <a:gd name="T3" fmla="*/ 4 h 16"/>
                  <a:gd name="T4" fmla="*/ 10 w 14"/>
                  <a:gd name="T5" fmla="*/ 6 h 16"/>
                  <a:gd name="T6" fmla="*/ 10 w 14"/>
                  <a:gd name="T7" fmla="*/ 10 h 16"/>
                  <a:gd name="T8" fmla="*/ 12 w 14"/>
                  <a:gd name="T9" fmla="*/ 10 h 16"/>
                  <a:gd name="T10" fmla="*/ 14 w 14"/>
                  <a:gd name="T11" fmla="*/ 12 h 16"/>
                  <a:gd name="T12" fmla="*/ 12 w 14"/>
                  <a:gd name="T13" fmla="*/ 14 h 16"/>
                  <a:gd name="T14" fmla="*/ 8 w 14"/>
                  <a:gd name="T15" fmla="*/ 14 h 16"/>
                  <a:gd name="T16" fmla="*/ 2 w 14"/>
                  <a:gd name="T17" fmla="*/ 16 h 16"/>
                  <a:gd name="T18" fmla="*/ 2 w 14"/>
                  <a:gd name="T19" fmla="*/ 16 h 16"/>
                  <a:gd name="T20" fmla="*/ 2 w 14"/>
                  <a:gd name="T21" fmla="*/ 14 h 16"/>
                  <a:gd name="T22" fmla="*/ 4 w 14"/>
                  <a:gd name="T23" fmla="*/ 12 h 16"/>
                  <a:gd name="T24" fmla="*/ 6 w 14"/>
                  <a:gd name="T25" fmla="*/ 12 h 16"/>
                  <a:gd name="T26" fmla="*/ 6 w 14"/>
                  <a:gd name="T27" fmla="*/ 10 h 16"/>
                  <a:gd name="T28" fmla="*/ 6 w 14"/>
                  <a:gd name="T29" fmla="*/ 8 h 16"/>
                  <a:gd name="T30" fmla="*/ 4 w 14"/>
                  <a:gd name="T31" fmla="*/ 8 h 16"/>
                  <a:gd name="T32" fmla="*/ 0 w 14"/>
                  <a:gd name="T33" fmla="*/ 8 h 16"/>
                  <a:gd name="T34" fmla="*/ 0 w 14"/>
                  <a:gd name="T35" fmla="*/ 8 h 16"/>
                  <a:gd name="T36" fmla="*/ 0 w 14"/>
                  <a:gd name="T37" fmla="*/ 4 h 16"/>
                  <a:gd name="T38" fmla="*/ 0 w 14"/>
                  <a:gd name="T39" fmla="*/ 2 h 16"/>
                  <a:gd name="T40" fmla="*/ 2 w 14"/>
                  <a:gd name="T41" fmla="*/ 2 h 16"/>
                  <a:gd name="T42" fmla="*/ 4 w 14"/>
                  <a:gd name="T43" fmla="*/ 0 h 16"/>
                  <a:gd name="T44" fmla="*/ 6 w 14"/>
                  <a:gd name="T45" fmla="*/ 0 h 16"/>
                  <a:gd name="T46" fmla="*/ 6 w 14"/>
                  <a:gd name="T47" fmla="*/ 0 h 16"/>
                  <a:gd name="T48" fmla="*/ 8 w 14"/>
                  <a:gd name="T49" fmla="*/ 2 h 16"/>
                  <a:gd name="T50" fmla="*/ 8 w 14"/>
                  <a:gd name="T51" fmla="*/ 2 h 16"/>
                  <a:gd name="T52" fmla="*/ 8 w 14"/>
                  <a:gd name="T5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16">
                    <a:moveTo>
                      <a:pt x="8" y="2"/>
                    </a:moveTo>
                    <a:lnTo>
                      <a:pt x="10" y="4"/>
                    </a:lnTo>
                    <a:lnTo>
                      <a:pt x="10" y="6"/>
                    </a:lnTo>
                    <a:lnTo>
                      <a:pt x="10" y="10"/>
                    </a:lnTo>
                    <a:lnTo>
                      <a:pt x="12" y="10"/>
                    </a:lnTo>
                    <a:lnTo>
                      <a:pt x="14" y="12"/>
                    </a:lnTo>
                    <a:lnTo>
                      <a:pt x="12" y="14"/>
                    </a:lnTo>
                    <a:lnTo>
                      <a:pt x="8" y="14"/>
                    </a:lnTo>
                    <a:lnTo>
                      <a:pt x="2" y="16"/>
                    </a:lnTo>
                    <a:lnTo>
                      <a:pt x="2" y="16"/>
                    </a:lnTo>
                    <a:lnTo>
                      <a:pt x="2" y="14"/>
                    </a:lnTo>
                    <a:lnTo>
                      <a:pt x="4" y="12"/>
                    </a:lnTo>
                    <a:lnTo>
                      <a:pt x="6" y="12"/>
                    </a:lnTo>
                    <a:lnTo>
                      <a:pt x="6" y="10"/>
                    </a:lnTo>
                    <a:lnTo>
                      <a:pt x="6" y="8"/>
                    </a:lnTo>
                    <a:lnTo>
                      <a:pt x="4" y="8"/>
                    </a:lnTo>
                    <a:lnTo>
                      <a:pt x="0" y="8"/>
                    </a:lnTo>
                    <a:lnTo>
                      <a:pt x="0" y="8"/>
                    </a:lnTo>
                    <a:lnTo>
                      <a:pt x="0" y="4"/>
                    </a:lnTo>
                    <a:lnTo>
                      <a:pt x="0" y="2"/>
                    </a:lnTo>
                    <a:lnTo>
                      <a:pt x="2" y="2"/>
                    </a:lnTo>
                    <a:lnTo>
                      <a:pt x="4" y="0"/>
                    </a:lnTo>
                    <a:lnTo>
                      <a:pt x="6" y="0"/>
                    </a:lnTo>
                    <a:lnTo>
                      <a:pt x="6" y="0"/>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896" name="Freeform 112"/>
              <p:cNvSpPr>
                <a:spLocks/>
              </p:cNvSpPr>
              <p:nvPr/>
            </p:nvSpPr>
            <p:spPr bwMode="auto">
              <a:xfrm>
                <a:off x="3300" y="1288"/>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97" name="Freeform 113"/>
              <p:cNvSpPr>
                <a:spLocks/>
              </p:cNvSpPr>
              <p:nvPr/>
            </p:nvSpPr>
            <p:spPr bwMode="auto">
              <a:xfrm>
                <a:off x="3264" y="1298"/>
                <a:ext cx="6" cy="10"/>
              </a:xfrm>
              <a:custGeom>
                <a:avLst/>
                <a:gdLst>
                  <a:gd name="T0" fmla="*/ 6 w 6"/>
                  <a:gd name="T1" fmla="*/ 6 h 10"/>
                  <a:gd name="T2" fmla="*/ 4 w 6"/>
                  <a:gd name="T3" fmla="*/ 8 h 10"/>
                  <a:gd name="T4" fmla="*/ 4 w 6"/>
                  <a:gd name="T5" fmla="*/ 8 h 10"/>
                  <a:gd name="T6" fmla="*/ 4 w 6"/>
                  <a:gd name="T7" fmla="*/ 10 h 10"/>
                  <a:gd name="T8" fmla="*/ 4 w 6"/>
                  <a:gd name="T9" fmla="*/ 10 h 10"/>
                  <a:gd name="T10" fmla="*/ 2 w 6"/>
                  <a:gd name="T11" fmla="*/ 10 h 10"/>
                  <a:gd name="T12" fmla="*/ 2 w 6"/>
                  <a:gd name="T13" fmla="*/ 10 h 10"/>
                  <a:gd name="T14" fmla="*/ 2 w 6"/>
                  <a:gd name="T15" fmla="*/ 8 h 10"/>
                  <a:gd name="T16" fmla="*/ 2 w 6"/>
                  <a:gd name="T17" fmla="*/ 4 h 10"/>
                  <a:gd name="T18" fmla="*/ 2 w 6"/>
                  <a:gd name="T19" fmla="*/ 4 h 10"/>
                  <a:gd name="T20" fmla="*/ 0 w 6"/>
                  <a:gd name="T21" fmla="*/ 4 h 10"/>
                  <a:gd name="T22" fmla="*/ 0 w 6"/>
                  <a:gd name="T23" fmla="*/ 2 h 10"/>
                  <a:gd name="T24" fmla="*/ 0 w 6"/>
                  <a:gd name="T25" fmla="*/ 0 h 10"/>
                  <a:gd name="T26" fmla="*/ 2 w 6"/>
                  <a:gd name="T27" fmla="*/ 0 h 10"/>
                  <a:gd name="T28" fmla="*/ 2 w 6"/>
                  <a:gd name="T29" fmla="*/ 0 h 10"/>
                  <a:gd name="T30" fmla="*/ 4 w 6"/>
                  <a:gd name="T31" fmla="*/ 0 h 10"/>
                  <a:gd name="T32" fmla="*/ 4 w 6"/>
                  <a:gd name="T33" fmla="*/ 2 h 10"/>
                  <a:gd name="T34" fmla="*/ 6 w 6"/>
                  <a:gd name="T35" fmla="*/ 2 h 10"/>
                  <a:gd name="T36" fmla="*/ 6 w 6"/>
                  <a:gd name="T37" fmla="*/ 4 h 10"/>
                  <a:gd name="T38" fmla="*/ 6 w 6"/>
                  <a:gd name="T39" fmla="*/ 6 h 10"/>
                  <a:gd name="T40" fmla="*/ 6 w 6"/>
                  <a:gd name="T41" fmla="*/ 6 h 10"/>
                  <a:gd name="T42" fmla="*/ 6 w 6"/>
                  <a:gd name="T4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0">
                    <a:moveTo>
                      <a:pt x="6" y="6"/>
                    </a:moveTo>
                    <a:lnTo>
                      <a:pt x="4" y="8"/>
                    </a:lnTo>
                    <a:lnTo>
                      <a:pt x="4" y="8"/>
                    </a:lnTo>
                    <a:lnTo>
                      <a:pt x="4" y="10"/>
                    </a:lnTo>
                    <a:lnTo>
                      <a:pt x="4" y="10"/>
                    </a:lnTo>
                    <a:lnTo>
                      <a:pt x="2" y="10"/>
                    </a:lnTo>
                    <a:lnTo>
                      <a:pt x="2" y="10"/>
                    </a:lnTo>
                    <a:lnTo>
                      <a:pt x="2" y="8"/>
                    </a:lnTo>
                    <a:lnTo>
                      <a:pt x="2" y="4"/>
                    </a:lnTo>
                    <a:lnTo>
                      <a:pt x="2" y="4"/>
                    </a:lnTo>
                    <a:lnTo>
                      <a:pt x="0" y="4"/>
                    </a:lnTo>
                    <a:lnTo>
                      <a:pt x="0" y="2"/>
                    </a:lnTo>
                    <a:lnTo>
                      <a:pt x="0" y="0"/>
                    </a:lnTo>
                    <a:lnTo>
                      <a:pt x="2" y="0"/>
                    </a:lnTo>
                    <a:lnTo>
                      <a:pt x="2" y="0"/>
                    </a:lnTo>
                    <a:lnTo>
                      <a:pt x="4" y="0"/>
                    </a:lnTo>
                    <a:lnTo>
                      <a:pt x="4" y="2"/>
                    </a:lnTo>
                    <a:lnTo>
                      <a:pt x="6" y="2"/>
                    </a:lnTo>
                    <a:lnTo>
                      <a:pt x="6" y="4"/>
                    </a:lnTo>
                    <a:lnTo>
                      <a:pt x="6" y="6"/>
                    </a:lnTo>
                    <a:lnTo>
                      <a:pt x="6" y="6"/>
                    </a:lnTo>
                    <a:lnTo>
                      <a:pt x="6" y="6"/>
                    </a:lnTo>
                    <a:close/>
                  </a:path>
                </a:pathLst>
              </a:custGeom>
              <a:grpFill/>
              <a:ln w="3175" cmpd="sng">
                <a:solidFill>
                  <a:srgbClr val="000000"/>
                </a:solidFill>
                <a:round/>
                <a:headEnd/>
                <a:tailEnd/>
              </a:ln>
            </p:spPr>
            <p:txBody>
              <a:bodyPr/>
              <a:lstStyle/>
              <a:p>
                <a:endParaRPr lang="en-US" sz="2600" dirty="0"/>
              </a:p>
            </p:txBody>
          </p:sp>
          <p:sp>
            <p:nvSpPr>
              <p:cNvPr id="898" name="Freeform 114"/>
              <p:cNvSpPr>
                <a:spLocks/>
              </p:cNvSpPr>
              <p:nvPr/>
            </p:nvSpPr>
            <p:spPr bwMode="auto">
              <a:xfrm>
                <a:off x="3290" y="1302"/>
                <a:ext cx="4" cy="4"/>
              </a:xfrm>
              <a:custGeom>
                <a:avLst/>
                <a:gdLst>
                  <a:gd name="T0" fmla="*/ 4 w 4"/>
                  <a:gd name="T1" fmla="*/ 0 h 4"/>
                  <a:gd name="T2" fmla="*/ 4 w 4"/>
                  <a:gd name="T3" fmla="*/ 2 h 4"/>
                  <a:gd name="T4" fmla="*/ 4 w 4"/>
                  <a:gd name="T5" fmla="*/ 2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4" y="2"/>
                    </a:lnTo>
                    <a:lnTo>
                      <a:pt x="2" y="4"/>
                    </a:lnTo>
                    <a:lnTo>
                      <a:pt x="2" y="4"/>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899" name="Freeform 115"/>
              <p:cNvSpPr>
                <a:spLocks/>
              </p:cNvSpPr>
              <p:nvPr/>
            </p:nvSpPr>
            <p:spPr bwMode="auto">
              <a:xfrm>
                <a:off x="3296" y="1306"/>
                <a:ext cx="4" cy="4"/>
              </a:xfrm>
              <a:custGeom>
                <a:avLst/>
                <a:gdLst>
                  <a:gd name="T0" fmla="*/ 4 w 4"/>
                  <a:gd name="T1" fmla="*/ 0 h 4"/>
                  <a:gd name="T2" fmla="*/ 4 w 4"/>
                  <a:gd name="T3" fmla="*/ 2 h 4"/>
                  <a:gd name="T4" fmla="*/ 4 w 4"/>
                  <a:gd name="T5" fmla="*/ 2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00" name="Freeform 116"/>
              <p:cNvSpPr>
                <a:spLocks/>
              </p:cNvSpPr>
              <p:nvPr/>
            </p:nvSpPr>
            <p:spPr bwMode="auto">
              <a:xfrm>
                <a:off x="3408" y="1316"/>
                <a:ext cx="10" cy="10"/>
              </a:xfrm>
              <a:custGeom>
                <a:avLst/>
                <a:gdLst>
                  <a:gd name="T0" fmla="*/ 2 w 10"/>
                  <a:gd name="T1" fmla="*/ 10 h 10"/>
                  <a:gd name="T2" fmla="*/ 2 w 10"/>
                  <a:gd name="T3" fmla="*/ 8 h 10"/>
                  <a:gd name="T4" fmla="*/ 0 w 10"/>
                  <a:gd name="T5" fmla="*/ 8 h 10"/>
                  <a:gd name="T6" fmla="*/ 0 w 10"/>
                  <a:gd name="T7" fmla="*/ 6 h 10"/>
                  <a:gd name="T8" fmla="*/ 0 w 10"/>
                  <a:gd name="T9" fmla="*/ 6 h 10"/>
                  <a:gd name="T10" fmla="*/ 0 w 10"/>
                  <a:gd name="T11" fmla="*/ 2 h 10"/>
                  <a:gd name="T12" fmla="*/ 2 w 10"/>
                  <a:gd name="T13" fmla="*/ 2 h 10"/>
                  <a:gd name="T14" fmla="*/ 4 w 10"/>
                  <a:gd name="T15" fmla="*/ 0 h 10"/>
                  <a:gd name="T16" fmla="*/ 4 w 10"/>
                  <a:gd name="T17" fmla="*/ 0 h 10"/>
                  <a:gd name="T18" fmla="*/ 6 w 10"/>
                  <a:gd name="T19" fmla="*/ 0 h 10"/>
                  <a:gd name="T20" fmla="*/ 8 w 10"/>
                  <a:gd name="T21" fmla="*/ 0 h 10"/>
                  <a:gd name="T22" fmla="*/ 10 w 10"/>
                  <a:gd name="T23" fmla="*/ 2 h 10"/>
                  <a:gd name="T24" fmla="*/ 10 w 10"/>
                  <a:gd name="T25" fmla="*/ 4 h 10"/>
                  <a:gd name="T26" fmla="*/ 10 w 10"/>
                  <a:gd name="T27" fmla="*/ 6 h 10"/>
                  <a:gd name="T28" fmla="*/ 8 w 10"/>
                  <a:gd name="T29" fmla="*/ 8 h 10"/>
                  <a:gd name="T30" fmla="*/ 6 w 10"/>
                  <a:gd name="T31" fmla="*/ 8 h 10"/>
                  <a:gd name="T32" fmla="*/ 4 w 10"/>
                  <a:gd name="T33" fmla="*/ 8 h 10"/>
                  <a:gd name="T34" fmla="*/ 4 w 10"/>
                  <a:gd name="T35" fmla="*/ 10 h 10"/>
                  <a:gd name="T36" fmla="*/ 2 w 10"/>
                  <a:gd name="T37" fmla="*/ 10 h 10"/>
                  <a:gd name="T38" fmla="*/ 2 w 10"/>
                  <a:gd name="T39" fmla="*/ 10 h 10"/>
                  <a:gd name="T40" fmla="*/ 2 w 10"/>
                  <a:gd name="T4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0">
                    <a:moveTo>
                      <a:pt x="2" y="10"/>
                    </a:moveTo>
                    <a:lnTo>
                      <a:pt x="2" y="8"/>
                    </a:lnTo>
                    <a:lnTo>
                      <a:pt x="0" y="8"/>
                    </a:lnTo>
                    <a:lnTo>
                      <a:pt x="0" y="6"/>
                    </a:lnTo>
                    <a:lnTo>
                      <a:pt x="0" y="6"/>
                    </a:lnTo>
                    <a:lnTo>
                      <a:pt x="0" y="2"/>
                    </a:lnTo>
                    <a:lnTo>
                      <a:pt x="2" y="2"/>
                    </a:lnTo>
                    <a:lnTo>
                      <a:pt x="4" y="0"/>
                    </a:lnTo>
                    <a:lnTo>
                      <a:pt x="4" y="0"/>
                    </a:lnTo>
                    <a:lnTo>
                      <a:pt x="6" y="0"/>
                    </a:lnTo>
                    <a:lnTo>
                      <a:pt x="8" y="0"/>
                    </a:lnTo>
                    <a:lnTo>
                      <a:pt x="10" y="2"/>
                    </a:lnTo>
                    <a:lnTo>
                      <a:pt x="10" y="4"/>
                    </a:lnTo>
                    <a:lnTo>
                      <a:pt x="10" y="6"/>
                    </a:lnTo>
                    <a:lnTo>
                      <a:pt x="8" y="8"/>
                    </a:lnTo>
                    <a:lnTo>
                      <a:pt x="6" y="8"/>
                    </a:lnTo>
                    <a:lnTo>
                      <a:pt x="4" y="8"/>
                    </a:lnTo>
                    <a:lnTo>
                      <a:pt x="4" y="10"/>
                    </a:lnTo>
                    <a:lnTo>
                      <a:pt x="2" y="10"/>
                    </a:lnTo>
                    <a:lnTo>
                      <a:pt x="2" y="10"/>
                    </a:lnTo>
                    <a:lnTo>
                      <a:pt x="2" y="10"/>
                    </a:lnTo>
                    <a:close/>
                  </a:path>
                </a:pathLst>
              </a:custGeom>
              <a:grpFill/>
              <a:ln w="3175" cmpd="sng">
                <a:solidFill>
                  <a:srgbClr val="000000"/>
                </a:solidFill>
                <a:round/>
                <a:headEnd/>
                <a:tailEnd/>
              </a:ln>
            </p:spPr>
            <p:txBody>
              <a:bodyPr/>
              <a:lstStyle/>
              <a:p>
                <a:endParaRPr lang="en-US" sz="2600" dirty="0"/>
              </a:p>
            </p:txBody>
          </p:sp>
          <p:sp>
            <p:nvSpPr>
              <p:cNvPr id="901" name="Freeform 117"/>
              <p:cNvSpPr>
                <a:spLocks/>
              </p:cNvSpPr>
              <p:nvPr/>
            </p:nvSpPr>
            <p:spPr bwMode="auto">
              <a:xfrm>
                <a:off x="3274" y="1318"/>
                <a:ext cx="8" cy="6"/>
              </a:xfrm>
              <a:custGeom>
                <a:avLst/>
                <a:gdLst>
                  <a:gd name="T0" fmla="*/ 6 w 8"/>
                  <a:gd name="T1" fmla="*/ 0 h 6"/>
                  <a:gd name="T2" fmla="*/ 6 w 8"/>
                  <a:gd name="T3" fmla="*/ 0 h 6"/>
                  <a:gd name="T4" fmla="*/ 6 w 8"/>
                  <a:gd name="T5" fmla="*/ 0 h 6"/>
                  <a:gd name="T6" fmla="*/ 8 w 8"/>
                  <a:gd name="T7" fmla="*/ 0 h 6"/>
                  <a:gd name="T8" fmla="*/ 8 w 8"/>
                  <a:gd name="T9" fmla="*/ 0 h 6"/>
                  <a:gd name="T10" fmla="*/ 8 w 8"/>
                  <a:gd name="T11" fmla="*/ 4 h 6"/>
                  <a:gd name="T12" fmla="*/ 6 w 8"/>
                  <a:gd name="T13" fmla="*/ 4 h 6"/>
                  <a:gd name="T14" fmla="*/ 4 w 8"/>
                  <a:gd name="T15" fmla="*/ 6 h 6"/>
                  <a:gd name="T16" fmla="*/ 2 w 8"/>
                  <a:gd name="T17" fmla="*/ 6 h 6"/>
                  <a:gd name="T18" fmla="*/ 0 w 8"/>
                  <a:gd name="T19" fmla="*/ 4 h 6"/>
                  <a:gd name="T20" fmla="*/ 0 w 8"/>
                  <a:gd name="T21" fmla="*/ 4 h 6"/>
                  <a:gd name="T22" fmla="*/ 0 w 8"/>
                  <a:gd name="T23" fmla="*/ 2 h 6"/>
                  <a:gd name="T24" fmla="*/ 0 w 8"/>
                  <a:gd name="T25" fmla="*/ 2 h 6"/>
                  <a:gd name="T26" fmla="*/ 0 w 8"/>
                  <a:gd name="T27" fmla="*/ 0 h 6"/>
                  <a:gd name="T28" fmla="*/ 0 w 8"/>
                  <a:gd name="T29" fmla="*/ 0 h 6"/>
                  <a:gd name="T30" fmla="*/ 2 w 8"/>
                  <a:gd name="T31" fmla="*/ 0 h 6"/>
                  <a:gd name="T32" fmla="*/ 4 w 8"/>
                  <a:gd name="T33" fmla="*/ 0 h 6"/>
                  <a:gd name="T34" fmla="*/ 4 w 8"/>
                  <a:gd name="T35" fmla="*/ 0 h 6"/>
                  <a:gd name="T36" fmla="*/ 6 w 8"/>
                  <a:gd name="T37" fmla="*/ 0 h 6"/>
                  <a:gd name="T38" fmla="*/ 6 w 8"/>
                  <a:gd name="T39" fmla="*/ 0 h 6"/>
                  <a:gd name="T40" fmla="*/ 6 w 8"/>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6">
                    <a:moveTo>
                      <a:pt x="6" y="0"/>
                    </a:moveTo>
                    <a:lnTo>
                      <a:pt x="6" y="0"/>
                    </a:lnTo>
                    <a:lnTo>
                      <a:pt x="6" y="0"/>
                    </a:lnTo>
                    <a:lnTo>
                      <a:pt x="8" y="0"/>
                    </a:lnTo>
                    <a:lnTo>
                      <a:pt x="8" y="0"/>
                    </a:lnTo>
                    <a:lnTo>
                      <a:pt x="8" y="4"/>
                    </a:lnTo>
                    <a:lnTo>
                      <a:pt x="6" y="4"/>
                    </a:lnTo>
                    <a:lnTo>
                      <a:pt x="4" y="6"/>
                    </a:lnTo>
                    <a:lnTo>
                      <a:pt x="2" y="6"/>
                    </a:lnTo>
                    <a:lnTo>
                      <a:pt x="0" y="4"/>
                    </a:lnTo>
                    <a:lnTo>
                      <a:pt x="0" y="4"/>
                    </a:lnTo>
                    <a:lnTo>
                      <a:pt x="0" y="2"/>
                    </a:lnTo>
                    <a:lnTo>
                      <a:pt x="0" y="2"/>
                    </a:lnTo>
                    <a:lnTo>
                      <a:pt x="0" y="0"/>
                    </a:lnTo>
                    <a:lnTo>
                      <a:pt x="0" y="0"/>
                    </a:lnTo>
                    <a:lnTo>
                      <a:pt x="2" y="0"/>
                    </a:lnTo>
                    <a:lnTo>
                      <a:pt x="4" y="0"/>
                    </a:lnTo>
                    <a:lnTo>
                      <a:pt x="4"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902" name="Freeform 118"/>
              <p:cNvSpPr>
                <a:spLocks/>
              </p:cNvSpPr>
              <p:nvPr/>
            </p:nvSpPr>
            <p:spPr bwMode="auto">
              <a:xfrm>
                <a:off x="3294" y="1320"/>
                <a:ext cx="4" cy="4"/>
              </a:xfrm>
              <a:custGeom>
                <a:avLst/>
                <a:gdLst>
                  <a:gd name="T0" fmla="*/ 2 w 4"/>
                  <a:gd name="T1" fmla="*/ 2 h 4"/>
                  <a:gd name="T2" fmla="*/ 4 w 4"/>
                  <a:gd name="T3" fmla="*/ 2 h 4"/>
                  <a:gd name="T4" fmla="*/ 4 w 4"/>
                  <a:gd name="T5" fmla="*/ 4 h 4"/>
                  <a:gd name="T6" fmla="*/ 2 w 4"/>
                  <a:gd name="T7" fmla="*/ 4 h 4"/>
                  <a:gd name="T8" fmla="*/ 0 w 4"/>
                  <a:gd name="T9" fmla="*/ 4 h 4"/>
                  <a:gd name="T10" fmla="*/ 0 w 4"/>
                  <a:gd name="T11" fmla="*/ 2 h 4"/>
                  <a:gd name="T12" fmla="*/ 2 w 4"/>
                  <a:gd name="T13" fmla="*/ 0 h 4"/>
                  <a:gd name="T14" fmla="*/ 2 w 4"/>
                  <a:gd name="T15" fmla="*/ 2 h 4"/>
                  <a:gd name="T16" fmla="*/ 2 w 4"/>
                  <a:gd name="T17" fmla="*/ 2 h 4"/>
                  <a:gd name="T18" fmla="*/ 2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2"/>
                    </a:moveTo>
                    <a:lnTo>
                      <a:pt x="4" y="2"/>
                    </a:lnTo>
                    <a:lnTo>
                      <a:pt x="4" y="4"/>
                    </a:lnTo>
                    <a:lnTo>
                      <a:pt x="2" y="4"/>
                    </a:lnTo>
                    <a:lnTo>
                      <a:pt x="0" y="4"/>
                    </a:lnTo>
                    <a:lnTo>
                      <a:pt x="0" y="2"/>
                    </a:lnTo>
                    <a:lnTo>
                      <a:pt x="2" y="0"/>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903" name="Freeform 119"/>
              <p:cNvSpPr>
                <a:spLocks/>
              </p:cNvSpPr>
              <p:nvPr/>
            </p:nvSpPr>
            <p:spPr bwMode="auto">
              <a:xfrm>
                <a:off x="3414" y="1326"/>
                <a:ext cx="8" cy="8"/>
              </a:xfrm>
              <a:custGeom>
                <a:avLst/>
                <a:gdLst>
                  <a:gd name="T0" fmla="*/ 4 w 8"/>
                  <a:gd name="T1" fmla="*/ 0 h 8"/>
                  <a:gd name="T2" fmla="*/ 6 w 8"/>
                  <a:gd name="T3" fmla="*/ 2 h 8"/>
                  <a:gd name="T4" fmla="*/ 8 w 8"/>
                  <a:gd name="T5" fmla="*/ 4 h 8"/>
                  <a:gd name="T6" fmla="*/ 8 w 8"/>
                  <a:gd name="T7" fmla="*/ 6 h 8"/>
                  <a:gd name="T8" fmla="*/ 6 w 8"/>
                  <a:gd name="T9" fmla="*/ 8 h 8"/>
                  <a:gd name="T10" fmla="*/ 4 w 8"/>
                  <a:gd name="T11" fmla="*/ 8 h 8"/>
                  <a:gd name="T12" fmla="*/ 2 w 8"/>
                  <a:gd name="T13" fmla="*/ 6 h 8"/>
                  <a:gd name="T14" fmla="*/ 0 w 8"/>
                  <a:gd name="T15" fmla="*/ 6 h 8"/>
                  <a:gd name="T16" fmla="*/ 0 w 8"/>
                  <a:gd name="T17" fmla="*/ 2 h 8"/>
                  <a:gd name="T18" fmla="*/ 0 w 8"/>
                  <a:gd name="T19" fmla="*/ 0 h 8"/>
                  <a:gd name="T20" fmla="*/ 2 w 8"/>
                  <a:gd name="T21" fmla="*/ 0 h 8"/>
                  <a:gd name="T22" fmla="*/ 4 w 8"/>
                  <a:gd name="T23" fmla="*/ 0 h 8"/>
                  <a:gd name="T24" fmla="*/ 4 w 8"/>
                  <a:gd name="T25" fmla="*/ 0 h 8"/>
                  <a:gd name="T26" fmla="*/ 4 w 8"/>
                  <a:gd name="T27" fmla="*/ 0 h 8"/>
                  <a:gd name="T28" fmla="*/ 4 w 8"/>
                  <a:gd name="T29" fmla="*/ 0 h 8"/>
                  <a:gd name="T30" fmla="*/ 4 w 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4" y="0"/>
                    </a:moveTo>
                    <a:lnTo>
                      <a:pt x="6" y="2"/>
                    </a:lnTo>
                    <a:lnTo>
                      <a:pt x="8" y="4"/>
                    </a:lnTo>
                    <a:lnTo>
                      <a:pt x="8" y="6"/>
                    </a:lnTo>
                    <a:lnTo>
                      <a:pt x="6" y="8"/>
                    </a:lnTo>
                    <a:lnTo>
                      <a:pt x="4" y="8"/>
                    </a:lnTo>
                    <a:lnTo>
                      <a:pt x="2" y="6"/>
                    </a:lnTo>
                    <a:lnTo>
                      <a:pt x="0" y="6"/>
                    </a:lnTo>
                    <a:lnTo>
                      <a:pt x="0" y="2"/>
                    </a:lnTo>
                    <a:lnTo>
                      <a:pt x="0" y="0"/>
                    </a:lnTo>
                    <a:lnTo>
                      <a:pt x="2" y="0"/>
                    </a:lnTo>
                    <a:lnTo>
                      <a:pt x="4" y="0"/>
                    </a:lnTo>
                    <a:lnTo>
                      <a:pt x="4"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04" name="Freeform 120"/>
              <p:cNvSpPr>
                <a:spLocks/>
              </p:cNvSpPr>
              <p:nvPr/>
            </p:nvSpPr>
            <p:spPr bwMode="auto">
              <a:xfrm>
                <a:off x="3410" y="1330"/>
                <a:ext cx="4" cy="4"/>
              </a:xfrm>
              <a:custGeom>
                <a:avLst/>
                <a:gdLst>
                  <a:gd name="T0" fmla="*/ 4 w 4"/>
                  <a:gd name="T1" fmla="*/ 2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lnTo>
                      <a:pt x="4" y="2"/>
                    </a:lnTo>
                    <a:lnTo>
                      <a:pt x="4" y="4"/>
                    </a:lnTo>
                    <a:lnTo>
                      <a:pt x="2" y="4"/>
                    </a:lnTo>
                    <a:lnTo>
                      <a:pt x="0" y="4"/>
                    </a:lnTo>
                    <a:lnTo>
                      <a:pt x="0" y="2"/>
                    </a:lnTo>
                    <a:lnTo>
                      <a:pt x="0" y="0"/>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905" name="Freeform 121"/>
              <p:cNvSpPr>
                <a:spLocks/>
              </p:cNvSpPr>
              <p:nvPr/>
            </p:nvSpPr>
            <p:spPr bwMode="auto">
              <a:xfrm>
                <a:off x="3412" y="1338"/>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4" y="2"/>
                    </a:lnTo>
                    <a:lnTo>
                      <a:pt x="2" y="4"/>
                    </a:lnTo>
                    <a:lnTo>
                      <a:pt x="0" y="4"/>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06" name="Freeform 122"/>
              <p:cNvSpPr>
                <a:spLocks/>
              </p:cNvSpPr>
              <p:nvPr/>
            </p:nvSpPr>
            <p:spPr bwMode="auto">
              <a:xfrm>
                <a:off x="3426" y="1342"/>
                <a:ext cx="4" cy="4"/>
              </a:xfrm>
              <a:custGeom>
                <a:avLst/>
                <a:gdLst>
                  <a:gd name="T0" fmla="*/ 4 w 4"/>
                  <a:gd name="T1" fmla="*/ 2 h 4"/>
                  <a:gd name="T2" fmla="*/ 2 w 4"/>
                  <a:gd name="T3" fmla="*/ 4 h 4"/>
                  <a:gd name="T4" fmla="*/ 0 w 4"/>
                  <a:gd name="T5" fmla="*/ 4 h 4"/>
                  <a:gd name="T6" fmla="*/ 0 w 4"/>
                  <a:gd name="T7" fmla="*/ 0 h 4"/>
                  <a:gd name="T8" fmla="*/ 0 w 4"/>
                  <a:gd name="T9" fmla="*/ 0 h 4"/>
                  <a:gd name="T10" fmla="*/ 4 w 4"/>
                  <a:gd name="T11" fmla="*/ 0 h 4"/>
                  <a:gd name="T12" fmla="*/ 4 w 4"/>
                  <a:gd name="T13" fmla="*/ 2 h 4"/>
                  <a:gd name="T14" fmla="*/ 4 w 4"/>
                  <a:gd name="T15" fmla="*/ 2 h 4"/>
                  <a:gd name="T16" fmla="*/ 4 w 4"/>
                  <a:gd name="T17" fmla="*/ 2 h 4"/>
                  <a:gd name="T18" fmla="*/ 4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2"/>
                    </a:moveTo>
                    <a:lnTo>
                      <a:pt x="2" y="4"/>
                    </a:lnTo>
                    <a:lnTo>
                      <a:pt x="0" y="4"/>
                    </a:lnTo>
                    <a:lnTo>
                      <a:pt x="0" y="0"/>
                    </a:lnTo>
                    <a:lnTo>
                      <a:pt x="0" y="0"/>
                    </a:lnTo>
                    <a:lnTo>
                      <a:pt x="4" y="0"/>
                    </a:lnTo>
                    <a:lnTo>
                      <a:pt x="4" y="2"/>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907" name="Freeform 123"/>
              <p:cNvSpPr>
                <a:spLocks/>
              </p:cNvSpPr>
              <p:nvPr/>
            </p:nvSpPr>
            <p:spPr bwMode="auto">
              <a:xfrm>
                <a:off x="3412" y="1342"/>
                <a:ext cx="6" cy="4"/>
              </a:xfrm>
              <a:custGeom>
                <a:avLst/>
                <a:gdLst>
                  <a:gd name="T0" fmla="*/ 4 w 6"/>
                  <a:gd name="T1" fmla="*/ 2 h 4"/>
                  <a:gd name="T2" fmla="*/ 4 w 6"/>
                  <a:gd name="T3" fmla="*/ 0 h 4"/>
                  <a:gd name="T4" fmla="*/ 6 w 6"/>
                  <a:gd name="T5" fmla="*/ 2 h 4"/>
                  <a:gd name="T6" fmla="*/ 6 w 6"/>
                  <a:gd name="T7" fmla="*/ 2 h 4"/>
                  <a:gd name="T8" fmla="*/ 6 w 6"/>
                  <a:gd name="T9" fmla="*/ 0 h 4"/>
                  <a:gd name="T10" fmla="*/ 6 w 6"/>
                  <a:gd name="T11" fmla="*/ 2 h 4"/>
                  <a:gd name="T12" fmla="*/ 6 w 6"/>
                  <a:gd name="T13" fmla="*/ 4 h 4"/>
                  <a:gd name="T14" fmla="*/ 6 w 6"/>
                  <a:gd name="T15" fmla="*/ 4 h 4"/>
                  <a:gd name="T16" fmla="*/ 2 w 6"/>
                  <a:gd name="T17" fmla="*/ 4 h 4"/>
                  <a:gd name="T18" fmla="*/ 0 w 6"/>
                  <a:gd name="T19" fmla="*/ 2 h 4"/>
                  <a:gd name="T20" fmla="*/ 2 w 6"/>
                  <a:gd name="T21" fmla="*/ 2 h 4"/>
                  <a:gd name="T22" fmla="*/ 2 w 6"/>
                  <a:gd name="T23" fmla="*/ 2 h 4"/>
                  <a:gd name="T24" fmla="*/ 4 w 6"/>
                  <a:gd name="T25" fmla="*/ 2 h 4"/>
                  <a:gd name="T26" fmla="*/ 4 w 6"/>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4">
                    <a:moveTo>
                      <a:pt x="4" y="2"/>
                    </a:moveTo>
                    <a:lnTo>
                      <a:pt x="4" y="0"/>
                    </a:lnTo>
                    <a:lnTo>
                      <a:pt x="6" y="2"/>
                    </a:lnTo>
                    <a:lnTo>
                      <a:pt x="6" y="2"/>
                    </a:lnTo>
                    <a:lnTo>
                      <a:pt x="6" y="0"/>
                    </a:lnTo>
                    <a:lnTo>
                      <a:pt x="6" y="2"/>
                    </a:lnTo>
                    <a:lnTo>
                      <a:pt x="6" y="4"/>
                    </a:lnTo>
                    <a:lnTo>
                      <a:pt x="6" y="4"/>
                    </a:lnTo>
                    <a:lnTo>
                      <a:pt x="2" y="4"/>
                    </a:lnTo>
                    <a:lnTo>
                      <a:pt x="0" y="2"/>
                    </a:lnTo>
                    <a:lnTo>
                      <a:pt x="2" y="2"/>
                    </a:lnTo>
                    <a:lnTo>
                      <a:pt x="2"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908" name="Freeform 124"/>
              <p:cNvSpPr>
                <a:spLocks/>
              </p:cNvSpPr>
              <p:nvPr/>
            </p:nvSpPr>
            <p:spPr bwMode="auto">
              <a:xfrm>
                <a:off x="3420" y="1342"/>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09" name="Freeform 125"/>
              <p:cNvSpPr>
                <a:spLocks/>
              </p:cNvSpPr>
              <p:nvPr/>
            </p:nvSpPr>
            <p:spPr bwMode="auto">
              <a:xfrm>
                <a:off x="3440" y="1350"/>
                <a:ext cx="308" cy="242"/>
              </a:xfrm>
              <a:custGeom>
                <a:avLst/>
                <a:gdLst>
                  <a:gd name="T0" fmla="*/ 14 w 308"/>
                  <a:gd name="T1" fmla="*/ 22 h 242"/>
                  <a:gd name="T2" fmla="*/ 40 w 308"/>
                  <a:gd name="T3" fmla="*/ 12 h 242"/>
                  <a:gd name="T4" fmla="*/ 72 w 308"/>
                  <a:gd name="T5" fmla="*/ 24 h 242"/>
                  <a:gd name="T6" fmla="*/ 84 w 308"/>
                  <a:gd name="T7" fmla="*/ 14 h 242"/>
                  <a:gd name="T8" fmla="*/ 104 w 308"/>
                  <a:gd name="T9" fmla="*/ 10 h 242"/>
                  <a:gd name="T10" fmla="*/ 126 w 308"/>
                  <a:gd name="T11" fmla="*/ 4 h 242"/>
                  <a:gd name="T12" fmla="*/ 146 w 308"/>
                  <a:gd name="T13" fmla="*/ 0 h 242"/>
                  <a:gd name="T14" fmla="*/ 170 w 308"/>
                  <a:gd name="T15" fmla="*/ 16 h 242"/>
                  <a:gd name="T16" fmla="*/ 188 w 308"/>
                  <a:gd name="T17" fmla="*/ 22 h 242"/>
                  <a:gd name="T18" fmla="*/ 208 w 308"/>
                  <a:gd name="T19" fmla="*/ 36 h 242"/>
                  <a:gd name="T20" fmla="*/ 234 w 308"/>
                  <a:gd name="T21" fmla="*/ 60 h 242"/>
                  <a:gd name="T22" fmla="*/ 244 w 308"/>
                  <a:gd name="T23" fmla="*/ 78 h 242"/>
                  <a:gd name="T24" fmla="*/ 252 w 308"/>
                  <a:gd name="T25" fmla="*/ 94 h 242"/>
                  <a:gd name="T26" fmla="*/ 264 w 308"/>
                  <a:gd name="T27" fmla="*/ 106 h 242"/>
                  <a:gd name="T28" fmla="*/ 274 w 308"/>
                  <a:gd name="T29" fmla="*/ 122 h 242"/>
                  <a:gd name="T30" fmla="*/ 288 w 308"/>
                  <a:gd name="T31" fmla="*/ 136 h 242"/>
                  <a:gd name="T32" fmla="*/ 308 w 308"/>
                  <a:gd name="T33" fmla="*/ 160 h 242"/>
                  <a:gd name="T34" fmla="*/ 298 w 308"/>
                  <a:gd name="T35" fmla="*/ 170 h 242"/>
                  <a:gd name="T36" fmla="*/ 300 w 308"/>
                  <a:gd name="T37" fmla="*/ 180 h 242"/>
                  <a:gd name="T38" fmla="*/ 286 w 308"/>
                  <a:gd name="T39" fmla="*/ 186 h 242"/>
                  <a:gd name="T40" fmla="*/ 272 w 308"/>
                  <a:gd name="T41" fmla="*/ 202 h 242"/>
                  <a:gd name="T42" fmla="*/ 264 w 308"/>
                  <a:gd name="T43" fmla="*/ 214 h 242"/>
                  <a:gd name="T44" fmla="*/ 260 w 308"/>
                  <a:gd name="T45" fmla="*/ 236 h 242"/>
                  <a:gd name="T46" fmla="*/ 62 w 308"/>
                  <a:gd name="T47" fmla="*/ 224 h 242"/>
                  <a:gd name="T48" fmla="*/ 58 w 308"/>
                  <a:gd name="T49" fmla="*/ 212 h 242"/>
                  <a:gd name="T50" fmla="*/ 56 w 308"/>
                  <a:gd name="T51" fmla="*/ 204 h 242"/>
                  <a:gd name="T52" fmla="*/ 58 w 308"/>
                  <a:gd name="T53" fmla="*/ 198 h 242"/>
                  <a:gd name="T54" fmla="*/ 62 w 308"/>
                  <a:gd name="T55" fmla="*/ 196 h 242"/>
                  <a:gd name="T56" fmla="*/ 64 w 308"/>
                  <a:gd name="T57" fmla="*/ 190 h 242"/>
                  <a:gd name="T58" fmla="*/ 64 w 308"/>
                  <a:gd name="T59" fmla="*/ 184 h 242"/>
                  <a:gd name="T60" fmla="*/ 58 w 308"/>
                  <a:gd name="T61" fmla="*/ 180 h 242"/>
                  <a:gd name="T62" fmla="*/ 52 w 308"/>
                  <a:gd name="T63" fmla="*/ 184 h 242"/>
                  <a:gd name="T64" fmla="*/ 54 w 308"/>
                  <a:gd name="T65" fmla="*/ 176 h 242"/>
                  <a:gd name="T66" fmla="*/ 46 w 308"/>
                  <a:gd name="T67" fmla="*/ 172 h 242"/>
                  <a:gd name="T68" fmla="*/ 44 w 308"/>
                  <a:gd name="T69" fmla="*/ 162 h 242"/>
                  <a:gd name="T70" fmla="*/ 44 w 308"/>
                  <a:gd name="T71" fmla="*/ 158 h 242"/>
                  <a:gd name="T72" fmla="*/ 34 w 308"/>
                  <a:gd name="T73" fmla="*/ 152 h 242"/>
                  <a:gd name="T74" fmla="*/ 38 w 308"/>
                  <a:gd name="T75" fmla="*/ 150 h 242"/>
                  <a:gd name="T76" fmla="*/ 44 w 308"/>
                  <a:gd name="T77" fmla="*/ 146 h 242"/>
                  <a:gd name="T78" fmla="*/ 56 w 308"/>
                  <a:gd name="T79" fmla="*/ 148 h 242"/>
                  <a:gd name="T80" fmla="*/ 58 w 308"/>
                  <a:gd name="T81" fmla="*/ 162 h 242"/>
                  <a:gd name="T82" fmla="*/ 64 w 308"/>
                  <a:gd name="T83" fmla="*/ 162 h 242"/>
                  <a:gd name="T84" fmla="*/ 62 w 308"/>
                  <a:gd name="T85" fmla="*/ 152 h 242"/>
                  <a:gd name="T86" fmla="*/ 62 w 308"/>
                  <a:gd name="T87" fmla="*/ 140 h 242"/>
                  <a:gd name="T88" fmla="*/ 58 w 308"/>
                  <a:gd name="T89" fmla="*/ 140 h 242"/>
                  <a:gd name="T90" fmla="*/ 62 w 308"/>
                  <a:gd name="T91" fmla="*/ 134 h 242"/>
                  <a:gd name="T92" fmla="*/ 64 w 308"/>
                  <a:gd name="T93" fmla="*/ 124 h 242"/>
                  <a:gd name="T94" fmla="*/ 66 w 308"/>
                  <a:gd name="T95" fmla="*/ 116 h 242"/>
                  <a:gd name="T96" fmla="*/ 64 w 308"/>
                  <a:gd name="T97" fmla="*/ 110 h 242"/>
                  <a:gd name="T98" fmla="*/ 66 w 308"/>
                  <a:gd name="T99" fmla="*/ 100 h 242"/>
                  <a:gd name="T100" fmla="*/ 56 w 308"/>
                  <a:gd name="T101" fmla="*/ 100 h 242"/>
                  <a:gd name="T102" fmla="*/ 48 w 308"/>
                  <a:gd name="T103" fmla="*/ 94 h 242"/>
                  <a:gd name="T104" fmla="*/ 36 w 308"/>
                  <a:gd name="T105" fmla="*/ 92 h 242"/>
                  <a:gd name="T106" fmla="*/ 38 w 308"/>
                  <a:gd name="T107" fmla="*/ 86 h 242"/>
                  <a:gd name="T108" fmla="*/ 40 w 308"/>
                  <a:gd name="T109" fmla="*/ 82 h 242"/>
                  <a:gd name="T110" fmla="*/ 30 w 308"/>
                  <a:gd name="T111" fmla="*/ 74 h 242"/>
                  <a:gd name="T112" fmla="*/ 22 w 308"/>
                  <a:gd name="T113" fmla="*/ 64 h 242"/>
                  <a:gd name="T114" fmla="*/ 12 w 308"/>
                  <a:gd name="T115" fmla="*/ 50 h 242"/>
                  <a:gd name="T116" fmla="*/ 16 w 308"/>
                  <a:gd name="T117" fmla="*/ 40 h 242"/>
                  <a:gd name="T118" fmla="*/ 6 w 308"/>
                  <a:gd name="T119" fmla="*/ 36 h 242"/>
                  <a:gd name="T120" fmla="*/ 0 w 308"/>
                  <a:gd name="T121" fmla="*/ 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8" h="242">
                    <a:moveTo>
                      <a:pt x="0" y="36"/>
                    </a:moveTo>
                    <a:lnTo>
                      <a:pt x="2" y="32"/>
                    </a:lnTo>
                    <a:lnTo>
                      <a:pt x="8" y="26"/>
                    </a:lnTo>
                    <a:lnTo>
                      <a:pt x="12" y="26"/>
                    </a:lnTo>
                    <a:lnTo>
                      <a:pt x="14" y="22"/>
                    </a:lnTo>
                    <a:lnTo>
                      <a:pt x="18" y="18"/>
                    </a:lnTo>
                    <a:lnTo>
                      <a:pt x="24" y="12"/>
                    </a:lnTo>
                    <a:lnTo>
                      <a:pt x="30" y="12"/>
                    </a:lnTo>
                    <a:lnTo>
                      <a:pt x="36" y="10"/>
                    </a:lnTo>
                    <a:lnTo>
                      <a:pt x="40" y="12"/>
                    </a:lnTo>
                    <a:lnTo>
                      <a:pt x="44" y="16"/>
                    </a:lnTo>
                    <a:lnTo>
                      <a:pt x="58" y="20"/>
                    </a:lnTo>
                    <a:lnTo>
                      <a:pt x="62" y="20"/>
                    </a:lnTo>
                    <a:lnTo>
                      <a:pt x="66" y="22"/>
                    </a:lnTo>
                    <a:lnTo>
                      <a:pt x="72" y="24"/>
                    </a:lnTo>
                    <a:lnTo>
                      <a:pt x="72" y="26"/>
                    </a:lnTo>
                    <a:lnTo>
                      <a:pt x="76" y="26"/>
                    </a:lnTo>
                    <a:lnTo>
                      <a:pt x="80" y="24"/>
                    </a:lnTo>
                    <a:lnTo>
                      <a:pt x="82" y="18"/>
                    </a:lnTo>
                    <a:lnTo>
                      <a:pt x="84" y="14"/>
                    </a:lnTo>
                    <a:lnTo>
                      <a:pt x="88" y="14"/>
                    </a:lnTo>
                    <a:lnTo>
                      <a:pt x="94" y="14"/>
                    </a:lnTo>
                    <a:lnTo>
                      <a:pt x="96" y="12"/>
                    </a:lnTo>
                    <a:lnTo>
                      <a:pt x="100" y="10"/>
                    </a:lnTo>
                    <a:lnTo>
                      <a:pt x="104" y="10"/>
                    </a:lnTo>
                    <a:lnTo>
                      <a:pt x="108" y="10"/>
                    </a:lnTo>
                    <a:lnTo>
                      <a:pt x="110" y="6"/>
                    </a:lnTo>
                    <a:lnTo>
                      <a:pt x="116" y="4"/>
                    </a:lnTo>
                    <a:lnTo>
                      <a:pt x="122" y="6"/>
                    </a:lnTo>
                    <a:lnTo>
                      <a:pt x="126" y="4"/>
                    </a:lnTo>
                    <a:lnTo>
                      <a:pt x="130" y="6"/>
                    </a:lnTo>
                    <a:lnTo>
                      <a:pt x="134" y="6"/>
                    </a:lnTo>
                    <a:lnTo>
                      <a:pt x="138" y="2"/>
                    </a:lnTo>
                    <a:lnTo>
                      <a:pt x="142" y="0"/>
                    </a:lnTo>
                    <a:lnTo>
                      <a:pt x="146" y="0"/>
                    </a:lnTo>
                    <a:lnTo>
                      <a:pt x="152" y="4"/>
                    </a:lnTo>
                    <a:lnTo>
                      <a:pt x="156" y="4"/>
                    </a:lnTo>
                    <a:lnTo>
                      <a:pt x="160" y="6"/>
                    </a:lnTo>
                    <a:lnTo>
                      <a:pt x="164" y="8"/>
                    </a:lnTo>
                    <a:lnTo>
                      <a:pt x="170" y="16"/>
                    </a:lnTo>
                    <a:lnTo>
                      <a:pt x="174" y="20"/>
                    </a:lnTo>
                    <a:lnTo>
                      <a:pt x="178" y="24"/>
                    </a:lnTo>
                    <a:lnTo>
                      <a:pt x="184" y="22"/>
                    </a:lnTo>
                    <a:lnTo>
                      <a:pt x="186" y="22"/>
                    </a:lnTo>
                    <a:lnTo>
                      <a:pt x="188" y="22"/>
                    </a:lnTo>
                    <a:lnTo>
                      <a:pt x="190" y="26"/>
                    </a:lnTo>
                    <a:lnTo>
                      <a:pt x="194" y="26"/>
                    </a:lnTo>
                    <a:lnTo>
                      <a:pt x="200" y="30"/>
                    </a:lnTo>
                    <a:lnTo>
                      <a:pt x="204" y="30"/>
                    </a:lnTo>
                    <a:lnTo>
                      <a:pt x="208" y="36"/>
                    </a:lnTo>
                    <a:lnTo>
                      <a:pt x="218" y="42"/>
                    </a:lnTo>
                    <a:lnTo>
                      <a:pt x="226" y="46"/>
                    </a:lnTo>
                    <a:lnTo>
                      <a:pt x="230" y="50"/>
                    </a:lnTo>
                    <a:lnTo>
                      <a:pt x="232" y="58"/>
                    </a:lnTo>
                    <a:lnTo>
                      <a:pt x="234" y="60"/>
                    </a:lnTo>
                    <a:lnTo>
                      <a:pt x="240" y="64"/>
                    </a:lnTo>
                    <a:lnTo>
                      <a:pt x="242" y="68"/>
                    </a:lnTo>
                    <a:lnTo>
                      <a:pt x="242" y="70"/>
                    </a:lnTo>
                    <a:lnTo>
                      <a:pt x="244" y="72"/>
                    </a:lnTo>
                    <a:lnTo>
                      <a:pt x="244" y="78"/>
                    </a:lnTo>
                    <a:lnTo>
                      <a:pt x="248" y="80"/>
                    </a:lnTo>
                    <a:lnTo>
                      <a:pt x="248" y="88"/>
                    </a:lnTo>
                    <a:lnTo>
                      <a:pt x="250" y="88"/>
                    </a:lnTo>
                    <a:lnTo>
                      <a:pt x="252" y="92"/>
                    </a:lnTo>
                    <a:lnTo>
                      <a:pt x="252" y="94"/>
                    </a:lnTo>
                    <a:lnTo>
                      <a:pt x="252" y="96"/>
                    </a:lnTo>
                    <a:lnTo>
                      <a:pt x="254" y="98"/>
                    </a:lnTo>
                    <a:lnTo>
                      <a:pt x="256" y="102"/>
                    </a:lnTo>
                    <a:lnTo>
                      <a:pt x="258" y="102"/>
                    </a:lnTo>
                    <a:lnTo>
                      <a:pt x="264" y="106"/>
                    </a:lnTo>
                    <a:lnTo>
                      <a:pt x="268" y="108"/>
                    </a:lnTo>
                    <a:lnTo>
                      <a:pt x="268" y="110"/>
                    </a:lnTo>
                    <a:lnTo>
                      <a:pt x="270" y="114"/>
                    </a:lnTo>
                    <a:lnTo>
                      <a:pt x="272" y="118"/>
                    </a:lnTo>
                    <a:lnTo>
                      <a:pt x="274" y="122"/>
                    </a:lnTo>
                    <a:lnTo>
                      <a:pt x="282" y="126"/>
                    </a:lnTo>
                    <a:lnTo>
                      <a:pt x="286" y="132"/>
                    </a:lnTo>
                    <a:lnTo>
                      <a:pt x="288" y="132"/>
                    </a:lnTo>
                    <a:lnTo>
                      <a:pt x="288" y="134"/>
                    </a:lnTo>
                    <a:lnTo>
                      <a:pt x="288" y="136"/>
                    </a:lnTo>
                    <a:lnTo>
                      <a:pt x="296" y="140"/>
                    </a:lnTo>
                    <a:lnTo>
                      <a:pt x="298" y="142"/>
                    </a:lnTo>
                    <a:lnTo>
                      <a:pt x="300" y="142"/>
                    </a:lnTo>
                    <a:lnTo>
                      <a:pt x="302" y="156"/>
                    </a:lnTo>
                    <a:lnTo>
                      <a:pt x="308" y="160"/>
                    </a:lnTo>
                    <a:lnTo>
                      <a:pt x="308" y="162"/>
                    </a:lnTo>
                    <a:lnTo>
                      <a:pt x="306" y="164"/>
                    </a:lnTo>
                    <a:lnTo>
                      <a:pt x="304" y="166"/>
                    </a:lnTo>
                    <a:lnTo>
                      <a:pt x="302" y="166"/>
                    </a:lnTo>
                    <a:lnTo>
                      <a:pt x="298" y="170"/>
                    </a:lnTo>
                    <a:lnTo>
                      <a:pt x="298" y="172"/>
                    </a:lnTo>
                    <a:lnTo>
                      <a:pt x="298" y="176"/>
                    </a:lnTo>
                    <a:lnTo>
                      <a:pt x="300" y="176"/>
                    </a:lnTo>
                    <a:lnTo>
                      <a:pt x="300" y="178"/>
                    </a:lnTo>
                    <a:lnTo>
                      <a:pt x="300" y="180"/>
                    </a:lnTo>
                    <a:lnTo>
                      <a:pt x="296" y="182"/>
                    </a:lnTo>
                    <a:lnTo>
                      <a:pt x="294" y="182"/>
                    </a:lnTo>
                    <a:lnTo>
                      <a:pt x="292" y="184"/>
                    </a:lnTo>
                    <a:lnTo>
                      <a:pt x="288" y="184"/>
                    </a:lnTo>
                    <a:lnTo>
                      <a:pt x="286" y="186"/>
                    </a:lnTo>
                    <a:lnTo>
                      <a:pt x="284" y="188"/>
                    </a:lnTo>
                    <a:lnTo>
                      <a:pt x="282" y="190"/>
                    </a:lnTo>
                    <a:lnTo>
                      <a:pt x="282" y="192"/>
                    </a:lnTo>
                    <a:lnTo>
                      <a:pt x="274" y="198"/>
                    </a:lnTo>
                    <a:lnTo>
                      <a:pt x="272" y="202"/>
                    </a:lnTo>
                    <a:lnTo>
                      <a:pt x="272" y="204"/>
                    </a:lnTo>
                    <a:lnTo>
                      <a:pt x="270" y="206"/>
                    </a:lnTo>
                    <a:lnTo>
                      <a:pt x="266" y="210"/>
                    </a:lnTo>
                    <a:lnTo>
                      <a:pt x="266" y="212"/>
                    </a:lnTo>
                    <a:lnTo>
                      <a:pt x="264" y="214"/>
                    </a:lnTo>
                    <a:lnTo>
                      <a:pt x="266" y="216"/>
                    </a:lnTo>
                    <a:lnTo>
                      <a:pt x="266" y="220"/>
                    </a:lnTo>
                    <a:lnTo>
                      <a:pt x="264" y="226"/>
                    </a:lnTo>
                    <a:lnTo>
                      <a:pt x="260" y="232"/>
                    </a:lnTo>
                    <a:lnTo>
                      <a:pt x="260" y="236"/>
                    </a:lnTo>
                    <a:lnTo>
                      <a:pt x="258" y="240"/>
                    </a:lnTo>
                    <a:lnTo>
                      <a:pt x="178" y="242"/>
                    </a:lnTo>
                    <a:lnTo>
                      <a:pt x="178" y="224"/>
                    </a:lnTo>
                    <a:lnTo>
                      <a:pt x="64" y="224"/>
                    </a:lnTo>
                    <a:lnTo>
                      <a:pt x="62" y="224"/>
                    </a:lnTo>
                    <a:lnTo>
                      <a:pt x="62" y="222"/>
                    </a:lnTo>
                    <a:lnTo>
                      <a:pt x="62" y="220"/>
                    </a:lnTo>
                    <a:lnTo>
                      <a:pt x="60" y="218"/>
                    </a:lnTo>
                    <a:lnTo>
                      <a:pt x="60" y="214"/>
                    </a:lnTo>
                    <a:lnTo>
                      <a:pt x="58" y="212"/>
                    </a:lnTo>
                    <a:lnTo>
                      <a:pt x="58" y="210"/>
                    </a:lnTo>
                    <a:lnTo>
                      <a:pt x="58" y="206"/>
                    </a:lnTo>
                    <a:lnTo>
                      <a:pt x="58" y="204"/>
                    </a:lnTo>
                    <a:lnTo>
                      <a:pt x="56" y="204"/>
                    </a:lnTo>
                    <a:lnTo>
                      <a:pt x="56" y="204"/>
                    </a:lnTo>
                    <a:lnTo>
                      <a:pt x="56" y="202"/>
                    </a:lnTo>
                    <a:lnTo>
                      <a:pt x="54" y="198"/>
                    </a:lnTo>
                    <a:lnTo>
                      <a:pt x="56" y="196"/>
                    </a:lnTo>
                    <a:lnTo>
                      <a:pt x="56" y="196"/>
                    </a:lnTo>
                    <a:lnTo>
                      <a:pt x="58" y="198"/>
                    </a:lnTo>
                    <a:lnTo>
                      <a:pt x="58" y="200"/>
                    </a:lnTo>
                    <a:lnTo>
                      <a:pt x="60" y="202"/>
                    </a:lnTo>
                    <a:lnTo>
                      <a:pt x="60" y="200"/>
                    </a:lnTo>
                    <a:lnTo>
                      <a:pt x="60" y="198"/>
                    </a:lnTo>
                    <a:lnTo>
                      <a:pt x="62" y="196"/>
                    </a:lnTo>
                    <a:lnTo>
                      <a:pt x="62" y="196"/>
                    </a:lnTo>
                    <a:lnTo>
                      <a:pt x="62" y="192"/>
                    </a:lnTo>
                    <a:lnTo>
                      <a:pt x="62" y="192"/>
                    </a:lnTo>
                    <a:lnTo>
                      <a:pt x="64" y="192"/>
                    </a:lnTo>
                    <a:lnTo>
                      <a:pt x="64" y="190"/>
                    </a:lnTo>
                    <a:lnTo>
                      <a:pt x="64" y="190"/>
                    </a:lnTo>
                    <a:lnTo>
                      <a:pt x="62" y="188"/>
                    </a:lnTo>
                    <a:lnTo>
                      <a:pt x="62" y="186"/>
                    </a:lnTo>
                    <a:lnTo>
                      <a:pt x="64" y="186"/>
                    </a:lnTo>
                    <a:lnTo>
                      <a:pt x="64" y="184"/>
                    </a:lnTo>
                    <a:lnTo>
                      <a:pt x="64" y="182"/>
                    </a:lnTo>
                    <a:lnTo>
                      <a:pt x="62" y="182"/>
                    </a:lnTo>
                    <a:lnTo>
                      <a:pt x="60" y="182"/>
                    </a:lnTo>
                    <a:lnTo>
                      <a:pt x="60" y="178"/>
                    </a:lnTo>
                    <a:lnTo>
                      <a:pt x="58" y="180"/>
                    </a:lnTo>
                    <a:lnTo>
                      <a:pt x="58" y="182"/>
                    </a:lnTo>
                    <a:lnTo>
                      <a:pt x="56" y="184"/>
                    </a:lnTo>
                    <a:lnTo>
                      <a:pt x="56" y="184"/>
                    </a:lnTo>
                    <a:lnTo>
                      <a:pt x="54" y="184"/>
                    </a:lnTo>
                    <a:lnTo>
                      <a:pt x="52" y="184"/>
                    </a:lnTo>
                    <a:lnTo>
                      <a:pt x="52" y="184"/>
                    </a:lnTo>
                    <a:lnTo>
                      <a:pt x="50" y="180"/>
                    </a:lnTo>
                    <a:lnTo>
                      <a:pt x="50" y="180"/>
                    </a:lnTo>
                    <a:lnTo>
                      <a:pt x="50" y="178"/>
                    </a:lnTo>
                    <a:lnTo>
                      <a:pt x="54" y="176"/>
                    </a:lnTo>
                    <a:lnTo>
                      <a:pt x="54" y="174"/>
                    </a:lnTo>
                    <a:lnTo>
                      <a:pt x="54" y="174"/>
                    </a:lnTo>
                    <a:lnTo>
                      <a:pt x="52" y="172"/>
                    </a:lnTo>
                    <a:lnTo>
                      <a:pt x="48" y="172"/>
                    </a:lnTo>
                    <a:lnTo>
                      <a:pt x="46" y="172"/>
                    </a:lnTo>
                    <a:lnTo>
                      <a:pt x="44" y="170"/>
                    </a:lnTo>
                    <a:lnTo>
                      <a:pt x="44" y="168"/>
                    </a:lnTo>
                    <a:lnTo>
                      <a:pt x="42" y="166"/>
                    </a:lnTo>
                    <a:lnTo>
                      <a:pt x="42" y="162"/>
                    </a:lnTo>
                    <a:lnTo>
                      <a:pt x="44" y="162"/>
                    </a:lnTo>
                    <a:lnTo>
                      <a:pt x="46" y="162"/>
                    </a:lnTo>
                    <a:lnTo>
                      <a:pt x="48" y="162"/>
                    </a:lnTo>
                    <a:lnTo>
                      <a:pt x="46" y="160"/>
                    </a:lnTo>
                    <a:lnTo>
                      <a:pt x="46" y="160"/>
                    </a:lnTo>
                    <a:lnTo>
                      <a:pt x="44" y="158"/>
                    </a:lnTo>
                    <a:lnTo>
                      <a:pt x="42" y="158"/>
                    </a:lnTo>
                    <a:lnTo>
                      <a:pt x="40" y="158"/>
                    </a:lnTo>
                    <a:lnTo>
                      <a:pt x="36" y="156"/>
                    </a:lnTo>
                    <a:lnTo>
                      <a:pt x="34" y="154"/>
                    </a:lnTo>
                    <a:lnTo>
                      <a:pt x="34" y="152"/>
                    </a:lnTo>
                    <a:lnTo>
                      <a:pt x="36" y="148"/>
                    </a:lnTo>
                    <a:lnTo>
                      <a:pt x="36" y="148"/>
                    </a:lnTo>
                    <a:lnTo>
                      <a:pt x="36" y="148"/>
                    </a:lnTo>
                    <a:lnTo>
                      <a:pt x="38" y="148"/>
                    </a:lnTo>
                    <a:lnTo>
                      <a:pt x="38" y="150"/>
                    </a:lnTo>
                    <a:lnTo>
                      <a:pt x="40" y="150"/>
                    </a:lnTo>
                    <a:lnTo>
                      <a:pt x="40" y="150"/>
                    </a:lnTo>
                    <a:lnTo>
                      <a:pt x="40" y="148"/>
                    </a:lnTo>
                    <a:lnTo>
                      <a:pt x="42" y="146"/>
                    </a:lnTo>
                    <a:lnTo>
                      <a:pt x="44" y="146"/>
                    </a:lnTo>
                    <a:lnTo>
                      <a:pt x="48" y="146"/>
                    </a:lnTo>
                    <a:lnTo>
                      <a:pt x="50" y="146"/>
                    </a:lnTo>
                    <a:lnTo>
                      <a:pt x="52" y="146"/>
                    </a:lnTo>
                    <a:lnTo>
                      <a:pt x="54" y="148"/>
                    </a:lnTo>
                    <a:lnTo>
                      <a:pt x="56" y="148"/>
                    </a:lnTo>
                    <a:lnTo>
                      <a:pt x="56" y="154"/>
                    </a:lnTo>
                    <a:lnTo>
                      <a:pt x="56" y="156"/>
                    </a:lnTo>
                    <a:lnTo>
                      <a:pt x="56" y="158"/>
                    </a:lnTo>
                    <a:lnTo>
                      <a:pt x="58" y="160"/>
                    </a:lnTo>
                    <a:lnTo>
                      <a:pt x="58" y="162"/>
                    </a:lnTo>
                    <a:lnTo>
                      <a:pt x="60" y="164"/>
                    </a:lnTo>
                    <a:lnTo>
                      <a:pt x="62" y="166"/>
                    </a:lnTo>
                    <a:lnTo>
                      <a:pt x="64" y="168"/>
                    </a:lnTo>
                    <a:lnTo>
                      <a:pt x="64" y="166"/>
                    </a:lnTo>
                    <a:lnTo>
                      <a:pt x="64" y="162"/>
                    </a:lnTo>
                    <a:lnTo>
                      <a:pt x="64" y="162"/>
                    </a:lnTo>
                    <a:lnTo>
                      <a:pt x="64" y="160"/>
                    </a:lnTo>
                    <a:lnTo>
                      <a:pt x="62" y="158"/>
                    </a:lnTo>
                    <a:lnTo>
                      <a:pt x="62" y="154"/>
                    </a:lnTo>
                    <a:lnTo>
                      <a:pt x="62" y="152"/>
                    </a:lnTo>
                    <a:lnTo>
                      <a:pt x="60" y="150"/>
                    </a:lnTo>
                    <a:lnTo>
                      <a:pt x="60" y="146"/>
                    </a:lnTo>
                    <a:lnTo>
                      <a:pt x="62" y="144"/>
                    </a:lnTo>
                    <a:lnTo>
                      <a:pt x="62" y="142"/>
                    </a:lnTo>
                    <a:lnTo>
                      <a:pt x="62" y="140"/>
                    </a:lnTo>
                    <a:lnTo>
                      <a:pt x="62" y="140"/>
                    </a:lnTo>
                    <a:lnTo>
                      <a:pt x="60" y="140"/>
                    </a:lnTo>
                    <a:lnTo>
                      <a:pt x="58" y="140"/>
                    </a:lnTo>
                    <a:lnTo>
                      <a:pt x="58" y="140"/>
                    </a:lnTo>
                    <a:lnTo>
                      <a:pt x="58" y="140"/>
                    </a:lnTo>
                    <a:lnTo>
                      <a:pt x="58" y="138"/>
                    </a:lnTo>
                    <a:lnTo>
                      <a:pt x="58" y="138"/>
                    </a:lnTo>
                    <a:lnTo>
                      <a:pt x="60" y="136"/>
                    </a:lnTo>
                    <a:lnTo>
                      <a:pt x="60" y="136"/>
                    </a:lnTo>
                    <a:lnTo>
                      <a:pt x="62" y="134"/>
                    </a:lnTo>
                    <a:lnTo>
                      <a:pt x="64" y="132"/>
                    </a:lnTo>
                    <a:lnTo>
                      <a:pt x="66" y="130"/>
                    </a:lnTo>
                    <a:lnTo>
                      <a:pt x="66" y="128"/>
                    </a:lnTo>
                    <a:lnTo>
                      <a:pt x="64" y="126"/>
                    </a:lnTo>
                    <a:lnTo>
                      <a:pt x="64" y="124"/>
                    </a:lnTo>
                    <a:lnTo>
                      <a:pt x="64" y="122"/>
                    </a:lnTo>
                    <a:lnTo>
                      <a:pt x="64" y="120"/>
                    </a:lnTo>
                    <a:lnTo>
                      <a:pt x="64" y="120"/>
                    </a:lnTo>
                    <a:lnTo>
                      <a:pt x="66" y="118"/>
                    </a:lnTo>
                    <a:lnTo>
                      <a:pt x="66" y="116"/>
                    </a:lnTo>
                    <a:lnTo>
                      <a:pt x="66" y="114"/>
                    </a:lnTo>
                    <a:lnTo>
                      <a:pt x="66" y="114"/>
                    </a:lnTo>
                    <a:lnTo>
                      <a:pt x="64" y="112"/>
                    </a:lnTo>
                    <a:lnTo>
                      <a:pt x="64" y="110"/>
                    </a:lnTo>
                    <a:lnTo>
                      <a:pt x="64" y="110"/>
                    </a:lnTo>
                    <a:lnTo>
                      <a:pt x="64" y="108"/>
                    </a:lnTo>
                    <a:lnTo>
                      <a:pt x="64" y="104"/>
                    </a:lnTo>
                    <a:lnTo>
                      <a:pt x="64" y="104"/>
                    </a:lnTo>
                    <a:lnTo>
                      <a:pt x="66" y="102"/>
                    </a:lnTo>
                    <a:lnTo>
                      <a:pt x="66" y="100"/>
                    </a:lnTo>
                    <a:lnTo>
                      <a:pt x="64" y="98"/>
                    </a:lnTo>
                    <a:lnTo>
                      <a:pt x="62" y="100"/>
                    </a:lnTo>
                    <a:lnTo>
                      <a:pt x="62" y="100"/>
                    </a:lnTo>
                    <a:lnTo>
                      <a:pt x="58" y="100"/>
                    </a:lnTo>
                    <a:lnTo>
                      <a:pt x="56" y="100"/>
                    </a:lnTo>
                    <a:lnTo>
                      <a:pt x="56" y="98"/>
                    </a:lnTo>
                    <a:lnTo>
                      <a:pt x="56" y="94"/>
                    </a:lnTo>
                    <a:lnTo>
                      <a:pt x="52" y="92"/>
                    </a:lnTo>
                    <a:lnTo>
                      <a:pt x="50" y="92"/>
                    </a:lnTo>
                    <a:lnTo>
                      <a:pt x="48" y="94"/>
                    </a:lnTo>
                    <a:lnTo>
                      <a:pt x="42" y="92"/>
                    </a:lnTo>
                    <a:lnTo>
                      <a:pt x="42" y="92"/>
                    </a:lnTo>
                    <a:lnTo>
                      <a:pt x="40" y="92"/>
                    </a:lnTo>
                    <a:lnTo>
                      <a:pt x="38" y="92"/>
                    </a:lnTo>
                    <a:lnTo>
                      <a:pt x="36" y="92"/>
                    </a:lnTo>
                    <a:lnTo>
                      <a:pt x="34" y="92"/>
                    </a:lnTo>
                    <a:lnTo>
                      <a:pt x="34" y="90"/>
                    </a:lnTo>
                    <a:lnTo>
                      <a:pt x="34" y="88"/>
                    </a:lnTo>
                    <a:lnTo>
                      <a:pt x="36" y="88"/>
                    </a:lnTo>
                    <a:lnTo>
                      <a:pt x="38" y="86"/>
                    </a:lnTo>
                    <a:lnTo>
                      <a:pt x="40" y="86"/>
                    </a:lnTo>
                    <a:lnTo>
                      <a:pt x="42" y="86"/>
                    </a:lnTo>
                    <a:lnTo>
                      <a:pt x="44" y="84"/>
                    </a:lnTo>
                    <a:lnTo>
                      <a:pt x="42" y="82"/>
                    </a:lnTo>
                    <a:lnTo>
                      <a:pt x="40" y="82"/>
                    </a:lnTo>
                    <a:lnTo>
                      <a:pt x="38" y="80"/>
                    </a:lnTo>
                    <a:lnTo>
                      <a:pt x="38" y="80"/>
                    </a:lnTo>
                    <a:lnTo>
                      <a:pt x="34" y="78"/>
                    </a:lnTo>
                    <a:lnTo>
                      <a:pt x="32" y="76"/>
                    </a:lnTo>
                    <a:lnTo>
                      <a:pt x="30" y="74"/>
                    </a:lnTo>
                    <a:lnTo>
                      <a:pt x="26" y="74"/>
                    </a:lnTo>
                    <a:lnTo>
                      <a:pt x="24" y="72"/>
                    </a:lnTo>
                    <a:lnTo>
                      <a:pt x="24" y="66"/>
                    </a:lnTo>
                    <a:lnTo>
                      <a:pt x="22" y="64"/>
                    </a:lnTo>
                    <a:lnTo>
                      <a:pt x="22" y="64"/>
                    </a:lnTo>
                    <a:lnTo>
                      <a:pt x="18" y="64"/>
                    </a:lnTo>
                    <a:lnTo>
                      <a:pt x="16" y="62"/>
                    </a:lnTo>
                    <a:lnTo>
                      <a:pt x="14" y="56"/>
                    </a:lnTo>
                    <a:lnTo>
                      <a:pt x="12" y="54"/>
                    </a:lnTo>
                    <a:lnTo>
                      <a:pt x="12" y="50"/>
                    </a:lnTo>
                    <a:lnTo>
                      <a:pt x="10" y="48"/>
                    </a:lnTo>
                    <a:lnTo>
                      <a:pt x="12" y="42"/>
                    </a:lnTo>
                    <a:lnTo>
                      <a:pt x="14" y="40"/>
                    </a:lnTo>
                    <a:lnTo>
                      <a:pt x="16" y="40"/>
                    </a:lnTo>
                    <a:lnTo>
                      <a:pt x="16" y="40"/>
                    </a:lnTo>
                    <a:lnTo>
                      <a:pt x="14" y="38"/>
                    </a:lnTo>
                    <a:lnTo>
                      <a:pt x="12" y="36"/>
                    </a:lnTo>
                    <a:lnTo>
                      <a:pt x="8" y="34"/>
                    </a:lnTo>
                    <a:lnTo>
                      <a:pt x="6" y="36"/>
                    </a:lnTo>
                    <a:lnTo>
                      <a:pt x="6" y="36"/>
                    </a:lnTo>
                    <a:lnTo>
                      <a:pt x="2" y="36"/>
                    </a:lnTo>
                    <a:lnTo>
                      <a:pt x="2" y="36"/>
                    </a:lnTo>
                    <a:lnTo>
                      <a:pt x="0" y="36"/>
                    </a:lnTo>
                    <a:lnTo>
                      <a:pt x="0" y="36"/>
                    </a:lnTo>
                    <a:lnTo>
                      <a:pt x="0" y="36"/>
                    </a:lnTo>
                    <a:close/>
                  </a:path>
                </a:pathLst>
              </a:custGeom>
              <a:grpFill/>
              <a:ln w="3175" cmpd="sng">
                <a:solidFill>
                  <a:srgbClr val="000000"/>
                </a:solidFill>
                <a:round/>
                <a:headEnd/>
                <a:tailEnd/>
              </a:ln>
            </p:spPr>
            <p:txBody>
              <a:bodyPr/>
              <a:lstStyle/>
              <a:p>
                <a:endParaRPr lang="en-US" sz="2600" dirty="0"/>
              </a:p>
            </p:txBody>
          </p:sp>
          <p:sp>
            <p:nvSpPr>
              <p:cNvPr id="910" name="Freeform 126"/>
              <p:cNvSpPr>
                <a:spLocks/>
              </p:cNvSpPr>
              <p:nvPr/>
            </p:nvSpPr>
            <p:spPr bwMode="auto">
              <a:xfrm>
                <a:off x="3434" y="1382"/>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11" name="Freeform 127"/>
              <p:cNvSpPr>
                <a:spLocks/>
              </p:cNvSpPr>
              <p:nvPr/>
            </p:nvSpPr>
            <p:spPr bwMode="auto">
              <a:xfrm>
                <a:off x="3444" y="1388"/>
                <a:ext cx="4" cy="4"/>
              </a:xfrm>
              <a:custGeom>
                <a:avLst/>
                <a:gdLst>
                  <a:gd name="T0" fmla="*/ 4 w 4"/>
                  <a:gd name="T1" fmla="*/ 0 h 4"/>
                  <a:gd name="T2" fmla="*/ 4 w 4"/>
                  <a:gd name="T3" fmla="*/ 2 h 4"/>
                  <a:gd name="T4" fmla="*/ 4 w 4"/>
                  <a:gd name="T5" fmla="*/ 2 h 4"/>
                  <a:gd name="T6" fmla="*/ 4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4"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12" name="Freeform 128"/>
              <p:cNvSpPr>
                <a:spLocks/>
              </p:cNvSpPr>
              <p:nvPr/>
            </p:nvSpPr>
            <p:spPr bwMode="auto">
              <a:xfrm>
                <a:off x="3444" y="1392"/>
                <a:ext cx="2" cy="4"/>
              </a:xfrm>
              <a:custGeom>
                <a:avLst/>
                <a:gdLst>
                  <a:gd name="T0" fmla="*/ 2 w 2"/>
                  <a:gd name="T1" fmla="*/ 0 h 4"/>
                  <a:gd name="T2" fmla="*/ 2 w 2"/>
                  <a:gd name="T3" fmla="*/ 2 h 4"/>
                  <a:gd name="T4" fmla="*/ 2 w 2"/>
                  <a:gd name="T5" fmla="*/ 4 h 4"/>
                  <a:gd name="T6" fmla="*/ 2 w 2"/>
                  <a:gd name="T7" fmla="*/ 4 h 4"/>
                  <a:gd name="T8" fmla="*/ 0 w 2"/>
                  <a:gd name="T9" fmla="*/ 4 h 4"/>
                  <a:gd name="T10" fmla="*/ 0 w 2"/>
                  <a:gd name="T11" fmla="*/ 2 h 4"/>
                  <a:gd name="T12" fmla="*/ 0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2" y="4"/>
                    </a:lnTo>
                    <a:lnTo>
                      <a:pt x="2"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13" name="Freeform 129"/>
              <p:cNvSpPr>
                <a:spLocks/>
              </p:cNvSpPr>
              <p:nvPr/>
            </p:nvSpPr>
            <p:spPr bwMode="auto">
              <a:xfrm>
                <a:off x="3446" y="1400"/>
                <a:ext cx="4" cy="4"/>
              </a:xfrm>
              <a:custGeom>
                <a:avLst/>
                <a:gdLst>
                  <a:gd name="T0" fmla="*/ 4 w 4"/>
                  <a:gd name="T1" fmla="*/ 0 h 4"/>
                  <a:gd name="T2" fmla="*/ 4 w 4"/>
                  <a:gd name="T3" fmla="*/ 0 h 4"/>
                  <a:gd name="T4" fmla="*/ 2 w 4"/>
                  <a:gd name="T5" fmla="*/ 2 h 4"/>
                  <a:gd name="T6" fmla="*/ 2 w 4"/>
                  <a:gd name="T7" fmla="*/ 4 h 4"/>
                  <a:gd name="T8" fmla="*/ 0 w 4"/>
                  <a:gd name="T9" fmla="*/ 4 h 4"/>
                  <a:gd name="T10" fmla="*/ 0 w 4"/>
                  <a:gd name="T11" fmla="*/ 0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4"/>
                    </a:lnTo>
                    <a:lnTo>
                      <a:pt x="0" y="4"/>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14" name="Freeform 130"/>
              <p:cNvSpPr>
                <a:spLocks/>
              </p:cNvSpPr>
              <p:nvPr/>
            </p:nvSpPr>
            <p:spPr bwMode="auto">
              <a:xfrm>
                <a:off x="3672" y="1408"/>
                <a:ext cx="188" cy="410"/>
              </a:xfrm>
              <a:custGeom>
                <a:avLst/>
                <a:gdLst>
                  <a:gd name="T0" fmla="*/ 186 w 188"/>
                  <a:gd name="T1" fmla="*/ 408 h 410"/>
                  <a:gd name="T2" fmla="*/ 176 w 188"/>
                  <a:gd name="T3" fmla="*/ 408 h 410"/>
                  <a:gd name="T4" fmla="*/ 170 w 188"/>
                  <a:gd name="T5" fmla="*/ 410 h 410"/>
                  <a:gd name="T6" fmla="*/ 164 w 188"/>
                  <a:gd name="T7" fmla="*/ 402 h 410"/>
                  <a:gd name="T8" fmla="*/ 152 w 188"/>
                  <a:gd name="T9" fmla="*/ 398 h 410"/>
                  <a:gd name="T10" fmla="*/ 140 w 188"/>
                  <a:gd name="T11" fmla="*/ 402 h 410"/>
                  <a:gd name="T12" fmla="*/ 136 w 188"/>
                  <a:gd name="T13" fmla="*/ 274 h 410"/>
                  <a:gd name="T14" fmla="*/ 128 w 188"/>
                  <a:gd name="T15" fmla="*/ 268 h 410"/>
                  <a:gd name="T16" fmla="*/ 120 w 188"/>
                  <a:gd name="T17" fmla="*/ 272 h 410"/>
                  <a:gd name="T18" fmla="*/ 114 w 188"/>
                  <a:gd name="T19" fmla="*/ 272 h 410"/>
                  <a:gd name="T20" fmla="*/ 110 w 188"/>
                  <a:gd name="T21" fmla="*/ 266 h 410"/>
                  <a:gd name="T22" fmla="*/ 106 w 188"/>
                  <a:gd name="T23" fmla="*/ 260 h 410"/>
                  <a:gd name="T24" fmla="*/ 98 w 188"/>
                  <a:gd name="T25" fmla="*/ 260 h 410"/>
                  <a:gd name="T26" fmla="*/ 94 w 188"/>
                  <a:gd name="T27" fmla="*/ 252 h 410"/>
                  <a:gd name="T28" fmla="*/ 86 w 188"/>
                  <a:gd name="T29" fmla="*/ 244 h 410"/>
                  <a:gd name="T30" fmla="*/ 80 w 188"/>
                  <a:gd name="T31" fmla="*/ 244 h 410"/>
                  <a:gd name="T32" fmla="*/ 76 w 188"/>
                  <a:gd name="T33" fmla="*/ 246 h 410"/>
                  <a:gd name="T34" fmla="*/ 64 w 188"/>
                  <a:gd name="T35" fmla="*/ 242 h 410"/>
                  <a:gd name="T36" fmla="*/ 56 w 188"/>
                  <a:gd name="T37" fmla="*/ 242 h 410"/>
                  <a:gd name="T38" fmla="*/ 48 w 188"/>
                  <a:gd name="T39" fmla="*/ 234 h 410"/>
                  <a:gd name="T40" fmla="*/ 46 w 188"/>
                  <a:gd name="T41" fmla="*/ 226 h 410"/>
                  <a:gd name="T42" fmla="*/ 42 w 188"/>
                  <a:gd name="T43" fmla="*/ 222 h 410"/>
                  <a:gd name="T44" fmla="*/ 38 w 188"/>
                  <a:gd name="T45" fmla="*/ 216 h 410"/>
                  <a:gd name="T46" fmla="*/ 34 w 188"/>
                  <a:gd name="T47" fmla="*/ 208 h 410"/>
                  <a:gd name="T48" fmla="*/ 30 w 188"/>
                  <a:gd name="T49" fmla="*/ 206 h 410"/>
                  <a:gd name="T50" fmla="*/ 28 w 188"/>
                  <a:gd name="T51" fmla="*/ 200 h 410"/>
                  <a:gd name="T52" fmla="*/ 28 w 188"/>
                  <a:gd name="T53" fmla="*/ 194 h 410"/>
                  <a:gd name="T54" fmla="*/ 22 w 188"/>
                  <a:gd name="T55" fmla="*/ 194 h 410"/>
                  <a:gd name="T56" fmla="*/ 20 w 188"/>
                  <a:gd name="T57" fmla="*/ 188 h 410"/>
                  <a:gd name="T58" fmla="*/ 26 w 188"/>
                  <a:gd name="T59" fmla="*/ 182 h 410"/>
                  <a:gd name="T60" fmla="*/ 28 w 188"/>
                  <a:gd name="T61" fmla="*/ 174 h 410"/>
                  <a:gd name="T62" fmla="*/ 34 w 188"/>
                  <a:gd name="T63" fmla="*/ 162 h 410"/>
                  <a:gd name="T64" fmla="*/ 32 w 188"/>
                  <a:gd name="T65" fmla="*/ 156 h 410"/>
                  <a:gd name="T66" fmla="*/ 34 w 188"/>
                  <a:gd name="T67" fmla="*/ 152 h 410"/>
                  <a:gd name="T68" fmla="*/ 40 w 188"/>
                  <a:gd name="T69" fmla="*/ 146 h 410"/>
                  <a:gd name="T70" fmla="*/ 42 w 188"/>
                  <a:gd name="T71" fmla="*/ 140 h 410"/>
                  <a:gd name="T72" fmla="*/ 50 w 188"/>
                  <a:gd name="T73" fmla="*/ 132 h 410"/>
                  <a:gd name="T74" fmla="*/ 54 w 188"/>
                  <a:gd name="T75" fmla="*/ 128 h 410"/>
                  <a:gd name="T76" fmla="*/ 60 w 188"/>
                  <a:gd name="T77" fmla="*/ 126 h 410"/>
                  <a:gd name="T78" fmla="*/ 64 w 188"/>
                  <a:gd name="T79" fmla="*/ 124 h 410"/>
                  <a:gd name="T80" fmla="*/ 68 w 188"/>
                  <a:gd name="T81" fmla="*/ 120 h 410"/>
                  <a:gd name="T82" fmla="*/ 66 w 188"/>
                  <a:gd name="T83" fmla="*/ 118 h 410"/>
                  <a:gd name="T84" fmla="*/ 66 w 188"/>
                  <a:gd name="T85" fmla="*/ 112 h 410"/>
                  <a:gd name="T86" fmla="*/ 72 w 188"/>
                  <a:gd name="T87" fmla="*/ 108 h 410"/>
                  <a:gd name="T88" fmla="*/ 76 w 188"/>
                  <a:gd name="T89" fmla="*/ 104 h 410"/>
                  <a:gd name="T90" fmla="*/ 70 w 188"/>
                  <a:gd name="T91" fmla="*/ 98 h 410"/>
                  <a:gd name="T92" fmla="*/ 66 w 188"/>
                  <a:gd name="T93" fmla="*/ 84 h 410"/>
                  <a:gd name="T94" fmla="*/ 56 w 188"/>
                  <a:gd name="T95" fmla="*/ 78 h 410"/>
                  <a:gd name="T96" fmla="*/ 56 w 188"/>
                  <a:gd name="T97" fmla="*/ 74 h 410"/>
                  <a:gd name="T98" fmla="*/ 50 w 188"/>
                  <a:gd name="T99" fmla="*/ 68 h 410"/>
                  <a:gd name="T100" fmla="*/ 40 w 188"/>
                  <a:gd name="T101" fmla="*/ 60 h 410"/>
                  <a:gd name="T102" fmla="*/ 36 w 188"/>
                  <a:gd name="T103" fmla="*/ 52 h 410"/>
                  <a:gd name="T104" fmla="*/ 32 w 188"/>
                  <a:gd name="T105" fmla="*/ 48 h 410"/>
                  <a:gd name="T106" fmla="*/ 24 w 188"/>
                  <a:gd name="T107" fmla="*/ 44 h 410"/>
                  <a:gd name="T108" fmla="*/ 20 w 188"/>
                  <a:gd name="T109" fmla="*/ 38 h 410"/>
                  <a:gd name="T110" fmla="*/ 20 w 188"/>
                  <a:gd name="T111" fmla="*/ 34 h 410"/>
                  <a:gd name="T112" fmla="*/ 16 w 188"/>
                  <a:gd name="T113" fmla="*/ 30 h 410"/>
                  <a:gd name="T114" fmla="*/ 12 w 188"/>
                  <a:gd name="T115" fmla="*/ 20 h 410"/>
                  <a:gd name="T116" fmla="*/ 10 w 188"/>
                  <a:gd name="T117" fmla="*/ 12 h 410"/>
                  <a:gd name="T118" fmla="*/ 8 w 188"/>
                  <a:gd name="T119" fmla="*/ 6 h 410"/>
                  <a:gd name="T120" fmla="*/ 0 w 188"/>
                  <a:gd name="T121" fmla="*/ 0 h 410"/>
                  <a:gd name="T122" fmla="*/ 188 w 188"/>
                  <a:gd name="T123"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8" h="410">
                    <a:moveTo>
                      <a:pt x="188" y="0"/>
                    </a:moveTo>
                    <a:lnTo>
                      <a:pt x="186" y="408"/>
                    </a:lnTo>
                    <a:lnTo>
                      <a:pt x="180" y="408"/>
                    </a:lnTo>
                    <a:lnTo>
                      <a:pt x="176" y="408"/>
                    </a:lnTo>
                    <a:lnTo>
                      <a:pt x="174" y="410"/>
                    </a:lnTo>
                    <a:lnTo>
                      <a:pt x="170" y="410"/>
                    </a:lnTo>
                    <a:lnTo>
                      <a:pt x="168" y="406"/>
                    </a:lnTo>
                    <a:lnTo>
                      <a:pt x="164" y="402"/>
                    </a:lnTo>
                    <a:lnTo>
                      <a:pt x="158" y="398"/>
                    </a:lnTo>
                    <a:lnTo>
                      <a:pt x="152" y="398"/>
                    </a:lnTo>
                    <a:lnTo>
                      <a:pt x="146" y="400"/>
                    </a:lnTo>
                    <a:lnTo>
                      <a:pt x="140" y="402"/>
                    </a:lnTo>
                    <a:lnTo>
                      <a:pt x="134" y="406"/>
                    </a:lnTo>
                    <a:lnTo>
                      <a:pt x="136" y="274"/>
                    </a:lnTo>
                    <a:lnTo>
                      <a:pt x="130" y="268"/>
                    </a:lnTo>
                    <a:lnTo>
                      <a:pt x="128" y="268"/>
                    </a:lnTo>
                    <a:lnTo>
                      <a:pt x="124" y="270"/>
                    </a:lnTo>
                    <a:lnTo>
                      <a:pt x="120" y="272"/>
                    </a:lnTo>
                    <a:lnTo>
                      <a:pt x="116" y="272"/>
                    </a:lnTo>
                    <a:lnTo>
                      <a:pt x="114" y="272"/>
                    </a:lnTo>
                    <a:lnTo>
                      <a:pt x="112" y="268"/>
                    </a:lnTo>
                    <a:lnTo>
                      <a:pt x="110" y="266"/>
                    </a:lnTo>
                    <a:lnTo>
                      <a:pt x="108" y="260"/>
                    </a:lnTo>
                    <a:lnTo>
                      <a:pt x="106" y="260"/>
                    </a:lnTo>
                    <a:lnTo>
                      <a:pt x="102" y="262"/>
                    </a:lnTo>
                    <a:lnTo>
                      <a:pt x="98" y="260"/>
                    </a:lnTo>
                    <a:lnTo>
                      <a:pt x="96" y="258"/>
                    </a:lnTo>
                    <a:lnTo>
                      <a:pt x="94" y="252"/>
                    </a:lnTo>
                    <a:lnTo>
                      <a:pt x="90" y="248"/>
                    </a:lnTo>
                    <a:lnTo>
                      <a:pt x="86" y="244"/>
                    </a:lnTo>
                    <a:lnTo>
                      <a:pt x="84" y="242"/>
                    </a:lnTo>
                    <a:lnTo>
                      <a:pt x="80" y="244"/>
                    </a:lnTo>
                    <a:lnTo>
                      <a:pt x="78" y="246"/>
                    </a:lnTo>
                    <a:lnTo>
                      <a:pt x="76" y="246"/>
                    </a:lnTo>
                    <a:lnTo>
                      <a:pt x="70" y="244"/>
                    </a:lnTo>
                    <a:lnTo>
                      <a:pt x="64" y="242"/>
                    </a:lnTo>
                    <a:lnTo>
                      <a:pt x="60" y="242"/>
                    </a:lnTo>
                    <a:lnTo>
                      <a:pt x="56" y="242"/>
                    </a:lnTo>
                    <a:lnTo>
                      <a:pt x="52" y="240"/>
                    </a:lnTo>
                    <a:lnTo>
                      <a:pt x="48" y="234"/>
                    </a:lnTo>
                    <a:lnTo>
                      <a:pt x="48" y="230"/>
                    </a:lnTo>
                    <a:lnTo>
                      <a:pt x="46" y="226"/>
                    </a:lnTo>
                    <a:lnTo>
                      <a:pt x="42" y="224"/>
                    </a:lnTo>
                    <a:lnTo>
                      <a:pt x="42" y="222"/>
                    </a:lnTo>
                    <a:lnTo>
                      <a:pt x="40" y="218"/>
                    </a:lnTo>
                    <a:lnTo>
                      <a:pt x="38" y="216"/>
                    </a:lnTo>
                    <a:lnTo>
                      <a:pt x="36" y="212"/>
                    </a:lnTo>
                    <a:lnTo>
                      <a:pt x="34" y="208"/>
                    </a:lnTo>
                    <a:lnTo>
                      <a:pt x="32" y="208"/>
                    </a:lnTo>
                    <a:lnTo>
                      <a:pt x="30" y="206"/>
                    </a:lnTo>
                    <a:lnTo>
                      <a:pt x="28" y="202"/>
                    </a:lnTo>
                    <a:lnTo>
                      <a:pt x="28" y="200"/>
                    </a:lnTo>
                    <a:lnTo>
                      <a:pt x="30" y="198"/>
                    </a:lnTo>
                    <a:lnTo>
                      <a:pt x="28" y="194"/>
                    </a:lnTo>
                    <a:lnTo>
                      <a:pt x="26" y="196"/>
                    </a:lnTo>
                    <a:lnTo>
                      <a:pt x="22" y="194"/>
                    </a:lnTo>
                    <a:lnTo>
                      <a:pt x="20" y="190"/>
                    </a:lnTo>
                    <a:lnTo>
                      <a:pt x="20" y="188"/>
                    </a:lnTo>
                    <a:lnTo>
                      <a:pt x="24" y="186"/>
                    </a:lnTo>
                    <a:lnTo>
                      <a:pt x="26" y="182"/>
                    </a:lnTo>
                    <a:lnTo>
                      <a:pt x="28" y="178"/>
                    </a:lnTo>
                    <a:lnTo>
                      <a:pt x="28" y="174"/>
                    </a:lnTo>
                    <a:lnTo>
                      <a:pt x="32" y="168"/>
                    </a:lnTo>
                    <a:lnTo>
                      <a:pt x="34" y="162"/>
                    </a:lnTo>
                    <a:lnTo>
                      <a:pt x="34" y="158"/>
                    </a:lnTo>
                    <a:lnTo>
                      <a:pt x="32" y="156"/>
                    </a:lnTo>
                    <a:lnTo>
                      <a:pt x="34" y="154"/>
                    </a:lnTo>
                    <a:lnTo>
                      <a:pt x="34" y="152"/>
                    </a:lnTo>
                    <a:lnTo>
                      <a:pt x="38" y="148"/>
                    </a:lnTo>
                    <a:lnTo>
                      <a:pt x="40" y="146"/>
                    </a:lnTo>
                    <a:lnTo>
                      <a:pt x="40" y="144"/>
                    </a:lnTo>
                    <a:lnTo>
                      <a:pt x="42" y="140"/>
                    </a:lnTo>
                    <a:lnTo>
                      <a:pt x="50" y="134"/>
                    </a:lnTo>
                    <a:lnTo>
                      <a:pt x="50" y="132"/>
                    </a:lnTo>
                    <a:lnTo>
                      <a:pt x="52" y="130"/>
                    </a:lnTo>
                    <a:lnTo>
                      <a:pt x="54" y="128"/>
                    </a:lnTo>
                    <a:lnTo>
                      <a:pt x="56" y="126"/>
                    </a:lnTo>
                    <a:lnTo>
                      <a:pt x="60" y="126"/>
                    </a:lnTo>
                    <a:lnTo>
                      <a:pt x="62" y="124"/>
                    </a:lnTo>
                    <a:lnTo>
                      <a:pt x="64" y="124"/>
                    </a:lnTo>
                    <a:lnTo>
                      <a:pt x="68" y="122"/>
                    </a:lnTo>
                    <a:lnTo>
                      <a:pt x="68" y="120"/>
                    </a:lnTo>
                    <a:lnTo>
                      <a:pt x="68" y="118"/>
                    </a:lnTo>
                    <a:lnTo>
                      <a:pt x="66" y="118"/>
                    </a:lnTo>
                    <a:lnTo>
                      <a:pt x="66" y="114"/>
                    </a:lnTo>
                    <a:lnTo>
                      <a:pt x="66" y="112"/>
                    </a:lnTo>
                    <a:lnTo>
                      <a:pt x="70" y="108"/>
                    </a:lnTo>
                    <a:lnTo>
                      <a:pt x="72" y="108"/>
                    </a:lnTo>
                    <a:lnTo>
                      <a:pt x="74" y="106"/>
                    </a:lnTo>
                    <a:lnTo>
                      <a:pt x="76" y="104"/>
                    </a:lnTo>
                    <a:lnTo>
                      <a:pt x="76" y="102"/>
                    </a:lnTo>
                    <a:lnTo>
                      <a:pt x="70" y="98"/>
                    </a:lnTo>
                    <a:lnTo>
                      <a:pt x="68" y="84"/>
                    </a:lnTo>
                    <a:lnTo>
                      <a:pt x="66" y="84"/>
                    </a:lnTo>
                    <a:lnTo>
                      <a:pt x="64" y="82"/>
                    </a:lnTo>
                    <a:lnTo>
                      <a:pt x="56" y="78"/>
                    </a:lnTo>
                    <a:lnTo>
                      <a:pt x="56" y="76"/>
                    </a:lnTo>
                    <a:lnTo>
                      <a:pt x="56" y="74"/>
                    </a:lnTo>
                    <a:lnTo>
                      <a:pt x="54" y="74"/>
                    </a:lnTo>
                    <a:lnTo>
                      <a:pt x="50" y="68"/>
                    </a:lnTo>
                    <a:lnTo>
                      <a:pt x="42" y="64"/>
                    </a:lnTo>
                    <a:lnTo>
                      <a:pt x="40" y="60"/>
                    </a:lnTo>
                    <a:lnTo>
                      <a:pt x="38" y="56"/>
                    </a:lnTo>
                    <a:lnTo>
                      <a:pt x="36" y="52"/>
                    </a:lnTo>
                    <a:lnTo>
                      <a:pt x="36" y="50"/>
                    </a:lnTo>
                    <a:lnTo>
                      <a:pt x="32" y="48"/>
                    </a:lnTo>
                    <a:lnTo>
                      <a:pt x="26" y="44"/>
                    </a:lnTo>
                    <a:lnTo>
                      <a:pt x="24" y="44"/>
                    </a:lnTo>
                    <a:lnTo>
                      <a:pt x="22" y="40"/>
                    </a:lnTo>
                    <a:lnTo>
                      <a:pt x="20" y="38"/>
                    </a:lnTo>
                    <a:lnTo>
                      <a:pt x="20" y="36"/>
                    </a:lnTo>
                    <a:lnTo>
                      <a:pt x="20" y="34"/>
                    </a:lnTo>
                    <a:lnTo>
                      <a:pt x="18" y="30"/>
                    </a:lnTo>
                    <a:lnTo>
                      <a:pt x="16" y="30"/>
                    </a:lnTo>
                    <a:lnTo>
                      <a:pt x="16" y="22"/>
                    </a:lnTo>
                    <a:lnTo>
                      <a:pt x="12" y="20"/>
                    </a:lnTo>
                    <a:lnTo>
                      <a:pt x="12" y="14"/>
                    </a:lnTo>
                    <a:lnTo>
                      <a:pt x="10" y="12"/>
                    </a:lnTo>
                    <a:lnTo>
                      <a:pt x="10" y="10"/>
                    </a:lnTo>
                    <a:lnTo>
                      <a:pt x="8" y="6"/>
                    </a:lnTo>
                    <a:lnTo>
                      <a:pt x="2" y="2"/>
                    </a:lnTo>
                    <a:lnTo>
                      <a:pt x="0" y="0"/>
                    </a:lnTo>
                    <a:lnTo>
                      <a:pt x="188" y="0"/>
                    </a:lnTo>
                    <a:lnTo>
                      <a:pt x="188" y="0"/>
                    </a:lnTo>
                    <a:close/>
                  </a:path>
                </a:pathLst>
              </a:custGeom>
              <a:grpFill/>
              <a:ln w="3175" cmpd="sng">
                <a:solidFill>
                  <a:srgbClr val="000000"/>
                </a:solidFill>
                <a:round/>
                <a:headEnd/>
                <a:tailEnd/>
              </a:ln>
            </p:spPr>
            <p:txBody>
              <a:bodyPr/>
              <a:lstStyle/>
              <a:p>
                <a:endParaRPr lang="en-US" sz="2600" dirty="0"/>
              </a:p>
            </p:txBody>
          </p:sp>
          <p:sp>
            <p:nvSpPr>
              <p:cNvPr id="915" name="Freeform 131"/>
              <p:cNvSpPr>
                <a:spLocks/>
              </p:cNvSpPr>
              <p:nvPr/>
            </p:nvSpPr>
            <p:spPr bwMode="auto">
              <a:xfrm>
                <a:off x="3470" y="1430"/>
                <a:ext cx="2" cy="4"/>
              </a:xfrm>
              <a:custGeom>
                <a:avLst/>
                <a:gdLst>
                  <a:gd name="T0" fmla="*/ 2 w 2"/>
                  <a:gd name="T1" fmla="*/ 0 h 4"/>
                  <a:gd name="T2" fmla="*/ 2 w 2"/>
                  <a:gd name="T3" fmla="*/ 2 h 4"/>
                  <a:gd name="T4" fmla="*/ 2 w 2"/>
                  <a:gd name="T5" fmla="*/ 2 h 4"/>
                  <a:gd name="T6" fmla="*/ 0 w 2"/>
                  <a:gd name="T7" fmla="*/ 4 h 4"/>
                  <a:gd name="T8" fmla="*/ 0 w 2"/>
                  <a:gd name="T9" fmla="*/ 2 h 4"/>
                  <a:gd name="T10" fmla="*/ 0 w 2"/>
                  <a:gd name="T11" fmla="*/ 2 h 4"/>
                  <a:gd name="T12" fmla="*/ 0 w 2"/>
                  <a:gd name="T13" fmla="*/ 0 h 4"/>
                  <a:gd name="T14" fmla="*/ 2 w 2"/>
                  <a:gd name="T15" fmla="*/ 0 h 4"/>
                  <a:gd name="T16" fmla="*/ 2 w 2"/>
                  <a:gd name="T17" fmla="*/ 0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lnTo>
                      <a:pt x="2" y="2"/>
                    </a:lnTo>
                    <a:lnTo>
                      <a:pt x="2" y="2"/>
                    </a:lnTo>
                    <a:lnTo>
                      <a:pt x="0" y="4"/>
                    </a:lnTo>
                    <a:lnTo>
                      <a:pt x="0" y="2"/>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16" name="Freeform 132"/>
              <p:cNvSpPr>
                <a:spLocks/>
              </p:cNvSpPr>
              <p:nvPr/>
            </p:nvSpPr>
            <p:spPr bwMode="auto">
              <a:xfrm>
                <a:off x="3474" y="1432"/>
                <a:ext cx="4" cy="4"/>
              </a:xfrm>
              <a:custGeom>
                <a:avLst/>
                <a:gdLst>
                  <a:gd name="T0" fmla="*/ 4 w 4"/>
                  <a:gd name="T1" fmla="*/ 0 h 4"/>
                  <a:gd name="T2" fmla="*/ 4 w 4"/>
                  <a:gd name="T3" fmla="*/ 0 h 4"/>
                  <a:gd name="T4" fmla="*/ 4 w 4"/>
                  <a:gd name="T5" fmla="*/ 2 h 4"/>
                  <a:gd name="T6" fmla="*/ 2 w 4"/>
                  <a:gd name="T7" fmla="*/ 4 h 4"/>
                  <a:gd name="T8" fmla="*/ 2 w 4"/>
                  <a:gd name="T9" fmla="*/ 4 h 4"/>
                  <a:gd name="T10" fmla="*/ 0 w 4"/>
                  <a:gd name="T11" fmla="*/ 0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2" y="4"/>
                    </a:lnTo>
                    <a:lnTo>
                      <a:pt x="0" y="0"/>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17" name="Freeform 133"/>
              <p:cNvSpPr>
                <a:spLocks/>
              </p:cNvSpPr>
              <p:nvPr/>
            </p:nvSpPr>
            <p:spPr bwMode="auto">
              <a:xfrm>
                <a:off x="3486" y="1444"/>
                <a:ext cx="4" cy="4"/>
              </a:xfrm>
              <a:custGeom>
                <a:avLst/>
                <a:gdLst>
                  <a:gd name="T0" fmla="*/ 4 w 4"/>
                  <a:gd name="T1" fmla="*/ 0 h 4"/>
                  <a:gd name="T2" fmla="*/ 2 w 4"/>
                  <a:gd name="T3" fmla="*/ 2 h 4"/>
                  <a:gd name="T4" fmla="*/ 2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2" y="2"/>
                    </a:lnTo>
                    <a:lnTo>
                      <a:pt x="2"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18" name="Freeform 134"/>
              <p:cNvSpPr>
                <a:spLocks/>
              </p:cNvSpPr>
              <p:nvPr/>
            </p:nvSpPr>
            <p:spPr bwMode="auto">
              <a:xfrm>
                <a:off x="3480" y="1448"/>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19" name="Freeform 135"/>
              <p:cNvSpPr>
                <a:spLocks/>
              </p:cNvSpPr>
              <p:nvPr/>
            </p:nvSpPr>
            <p:spPr bwMode="auto">
              <a:xfrm>
                <a:off x="3490" y="1448"/>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20" name="Freeform 136"/>
              <p:cNvSpPr>
                <a:spLocks/>
              </p:cNvSpPr>
              <p:nvPr/>
            </p:nvSpPr>
            <p:spPr bwMode="auto">
              <a:xfrm>
                <a:off x="3494" y="1452"/>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21" name="Freeform 137"/>
              <p:cNvSpPr>
                <a:spLocks/>
              </p:cNvSpPr>
              <p:nvPr/>
            </p:nvSpPr>
            <p:spPr bwMode="auto">
              <a:xfrm>
                <a:off x="3480" y="1454"/>
                <a:ext cx="4" cy="4"/>
              </a:xfrm>
              <a:custGeom>
                <a:avLst/>
                <a:gdLst>
                  <a:gd name="T0" fmla="*/ 4 w 4"/>
                  <a:gd name="T1" fmla="*/ 0 h 4"/>
                  <a:gd name="T2" fmla="*/ 4 w 4"/>
                  <a:gd name="T3" fmla="*/ 0 h 4"/>
                  <a:gd name="T4" fmla="*/ 4 w 4"/>
                  <a:gd name="T5" fmla="*/ 2 h 4"/>
                  <a:gd name="T6" fmla="*/ 2 w 4"/>
                  <a:gd name="T7" fmla="*/ 4 h 4"/>
                  <a:gd name="T8" fmla="*/ 0 w 4"/>
                  <a:gd name="T9" fmla="*/ 4 h 4"/>
                  <a:gd name="T10" fmla="*/ 0 w 4"/>
                  <a:gd name="T11" fmla="*/ 0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4"/>
                    </a:lnTo>
                    <a:lnTo>
                      <a:pt x="0" y="0"/>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22" name="Freeform 138"/>
              <p:cNvSpPr>
                <a:spLocks/>
              </p:cNvSpPr>
              <p:nvPr/>
            </p:nvSpPr>
            <p:spPr bwMode="auto">
              <a:xfrm>
                <a:off x="3472" y="1454"/>
                <a:ext cx="4" cy="4"/>
              </a:xfrm>
              <a:custGeom>
                <a:avLst/>
                <a:gdLst>
                  <a:gd name="T0" fmla="*/ 4 w 4"/>
                  <a:gd name="T1" fmla="*/ 0 h 4"/>
                  <a:gd name="T2" fmla="*/ 4 w 4"/>
                  <a:gd name="T3" fmla="*/ 2 h 4"/>
                  <a:gd name="T4" fmla="*/ 4 w 4"/>
                  <a:gd name="T5" fmla="*/ 4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23" name="Freeform 139"/>
              <p:cNvSpPr>
                <a:spLocks/>
              </p:cNvSpPr>
              <p:nvPr/>
            </p:nvSpPr>
            <p:spPr bwMode="auto">
              <a:xfrm>
                <a:off x="3494" y="1458"/>
                <a:ext cx="6" cy="12"/>
              </a:xfrm>
              <a:custGeom>
                <a:avLst/>
                <a:gdLst>
                  <a:gd name="T0" fmla="*/ 2 w 6"/>
                  <a:gd name="T1" fmla="*/ 4 h 12"/>
                  <a:gd name="T2" fmla="*/ 2 w 6"/>
                  <a:gd name="T3" fmla="*/ 4 h 12"/>
                  <a:gd name="T4" fmla="*/ 0 w 6"/>
                  <a:gd name="T5" fmla="*/ 4 h 12"/>
                  <a:gd name="T6" fmla="*/ 0 w 6"/>
                  <a:gd name="T7" fmla="*/ 2 h 12"/>
                  <a:gd name="T8" fmla="*/ 0 w 6"/>
                  <a:gd name="T9" fmla="*/ 0 h 12"/>
                  <a:gd name="T10" fmla="*/ 0 w 6"/>
                  <a:gd name="T11" fmla="*/ 0 h 12"/>
                  <a:gd name="T12" fmla="*/ 2 w 6"/>
                  <a:gd name="T13" fmla="*/ 0 h 12"/>
                  <a:gd name="T14" fmla="*/ 6 w 6"/>
                  <a:gd name="T15" fmla="*/ 0 h 12"/>
                  <a:gd name="T16" fmla="*/ 6 w 6"/>
                  <a:gd name="T17" fmla="*/ 2 h 12"/>
                  <a:gd name="T18" fmla="*/ 4 w 6"/>
                  <a:gd name="T19" fmla="*/ 10 h 12"/>
                  <a:gd name="T20" fmla="*/ 4 w 6"/>
                  <a:gd name="T21" fmla="*/ 12 h 12"/>
                  <a:gd name="T22" fmla="*/ 2 w 6"/>
                  <a:gd name="T23" fmla="*/ 12 h 12"/>
                  <a:gd name="T24" fmla="*/ 2 w 6"/>
                  <a:gd name="T25" fmla="*/ 10 h 12"/>
                  <a:gd name="T26" fmla="*/ 2 w 6"/>
                  <a:gd name="T27" fmla="*/ 4 h 12"/>
                  <a:gd name="T28" fmla="*/ 2 w 6"/>
                  <a:gd name="T29" fmla="*/ 4 h 12"/>
                  <a:gd name="T30" fmla="*/ 2 w 6"/>
                  <a:gd name="T31" fmla="*/ 4 h 12"/>
                  <a:gd name="T32" fmla="*/ 2 w 6"/>
                  <a:gd name="T3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2">
                    <a:moveTo>
                      <a:pt x="2" y="4"/>
                    </a:moveTo>
                    <a:lnTo>
                      <a:pt x="2" y="4"/>
                    </a:lnTo>
                    <a:lnTo>
                      <a:pt x="0" y="4"/>
                    </a:lnTo>
                    <a:lnTo>
                      <a:pt x="0" y="2"/>
                    </a:lnTo>
                    <a:lnTo>
                      <a:pt x="0" y="0"/>
                    </a:lnTo>
                    <a:lnTo>
                      <a:pt x="0" y="0"/>
                    </a:lnTo>
                    <a:lnTo>
                      <a:pt x="2" y="0"/>
                    </a:lnTo>
                    <a:lnTo>
                      <a:pt x="6" y="0"/>
                    </a:lnTo>
                    <a:lnTo>
                      <a:pt x="6" y="2"/>
                    </a:lnTo>
                    <a:lnTo>
                      <a:pt x="4" y="10"/>
                    </a:lnTo>
                    <a:lnTo>
                      <a:pt x="4" y="12"/>
                    </a:lnTo>
                    <a:lnTo>
                      <a:pt x="2" y="12"/>
                    </a:lnTo>
                    <a:lnTo>
                      <a:pt x="2" y="10"/>
                    </a:lnTo>
                    <a:lnTo>
                      <a:pt x="2" y="4"/>
                    </a:lnTo>
                    <a:lnTo>
                      <a:pt x="2" y="4"/>
                    </a:lnTo>
                    <a:lnTo>
                      <a:pt x="2" y="4"/>
                    </a:lnTo>
                    <a:lnTo>
                      <a:pt x="2" y="4"/>
                    </a:lnTo>
                    <a:close/>
                  </a:path>
                </a:pathLst>
              </a:custGeom>
              <a:grpFill/>
              <a:ln w="3175" cmpd="sng">
                <a:solidFill>
                  <a:srgbClr val="000000"/>
                </a:solidFill>
                <a:round/>
                <a:headEnd/>
                <a:tailEnd/>
              </a:ln>
            </p:spPr>
            <p:txBody>
              <a:bodyPr/>
              <a:lstStyle/>
              <a:p>
                <a:endParaRPr lang="en-US" sz="2600" dirty="0"/>
              </a:p>
            </p:txBody>
          </p:sp>
          <p:sp>
            <p:nvSpPr>
              <p:cNvPr id="924" name="Freeform 140"/>
              <p:cNvSpPr>
                <a:spLocks/>
              </p:cNvSpPr>
              <p:nvPr/>
            </p:nvSpPr>
            <p:spPr bwMode="auto">
              <a:xfrm>
                <a:off x="4118" y="1458"/>
                <a:ext cx="246" cy="168"/>
              </a:xfrm>
              <a:custGeom>
                <a:avLst/>
                <a:gdLst>
                  <a:gd name="T0" fmla="*/ 20 w 246"/>
                  <a:gd name="T1" fmla="*/ 38 h 168"/>
                  <a:gd name="T2" fmla="*/ 28 w 246"/>
                  <a:gd name="T3" fmla="*/ 26 h 168"/>
                  <a:gd name="T4" fmla="*/ 40 w 246"/>
                  <a:gd name="T5" fmla="*/ 16 h 168"/>
                  <a:gd name="T6" fmla="*/ 48 w 246"/>
                  <a:gd name="T7" fmla="*/ 4 h 168"/>
                  <a:gd name="T8" fmla="*/ 52 w 246"/>
                  <a:gd name="T9" fmla="*/ 4 h 168"/>
                  <a:gd name="T10" fmla="*/ 50 w 246"/>
                  <a:gd name="T11" fmla="*/ 10 h 168"/>
                  <a:gd name="T12" fmla="*/ 56 w 246"/>
                  <a:gd name="T13" fmla="*/ 12 h 168"/>
                  <a:gd name="T14" fmla="*/ 52 w 246"/>
                  <a:gd name="T15" fmla="*/ 18 h 168"/>
                  <a:gd name="T16" fmla="*/ 62 w 246"/>
                  <a:gd name="T17" fmla="*/ 22 h 168"/>
                  <a:gd name="T18" fmla="*/ 70 w 246"/>
                  <a:gd name="T19" fmla="*/ 26 h 168"/>
                  <a:gd name="T20" fmla="*/ 122 w 246"/>
                  <a:gd name="T21" fmla="*/ 30 h 168"/>
                  <a:gd name="T22" fmla="*/ 126 w 246"/>
                  <a:gd name="T23" fmla="*/ 38 h 168"/>
                  <a:gd name="T24" fmla="*/ 128 w 246"/>
                  <a:gd name="T25" fmla="*/ 44 h 168"/>
                  <a:gd name="T26" fmla="*/ 136 w 246"/>
                  <a:gd name="T27" fmla="*/ 50 h 168"/>
                  <a:gd name="T28" fmla="*/ 142 w 246"/>
                  <a:gd name="T29" fmla="*/ 52 h 168"/>
                  <a:gd name="T30" fmla="*/ 154 w 246"/>
                  <a:gd name="T31" fmla="*/ 54 h 168"/>
                  <a:gd name="T32" fmla="*/ 166 w 246"/>
                  <a:gd name="T33" fmla="*/ 54 h 168"/>
                  <a:gd name="T34" fmla="*/ 172 w 246"/>
                  <a:gd name="T35" fmla="*/ 50 h 168"/>
                  <a:gd name="T36" fmla="*/ 176 w 246"/>
                  <a:gd name="T37" fmla="*/ 40 h 168"/>
                  <a:gd name="T38" fmla="*/ 178 w 246"/>
                  <a:gd name="T39" fmla="*/ 34 h 168"/>
                  <a:gd name="T40" fmla="*/ 188 w 246"/>
                  <a:gd name="T41" fmla="*/ 34 h 168"/>
                  <a:gd name="T42" fmla="*/ 198 w 246"/>
                  <a:gd name="T43" fmla="*/ 40 h 168"/>
                  <a:gd name="T44" fmla="*/ 202 w 246"/>
                  <a:gd name="T45" fmla="*/ 40 h 168"/>
                  <a:gd name="T46" fmla="*/ 206 w 246"/>
                  <a:gd name="T47" fmla="*/ 48 h 168"/>
                  <a:gd name="T48" fmla="*/ 212 w 246"/>
                  <a:gd name="T49" fmla="*/ 60 h 168"/>
                  <a:gd name="T50" fmla="*/ 212 w 246"/>
                  <a:gd name="T51" fmla="*/ 88 h 168"/>
                  <a:gd name="T52" fmla="*/ 218 w 246"/>
                  <a:gd name="T53" fmla="*/ 96 h 168"/>
                  <a:gd name="T54" fmla="*/ 222 w 246"/>
                  <a:gd name="T55" fmla="*/ 102 h 168"/>
                  <a:gd name="T56" fmla="*/ 232 w 246"/>
                  <a:gd name="T57" fmla="*/ 118 h 168"/>
                  <a:gd name="T58" fmla="*/ 230 w 246"/>
                  <a:gd name="T59" fmla="*/ 128 h 168"/>
                  <a:gd name="T60" fmla="*/ 234 w 246"/>
                  <a:gd name="T61" fmla="*/ 138 h 168"/>
                  <a:gd name="T62" fmla="*/ 236 w 246"/>
                  <a:gd name="T63" fmla="*/ 152 h 168"/>
                  <a:gd name="T64" fmla="*/ 246 w 246"/>
                  <a:gd name="T65" fmla="*/ 164 h 168"/>
                  <a:gd name="T66" fmla="*/ 68 w 246"/>
                  <a:gd name="T67" fmla="*/ 168 h 168"/>
                  <a:gd name="T68" fmla="*/ 0 w 246"/>
                  <a:gd name="T69" fmla="*/ 150 h 168"/>
                  <a:gd name="T70" fmla="*/ 6 w 246"/>
                  <a:gd name="T71" fmla="*/ 102 h 168"/>
                  <a:gd name="T72" fmla="*/ 12 w 246"/>
                  <a:gd name="T73" fmla="*/ 100 h 168"/>
                  <a:gd name="T74" fmla="*/ 20 w 246"/>
                  <a:gd name="T75" fmla="*/ 86 h 168"/>
                  <a:gd name="T76" fmla="*/ 24 w 246"/>
                  <a:gd name="T77" fmla="*/ 58 h 168"/>
                  <a:gd name="T78" fmla="*/ 24 w 246"/>
                  <a:gd name="T79" fmla="*/ 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6" h="168">
                    <a:moveTo>
                      <a:pt x="24" y="58"/>
                    </a:moveTo>
                    <a:lnTo>
                      <a:pt x="20" y="38"/>
                    </a:lnTo>
                    <a:lnTo>
                      <a:pt x="24" y="32"/>
                    </a:lnTo>
                    <a:lnTo>
                      <a:pt x="28" y="26"/>
                    </a:lnTo>
                    <a:lnTo>
                      <a:pt x="34" y="22"/>
                    </a:lnTo>
                    <a:lnTo>
                      <a:pt x="40" y="16"/>
                    </a:lnTo>
                    <a:lnTo>
                      <a:pt x="44" y="6"/>
                    </a:lnTo>
                    <a:lnTo>
                      <a:pt x="48" y="4"/>
                    </a:lnTo>
                    <a:lnTo>
                      <a:pt x="48" y="0"/>
                    </a:lnTo>
                    <a:lnTo>
                      <a:pt x="52" y="4"/>
                    </a:lnTo>
                    <a:lnTo>
                      <a:pt x="50" y="6"/>
                    </a:lnTo>
                    <a:lnTo>
                      <a:pt x="50" y="10"/>
                    </a:lnTo>
                    <a:lnTo>
                      <a:pt x="56" y="10"/>
                    </a:lnTo>
                    <a:lnTo>
                      <a:pt x="56" y="12"/>
                    </a:lnTo>
                    <a:lnTo>
                      <a:pt x="54" y="16"/>
                    </a:lnTo>
                    <a:lnTo>
                      <a:pt x="52" y="18"/>
                    </a:lnTo>
                    <a:lnTo>
                      <a:pt x="58" y="20"/>
                    </a:lnTo>
                    <a:lnTo>
                      <a:pt x="62" y="22"/>
                    </a:lnTo>
                    <a:lnTo>
                      <a:pt x="66" y="24"/>
                    </a:lnTo>
                    <a:lnTo>
                      <a:pt x="70" y="26"/>
                    </a:lnTo>
                    <a:lnTo>
                      <a:pt x="72" y="28"/>
                    </a:lnTo>
                    <a:lnTo>
                      <a:pt x="122" y="30"/>
                    </a:lnTo>
                    <a:lnTo>
                      <a:pt x="124" y="34"/>
                    </a:lnTo>
                    <a:lnTo>
                      <a:pt x="126" y="38"/>
                    </a:lnTo>
                    <a:lnTo>
                      <a:pt x="130" y="40"/>
                    </a:lnTo>
                    <a:lnTo>
                      <a:pt x="128" y="44"/>
                    </a:lnTo>
                    <a:lnTo>
                      <a:pt x="130" y="46"/>
                    </a:lnTo>
                    <a:lnTo>
                      <a:pt x="136" y="50"/>
                    </a:lnTo>
                    <a:lnTo>
                      <a:pt x="140" y="52"/>
                    </a:lnTo>
                    <a:lnTo>
                      <a:pt x="142" y="52"/>
                    </a:lnTo>
                    <a:lnTo>
                      <a:pt x="146" y="52"/>
                    </a:lnTo>
                    <a:lnTo>
                      <a:pt x="154" y="54"/>
                    </a:lnTo>
                    <a:lnTo>
                      <a:pt x="160" y="54"/>
                    </a:lnTo>
                    <a:lnTo>
                      <a:pt x="166" y="54"/>
                    </a:lnTo>
                    <a:lnTo>
                      <a:pt x="168" y="52"/>
                    </a:lnTo>
                    <a:lnTo>
                      <a:pt x="172" y="50"/>
                    </a:lnTo>
                    <a:lnTo>
                      <a:pt x="172" y="44"/>
                    </a:lnTo>
                    <a:lnTo>
                      <a:pt x="176" y="40"/>
                    </a:lnTo>
                    <a:lnTo>
                      <a:pt x="176" y="36"/>
                    </a:lnTo>
                    <a:lnTo>
                      <a:pt x="178" y="34"/>
                    </a:lnTo>
                    <a:lnTo>
                      <a:pt x="184" y="32"/>
                    </a:lnTo>
                    <a:lnTo>
                      <a:pt x="188" y="34"/>
                    </a:lnTo>
                    <a:lnTo>
                      <a:pt x="192" y="36"/>
                    </a:lnTo>
                    <a:lnTo>
                      <a:pt x="198" y="40"/>
                    </a:lnTo>
                    <a:lnTo>
                      <a:pt x="200" y="38"/>
                    </a:lnTo>
                    <a:lnTo>
                      <a:pt x="202" y="40"/>
                    </a:lnTo>
                    <a:lnTo>
                      <a:pt x="206" y="44"/>
                    </a:lnTo>
                    <a:lnTo>
                      <a:pt x="206" y="48"/>
                    </a:lnTo>
                    <a:lnTo>
                      <a:pt x="210" y="54"/>
                    </a:lnTo>
                    <a:lnTo>
                      <a:pt x="212" y="60"/>
                    </a:lnTo>
                    <a:lnTo>
                      <a:pt x="208" y="80"/>
                    </a:lnTo>
                    <a:lnTo>
                      <a:pt x="212" y="88"/>
                    </a:lnTo>
                    <a:lnTo>
                      <a:pt x="218" y="92"/>
                    </a:lnTo>
                    <a:lnTo>
                      <a:pt x="218" y="96"/>
                    </a:lnTo>
                    <a:lnTo>
                      <a:pt x="220" y="100"/>
                    </a:lnTo>
                    <a:lnTo>
                      <a:pt x="222" y="102"/>
                    </a:lnTo>
                    <a:lnTo>
                      <a:pt x="230" y="116"/>
                    </a:lnTo>
                    <a:lnTo>
                      <a:pt x="232" y="118"/>
                    </a:lnTo>
                    <a:lnTo>
                      <a:pt x="230" y="122"/>
                    </a:lnTo>
                    <a:lnTo>
                      <a:pt x="230" y="128"/>
                    </a:lnTo>
                    <a:lnTo>
                      <a:pt x="230" y="134"/>
                    </a:lnTo>
                    <a:lnTo>
                      <a:pt x="234" y="138"/>
                    </a:lnTo>
                    <a:lnTo>
                      <a:pt x="236" y="146"/>
                    </a:lnTo>
                    <a:lnTo>
                      <a:pt x="236" y="152"/>
                    </a:lnTo>
                    <a:lnTo>
                      <a:pt x="242" y="160"/>
                    </a:lnTo>
                    <a:lnTo>
                      <a:pt x="246" y="164"/>
                    </a:lnTo>
                    <a:lnTo>
                      <a:pt x="246" y="166"/>
                    </a:lnTo>
                    <a:lnTo>
                      <a:pt x="68" y="168"/>
                    </a:lnTo>
                    <a:lnTo>
                      <a:pt x="68" y="150"/>
                    </a:lnTo>
                    <a:lnTo>
                      <a:pt x="0" y="150"/>
                    </a:lnTo>
                    <a:lnTo>
                      <a:pt x="0" y="104"/>
                    </a:lnTo>
                    <a:lnTo>
                      <a:pt x="6" y="102"/>
                    </a:lnTo>
                    <a:lnTo>
                      <a:pt x="10" y="102"/>
                    </a:lnTo>
                    <a:lnTo>
                      <a:pt x="12" y="100"/>
                    </a:lnTo>
                    <a:lnTo>
                      <a:pt x="16" y="96"/>
                    </a:lnTo>
                    <a:lnTo>
                      <a:pt x="20" y="86"/>
                    </a:lnTo>
                    <a:lnTo>
                      <a:pt x="22" y="78"/>
                    </a:lnTo>
                    <a:lnTo>
                      <a:pt x="24" y="58"/>
                    </a:lnTo>
                    <a:lnTo>
                      <a:pt x="24" y="58"/>
                    </a:lnTo>
                    <a:lnTo>
                      <a:pt x="24" y="58"/>
                    </a:lnTo>
                    <a:close/>
                  </a:path>
                </a:pathLst>
              </a:custGeom>
              <a:grpFill/>
              <a:ln w="3175" cmpd="sng">
                <a:solidFill>
                  <a:srgbClr val="000000"/>
                </a:solidFill>
                <a:round/>
                <a:headEnd/>
                <a:tailEnd/>
              </a:ln>
            </p:spPr>
            <p:txBody>
              <a:bodyPr/>
              <a:lstStyle/>
              <a:p>
                <a:endParaRPr lang="en-US" sz="2600" dirty="0"/>
              </a:p>
            </p:txBody>
          </p:sp>
          <p:sp>
            <p:nvSpPr>
              <p:cNvPr id="925" name="Freeform 141"/>
              <p:cNvSpPr>
                <a:spLocks/>
              </p:cNvSpPr>
              <p:nvPr/>
            </p:nvSpPr>
            <p:spPr bwMode="auto">
              <a:xfrm>
                <a:off x="3484" y="1460"/>
                <a:ext cx="6" cy="8"/>
              </a:xfrm>
              <a:custGeom>
                <a:avLst/>
                <a:gdLst>
                  <a:gd name="T0" fmla="*/ 2 w 6"/>
                  <a:gd name="T1" fmla="*/ 2 h 8"/>
                  <a:gd name="T2" fmla="*/ 4 w 6"/>
                  <a:gd name="T3" fmla="*/ 0 h 8"/>
                  <a:gd name="T4" fmla="*/ 4 w 6"/>
                  <a:gd name="T5" fmla="*/ 2 h 8"/>
                  <a:gd name="T6" fmla="*/ 6 w 6"/>
                  <a:gd name="T7" fmla="*/ 6 h 8"/>
                  <a:gd name="T8" fmla="*/ 6 w 6"/>
                  <a:gd name="T9" fmla="*/ 8 h 8"/>
                  <a:gd name="T10" fmla="*/ 4 w 6"/>
                  <a:gd name="T11" fmla="*/ 8 h 8"/>
                  <a:gd name="T12" fmla="*/ 2 w 6"/>
                  <a:gd name="T13" fmla="*/ 6 h 8"/>
                  <a:gd name="T14" fmla="*/ 2 w 6"/>
                  <a:gd name="T15" fmla="*/ 6 h 8"/>
                  <a:gd name="T16" fmla="*/ 0 w 6"/>
                  <a:gd name="T17" fmla="*/ 2 h 8"/>
                  <a:gd name="T18" fmla="*/ 2 w 6"/>
                  <a:gd name="T19" fmla="*/ 2 h 8"/>
                  <a:gd name="T20" fmla="*/ 2 w 6"/>
                  <a:gd name="T21" fmla="*/ 2 h 8"/>
                  <a:gd name="T22" fmla="*/ 2 w 6"/>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2"/>
                    </a:moveTo>
                    <a:lnTo>
                      <a:pt x="4" y="0"/>
                    </a:lnTo>
                    <a:lnTo>
                      <a:pt x="4" y="2"/>
                    </a:lnTo>
                    <a:lnTo>
                      <a:pt x="6" y="6"/>
                    </a:lnTo>
                    <a:lnTo>
                      <a:pt x="6" y="8"/>
                    </a:lnTo>
                    <a:lnTo>
                      <a:pt x="4" y="8"/>
                    </a:lnTo>
                    <a:lnTo>
                      <a:pt x="2" y="6"/>
                    </a:lnTo>
                    <a:lnTo>
                      <a:pt x="2" y="6"/>
                    </a:lnTo>
                    <a:lnTo>
                      <a:pt x="0" y="2"/>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926" name="Freeform 142"/>
              <p:cNvSpPr>
                <a:spLocks/>
              </p:cNvSpPr>
              <p:nvPr/>
            </p:nvSpPr>
            <p:spPr bwMode="auto">
              <a:xfrm>
                <a:off x="3474" y="1462"/>
                <a:ext cx="8" cy="6"/>
              </a:xfrm>
              <a:custGeom>
                <a:avLst/>
                <a:gdLst>
                  <a:gd name="T0" fmla="*/ 4 w 8"/>
                  <a:gd name="T1" fmla="*/ 6 h 6"/>
                  <a:gd name="T2" fmla="*/ 0 w 8"/>
                  <a:gd name="T3" fmla="*/ 6 h 6"/>
                  <a:gd name="T4" fmla="*/ 0 w 8"/>
                  <a:gd name="T5" fmla="*/ 6 h 6"/>
                  <a:gd name="T6" fmla="*/ 0 w 8"/>
                  <a:gd name="T7" fmla="*/ 4 h 6"/>
                  <a:gd name="T8" fmla="*/ 2 w 8"/>
                  <a:gd name="T9" fmla="*/ 2 h 6"/>
                  <a:gd name="T10" fmla="*/ 4 w 8"/>
                  <a:gd name="T11" fmla="*/ 0 h 6"/>
                  <a:gd name="T12" fmla="*/ 6 w 8"/>
                  <a:gd name="T13" fmla="*/ 2 h 6"/>
                  <a:gd name="T14" fmla="*/ 6 w 8"/>
                  <a:gd name="T15" fmla="*/ 2 h 6"/>
                  <a:gd name="T16" fmla="*/ 8 w 8"/>
                  <a:gd name="T17" fmla="*/ 2 h 6"/>
                  <a:gd name="T18" fmla="*/ 8 w 8"/>
                  <a:gd name="T19" fmla="*/ 4 h 6"/>
                  <a:gd name="T20" fmla="*/ 8 w 8"/>
                  <a:gd name="T21" fmla="*/ 6 h 6"/>
                  <a:gd name="T22" fmla="*/ 8 w 8"/>
                  <a:gd name="T23" fmla="*/ 6 h 6"/>
                  <a:gd name="T24" fmla="*/ 6 w 8"/>
                  <a:gd name="T25" fmla="*/ 6 h 6"/>
                  <a:gd name="T26" fmla="*/ 6 w 8"/>
                  <a:gd name="T27" fmla="*/ 6 h 6"/>
                  <a:gd name="T28" fmla="*/ 4 w 8"/>
                  <a:gd name="T29" fmla="*/ 6 h 6"/>
                  <a:gd name="T30" fmla="*/ 4 w 8"/>
                  <a:gd name="T31" fmla="*/ 6 h 6"/>
                  <a:gd name="T32" fmla="*/ 4 w 8"/>
                  <a:gd name="T3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6">
                    <a:moveTo>
                      <a:pt x="4" y="6"/>
                    </a:moveTo>
                    <a:lnTo>
                      <a:pt x="0" y="6"/>
                    </a:lnTo>
                    <a:lnTo>
                      <a:pt x="0" y="6"/>
                    </a:lnTo>
                    <a:lnTo>
                      <a:pt x="0" y="4"/>
                    </a:lnTo>
                    <a:lnTo>
                      <a:pt x="2" y="2"/>
                    </a:lnTo>
                    <a:lnTo>
                      <a:pt x="4" y="0"/>
                    </a:lnTo>
                    <a:lnTo>
                      <a:pt x="6" y="2"/>
                    </a:lnTo>
                    <a:lnTo>
                      <a:pt x="6" y="2"/>
                    </a:lnTo>
                    <a:lnTo>
                      <a:pt x="8" y="2"/>
                    </a:lnTo>
                    <a:lnTo>
                      <a:pt x="8" y="4"/>
                    </a:lnTo>
                    <a:lnTo>
                      <a:pt x="8" y="6"/>
                    </a:lnTo>
                    <a:lnTo>
                      <a:pt x="8" y="6"/>
                    </a:lnTo>
                    <a:lnTo>
                      <a:pt x="6" y="6"/>
                    </a:lnTo>
                    <a:lnTo>
                      <a:pt x="6" y="6"/>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927" name="Freeform 143"/>
              <p:cNvSpPr>
                <a:spLocks/>
              </p:cNvSpPr>
              <p:nvPr/>
            </p:nvSpPr>
            <p:spPr bwMode="auto">
              <a:xfrm>
                <a:off x="3466" y="1462"/>
                <a:ext cx="4" cy="4"/>
              </a:xfrm>
              <a:custGeom>
                <a:avLst/>
                <a:gdLst>
                  <a:gd name="T0" fmla="*/ 4 w 4"/>
                  <a:gd name="T1" fmla="*/ 2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lnTo>
                      <a:pt x="4" y="2"/>
                    </a:lnTo>
                    <a:lnTo>
                      <a:pt x="4" y="4"/>
                    </a:lnTo>
                    <a:lnTo>
                      <a:pt x="2" y="4"/>
                    </a:lnTo>
                    <a:lnTo>
                      <a:pt x="0" y="4"/>
                    </a:lnTo>
                    <a:lnTo>
                      <a:pt x="0" y="2"/>
                    </a:lnTo>
                    <a:lnTo>
                      <a:pt x="0" y="0"/>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928" name="Freeform 144"/>
              <p:cNvSpPr>
                <a:spLocks/>
              </p:cNvSpPr>
              <p:nvPr/>
            </p:nvSpPr>
            <p:spPr bwMode="auto">
              <a:xfrm>
                <a:off x="3460" y="1466"/>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29" name="Freeform 145"/>
              <p:cNvSpPr>
                <a:spLocks/>
              </p:cNvSpPr>
              <p:nvPr/>
            </p:nvSpPr>
            <p:spPr bwMode="auto">
              <a:xfrm>
                <a:off x="3488" y="1468"/>
                <a:ext cx="4" cy="4"/>
              </a:xfrm>
              <a:custGeom>
                <a:avLst/>
                <a:gdLst>
                  <a:gd name="T0" fmla="*/ 2 w 4"/>
                  <a:gd name="T1" fmla="*/ 0 h 4"/>
                  <a:gd name="T2" fmla="*/ 4 w 4"/>
                  <a:gd name="T3" fmla="*/ 2 h 4"/>
                  <a:gd name="T4" fmla="*/ 2 w 4"/>
                  <a:gd name="T5" fmla="*/ 4 h 4"/>
                  <a:gd name="T6" fmla="*/ 0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2" y="4"/>
                    </a:lnTo>
                    <a:lnTo>
                      <a:pt x="0"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30" name="Freeform 146"/>
              <p:cNvSpPr>
                <a:spLocks/>
              </p:cNvSpPr>
              <p:nvPr/>
            </p:nvSpPr>
            <p:spPr bwMode="auto">
              <a:xfrm>
                <a:off x="3458" y="1470"/>
                <a:ext cx="12" cy="8"/>
              </a:xfrm>
              <a:custGeom>
                <a:avLst/>
                <a:gdLst>
                  <a:gd name="T0" fmla="*/ 8 w 12"/>
                  <a:gd name="T1" fmla="*/ 6 h 8"/>
                  <a:gd name="T2" fmla="*/ 6 w 12"/>
                  <a:gd name="T3" fmla="*/ 6 h 8"/>
                  <a:gd name="T4" fmla="*/ 4 w 12"/>
                  <a:gd name="T5" fmla="*/ 6 h 8"/>
                  <a:gd name="T6" fmla="*/ 2 w 12"/>
                  <a:gd name="T7" fmla="*/ 6 h 8"/>
                  <a:gd name="T8" fmla="*/ 2 w 12"/>
                  <a:gd name="T9" fmla="*/ 8 h 8"/>
                  <a:gd name="T10" fmla="*/ 0 w 12"/>
                  <a:gd name="T11" fmla="*/ 8 h 8"/>
                  <a:gd name="T12" fmla="*/ 0 w 12"/>
                  <a:gd name="T13" fmla="*/ 6 h 8"/>
                  <a:gd name="T14" fmla="*/ 0 w 12"/>
                  <a:gd name="T15" fmla="*/ 4 h 8"/>
                  <a:gd name="T16" fmla="*/ 0 w 12"/>
                  <a:gd name="T17" fmla="*/ 4 h 8"/>
                  <a:gd name="T18" fmla="*/ 2 w 12"/>
                  <a:gd name="T19" fmla="*/ 2 h 8"/>
                  <a:gd name="T20" fmla="*/ 4 w 12"/>
                  <a:gd name="T21" fmla="*/ 2 h 8"/>
                  <a:gd name="T22" fmla="*/ 6 w 12"/>
                  <a:gd name="T23" fmla="*/ 2 h 8"/>
                  <a:gd name="T24" fmla="*/ 8 w 12"/>
                  <a:gd name="T25" fmla="*/ 2 h 8"/>
                  <a:gd name="T26" fmla="*/ 8 w 12"/>
                  <a:gd name="T27" fmla="*/ 0 h 8"/>
                  <a:gd name="T28" fmla="*/ 10 w 12"/>
                  <a:gd name="T29" fmla="*/ 0 h 8"/>
                  <a:gd name="T30" fmla="*/ 12 w 12"/>
                  <a:gd name="T31" fmla="*/ 0 h 8"/>
                  <a:gd name="T32" fmla="*/ 12 w 12"/>
                  <a:gd name="T33" fmla="*/ 2 h 8"/>
                  <a:gd name="T34" fmla="*/ 12 w 12"/>
                  <a:gd name="T35" fmla="*/ 4 h 8"/>
                  <a:gd name="T36" fmla="*/ 10 w 12"/>
                  <a:gd name="T37" fmla="*/ 6 h 8"/>
                  <a:gd name="T38" fmla="*/ 8 w 12"/>
                  <a:gd name="T39" fmla="*/ 6 h 8"/>
                  <a:gd name="T40" fmla="*/ 8 w 12"/>
                  <a:gd name="T41" fmla="*/ 6 h 8"/>
                  <a:gd name="T42" fmla="*/ 8 w 12"/>
                  <a:gd name="T4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8">
                    <a:moveTo>
                      <a:pt x="8" y="6"/>
                    </a:moveTo>
                    <a:lnTo>
                      <a:pt x="6" y="6"/>
                    </a:lnTo>
                    <a:lnTo>
                      <a:pt x="4" y="6"/>
                    </a:lnTo>
                    <a:lnTo>
                      <a:pt x="2" y="6"/>
                    </a:lnTo>
                    <a:lnTo>
                      <a:pt x="2" y="8"/>
                    </a:lnTo>
                    <a:lnTo>
                      <a:pt x="0" y="8"/>
                    </a:lnTo>
                    <a:lnTo>
                      <a:pt x="0" y="6"/>
                    </a:lnTo>
                    <a:lnTo>
                      <a:pt x="0" y="4"/>
                    </a:lnTo>
                    <a:lnTo>
                      <a:pt x="0" y="4"/>
                    </a:lnTo>
                    <a:lnTo>
                      <a:pt x="2" y="2"/>
                    </a:lnTo>
                    <a:lnTo>
                      <a:pt x="4" y="2"/>
                    </a:lnTo>
                    <a:lnTo>
                      <a:pt x="6" y="2"/>
                    </a:lnTo>
                    <a:lnTo>
                      <a:pt x="8" y="2"/>
                    </a:lnTo>
                    <a:lnTo>
                      <a:pt x="8" y="0"/>
                    </a:lnTo>
                    <a:lnTo>
                      <a:pt x="10" y="0"/>
                    </a:lnTo>
                    <a:lnTo>
                      <a:pt x="12" y="0"/>
                    </a:lnTo>
                    <a:lnTo>
                      <a:pt x="12" y="2"/>
                    </a:lnTo>
                    <a:lnTo>
                      <a:pt x="12" y="4"/>
                    </a:lnTo>
                    <a:lnTo>
                      <a:pt x="10" y="6"/>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931" name="Freeform 147"/>
              <p:cNvSpPr>
                <a:spLocks/>
              </p:cNvSpPr>
              <p:nvPr/>
            </p:nvSpPr>
            <p:spPr bwMode="auto">
              <a:xfrm>
                <a:off x="3458" y="1470"/>
                <a:ext cx="28" cy="24"/>
              </a:xfrm>
              <a:custGeom>
                <a:avLst/>
                <a:gdLst>
                  <a:gd name="T0" fmla="*/ 24 w 28"/>
                  <a:gd name="T1" fmla="*/ 18 h 24"/>
                  <a:gd name="T2" fmla="*/ 22 w 28"/>
                  <a:gd name="T3" fmla="*/ 18 h 24"/>
                  <a:gd name="T4" fmla="*/ 20 w 28"/>
                  <a:gd name="T5" fmla="*/ 20 h 24"/>
                  <a:gd name="T6" fmla="*/ 20 w 28"/>
                  <a:gd name="T7" fmla="*/ 22 h 24"/>
                  <a:gd name="T8" fmla="*/ 18 w 28"/>
                  <a:gd name="T9" fmla="*/ 22 h 24"/>
                  <a:gd name="T10" fmla="*/ 14 w 28"/>
                  <a:gd name="T11" fmla="*/ 22 h 24"/>
                  <a:gd name="T12" fmla="*/ 12 w 28"/>
                  <a:gd name="T13" fmla="*/ 24 h 24"/>
                  <a:gd name="T14" fmla="*/ 10 w 28"/>
                  <a:gd name="T15" fmla="*/ 24 h 24"/>
                  <a:gd name="T16" fmla="*/ 10 w 28"/>
                  <a:gd name="T17" fmla="*/ 20 h 24"/>
                  <a:gd name="T18" fmla="*/ 12 w 28"/>
                  <a:gd name="T19" fmla="*/ 20 h 24"/>
                  <a:gd name="T20" fmla="*/ 12 w 28"/>
                  <a:gd name="T21" fmla="*/ 20 h 24"/>
                  <a:gd name="T22" fmla="*/ 12 w 28"/>
                  <a:gd name="T23" fmla="*/ 18 h 24"/>
                  <a:gd name="T24" fmla="*/ 10 w 28"/>
                  <a:gd name="T25" fmla="*/ 18 h 24"/>
                  <a:gd name="T26" fmla="*/ 10 w 28"/>
                  <a:gd name="T27" fmla="*/ 16 h 24"/>
                  <a:gd name="T28" fmla="*/ 10 w 28"/>
                  <a:gd name="T29" fmla="*/ 16 h 24"/>
                  <a:gd name="T30" fmla="*/ 8 w 28"/>
                  <a:gd name="T31" fmla="*/ 16 h 24"/>
                  <a:gd name="T32" fmla="*/ 8 w 28"/>
                  <a:gd name="T33" fmla="*/ 18 h 24"/>
                  <a:gd name="T34" fmla="*/ 6 w 28"/>
                  <a:gd name="T35" fmla="*/ 18 h 24"/>
                  <a:gd name="T36" fmla="*/ 6 w 28"/>
                  <a:gd name="T37" fmla="*/ 20 h 24"/>
                  <a:gd name="T38" fmla="*/ 2 w 28"/>
                  <a:gd name="T39" fmla="*/ 22 h 24"/>
                  <a:gd name="T40" fmla="*/ 2 w 28"/>
                  <a:gd name="T41" fmla="*/ 20 h 24"/>
                  <a:gd name="T42" fmla="*/ 0 w 28"/>
                  <a:gd name="T43" fmla="*/ 16 h 24"/>
                  <a:gd name="T44" fmla="*/ 0 w 28"/>
                  <a:gd name="T45" fmla="*/ 14 h 24"/>
                  <a:gd name="T46" fmla="*/ 2 w 28"/>
                  <a:gd name="T47" fmla="*/ 12 h 24"/>
                  <a:gd name="T48" fmla="*/ 4 w 28"/>
                  <a:gd name="T49" fmla="*/ 12 h 24"/>
                  <a:gd name="T50" fmla="*/ 6 w 28"/>
                  <a:gd name="T51" fmla="*/ 12 h 24"/>
                  <a:gd name="T52" fmla="*/ 10 w 28"/>
                  <a:gd name="T53" fmla="*/ 12 h 24"/>
                  <a:gd name="T54" fmla="*/ 12 w 28"/>
                  <a:gd name="T55" fmla="*/ 10 h 24"/>
                  <a:gd name="T56" fmla="*/ 12 w 28"/>
                  <a:gd name="T57" fmla="*/ 6 h 24"/>
                  <a:gd name="T58" fmla="*/ 14 w 28"/>
                  <a:gd name="T59" fmla="*/ 6 h 24"/>
                  <a:gd name="T60" fmla="*/ 14 w 28"/>
                  <a:gd name="T61" fmla="*/ 4 h 24"/>
                  <a:gd name="T62" fmla="*/ 16 w 28"/>
                  <a:gd name="T63" fmla="*/ 6 h 24"/>
                  <a:gd name="T64" fmla="*/ 16 w 28"/>
                  <a:gd name="T65" fmla="*/ 8 h 24"/>
                  <a:gd name="T66" fmla="*/ 16 w 28"/>
                  <a:gd name="T67" fmla="*/ 10 h 24"/>
                  <a:gd name="T68" fmla="*/ 18 w 28"/>
                  <a:gd name="T69" fmla="*/ 10 h 24"/>
                  <a:gd name="T70" fmla="*/ 18 w 28"/>
                  <a:gd name="T71" fmla="*/ 10 h 24"/>
                  <a:gd name="T72" fmla="*/ 20 w 28"/>
                  <a:gd name="T73" fmla="*/ 6 h 24"/>
                  <a:gd name="T74" fmla="*/ 20 w 28"/>
                  <a:gd name="T75" fmla="*/ 4 h 24"/>
                  <a:gd name="T76" fmla="*/ 20 w 28"/>
                  <a:gd name="T77" fmla="*/ 2 h 24"/>
                  <a:gd name="T78" fmla="*/ 18 w 28"/>
                  <a:gd name="T79" fmla="*/ 2 h 24"/>
                  <a:gd name="T80" fmla="*/ 20 w 28"/>
                  <a:gd name="T81" fmla="*/ 0 h 24"/>
                  <a:gd name="T82" fmla="*/ 22 w 28"/>
                  <a:gd name="T83" fmla="*/ 2 h 24"/>
                  <a:gd name="T84" fmla="*/ 26 w 28"/>
                  <a:gd name="T85" fmla="*/ 2 h 24"/>
                  <a:gd name="T86" fmla="*/ 26 w 28"/>
                  <a:gd name="T87" fmla="*/ 2 h 24"/>
                  <a:gd name="T88" fmla="*/ 26 w 28"/>
                  <a:gd name="T89" fmla="*/ 0 h 24"/>
                  <a:gd name="T90" fmla="*/ 28 w 28"/>
                  <a:gd name="T91" fmla="*/ 2 h 24"/>
                  <a:gd name="T92" fmla="*/ 28 w 28"/>
                  <a:gd name="T93" fmla="*/ 4 h 24"/>
                  <a:gd name="T94" fmla="*/ 28 w 28"/>
                  <a:gd name="T95" fmla="*/ 6 h 24"/>
                  <a:gd name="T96" fmla="*/ 28 w 28"/>
                  <a:gd name="T97" fmla="*/ 8 h 24"/>
                  <a:gd name="T98" fmla="*/ 28 w 28"/>
                  <a:gd name="T99" fmla="*/ 10 h 24"/>
                  <a:gd name="T100" fmla="*/ 26 w 28"/>
                  <a:gd name="T101" fmla="*/ 10 h 24"/>
                  <a:gd name="T102" fmla="*/ 24 w 28"/>
                  <a:gd name="T103" fmla="*/ 12 h 24"/>
                  <a:gd name="T104" fmla="*/ 24 w 28"/>
                  <a:gd name="T105" fmla="*/ 12 h 24"/>
                  <a:gd name="T106" fmla="*/ 26 w 28"/>
                  <a:gd name="T107" fmla="*/ 14 h 24"/>
                  <a:gd name="T108" fmla="*/ 26 w 28"/>
                  <a:gd name="T109" fmla="*/ 14 h 24"/>
                  <a:gd name="T110" fmla="*/ 28 w 28"/>
                  <a:gd name="T111" fmla="*/ 18 h 24"/>
                  <a:gd name="T112" fmla="*/ 26 w 28"/>
                  <a:gd name="T113" fmla="*/ 20 h 24"/>
                  <a:gd name="T114" fmla="*/ 24 w 28"/>
                  <a:gd name="T115" fmla="*/ 20 h 24"/>
                  <a:gd name="T116" fmla="*/ 24 w 28"/>
                  <a:gd name="T117" fmla="*/ 18 h 24"/>
                  <a:gd name="T118" fmla="*/ 24 w 28"/>
                  <a:gd name="T119" fmla="*/ 18 h 24"/>
                  <a:gd name="T120" fmla="*/ 24 w 28"/>
                  <a:gd name="T12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4">
                    <a:moveTo>
                      <a:pt x="24" y="18"/>
                    </a:moveTo>
                    <a:lnTo>
                      <a:pt x="22" y="18"/>
                    </a:lnTo>
                    <a:lnTo>
                      <a:pt x="20" y="20"/>
                    </a:lnTo>
                    <a:lnTo>
                      <a:pt x="20" y="22"/>
                    </a:lnTo>
                    <a:lnTo>
                      <a:pt x="18" y="22"/>
                    </a:lnTo>
                    <a:lnTo>
                      <a:pt x="14" y="22"/>
                    </a:lnTo>
                    <a:lnTo>
                      <a:pt x="12" y="24"/>
                    </a:lnTo>
                    <a:lnTo>
                      <a:pt x="10" y="24"/>
                    </a:lnTo>
                    <a:lnTo>
                      <a:pt x="10" y="20"/>
                    </a:lnTo>
                    <a:lnTo>
                      <a:pt x="12" y="20"/>
                    </a:lnTo>
                    <a:lnTo>
                      <a:pt x="12" y="20"/>
                    </a:lnTo>
                    <a:lnTo>
                      <a:pt x="12" y="18"/>
                    </a:lnTo>
                    <a:lnTo>
                      <a:pt x="10" y="18"/>
                    </a:lnTo>
                    <a:lnTo>
                      <a:pt x="10" y="16"/>
                    </a:lnTo>
                    <a:lnTo>
                      <a:pt x="10" y="16"/>
                    </a:lnTo>
                    <a:lnTo>
                      <a:pt x="8" y="16"/>
                    </a:lnTo>
                    <a:lnTo>
                      <a:pt x="8" y="18"/>
                    </a:lnTo>
                    <a:lnTo>
                      <a:pt x="6" y="18"/>
                    </a:lnTo>
                    <a:lnTo>
                      <a:pt x="6" y="20"/>
                    </a:lnTo>
                    <a:lnTo>
                      <a:pt x="2" y="22"/>
                    </a:lnTo>
                    <a:lnTo>
                      <a:pt x="2" y="20"/>
                    </a:lnTo>
                    <a:lnTo>
                      <a:pt x="0" y="16"/>
                    </a:lnTo>
                    <a:lnTo>
                      <a:pt x="0" y="14"/>
                    </a:lnTo>
                    <a:lnTo>
                      <a:pt x="2" y="12"/>
                    </a:lnTo>
                    <a:lnTo>
                      <a:pt x="4" y="12"/>
                    </a:lnTo>
                    <a:lnTo>
                      <a:pt x="6" y="12"/>
                    </a:lnTo>
                    <a:lnTo>
                      <a:pt x="10" y="12"/>
                    </a:lnTo>
                    <a:lnTo>
                      <a:pt x="12" y="10"/>
                    </a:lnTo>
                    <a:lnTo>
                      <a:pt x="12" y="6"/>
                    </a:lnTo>
                    <a:lnTo>
                      <a:pt x="14" y="6"/>
                    </a:lnTo>
                    <a:lnTo>
                      <a:pt x="14" y="4"/>
                    </a:lnTo>
                    <a:lnTo>
                      <a:pt x="16" y="6"/>
                    </a:lnTo>
                    <a:lnTo>
                      <a:pt x="16" y="8"/>
                    </a:lnTo>
                    <a:lnTo>
                      <a:pt x="16" y="10"/>
                    </a:lnTo>
                    <a:lnTo>
                      <a:pt x="18" y="10"/>
                    </a:lnTo>
                    <a:lnTo>
                      <a:pt x="18" y="10"/>
                    </a:lnTo>
                    <a:lnTo>
                      <a:pt x="20" y="6"/>
                    </a:lnTo>
                    <a:lnTo>
                      <a:pt x="20" y="4"/>
                    </a:lnTo>
                    <a:lnTo>
                      <a:pt x="20" y="2"/>
                    </a:lnTo>
                    <a:lnTo>
                      <a:pt x="18" y="2"/>
                    </a:lnTo>
                    <a:lnTo>
                      <a:pt x="20" y="0"/>
                    </a:lnTo>
                    <a:lnTo>
                      <a:pt x="22" y="2"/>
                    </a:lnTo>
                    <a:lnTo>
                      <a:pt x="26" y="2"/>
                    </a:lnTo>
                    <a:lnTo>
                      <a:pt x="26" y="2"/>
                    </a:lnTo>
                    <a:lnTo>
                      <a:pt x="26" y="0"/>
                    </a:lnTo>
                    <a:lnTo>
                      <a:pt x="28" y="2"/>
                    </a:lnTo>
                    <a:lnTo>
                      <a:pt x="28" y="4"/>
                    </a:lnTo>
                    <a:lnTo>
                      <a:pt x="28" y="6"/>
                    </a:lnTo>
                    <a:lnTo>
                      <a:pt x="28" y="8"/>
                    </a:lnTo>
                    <a:lnTo>
                      <a:pt x="28" y="10"/>
                    </a:lnTo>
                    <a:lnTo>
                      <a:pt x="26" y="10"/>
                    </a:lnTo>
                    <a:lnTo>
                      <a:pt x="24" y="12"/>
                    </a:lnTo>
                    <a:lnTo>
                      <a:pt x="24" y="12"/>
                    </a:lnTo>
                    <a:lnTo>
                      <a:pt x="26" y="14"/>
                    </a:lnTo>
                    <a:lnTo>
                      <a:pt x="26" y="14"/>
                    </a:lnTo>
                    <a:lnTo>
                      <a:pt x="28" y="18"/>
                    </a:lnTo>
                    <a:lnTo>
                      <a:pt x="26" y="20"/>
                    </a:lnTo>
                    <a:lnTo>
                      <a:pt x="24" y="20"/>
                    </a:lnTo>
                    <a:lnTo>
                      <a:pt x="24" y="18"/>
                    </a:lnTo>
                    <a:lnTo>
                      <a:pt x="24" y="18"/>
                    </a:lnTo>
                    <a:lnTo>
                      <a:pt x="24" y="18"/>
                    </a:lnTo>
                    <a:close/>
                  </a:path>
                </a:pathLst>
              </a:custGeom>
              <a:grpFill/>
              <a:ln w="3175" cmpd="sng">
                <a:solidFill>
                  <a:srgbClr val="000000"/>
                </a:solidFill>
                <a:round/>
                <a:headEnd/>
                <a:tailEnd/>
              </a:ln>
            </p:spPr>
            <p:txBody>
              <a:bodyPr/>
              <a:lstStyle/>
              <a:p>
                <a:endParaRPr lang="en-US" sz="2600" dirty="0"/>
              </a:p>
            </p:txBody>
          </p:sp>
          <p:sp>
            <p:nvSpPr>
              <p:cNvPr id="932" name="Freeform 148"/>
              <p:cNvSpPr>
                <a:spLocks/>
              </p:cNvSpPr>
              <p:nvPr/>
            </p:nvSpPr>
            <p:spPr bwMode="auto">
              <a:xfrm>
                <a:off x="3490" y="1474"/>
                <a:ext cx="4" cy="4"/>
              </a:xfrm>
              <a:custGeom>
                <a:avLst/>
                <a:gdLst>
                  <a:gd name="T0" fmla="*/ 2 w 4"/>
                  <a:gd name="T1" fmla="*/ 0 h 4"/>
                  <a:gd name="T2" fmla="*/ 4 w 4"/>
                  <a:gd name="T3" fmla="*/ 2 h 4"/>
                  <a:gd name="T4" fmla="*/ 2 w 4"/>
                  <a:gd name="T5" fmla="*/ 2 h 4"/>
                  <a:gd name="T6" fmla="*/ 2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2" y="2"/>
                    </a:lnTo>
                    <a:lnTo>
                      <a:pt x="2"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33" name="Freeform 149"/>
              <p:cNvSpPr>
                <a:spLocks/>
              </p:cNvSpPr>
              <p:nvPr/>
            </p:nvSpPr>
            <p:spPr bwMode="auto">
              <a:xfrm>
                <a:off x="3452" y="1474"/>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34" name="Freeform 150"/>
              <p:cNvSpPr>
                <a:spLocks/>
              </p:cNvSpPr>
              <p:nvPr/>
            </p:nvSpPr>
            <p:spPr bwMode="auto">
              <a:xfrm>
                <a:off x="3488" y="1476"/>
                <a:ext cx="12" cy="12"/>
              </a:xfrm>
              <a:custGeom>
                <a:avLst/>
                <a:gdLst>
                  <a:gd name="T0" fmla="*/ 8 w 12"/>
                  <a:gd name="T1" fmla="*/ 2 h 12"/>
                  <a:gd name="T2" fmla="*/ 10 w 12"/>
                  <a:gd name="T3" fmla="*/ 0 h 12"/>
                  <a:gd name="T4" fmla="*/ 10 w 12"/>
                  <a:gd name="T5" fmla="*/ 0 h 12"/>
                  <a:gd name="T6" fmla="*/ 10 w 12"/>
                  <a:gd name="T7" fmla="*/ 2 h 12"/>
                  <a:gd name="T8" fmla="*/ 12 w 12"/>
                  <a:gd name="T9" fmla="*/ 2 h 12"/>
                  <a:gd name="T10" fmla="*/ 10 w 12"/>
                  <a:gd name="T11" fmla="*/ 4 h 12"/>
                  <a:gd name="T12" fmla="*/ 8 w 12"/>
                  <a:gd name="T13" fmla="*/ 4 h 12"/>
                  <a:gd name="T14" fmla="*/ 6 w 12"/>
                  <a:gd name="T15" fmla="*/ 6 h 12"/>
                  <a:gd name="T16" fmla="*/ 6 w 12"/>
                  <a:gd name="T17" fmla="*/ 6 h 12"/>
                  <a:gd name="T18" fmla="*/ 4 w 12"/>
                  <a:gd name="T19" fmla="*/ 10 h 12"/>
                  <a:gd name="T20" fmla="*/ 4 w 12"/>
                  <a:gd name="T21" fmla="*/ 12 h 12"/>
                  <a:gd name="T22" fmla="*/ 2 w 12"/>
                  <a:gd name="T23" fmla="*/ 12 h 12"/>
                  <a:gd name="T24" fmla="*/ 2 w 12"/>
                  <a:gd name="T25" fmla="*/ 12 h 12"/>
                  <a:gd name="T26" fmla="*/ 0 w 12"/>
                  <a:gd name="T27" fmla="*/ 10 h 12"/>
                  <a:gd name="T28" fmla="*/ 0 w 12"/>
                  <a:gd name="T29" fmla="*/ 8 h 12"/>
                  <a:gd name="T30" fmla="*/ 0 w 12"/>
                  <a:gd name="T31" fmla="*/ 6 h 12"/>
                  <a:gd name="T32" fmla="*/ 0 w 12"/>
                  <a:gd name="T33" fmla="*/ 4 h 12"/>
                  <a:gd name="T34" fmla="*/ 2 w 12"/>
                  <a:gd name="T35" fmla="*/ 4 h 12"/>
                  <a:gd name="T36" fmla="*/ 4 w 12"/>
                  <a:gd name="T37" fmla="*/ 2 h 12"/>
                  <a:gd name="T38" fmla="*/ 8 w 12"/>
                  <a:gd name="T39" fmla="*/ 2 h 12"/>
                  <a:gd name="T40" fmla="*/ 8 w 12"/>
                  <a:gd name="T41" fmla="*/ 2 h 12"/>
                  <a:gd name="T42" fmla="*/ 8 w 12"/>
                  <a:gd name="T4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2">
                    <a:moveTo>
                      <a:pt x="8" y="2"/>
                    </a:moveTo>
                    <a:lnTo>
                      <a:pt x="10" y="0"/>
                    </a:lnTo>
                    <a:lnTo>
                      <a:pt x="10" y="0"/>
                    </a:lnTo>
                    <a:lnTo>
                      <a:pt x="10" y="2"/>
                    </a:lnTo>
                    <a:lnTo>
                      <a:pt x="12" y="2"/>
                    </a:lnTo>
                    <a:lnTo>
                      <a:pt x="10" y="4"/>
                    </a:lnTo>
                    <a:lnTo>
                      <a:pt x="8" y="4"/>
                    </a:lnTo>
                    <a:lnTo>
                      <a:pt x="6" y="6"/>
                    </a:lnTo>
                    <a:lnTo>
                      <a:pt x="6" y="6"/>
                    </a:lnTo>
                    <a:lnTo>
                      <a:pt x="4" y="10"/>
                    </a:lnTo>
                    <a:lnTo>
                      <a:pt x="4" y="12"/>
                    </a:lnTo>
                    <a:lnTo>
                      <a:pt x="2" y="12"/>
                    </a:lnTo>
                    <a:lnTo>
                      <a:pt x="2" y="12"/>
                    </a:lnTo>
                    <a:lnTo>
                      <a:pt x="0" y="10"/>
                    </a:lnTo>
                    <a:lnTo>
                      <a:pt x="0" y="8"/>
                    </a:lnTo>
                    <a:lnTo>
                      <a:pt x="0" y="6"/>
                    </a:lnTo>
                    <a:lnTo>
                      <a:pt x="0" y="4"/>
                    </a:lnTo>
                    <a:lnTo>
                      <a:pt x="2" y="4"/>
                    </a:lnTo>
                    <a:lnTo>
                      <a:pt x="4" y="2"/>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935" name="Freeform 151"/>
              <p:cNvSpPr>
                <a:spLocks/>
              </p:cNvSpPr>
              <p:nvPr/>
            </p:nvSpPr>
            <p:spPr bwMode="auto">
              <a:xfrm>
                <a:off x="3452" y="1480"/>
                <a:ext cx="4" cy="4"/>
              </a:xfrm>
              <a:custGeom>
                <a:avLst/>
                <a:gdLst>
                  <a:gd name="T0" fmla="*/ 2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2 h 4"/>
                  <a:gd name="T14" fmla="*/ 2 w 4"/>
                  <a:gd name="T15" fmla="*/ 0 h 4"/>
                  <a:gd name="T16" fmla="*/ 2 w 4"/>
                  <a:gd name="T17" fmla="*/ 0 h 4"/>
                  <a:gd name="T18" fmla="*/ 2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0"/>
                    </a:moveTo>
                    <a:lnTo>
                      <a:pt x="4" y="2"/>
                    </a:lnTo>
                    <a:lnTo>
                      <a:pt x="4" y="4"/>
                    </a:lnTo>
                    <a:lnTo>
                      <a:pt x="2" y="4"/>
                    </a:lnTo>
                    <a:lnTo>
                      <a:pt x="0" y="4"/>
                    </a:lnTo>
                    <a:lnTo>
                      <a:pt x="0" y="2"/>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36" name="Freeform 152"/>
              <p:cNvSpPr>
                <a:spLocks/>
              </p:cNvSpPr>
              <p:nvPr/>
            </p:nvSpPr>
            <p:spPr bwMode="auto">
              <a:xfrm>
                <a:off x="3448" y="1484"/>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4" y="4"/>
                    </a:lnTo>
                    <a:lnTo>
                      <a:pt x="2" y="4"/>
                    </a:lnTo>
                    <a:lnTo>
                      <a:pt x="0" y="4"/>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37" name="Freeform 153"/>
              <p:cNvSpPr>
                <a:spLocks/>
              </p:cNvSpPr>
              <p:nvPr/>
            </p:nvSpPr>
            <p:spPr bwMode="auto">
              <a:xfrm>
                <a:off x="3450" y="1488"/>
                <a:ext cx="2" cy="4"/>
              </a:xfrm>
              <a:custGeom>
                <a:avLst/>
                <a:gdLst>
                  <a:gd name="T0" fmla="*/ 2 w 2"/>
                  <a:gd name="T1" fmla="*/ 0 h 4"/>
                  <a:gd name="T2" fmla="*/ 2 w 2"/>
                  <a:gd name="T3" fmla="*/ 2 h 4"/>
                  <a:gd name="T4" fmla="*/ 2 w 2"/>
                  <a:gd name="T5" fmla="*/ 4 h 4"/>
                  <a:gd name="T6" fmla="*/ 0 w 2"/>
                  <a:gd name="T7" fmla="*/ 4 h 4"/>
                  <a:gd name="T8" fmla="*/ 0 w 2"/>
                  <a:gd name="T9" fmla="*/ 4 h 4"/>
                  <a:gd name="T10" fmla="*/ 0 w 2"/>
                  <a:gd name="T11" fmla="*/ 2 h 4"/>
                  <a:gd name="T12" fmla="*/ 0 w 2"/>
                  <a:gd name="T13" fmla="*/ 2 h 4"/>
                  <a:gd name="T14" fmla="*/ 2 w 2"/>
                  <a:gd name="T15" fmla="*/ 0 h 4"/>
                  <a:gd name="T16" fmla="*/ 2 w 2"/>
                  <a:gd name="T17" fmla="*/ 0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lnTo>
                      <a:pt x="2" y="2"/>
                    </a:lnTo>
                    <a:lnTo>
                      <a:pt x="2" y="4"/>
                    </a:lnTo>
                    <a:lnTo>
                      <a:pt x="0" y="4"/>
                    </a:lnTo>
                    <a:lnTo>
                      <a:pt x="0" y="4"/>
                    </a:lnTo>
                    <a:lnTo>
                      <a:pt x="0" y="2"/>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38" name="Freeform 154"/>
              <p:cNvSpPr>
                <a:spLocks/>
              </p:cNvSpPr>
              <p:nvPr/>
            </p:nvSpPr>
            <p:spPr bwMode="auto">
              <a:xfrm>
                <a:off x="3450" y="1494"/>
                <a:ext cx="4" cy="2"/>
              </a:xfrm>
              <a:custGeom>
                <a:avLst/>
                <a:gdLst>
                  <a:gd name="T0" fmla="*/ 4 w 4"/>
                  <a:gd name="T1" fmla="*/ 0 h 2"/>
                  <a:gd name="T2" fmla="*/ 4 w 4"/>
                  <a:gd name="T3" fmla="*/ 0 h 2"/>
                  <a:gd name="T4" fmla="*/ 4 w 4"/>
                  <a:gd name="T5" fmla="*/ 2 h 2"/>
                  <a:gd name="T6" fmla="*/ 2 w 4"/>
                  <a:gd name="T7" fmla="*/ 2 h 2"/>
                  <a:gd name="T8" fmla="*/ 2 w 4"/>
                  <a:gd name="T9" fmla="*/ 2 h 2"/>
                  <a:gd name="T10" fmla="*/ 0 w 4"/>
                  <a:gd name="T11" fmla="*/ 0 h 2"/>
                  <a:gd name="T12" fmla="*/ 2 w 4"/>
                  <a:gd name="T13" fmla="*/ 0 h 2"/>
                  <a:gd name="T14" fmla="*/ 4 w 4"/>
                  <a:gd name="T15" fmla="*/ 0 h 2"/>
                  <a:gd name="T16" fmla="*/ 4 w 4"/>
                  <a:gd name="T17" fmla="*/ 0 h 2"/>
                  <a:gd name="T18" fmla="*/ 4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0"/>
                    </a:moveTo>
                    <a:lnTo>
                      <a:pt x="4" y="0"/>
                    </a:lnTo>
                    <a:lnTo>
                      <a:pt x="4" y="2"/>
                    </a:lnTo>
                    <a:lnTo>
                      <a:pt x="2" y="2"/>
                    </a:lnTo>
                    <a:lnTo>
                      <a:pt x="2"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39" name="Freeform 155"/>
              <p:cNvSpPr>
                <a:spLocks/>
              </p:cNvSpPr>
              <p:nvPr/>
            </p:nvSpPr>
            <p:spPr bwMode="auto">
              <a:xfrm>
                <a:off x="3440" y="1498"/>
                <a:ext cx="4" cy="4"/>
              </a:xfrm>
              <a:custGeom>
                <a:avLst/>
                <a:gdLst>
                  <a:gd name="T0" fmla="*/ 4 w 4"/>
                  <a:gd name="T1" fmla="*/ 0 h 4"/>
                  <a:gd name="T2" fmla="*/ 4 w 4"/>
                  <a:gd name="T3" fmla="*/ 2 h 4"/>
                  <a:gd name="T4" fmla="*/ 4 w 4"/>
                  <a:gd name="T5" fmla="*/ 2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0" name="Freeform 156"/>
              <p:cNvSpPr>
                <a:spLocks/>
              </p:cNvSpPr>
              <p:nvPr/>
            </p:nvSpPr>
            <p:spPr bwMode="auto">
              <a:xfrm>
                <a:off x="3456" y="1498"/>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1" name="Freeform 157"/>
              <p:cNvSpPr>
                <a:spLocks/>
              </p:cNvSpPr>
              <p:nvPr/>
            </p:nvSpPr>
            <p:spPr bwMode="auto">
              <a:xfrm>
                <a:off x="3466" y="1500"/>
                <a:ext cx="4" cy="4"/>
              </a:xfrm>
              <a:custGeom>
                <a:avLst/>
                <a:gdLst>
                  <a:gd name="T0" fmla="*/ 4 w 4"/>
                  <a:gd name="T1" fmla="*/ 0 h 4"/>
                  <a:gd name="T2" fmla="*/ 4 w 4"/>
                  <a:gd name="T3" fmla="*/ 0 h 4"/>
                  <a:gd name="T4" fmla="*/ 4 w 4"/>
                  <a:gd name="T5" fmla="*/ 2 h 4"/>
                  <a:gd name="T6" fmla="*/ 2 w 4"/>
                  <a:gd name="T7" fmla="*/ 4 h 4"/>
                  <a:gd name="T8" fmla="*/ 0 w 4"/>
                  <a:gd name="T9" fmla="*/ 2 h 4"/>
                  <a:gd name="T10" fmla="*/ 0 w 4"/>
                  <a:gd name="T11" fmla="*/ 0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2"/>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2" name="Freeform 158"/>
              <p:cNvSpPr>
                <a:spLocks/>
              </p:cNvSpPr>
              <p:nvPr/>
            </p:nvSpPr>
            <p:spPr bwMode="auto">
              <a:xfrm>
                <a:off x="3466" y="1506"/>
                <a:ext cx="6" cy="4"/>
              </a:xfrm>
              <a:custGeom>
                <a:avLst/>
                <a:gdLst>
                  <a:gd name="T0" fmla="*/ 4 w 6"/>
                  <a:gd name="T1" fmla="*/ 0 h 4"/>
                  <a:gd name="T2" fmla="*/ 6 w 6"/>
                  <a:gd name="T3" fmla="*/ 0 h 4"/>
                  <a:gd name="T4" fmla="*/ 6 w 6"/>
                  <a:gd name="T5" fmla="*/ 2 h 4"/>
                  <a:gd name="T6" fmla="*/ 2 w 6"/>
                  <a:gd name="T7" fmla="*/ 4 h 4"/>
                  <a:gd name="T8" fmla="*/ 0 w 6"/>
                  <a:gd name="T9" fmla="*/ 4 h 4"/>
                  <a:gd name="T10" fmla="*/ 0 w 6"/>
                  <a:gd name="T11" fmla="*/ 0 h 4"/>
                  <a:gd name="T12" fmla="*/ 2 w 6"/>
                  <a:gd name="T13" fmla="*/ 0 h 4"/>
                  <a:gd name="T14" fmla="*/ 4 w 6"/>
                  <a:gd name="T15" fmla="*/ 0 h 4"/>
                  <a:gd name="T16" fmla="*/ 4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4" y="0"/>
                    </a:moveTo>
                    <a:lnTo>
                      <a:pt x="6" y="0"/>
                    </a:lnTo>
                    <a:lnTo>
                      <a:pt x="6" y="2"/>
                    </a:lnTo>
                    <a:lnTo>
                      <a:pt x="2" y="4"/>
                    </a:lnTo>
                    <a:lnTo>
                      <a:pt x="0" y="4"/>
                    </a:lnTo>
                    <a:lnTo>
                      <a:pt x="0" y="0"/>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3" name="Freeform 159"/>
              <p:cNvSpPr>
                <a:spLocks/>
              </p:cNvSpPr>
              <p:nvPr/>
            </p:nvSpPr>
            <p:spPr bwMode="auto">
              <a:xfrm>
                <a:off x="3460" y="1506"/>
                <a:ext cx="4" cy="4"/>
              </a:xfrm>
              <a:custGeom>
                <a:avLst/>
                <a:gdLst>
                  <a:gd name="T0" fmla="*/ 4 w 4"/>
                  <a:gd name="T1" fmla="*/ 0 h 4"/>
                  <a:gd name="T2" fmla="*/ 4 w 4"/>
                  <a:gd name="T3" fmla="*/ 0 h 4"/>
                  <a:gd name="T4" fmla="*/ 4 w 4"/>
                  <a:gd name="T5" fmla="*/ 2 h 4"/>
                  <a:gd name="T6" fmla="*/ 2 w 4"/>
                  <a:gd name="T7" fmla="*/ 4 h 4"/>
                  <a:gd name="T8" fmla="*/ 0 w 4"/>
                  <a:gd name="T9" fmla="*/ 4 h 4"/>
                  <a:gd name="T10" fmla="*/ 0 w 4"/>
                  <a:gd name="T11" fmla="*/ 0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4"/>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4" name="Freeform 160"/>
              <p:cNvSpPr>
                <a:spLocks/>
              </p:cNvSpPr>
              <p:nvPr/>
            </p:nvSpPr>
            <p:spPr bwMode="auto">
              <a:xfrm>
                <a:off x="3440" y="1506"/>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5" name="Freeform 161"/>
              <p:cNvSpPr>
                <a:spLocks/>
              </p:cNvSpPr>
              <p:nvPr/>
            </p:nvSpPr>
            <p:spPr bwMode="auto">
              <a:xfrm>
                <a:off x="3446" y="1506"/>
                <a:ext cx="6" cy="4"/>
              </a:xfrm>
              <a:custGeom>
                <a:avLst/>
                <a:gdLst>
                  <a:gd name="T0" fmla="*/ 4 w 6"/>
                  <a:gd name="T1" fmla="*/ 2 h 4"/>
                  <a:gd name="T2" fmla="*/ 4 w 6"/>
                  <a:gd name="T3" fmla="*/ 2 h 4"/>
                  <a:gd name="T4" fmla="*/ 6 w 6"/>
                  <a:gd name="T5" fmla="*/ 4 h 4"/>
                  <a:gd name="T6" fmla="*/ 4 w 6"/>
                  <a:gd name="T7" fmla="*/ 4 h 4"/>
                  <a:gd name="T8" fmla="*/ 2 w 6"/>
                  <a:gd name="T9" fmla="*/ 4 h 4"/>
                  <a:gd name="T10" fmla="*/ 0 w 6"/>
                  <a:gd name="T11" fmla="*/ 2 h 4"/>
                  <a:gd name="T12" fmla="*/ 2 w 6"/>
                  <a:gd name="T13" fmla="*/ 0 h 4"/>
                  <a:gd name="T14" fmla="*/ 4 w 6"/>
                  <a:gd name="T15" fmla="*/ 2 h 4"/>
                  <a:gd name="T16" fmla="*/ 4 w 6"/>
                  <a:gd name="T17" fmla="*/ 2 h 4"/>
                  <a:gd name="T18" fmla="*/ 4 w 6"/>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4" y="2"/>
                    </a:moveTo>
                    <a:lnTo>
                      <a:pt x="4" y="2"/>
                    </a:lnTo>
                    <a:lnTo>
                      <a:pt x="6" y="4"/>
                    </a:lnTo>
                    <a:lnTo>
                      <a:pt x="4" y="4"/>
                    </a:lnTo>
                    <a:lnTo>
                      <a:pt x="2" y="4"/>
                    </a:lnTo>
                    <a:lnTo>
                      <a:pt x="0" y="2"/>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946" name="Freeform 162"/>
              <p:cNvSpPr>
                <a:spLocks/>
              </p:cNvSpPr>
              <p:nvPr/>
            </p:nvSpPr>
            <p:spPr bwMode="auto">
              <a:xfrm>
                <a:off x="3446" y="1512"/>
                <a:ext cx="4" cy="4"/>
              </a:xfrm>
              <a:custGeom>
                <a:avLst/>
                <a:gdLst>
                  <a:gd name="T0" fmla="*/ 4 w 4"/>
                  <a:gd name="T1" fmla="*/ 0 h 4"/>
                  <a:gd name="T2" fmla="*/ 4 w 4"/>
                  <a:gd name="T3" fmla="*/ 0 h 4"/>
                  <a:gd name="T4" fmla="*/ 4 w 4"/>
                  <a:gd name="T5" fmla="*/ 2 h 4"/>
                  <a:gd name="T6" fmla="*/ 2 w 4"/>
                  <a:gd name="T7" fmla="*/ 4 h 4"/>
                  <a:gd name="T8" fmla="*/ 0 w 4"/>
                  <a:gd name="T9" fmla="*/ 2 h 4"/>
                  <a:gd name="T10" fmla="*/ 0 w 4"/>
                  <a:gd name="T11" fmla="*/ 0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2"/>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7" name="Freeform 163"/>
              <p:cNvSpPr>
                <a:spLocks/>
              </p:cNvSpPr>
              <p:nvPr/>
            </p:nvSpPr>
            <p:spPr bwMode="auto">
              <a:xfrm>
                <a:off x="4376" y="1514"/>
                <a:ext cx="248" cy="606"/>
              </a:xfrm>
              <a:custGeom>
                <a:avLst/>
                <a:gdLst>
                  <a:gd name="T0" fmla="*/ 60 w 248"/>
                  <a:gd name="T1" fmla="*/ 4 h 606"/>
                  <a:gd name="T2" fmla="*/ 62 w 248"/>
                  <a:gd name="T3" fmla="*/ 18 h 606"/>
                  <a:gd name="T4" fmla="*/ 64 w 248"/>
                  <a:gd name="T5" fmla="*/ 32 h 606"/>
                  <a:gd name="T6" fmla="*/ 68 w 248"/>
                  <a:gd name="T7" fmla="*/ 46 h 606"/>
                  <a:gd name="T8" fmla="*/ 68 w 248"/>
                  <a:gd name="T9" fmla="*/ 56 h 606"/>
                  <a:gd name="T10" fmla="*/ 72 w 248"/>
                  <a:gd name="T11" fmla="*/ 86 h 606"/>
                  <a:gd name="T12" fmla="*/ 80 w 248"/>
                  <a:gd name="T13" fmla="*/ 104 h 606"/>
                  <a:gd name="T14" fmla="*/ 82 w 248"/>
                  <a:gd name="T15" fmla="*/ 114 h 606"/>
                  <a:gd name="T16" fmla="*/ 86 w 248"/>
                  <a:gd name="T17" fmla="*/ 128 h 606"/>
                  <a:gd name="T18" fmla="*/ 88 w 248"/>
                  <a:gd name="T19" fmla="*/ 146 h 606"/>
                  <a:gd name="T20" fmla="*/ 96 w 248"/>
                  <a:gd name="T21" fmla="*/ 156 h 606"/>
                  <a:gd name="T22" fmla="*/ 94 w 248"/>
                  <a:gd name="T23" fmla="*/ 176 h 606"/>
                  <a:gd name="T24" fmla="*/ 98 w 248"/>
                  <a:gd name="T25" fmla="*/ 186 h 606"/>
                  <a:gd name="T26" fmla="*/ 106 w 248"/>
                  <a:gd name="T27" fmla="*/ 206 h 606"/>
                  <a:gd name="T28" fmla="*/ 108 w 248"/>
                  <a:gd name="T29" fmla="*/ 222 h 606"/>
                  <a:gd name="T30" fmla="*/ 114 w 248"/>
                  <a:gd name="T31" fmla="*/ 238 h 606"/>
                  <a:gd name="T32" fmla="*/ 118 w 248"/>
                  <a:gd name="T33" fmla="*/ 252 h 606"/>
                  <a:gd name="T34" fmla="*/ 124 w 248"/>
                  <a:gd name="T35" fmla="*/ 268 h 606"/>
                  <a:gd name="T36" fmla="*/ 130 w 248"/>
                  <a:gd name="T37" fmla="*/ 284 h 606"/>
                  <a:gd name="T38" fmla="*/ 134 w 248"/>
                  <a:gd name="T39" fmla="*/ 298 h 606"/>
                  <a:gd name="T40" fmla="*/ 146 w 248"/>
                  <a:gd name="T41" fmla="*/ 326 h 606"/>
                  <a:gd name="T42" fmla="*/ 152 w 248"/>
                  <a:gd name="T43" fmla="*/ 342 h 606"/>
                  <a:gd name="T44" fmla="*/ 156 w 248"/>
                  <a:gd name="T45" fmla="*/ 354 h 606"/>
                  <a:gd name="T46" fmla="*/ 160 w 248"/>
                  <a:gd name="T47" fmla="*/ 370 h 606"/>
                  <a:gd name="T48" fmla="*/ 164 w 248"/>
                  <a:gd name="T49" fmla="*/ 382 h 606"/>
                  <a:gd name="T50" fmla="*/ 176 w 248"/>
                  <a:gd name="T51" fmla="*/ 410 h 606"/>
                  <a:gd name="T52" fmla="*/ 180 w 248"/>
                  <a:gd name="T53" fmla="*/ 422 h 606"/>
                  <a:gd name="T54" fmla="*/ 186 w 248"/>
                  <a:gd name="T55" fmla="*/ 438 h 606"/>
                  <a:gd name="T56" fmla="*/ 194 w 248"/>
                  <a:gd name="T57" fmla="*/ 456 h 606"/>
                  <a:gd name="T58" fmla="*/ 202 w 248"/>
                  <a:gd name="T59" fmla="*/ 476 h 606"/>
                  <a:gd name="T60" fmla="*/ 212 w 248"/>
                  <a:gd name="T61" fmla="*/ 496 h 606"/>
                  <a:gd name="T62" fmla="*/ 224 w 248"/>
                  <a:gd name="T63" fmla="*/ 518 h 606"/>
                  <a:gd name="T64" fmla="*/ 228 w 248"/>
                  <a:gd name="T65" fmla="*/ 530 h 606"/>
                  <a:gd name="T66" fmla="*/ 234 w 248"/>
                  <a:gd name="T67" fmla="*/ 546 h 606"/>
                  <a:gd name="T68" fmla="*/ 240 w 248"/>
                  <a:gd name="T69" fmla="*/ 560 h 606"/>
                  <a:gd name="T70" fmla="*/ 246 w 248"/>
                  <a:gd name="T71" fmla="*/ 572 h 606"/>
                  <a:gd name="T72" fmla="*/ 238 w 248"/>
                  <a:gd name="T73" fmla="*/ 602 h 606"/>
                  <a:gd name="T74" fmla="*/ 50 w 248"/>
                  <a:gd name="T75" fmla="*/ 606 h 606"/>
                  <a:gd name="T76" fmla="*/ 50 w 248"/>
                  <a:gd name="T77" fmla="*/ 272 h 606"/>
                  <a:gd name="T78" fmla="*/ 44 w 248"/>
                  <a:gd name="T79" fmla="*/ 260 h 606"/>
                  <a:gd name="T80" fmla="*/ 42 w 248"/>
                  <a:gd name="T81" fmla="*/ 246 h 606"/>
                  <a:gd name="T82" fmla="*/ 38 w 248"/>
                  <a:gd name="T83" fmla="*/ 232 h 606"/>
                  <a:gd name="T84" fmla="*/ 36 w 248"/>
                  <a:gd name="T85" fmla="*/ 210 h 606"/>
                  <a:gd name="T86" fmla="*/ 48 w 248"/>
                  <a:gd name="T87" fmla="*/ 196 h 606"/>
                  <a:gd name="T88" fmla="*/ 42 w 248"/>
                  <a:gd name="T89" fmla="*/ 184 h 606"/>
                  <a:gd name="T90" fmla="*/ 42 w 248"/>
                  <a:gd name="T91" fmla="*/ 176 h 606"/>
                  <a:gd name="T92" fmla="*/ 32 w 248"/>
                  <a:gd name="T93" fmla="*/ 174 h 606"/>
                  <a:gd name="T94" fmla="*/ 24 w 248"/>
                  <a:gd name="T95" fmla="*/ 166 h 606"/>
                  <a:gd name="T96" fmla="*/ 14 w 248"/>
                  <a:gd name="T97" fmla="*/ 160 h 606"/>
                  <a:gd name="T98" fmla="*/ 18 w 248"/>
                  <a:gd name="T99" fmla="*/ 146 h 606"/>
                  <a:gd name="T100" fmla="*/ 10 w 248"/>
                  <a:gd name="T101" fmla="*/ 128 h 606"/>
                  <a:gd name="T102" fmla="*/ 0 w 248"/>
                  <a:gd name="T103" fmla="*/ 1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8" h="606">
                    <a:moveTo>
                      <a:pt x="0" y="116"/>
                    </a:moveTo>
                    <a:lnTo>
                      <a:pt x="0" y="0"/>
                    </a:lnTo>
                    <a:lnTo>
                      <a:pt x="60" y="0"/>
                    </a:lnTo>
                    <a:lnTo>
                      <a:pt x="60" y="4"/>
                    </a:lnTo>
                    <a:lnTo>
                      <a:pt x="60" y="6"/>
                    </a:lnTo>
                    <a:lnTo>
                      <a:pt x="62" y="8"/>
                    </a:lnTo>
                    <a:lnTo>
                      <a:pt x="62" y="16"/>
                    </a:lnTo>
                    <a:lnTo>
                      <a:pt x="62" y="18"/>
                    </a:lnTo>
                    <a:lnTo>
                      <a:pt x="62" y="24"/>
                    </a:lnTo>
                    <a:lnTo>
                      <a:pt x="62" y="26"/>
                    </a:lnTo>
                    <a:lnTo>
                      <a:pt x="64" y="30"/>
                    </a:lnTo>
                    <a:lnTo>
                      <a:pt x="64" y="32"/>
                    </a:lnTo>
                    <a:lnTo>
                      <a:pt x="66" y="36"/>
                    </a:lnTo>
                    <a:lnTo>
                      <a:pt x="66" y="40"/>
                    </a:lnTo>
                    <a:lnTo>
                      <a:pt x="66" y="42"/>
                    </a:lnTo>
                    <a:lnTo>
                      <a:pt x="68" y="46"/>
                    </a:lnTo>
                    <a:lnTo>
                      <a:pt x="68" y="48"/>
                    </a:lnTo>
                    <a:lnTo>
                      <a:pt x="68" y="50"/>
                    </a:lnTo>
                    <a:lnTo>
                      <a:pt x="68" y="54"/>
                    </a:lnTo>
                    <a:lnTo>
                      <a:pt x="68" y="56"/>
                    </a:lnTo>
                    <a:lnTo>
                      <a:pt x="70" y="72"/>
                    </a:lnTo>
                    <a:lnTo>
                      <a:pt x="70" y="74"/>
                    </a:lnTo>
                    <a:lnTo>
                      <a:pt x="70" y="82"/>
                    </a:lnTo>
                    <a:lnTo>
                      <a:pt x="72" y="86"/>
                    </a:lnTo>
                    <a:lnTo>
                      <a:pt x="72" y="90"/>
                    </a:lnTo>
                    <a:lnTo>
                      <a:pt x="76" y="100"/>
                    </a:lnTo>
                    <a:lnTo>
                      <a:pt x="78" y="102"/>
                    </a:lnTo>
                    <a:lnTo>
                      <a:pt x="80" y="104"/>
                    </a:lnTo>
                    <a:lnTo>
                      <a:pt x="82" y="106"/>
                    </a:lnTo>
                    <a:lnTo>
                      <a:pt x="84" y="108"/>
                    </a:lnTo>
                    <a:lnTo>
                      <a:pt x="84" y="110"/>
                    </a:lnTo>
                    <a:lnTo>
                      <a:pt x="82" y="114"/>
                    </a:lnTo>
                    <a:lnTo>
                      <a:pt x="82" y="118"/>
                    </a:lnTo>
                    <a:lnTo>
                      <a:pt x="84" y="122"/>
                    </a:lnTo>
                    <a:lnTo>
                      <a:pt x="84" y="124"/>
                    </a:lnTo>
                    <a:lnTo>
                      <a:pt x="86" y="128"/>
                    </a:lnTo>
                    <a:lnTo>
                      <a:pt x="86" y="130"/>
                    </a:lnTo>
                    <a:lnTo>
                      <a:pt x="88" y="140"/>
                    </a:lnTo>
                    <a:lnTo>
                      <a:pt x="88" y="142"/>
                    </a:lnTo>
                    <a:lnTo>
                      <a:pt x="88" y="146"/>
                    </a:lnTo>
                    <a:lnTo>
                      <a:pt x="88" y="148"/>
                    </a:lnTo>
                    <a:lnTo>
                      <a:pt x="90" y="152"/>
                    </a:lnTo>
                    <a:lnTo>
                      <a:pt x="92" y="154"/>
                    </a:lnTo>
                    <a:lnTo>
                      <a:pt x="96" y="156"/>
                    </a:lnTo>
                    <a:lnTo>
                      <a:pt x="96" y="158"/>
                    </a:lnTo>
                    <a:lnTo>
                      <a:pt x="98" y="162"/>
                    </a:lnTo>
                    <a:lnTo>
                      <a:pt x="96" y="166"/>
                    </a:lnTo>
                    <a:lnTo>
                      <a:pt x="94" y="176"/>
                    </a:lnTo>
                    <a:lnTo>
                      <a:pt x="96" y="178"/>
                    </a:lnTo>
                    <a:lnTo>
                      <a:pt x="98" y="180"/>
                    </a:lnTo>
                    <a:lnTo>
                      <a:pt x="98" y="184"/>
                    </a:lnTo>
                    <a:lnTo>
                      <a:pt x="98" y="186"/>
                    </a:lnTo>
                    <a:lnTo>
                      <a:pt x="102" y="194"/>
                    </a:lnTo>
                    <a:lnTo>
                      <a:pt x="106" y="200"/>
                    </a:lnTo>
                    <a:lnTo>
                      <a:pt x="106" y="202"/>
                    </a:lnTo>
                    <a:lnTo>
                      <a:pt x="106" y="206"/>
                    </a:lnTo>
                    <a:lnTo>
                      <a:pt x="106" y="210"/>
                    </a:lnTo>
                    <a:lnTo>
                      <a:pt x="106" y="214"/>
                    </a:lnTo>
                    <a:lnTo>
                      <a:pt x="108" y="218"/>
                    </a:lnTo>
                    <a:lnTo>
                      <a:pt x="108" y="222"/>
                    </a:lnTo>
                    <a:lnTo>
                      <a:pt x="112" y="230"/>
                    </a:lnTo>
                    <a:lnTo>
                      <a:pt x="112" y="232"/>
                    </a:lnTo>
                    <a:lnTo>
                      <a:pt x="112" y="234"/>
                    </a:lnTo>
                    <a:lnTo>
                      <a:pt x="114" y="238"/>
                    </a:lnTo>
                    <a:lnTo>
                      <a:pt x="116" y="244"/>
                    </a:lnTo>
                    <a:lnTo>
                      <a:pt x="116" y="248"/>
                    </a:lnTo>
                    <a:lnTo>
                      <a:pt x="118" y="250"/>
                    </a:lnTo>
                    <a:lnTo>
                      <a:pt x="118" y="252"/>
                    </a:lnTo>
                    <a:lnTo>
                      <a:pt x="120" y="256"/>
                    </a:lnTo>
                    <a:lnTo>
                      <a:pt x="120" y="258"/>
                    </a:lnTo>
                    <a:lnTo>
                      <a:pt x="122" y="264"/>
                    </a:lnTo>
                    <a:lnTo>
                      <a:pt x="124" y="268"/>
                    </a:lnTo>
                    <a:lnTo>
                      <a:pt x="124" y="270"/>
                    </a:lnTo>
                    <a:lnTo>
                      <a:pt x="126" y="272"/>
                    </a:lnTo>
                    <a:lnTo>
                      <a:pt x="128" y="280"/>
                    </a:lnTo>
                    <a:lnTo>
                      <a:pt x="130" y="284"/>
                    </a:lnTo>
                    <a:lnTo>
                      <a:pt x="130" y="286"/>
                    </a:lnTo>
                    <a:lnTo>
                      <a:pt x="134" y="292"/>
                    </a:lnTo>
                    <a:lnTo>
                      <a:pt x="134" y="294"/>
                    </a:lnTo>
                    <a:lnTo>
                      <a:pt x="134" y="298"/>
                    </a:lnTo>
                    <a:lnTo>
                      <a:pt x="140" y="308"/>
                    </a:lnTo>
                    <a:lnTo>
                      <a:pt x="140" y="310"/>
                    </a:lnTo>
                    <a:lnTo>
                      <a:pt x="144" y="320"/>
                    </a:lnTo>
                    <a:lnTo>
                      <a:pt x="146" y="326"/>
                    </a:lnTo>
                    <a:lnTo>
                      <a:pt x="146" y="330"/>
                    </a:lnTo>
                    <a:lnTo>
                      <a:pt x="148" y="334"/>
                    </a:lnTo>
                    <a:lnTo>
                      <a:pt x="152" y="340"/>
                    </a:lnTo>
                    <a:lnTo>
                      <a:pt x="152" y="342"/>
                    </a:lnTo>
                    <a:lnTo>
                      <a:pt x="152" y="346"/>
                    </a:lnTo>
                    <a:lnTo>
                      <a:pt x="152" y="346"/>
                    </a:lnTo>
                    <a:lnTo>
                      <a:pt x="154" y="352"/>
                    </a:lnTo>
                    <a:lnTo>
                      <a:pt x="156" y="354"/>
                    </a:lnTo>
                    <a:lnTo>
                      <a:pt x="158" y="362"/>
                    </a:lnTo>
                    <a:lnTo>
                      <a:pt x="160" y="366"/>
                    </a:lnTo>
                    <a:lnTo>
                      <a:pt x="160" y="368"/>
                    </a:lnTo>
                    <a:lnTo>
                      <a:pt x="160" y="370"/>
                    </a:lnTo>
                    <a:lnTo>
                      <a:pt x="160" y="372"/>
                    </a:lnTo>
                    <a:lnTo>
                      <a:pt x="162" y="374"/>
                    </a:lnTo>
                    <a:lnTo>
                      <a:pt x="164" y="380"/>
                    </a:lnTo>
                    <a:lnTo>
                      <a:pt x="164" y="382"/>
                    </a:lnTo>
                    <a:lnTo>
                      <a:pt x="170" y="396"/>
                    </a:lnTo>
                    <a:lnTo>
                      <a:pt x="172" y="400"/>
                    </a:lnTo>
                    <a:lnTo>
                      <a:pt x="176" y="408"/>
                    </a:lnTo>
                    <a:lnTo>
                      <a:pt x="176" y="410"/>
                    </a:lnTo>
                    <a:lnTo>
                      <a:pt x="178" y="412"/>
                    </a:lnTo>
                    <a:lnTo>
                      <a:pt x="178" y="414"/>
                    </a:lnTo>
                    <a:lnTo>
                      <a:pt x="178" y="418"/>
                    </a:lnTo>
                    <a:lnTo>
                      <a:pt x="180" y="422"/>
                    </a:lnTo>
                    <a:lnTo>
                      <a:pt x="182" y="428"/>
                    </a:lnTo>
                    <a:lnTo>
                      <a:pt x="184" y="430"/>
                    </a:lnTo>
                    <a:lnTo>
                      <a:pt x="184" y="434"/>
                    </a:lnTo>
                    <a:lnTo>
                      <a:pt x="186" y="438"/>
                    </a:lnTo>
                    <a:lnTo>
                      <a:pt x="188" y="440"/>
                    </a:lnTo>
                    <a:lnTo>
                      <a:pt x="188" y="442"/>
                    </a:lnTo>
                    <a:lnTo>
                      <a:pt x="192" y="454"/>
                    </a:lnTo>
                    <a:lnTo>
                      <a:pt x="194" y="456"/>
                    </a:lnTo>
                    <a:lnTo>
                      <a:pt x="196" y="458"/>
                    </a:lnTo>
                    <a:lnTo>
                      <a:pt x="198" y="466"/>
                    </a:lnTo>
                    <a:lnTo>
                      <a:pt x="202" y="474"/>
                    </a:lnTo>
                    <a:lnTo>
                      <a:pt x="202" y="476"/>
                    </a:lnTo>
                    <a:lnTo>
                      <a:pt x="202" y="478"/>
                    </a:lnTo>
                    <a:lnTo>
                      <a:pt x="208" y="484"/>
                    </a:lnTo>
                    <a:lnTo>
                      <a:pt x="210" y="488"/>
                    </a:lnTo>
                    <a:lnTo>
                      <a:pt x="212" y="496"/>
                    </a:lnTo>
                    <a:lnTo>
                      <a:pt x="216" y="500"/>
                    </a:lnTo>
                    <a:lnTo>
                      <a:pt x="218" y="506"/>
                    </a:lnTo>
                    <a:lnTo>
                      <a:pt x="220" y="512"/>
                    </a:lnTo>
                    <a:lnTo>
                      <a:pt x="224" y="518"/>
                    </a:lnTo>
                    <a:lnTo>
                      <a:pt x="224" y="520"/>
                    </a:lnTo>
                    <a:lnTo>
                      <a:pt x="226" y="524"/>
                    </a:lnTo>
                    <a:lnTo>
                      <a:pt x="226" y="528"/>
                    </a:lnTo>
                    <a:lnTo>
                      <a:pt x="228" y="530"/>
                    </a:lnTo>
                    <a:lnTo>
                      <a:pt x="228" y="532"/>
                    </a:lnTo>
                    <a:lnTo>
                      <a:pt x="230" y="536"/>
                    </a:lnTo>
                    <a:lnTo>
                      <a:pt x="232" y="540"/>
                    </a:lnTo>
                    <a:lnTo>
                      <a:pt x="234" y="546"/>
                    </a:lnTo>
                    <a:lnTo>
                      <a:pt x="236" y="548"/>
                    </a:lnTo>
                    <a:lnTo>
                      <a:pt x="236" y="552"/>
                    </a:lnTo>
                    <a:lnTo>
                      <a:pt x="238" y="556"/>
                    </a:lnTo>
                    <a:lnTo>
                      <a:pt x="240" y="560"/>
                    </a:lnTo>
                    <a:lnTo>
                      <a:pt x="242" y="564"/>
                    </a:lnTo>
                    <a:lnTo>
                      <a:pt x="242" y="566"/>
                    </a:lnTo>
                    <a:lnTo>
                      <a:pt x="244" y="570"/>
                    </a:lnTo>
                    <a:lnTo>
                      <a:pt x="246" y="572"/>
                    </a:lnTo>
                    <a:lnTo>
                      <a:pt x="248" y="582"/>
                    </a:lnTo>
                    <a:lnTo>
                      <a:pt x="248" y="584"/>
                    </a:lnTo>
                    <a:lnTo>
                      <a:pt x="248" y="586"/>
                    </a:lnTo>
                    <a:lnTo>
                      <a:pt x="238" y="602"/>
                    </a:lnTo>
                    <a:lnTo>
                      <a:pt x="238" y="604"/>
                    </a:lnTo>
                    <a:lnTo>
                      <a:pt x="240" y="604"/>
                    </a:lnTo>
                    <a:lnTo>
                      <a:pt x="238" y="606"/>
                    </a:lnTo>
                    <a:lnTo>
                      <a:pt x="50" y="606"/>
                    </a:lnTo>
                    <a:lnTo>
                      <a:pt x="50" y="442"/>
                    </a:lnTo>
                    <a:lnTo>
                      <a:pt x="54" y="442"/>
                    </a:lnTo>
                    <a:lnTo>
                      <a:pt x="54" y="278"/>
                    </a:lnTo>
                    <a:lnTo>
                      <a:pt x="50" y="272"/>
                    </a:lnTo>
                    <a:lnTo>
                      <a:pt x="48" y="266"/>
                    </a:lnTo>
                    <a:lnTo>
                      <a:pt x="48" y="264"/>
                    </a:lnTo>
                    <a:lnTo>
                      <a:pt x="48" y="262"/>
                    </a:lnTo>
                    <a:lnTo>
                      <a:pt x="44" y="260"/>
                    </a:lnTo>
                    <a:lnTo>
                      <a:pt x="44" y="256"/>
                    </a:lnTo>
                    <a:lnTo>
                      <a:pt x="40" y="254"/>
                    </a:lnTo>
                    <a:lnTo>
                      <a:pt x="40" y="250"/>
                    </a:lnTo>
                    <a:lnTo>
                      <a:pt x="42" y="246"/>
                    </a:lnTo>
                    <a:lnTo>
                      <a:pt x="42" y="242"/>
                    </a:lnTo>
                    <a:lnTo>
                      <a:pt x="42" y="240"/>
                    </a:lnTo>
                    <a:lnTo>
                      <a:pt x="40" y="236"/>
                    </a:lnTo>
                    <a:lnTo>
                      <a:pt x="38" y="232"/>
                    </a:lnTo>
                    <a:lnTo>
                      <a:pt x="34" y="224"/>
                    </a:lnTo>
                    <a:lnTo>
                      <a:pt x="36" y="220"/>
                    </a:lnTo>
                    <a:lnTo>
                      <a:pt x="38" y="214"/>
                    </a:lnTo>
                    <a:lnTo>
                      <a:pt x="36" y="210"/>
                    </a:lnTo>
                    <a:lnTo>
                      <a:pt x="36" y="204"/>
                    </a:lnTo>
                    <a:lnTo>
                      <a:pt x="40" y="202"/>
                    </a:lnTo>
                    <a:lnTo>
                      <a:pt x="50" y="200"/>
                    </a:lnTo>
                    <a:lnTo>
                      <a:pt x="48" y="196"/>
                    </a:lnTo>
                    <a:lnTo>
                      <a:pt x="48" y="192"/>
                    </a:lnTo>
                    <a:lnTo>
                      <a:pt x="46" y="188"/>
                    </a:lnTo>
                    <a:lnTo>
                      <a:pt x="44" y="188"/>
                    </a:lnTo>
                    <a:lnTo>
                      <a:pt x="42" y="184"/>
                    </a:lnTo>
                    <a:lnTo>
                      <a:pt x="44" y="184"/>
                    </a:lnTo>
                    <a:lnTo>
                      <a:pt x="44" y="180"/>
                    </a:lnTo>
                    <a:lnTo>
                      <a:pt x="42" y="178"/>
                    </a:lnTo>
                    <a:lnTo>
                      <a:pt x="42" y="176"/>
                    </a:lnTo>
                    <a:lnTo>
                      <a:pt x="38" y="174"/>
                    </a:lnTo>
                    <a:lnTo>
                      <a:pt x="38" y="176"/>
                    </a:lnTo>
                    <a:lnTo>
                      <a:pt x="34" y="174"/>
                    </a:lnTo>
                    <a:lnTo>
                      <a:pt x="32" y="174"/>
                    </a:lnTo>
                    <a:lnTo>
                      <a:pt x="30" y="170"/>
                    </a:lnTo>
                    <a:lnTo>
                      <a:pt x="30" y="168"/>
                    </a:lnTo>
                    <a:lnTo>
                      <a:pt x="28" y="166"/>
                    </a:lnTo>
                    <a:lnTo>
                      <a:pt x="24" y="166"/>
                    </a:lnTo>
                    <a:lnTo>
                      <a:pt x="22" y="162"/>
                    </a:lnTo>
                    <a:lnTo>
                      <a:pt x="18" y="160"/>
                    </a:lnTo>
                    <a:lnTo>
                      <a:pt x="16" y="160"/>
                    </a:lnTo>
                    <a:lnTo>
                      <a:pt x="14" y="160"/>
                    </a:lnTo>
                    <a:lnTo>
                      <a:pt x="14" y="156"/>
                    </a:lnTo>
                    <a:lnTo>
                      <a:pt x="16" y="156"/>
                    </a:lnTo>
                    <a:lnTo>
                      <a:pt x="18" y="152"/>
                    </a:lnTo>
                    <a:lnTo>
                      <a:pt x="18" y="146"/>
                    </a:lnTo>
                    <a:lnTo>
                      <a:pt x="18" y="142"/>
                    </a:lnTo>
                    <a:lnTo>
                      <a:pt x="16" y="138"/>
                    </a:lnTo>
                    <a:lnTo>
                      <a:pt x="14" y="134"/>
                    </a:lnTo>
                    <a:lnTo>
                      <a:pt x="10" y="128"/>
                    </a:lnTo>
                    <a:lnTo>
                      <a:pt x="10" y="124"/>
                    </a:lnTo>
                    <a:lnTo>
                      <a:pt x="8" y="120"/>
                    </a:lnTo>
                    <a:lnTo>
                      <a:pt x="8" y="118"/>
                    </a:lnTo>
                    <a:lnTo>
                      <a:pt x="0" y="116"/>
                    </a:lnTo>
                    <a:lnTo>
                      <a:pt x="0" y="116"/>
                    </a:lnTo>
                    <a:lnTo>
                      <a:pt x="0" y="116"/>
                    </a:lnTo>
                    <a:close/>
                  </a:path>
                </a:pathLst>
              </a:custGeom>
              <a:grpFill/>
              <a:ln w="3175" cmpd="sng">
                <a:solidFill>
                  <a:srgbClr val="000000"/>
                </a:solidFill>
                <a:round/>
                <a:headEnd/>
                <a:tailEnd/>
              </a:ln>
            </p:spPr>
            <p:txBody>
              <a:bodyPr/>
              <a:lstStyle/>
              <a:p>
                <a:endParaRPr lang="en-US" sz="2600" dirty="0"/>
              </a:p>
            </p:txBody>
          </p:sp>
          <p:sp>
            <p:nvSpPr>
              <p:cNvPr id="948" name="Freeform 164"/>
              <p:cNvSpPr>
                <a:spLocks/>
              </p:cNvSpPr>
              <p:nvPr/>
            </p:nvSpPr>
            <p:spPr bwMode="auto">
              <a:xfrm>
                <a:off x="3450" y="1514"/>
                <a:ext cx="4" cy="4"/>
              </a:xfrm>
              <a:custGeom>
                <a:avLst/>
                <a:gdLst>
                  <a:gd name="T0" fmla="*/ 4 w 4"/>
                  <a:gd name="T1" fmla="*/ 0 h 4"/>
                  <a:gd name="T2" fmla="*/ 4 w 4"/>
                  <a:gd name="T3" fmla="*/ 2 h 4"/>
                  <a:gd name="T4" fmla="*/ 4 w 4"/>
                  <a:gd name="T5" fmla="*/ 2 h 4"/>
                  <a:gd name="T6" fmla="*/ 2 w 4"/>
                  <a:gd name="T7" fmla="*/ 4 h 4"/>
                  <a:gd name="T8" fmla="*/ 2 w 4"/>
                  <a:gd name="T9" fmla="*/ 4 h 4"/>
                  <a:gd name="T10" fmla="*/ 0 w 4"/>
                  <a:gd name="T11" fmla="*/ 2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2"/>
                    </a:lnTo>
                    <a:lnTo>
                      <a:pt x="4" y="2"/>
                    </a:lnTo>
                    <a:lnTo>
                      <a:pt x="2" y="4"/>
                    </a:lnTo>
                    <a:lnTo>
                      <a:pt x="2" y="4"/>
                    </a:lnTo>
                    <a:lnTo>
                      <a:pt x="0"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49" name="Freeform 165"/>
              <p:cNvSpPr>
                <a:spLocks/>
              </p:cNvSpPr>
              <p:nvPr/>
            </p:nvSpPr>
            <p:spPr bwMode="auto">
              <a:xfrm>
                <a:off x="3474" y="1514"/>
                <a:ext cx="14" cy="22"/>
              </a:xfrm>
              <a:custGeom>
                <a:avLst/>
                <a:gdLst>
                  <a:gd name="T0" fmla="*/ 14 w 14"/>
                  <a:gd name="T1" fmla="*/ 10 h 22"/>
                  <a:gd name="T2" fmla="*/ 14 w 14"/>
                  <a:gd name="T3" fmla="*/ 14 h 22"/>
                  <a:gd name="T4" fmla="*/ 14 w 14"/>
                  <a:gd name="T5" fmla="*/ 16 h 22"/>
                  <a:gd name="T6" fmla="*/ 8 w 14"/>
                  <a:gd name="T7" fmla="*/ 20 h 22"/>
                  <a:gd name="T8" fmla="*/ 2 w 14"/>
                  <a:gd name="T9" fmla="*/ 22 h 22"/>
                  <a:gd name="T10" fmla="*/ 0 w 14"/>
                  <a:gd name="T11" fmla="*/ 20 h 22"/>
                  <a:gd name="T12" fmla="*/ 0 w 14"/>
                  <a:gd name="T13" fmla="*/ 18 h 22"/>
                  <a:gd name="T14" fmla="*/ 0 w 14"/>
                  <a:gd name="T15" fmla="*/ 18 h 22"/>
                  <a:gd name="T16" fmla="*/ 2 w 14"/>
                  <a:gd name="T17" fmla="*/ 16 h 22"/>
                  <a:gd name="T18" fmla="*/ 4 w 14"/>
                  <a:gd name="T19" fmla="*/ 16 h 22"/>
                  <a:gd name="T20" fmla="*/ 8 w 14"/>
                  <a:gd name="T21" fmla="*/ 12 h 22"/>
                  <a:gd name="T22" fmla="*/ 4 w 14"/>
                  <a:gd name="T23" fmla="*/ 12 h 22"/>
                  <a:gd name="T24" fmla="*/ 2 w 14"/>
                  <a:gd name="T25" fmla="*/ 12 h 22"/>
                  <a:gd name="T26" fmla="*/ 0 w 14"/>
                  <a:gd name="T27" fmla="*/ 10 h 22"/>
                  <a:gd name="T28" fmla="*/ 4 w 14"/>
                  <a:gd name="T29" fmla="*/ 2 h 22"/>
                  <a:gd name="T30" fmla="*/ 4 w 14"/>
                  <a:gd name="T31" fmla="*/ 0 h 22"/>
                  <a:gd name="T32" fmla="*/ 6 w 14"/>
                  <a:gd name="T33" fmla="*/ 2 h 22"/>
                  <a:gd name="T34" fmla="*/ 8 w 14"/>
                  <a:gd name="T35" fmla="*/ 6 h 22"/>
                  <a:gd name="T36" fmla="*/ 8 w 14"/>
                  <a:gd name="T37" fmla="*/ 8 h 22"/>
                  <a:gd name="T38" fmla="*/ 10 w 14"/>
                  <a:gd name="T39" fmla="*/ 10 h 22"/>
                  <a:gd name="T40" fmla="*/ 12 w 14"/>
                  <a:gd name="T41" fmla="*/ 10 h 22"/>
                  <a:gd name="T42" fmla="*/ 14 w 14"/>
                  <a:gd name="T43" fmla="*/ 10 h 22"/>
                  <a:gd name="T44" fmla="*/ 14 w 14"/>
                  <a:gd name="T45" fmla="*/ 10 h 22"/>
                  <a:gd name="T46" fmla="*/ 14 w 14"/>
                  <a:gd name="T4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2">
                    <a:moveTo>
                      <a:pt x="14" y="10"/>
                    </a:moveTo>
                    <a:lnTo>
                      <a:pt x="14" y="14"/>
                    </a:lnTo>
                    <a:lnTo>
                      <a:pt x="14" y="16"/>
                    </a:lnTo>
                    <a:lnTo>
                      <a:pt x="8" y="20"/>
                    </a:lnTo>
                    <a:lnTo>
                      <a:pt x="2" y="22"/>
                    </a:lnTo>
                    <a:lnTo>
                      <a:pt x="0" y="20"/>
                    </a:lnTo>
                    <a:lnTo>
                      <a:pt x="0" y="18"/>
                    </a:lnTo>
                    <a:lnTo>
                      <a:pt x="0" y="18"/>
                    </a:lnTo>
                    <a:lnTo>
                      <a:pt x="2" y="16"/>
                    </a:lnTo>
                    <a:lnTo>
                      <a:pt x="4" y="16"/>
                    </a:lnTo>
                    <a:lnTo>
                      <a:pt x="8" y="12"/>
                    </a:lnTo>
                    <a:lnTo>
                      <a:pt x="4" y="12"/>
                    </a:lnTo>
                    <a:lnTo>
                      <a:pt x="2" y="12"/>
                    </a:lnTo>
                    <a:lnTo>
                      <a:pt x="0" y="10"/>
                    </a:lnTo>
                    <a:lnTo>
                      <a:pt x="4" y="2"/>
                    </a:lnTo>
                    <a:lnTo>
                      <a:pt x="4" y="0"/>
                    </a:lnTo>
                    <a:lnTo>
                      <a:pt x="6" y="2"/>
                    </a:lnTo>
                    <a:lnTo>
                      <a:pt x="8" y="6"/>
                    </a:lnTo>
                    <a:lnTo>
                      <a:pt x="8" y="8"/>
                    </a:lnTo>
                    <a:lnTo>
                      <a:pt x="10" y="10"/>
                    </a:lnTo>
                    <a:lnTo>
                      <a:pt x="12" y="10"/>
                    </a:lnTo>
                    <a:lnTo>
                      <a:pt x="14" y="10"/>
                    </a:lnTo>
                    <a:lnTo>
                      <a:pt x="14" y="10"/>
                    </a:lnTo>
                    <a:lnTo>
                      <a:pt x="14" y="10"/>
                    </a:lnTo>
                    <a:close/>
                  </a:path>
                </a:pathLst>
              </a:custGeom>
              <a:grpFill/>
              <a:ln w="3175" cmpd="sng">
                <a:solidFill>
                  <a:srgbClr val="000000"/>
                </a:solidFill>
                <a:round/>
                <a:headEnd/>
                <a:tailEnd/>
              </a:ln>
            </p:spPr>
            <p:txBody>
              <a:bodyPr/>
              <a:lstStyle/>
              <a:p>
                <a:endParaRPr lang="en-US" sz="2600" dirty="0"/>
              </a:p>
            </p:txBody>
          </p:sp>
          <p:sp>
            <p:nvSpPr>
              <p:cNvPr id="950" name="Freeform 166"/>
              <p:cNvSpPr>
                <a:spLocks/>
              </p:cNvSpPr>
              <p:nvPr/>
            </p:nvSpPr>
            <p:spPr bwMode="auto">
              <a:xfrm>
                <a:off x="4014" y="1516"/>
                <a:ext cx="416" cy="276"/>
              </a:xfrm>
              <a:custGeom>
                <a:avLst/>
                <a:gdLst>
                  <a:gd name="T0" fmla="*/ 352 w 416"/>
                  <a:gd name="T1" fmla="*/ 110 h 276"/>
                  <a:gd name="T2" fmla="*/ 358 w 416"/>
                  <a:gd name="T3" fmla="*/ 112 h 276"/>
                  <a:gd name="T4" fmla="*/ 358 w 416"/>
                  <a:gd name="T5" fmla="*/ 110 h 276"/>
                  <a:gd name="T6" fmla="*/ 370 w 416"/>
                  <a:gd name="T7" fmla="*/ 116 h 276"/>
                  <a:gd name="T8" fmla="*/ 372 w 416"/>
                  <a:gd name="T9" fmla="*/ 122 h 276"/>
                  <a:gd name="T10" fmla="*/ 376 w 416"/>
                  <a:gd name="T11" fmla="*/ 132 h 276"/>
                  <a:gd name="T12" fmla="*/ 380 w 416"/>
                  <a:gd name="T13" fmla="*/ 140 h 276"/>
                  <a:gd name="T14" fmla="*/ 380 w 416"/>
                  <a:gd name="T15" fmla="*/ 150 h 276"/>
                  <a:gd name="T16" fmla="*/ 376 w 416"/>
                  <a:gd name="T17" fmla="*/ 154 h 276"/>
                  <a:gd name="T18" fmla="*/ 378 w 416"/>
                  <a:gd name="T19" fmla="*/ 158 h 276"/>
                  <a:gd name="T20" fmla="*/ 384 w 416"/>
                  <a:gd name="T21" fmla="*/ 160 h 276"/>
                  <a:gd name="T22" fmla="*/ 390 w 416"/>
                  <a:gd name="T23" fmla="*/ 164 h 276"/>
                  <a:gd name="T24" fmla="*/ 392 w 416"/>
                  <a:gd name="T25" fmla="*/ 168 h 276"/>
                  <a:gd name="T26" fmla="*/ 396 w 416"/>
                  <a:gd name="T27" fmla="*/ 172 h 276"/>
                  <a:gd name="T28" fmla="*/ 400 w 416"/>
                  <a:gd name="T29" fmla="*/ 172 h 276"/>
                  <a:gd name="T30" fmla="*/ 404 w 416"/>
                  <a:gd name="T31" fmla="*/ 176 h 276"/>
                  <a:gd name="T32" fmla="*/ 406 w 416"/>
                  <a:gd name="T33" fmla="*/ 182 h 276"/>
                  <a:gd name="T34" fmla="*/ 406 w 416"/>
                  <a:gd name="T35" fmla="*/ 186 h 276"/>
                  <a:gd name="T36" fmla="*/ 410 w 416"/>
                  <a:gd name="T37" fmla="*/ 190 h 276"/>
                  <a:gd name="T38" fmla="*/ 412 w 416"/>
                  <a:gd name="T39" fmla="*/ 198 h 276"/>
                  <a:gd name="T40" fmla="*/ 398 w 416"/>
                  <a:gd name="T41" fmla="*/ 202 h 276"/>
                  <a:gd name="T42" fmla="*/ 400 w 416"/>
                  <a:gd name="T43" fmla="*/ 212 h 276"/>
                  <a:gd name="T44" fmla="*/ 396 w 416"/>
                  <a:gd name="T45" fmla="*/ 222 h 276"/>
                  <a:gd name="T46" fmla="*/ 402 w 416"/>
                  <a:gd name="T47" fmla="*/ 234 h 276"/>
                  <a:gd name="T48" fmla="*/ 404 w 416"/>
                  <a:gd name="T49" fmla="*/ 240 h 276"/>
                  <a:gd name="T50" fmla="*/ 402 w 416"/>
                  <a:gd name="T51" fmla="*/ 248 h 276"/>
                  <a:gd name="T52" fmla="*/ 406 w 416"/>
                  <a:gd name="T53" fmla="*/ 254 h 276"/>
                  <a:gd name="T54" fmla="*/ 410 w 416"/>
                  <a:gd name="T55" fmla="*/ 260 h 276"/>
                  <a:gd name="T56" fmla="*/ 410 w 416"/>
                  <a:gd name="T57" fmla="*/ 264 h 276"/>
                  <a:gd name="T58" fmla="*/ 416 w 416"/>
                  <a:gd name="T59" fmla="*/ 276 h 276"/>
                  <a:gd name="T60" fmla="*/ 2 w 416"/>
                  <a:gd name="T61" fmla="*/ 136 h 276"/>
                  <a:gd name="T62" fmla="*/ 4 w 416"/>
                  <a:gd name="T63" fmla="*/ 130 h 276"/>
                  <a:gd name="T64" fmla="*/ 2 w 416"/>
                  <a:gd name="T65" fmla="*/ 122 h 276"/>
                  <a:gd name="T66" fmla="*/ 0 w 416"/>
                  <a:gd name="T67" fmla="*/ 120 h 276"/>
                  <a:gd name="T68" fmla="*/ 2 w 416"/>
                  <a:gd name="T69" fmla="*/ 12 h 276"/>
                  <a:gd name="T70" fmla="*/ 6 w 416"/>
                  <a:gd name="T71" fmla="*/ 10 h 276"/>
                  <a:gd name="T72" fmla="*/ 6 w 416"/>
                  <a:gd name="T73" fmla="*/ 2 h 276"/>
                  <a:gd name="T74" fmla="*/ 6 w 416"/>
                  <a:gd name="T75" fmla="*/ 0 h 276"/>
                  <a:gd name="T76" fmla="*/ 126 w 416"/>
                  <a:gd name="T77" fmla="*/ 20 h 276"/>
                  <a:gd name="T78" fmla="*/ 120 w 416"/>
                  <a:gd name="T79" fmla="*/ 38 h 276"/>
                  <a:gd name="T80" fmla="*/ 114 w 416"/>
                  <a:gd name="T81" fmla="*/ 44 h 276"/>
                  <a:gd name="T82" fmla="*/ 104 w 416"/>
                  <a:gd name="T83" fmla="*/ 46 h 276"/>
                  <a:gd name="T84" fmla="*/ 172 w 416"/>
                  <a:gd name="T85" fmla="*/ 92 h 276"/>
                  <a:gd name="T86" fmla="*/ 350 w 416"/>
                  <a:gd name="T87" fmla="*/ 10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6" h="276">
                    <a:moveTo>
                      <a:pt x="350" y="108"/>
                    </a:moveTo>
                    <a:lnTo>
                      <a:pt x="352" y="110"/>
                    </a:lnTo>
                    <a:lnTo>
                      <a:pt x="356" y="112"/>
                    </a:lnTo>
                    <a:lnTo>
                      <a:pt x="358" y="112"/>
                    </a:lnTo>
                    <a:lnTo>
                      <a:pt x="358" y="110"/>
                    </a:lnTo>
                    <a:lnTo>
                      <a:pt x="358" y="110"/>
                    </a:lnTo>
                    <a:lnTo>
                      <a:pt x="362" y="114"/>
                    </a:lnTo>
                    <a:lnTo>
                      <a:pt x="370" y="116"/>
                    </a:lnTo>
                    <a:lnTo>
                      <a:pt x="370" y="118"/>
                    </a:lnTo>
                    <a:lnTo>
                      <a:pt x="372" y="122"/>
                    </a:lnTo>
                    <a:lnTo>
                      <a:pt x="372" y="126"/>
                    </a:lnTo>
                    <a:lnTo>
                      <a:pt x="376" y="132"/>
                    </a:lnTo>
                    <a:lnTo>
                      <a:pt x="378" y="136"/>
                    </a:lnTo>
                    <a:lnTo>
                      <a:pt x="380" y="140"/>
                    </a:lnTo>
                    <a:lnTo>
                      <a:pt x="380" y="144"/>
                    </a:lnTo>
                    <a:lnTo>
                      <a:pt x="380" y="150"/>
                    </a:lnTo>
                    <a:lnTo>
                      <a:pt x="378" y="154"/>
                    </a:lnTo>
                    <a:lnTo>
                      <a:pt x="376" y="154"/>
                    </a:lnTo>
                    <a:lnTo>
                      <a:pt x="376" y="158"/>
                    </a:lnTo>
                    <a:lnTo>
                      <a:pt x="378" y="158"/>
                    </a:lnTo>
                    <a:lnTo>
                      <a:pt x="380" y="158"/>
                    </a:lnTo>
                    <a:lnTo>
                      <a:pt x="384" y="160"/>
                    </a:lnTo>
                    <a:lnTo>
                      <a:pt x="386" y="164"/>
                    </a:lnTo>
                    <a:lnTo>
                      <a:pt x="390" y="164"/>
                    </a:lnTo>
                    <a:lnTo>
                      <a:pt x="392" y="166"/>
                    </a:lnTo>
                    <a:lnTo>
                      <a:pt x="392" y="168"/>
                    </a:lnTo>
                    <a:lnTo>
                      <a:pt x="394" y="172"/>
                    </a:lnTo>
                    <a:lnTo>
                      <a:pt x="396" y="172"/>
                    </a:lnTo>
                    <a:lnTo>
                      <a:pt x="400" y="174"/>
                    </a:lnTo>
                    <a:lnTo>
                      <a:pt x="400" y="172"/>
                    </a:lnTo>
                    <a:lnTo>
                      <a:pt x="404" y="174"/>
                    </a:lnTo>
                    <a:lnTo>
                      <a:pt x="404" y="176"/>
                    </a:lnTo>
                    <a:lnTo>
                      <a:pt x="406" y="178"/>
                    </a:lnTo>
                    <a:lnTo>
                      <a:pt x="406" y="182"/>
                    </a:lnTo>
                    <a:lnTo>
                      <a:pt x="404" y="182"/>
                    </a:lnTo>
                    <a:lnTo>
                      <a:pt x="406" y="186"/>
                    </a:lnTo>
                    <a:lnTo>
                      <a:pt x="408" y="186"/>
                    </a:lnTo>
                    <a:lnTo>
                      <a:pt x="410" y="190"/>
                    </a:lnTo>
                    <a:lnTo>
                      <a:pt x="410" y="194"/>
                    </a:lnTo>
                    <a:lnTo>
                      <a:pt x="412" y="198"/>
                    </a:lnTo>
                    <a:lnTo>
                      <a:pt x="402" y="200"/>
                    </a:lnTo>
                    <a:lnTo>
                      <a:pt x="398" y="202"/>
                    </a:lnTo>
                    <a:lnTo>
                      <a:pt x="398" y="208"/>
                    </a:lnTo>
                    <a:lnTo>
                      <a:pt x="400" y="212"/>
                    </a:lnTo>
                    <a:lnTo>
                      <a:pt x="398" y="218"/>
                    </a:lnTo>
                    <a:lnTo>
                      <a:pt x="396" y="222"/>
                    </a:lnTo>
                    <a:lnTo>
                      <a:pt x="400" y="230"/>
                    </a:lnTo>
                    <a:lnTo>
                      <a:pt x="402" y="234"/>
                    </a:lnTo>
                    <a:lnTo>
                      <a:pt x="404" y="238"/>
                    </a:lnTo>
                    <a:lnTo>
                      <a:pt x="404" y="240"/>
                    </a:lnTo>
                    <a:lnTo>
                      <a:pt x="404" y="244"/>
                    </a:lnTo>
                    <a:lnTo>
                      <a:pt x="402" y="248"/>
                    </a:lnTo>
                    <a:lnTo>
                      <a:pt x="402" y="252"/>
                    </a:lnTo>
                    <a:lnTo>
                      <a:pt x="406" y="254"/>
                    </a:lnTo>
                    <a:lnTo>
                      <a:pt x="406" y="258"/>
                    </a:lnTo>
                    <a:lnTo>
                      <a:pt x="410" y="260"/>
                    </a:lnTo>
                    <a:lnTo>
                      <a:pt x="410" y="262"/>
                    </a:lnTo>
                    <a:lnTo>
                      <a:pt x="410" y="264"/>
                    </a:lnTo>
                    <a:lnTo>
                      <a:pt x="412" y="270"/>
                    </a:lnTo>
                    <a:lnTo>
                      <a:pt x="416" y="276"/>
                    </a:lnTo>
                    <a:lnTo>
                      <a:pt x="0" y="276"/>
                    </a:lnTo>
                    <a:lnTo>
                      <a:pt x="2" y="136"/>
                    </a:lnTo>
                    <a:lnTo>
                      <a:pt x="4" y="136"/>
                    </a:lnTo>
                    <a:lnTo>
                      <a:pt x="4" y="130"/>
                    </a:lnTo>
                    <a:lnTo>
                      <a:pt x="6" y="126"/>
                    </a:lnTo>
                    <a:lnTo>
                      <a:pt x="2" y="122"/>
                    </a:lnTo>
                    <a:lnTo>
                      <a:pt x="0" y="122"/>
                    </a:lnTo>
                    <a:lnTo>
                      <a:pt x="0" y="120"/>
                    </a:lnTo>
                    <a:lnTo>
                      <a:pt x="0" y="12"/>
                    </a:lnTo>
                    <a:lnTo>
                      <a:pt x="2" y="12"/>
                    </a:lnTo>
                    <a:lnTo>
                      <a:pt x="6" y="12"/>
                    </a:lnTo>
                    <a:lnTo>
                      <a:pt x="6" y="10"/>
                    </a:lnTo>
                    <a:lnTo>
                      <a:pt x="8" y="6"/>
                    </a:lnTo>
                    <a:lnTo>
                      <a:pt x="6" y="2"/>
                    </a:lnTo>
                    <a:lnTo>
                      <a:pt x="6" y="2"/>
                    </a:lnTo>
                    <a:lnTo>
                      <a:pt x="6" y="0"/>
                    </a:lnTo>
                    <a:lnTo>
                      <a:pt x="128" y="0"/>
                    </a:lnTo>
                    <a:lnTo>
                      <a:pt x="126" y="20"/>
                    </a:lnTo>
                    <a:lnTo>
                      <a:pt x="124" y="28"/>
                    </a:lnTo>
                    <a:lnTo>
                      <a:pt x="120" y="38"/>
                    </a:lnTo>
                    <a:lnTo>
                      <a:pt x="116" y="42"/>
                    </a:lnTo>
                    <a:lnTo>
                      <a:pt x="114" y="44"/>
                    </a:lnTo>
                    <a:lnTo>
                      <a:pt x="110" y="44"/>
                    </a:lnTo>
                    <a:lnTo>
                      <a:pt x="104" y="46"/>
                    </a:lnTo>
                    <a:lnTo>
                      <a:pt x="104" y="92"/>
                    </a:lnTo>
                    <a:lnTo>
                      <a:pt x="172" y="92"/>
                    </a:lnTo>
                    <a:lnTo>
                      <a:pt x="172" y="110"/>
                    </a:lnTo>
                    <a:lnTo>
                      <a:pt x="350" y="108"/>
                    </a:lnTo>
                    <a:lnTo>
                      <a:pt x="350" y="108"/>
                    </a:lnTo>
                    <a:close/>
                  </a:path>
                </a:pathLst>
              </a:custGeom>
              <a:grpFill/>
              <a:ln w="3175" cmpd="sng">
                <a:solidFill>
                  <a:srgbClr val="000000"/>
                </a:solidFill>
                <a:round/>
                <a:headEnd/>
                <a:tailEnd/>
              </a:ln>
            </p:spPr>
            <p:txBody>
              <a:bodyPr/>
              <a:lstStyle/>
              <a:p>
                <a:endParaRPr lang="en-US" sz="2600" dirty="0"/>
              </a:p>
            </p:txBody>
          </p:sp>
          <p:sp>
            <p:nvSpPr>
              <p:cNvPr id="951" name="Freeform 167"/>
              <p:cNvSpPr>
                <a:spLocks/>
              </p:cNvSpPr>
              <p:nvPr/>
            </p:nvSpPr>
            <p:spPr bwMode="auto">
              <a:xfrm>
                <a:off x="3444" y="1516"/>
                <a:ext cx="4" cy="4"/>
              </a:xfrm>
              <a:custGeom>
                <a:avLst/>
                <a:gdLst>
                  <a:gd name="T0" fmla="*/ 2 w 4"/>
                  <a:gd name="T1" fmla="*/ 0 h 4"/>
                  <a:gd name="T2" fmla="*/ 4 w 4"/>
                  <a:gd name="T3" fmla="*/ 2 h 4"/>
                  <a:gd name="T4" fmla="*/ 2 w 4"/>
                  <a:gd name="T5" fmla="*/ 4 h 4"/>
                  <a:gd name="T6" fmla="*/ 0 w 4"/>
                  <a:gd name="T7" fmla="*/ 4 h 4"/>
                  <a:gd name="T8" fmla="*/ 0 w 4"/>
                  <a:gd name="T9" fmla="*/ 4 h 4"/>
                  <a:gd name="T10" fmla="*/ 0 w 4"/>
                  <a:gd name="T11" fmla="*/ 2 h 4"/>
                  <a:gd name="T12" fmla="*/ 0 w 4"/>
                  <a:gd name="T13" fmla="*/ 2 h 4"/>
                  <a:gd name="T14" fmla="*/ 2 w 4"/>
                  <a:gd name="T15" fmla="*/ 0 h 4"/>
                  <a:gd name="T16" fmla="*/ 2 w 4"/>
                  <a:gd name="T17" fmla="*/ 0 h 4"/>
                  <a:gd name="T18" fmla="*/ 2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0"/>
                    </a:moveTo>
                    <a:lnTo>
                      <a:pt x="4" y="2"/>
                    </a:lnTo>
                    <a:lnTo>
                      <a:pt x="2" y="4"/>
                    </a:lnTo>
                    <a:lnTo>
                      <a:pt x="0" y="4"/>
                    </a:lnTo>
                    <a:lnTo>
                      <a:pt x="0" y="4"/>
                    </a:lnTo>
                    <a:lnTo>
                      <a:pt x="0" y="2"/>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52" name="Freeform 168"/>
              <p:cNvSpPr>
                <a:spLocks/>
              </p:cNvSpPr>
              <p:nvPr/>
            </p:nvSpPr>
            <p:spPr bwMode="auto">
              <a:xfrm>
                <a:off x="3446" y="1522"/>
                <a:ext cx="4" cy="2"/>
              </a:xfrm>
              <a:custGeom>
                <a:avLst/>
                <a:gdLst>
                  <a:gd name="T0" fmla="*/ 4 w 4"/>
                  <a:gd name="T1" fmla="*/ 0 h 2"/>
                  <a:gd name="T2" fmla="*/ 4 w 4"/>
                  <a:gd name="T3" fmla="*/ 0 h 2"/>
                  <a:gd name="T4" fmla="*/ 4 w 4"/>
                  <a:gd name="T5" fmla="*/ 2 h 2"/>
                  <a:gd name="T6" fmla="*/ 2 w 4"/>
                  <a:gd name="T7" fmla="*/ 2 h 2"/>
                  <a:gd name="T8" fmla="*/ 0 w 4"/>
                  <a:gd name="T9" fmla="*/ 2 h 2"/>
                  <a:gd name="T10" fmla="*/ 0 w 4"/>
                  <a:gd name="T11" fmla="*/ 0 h 2"/>
                  <a:gd name="T12" fmla="*/ 0 w 4"/>
                  <a:gd name="T13" fmla="*/ 0 h 2"/>
                  <a:gd name="T14" fmla="*/ 4 w 4"/>
                  <a:gd name="T15" fmla="*/ 0 h 2"/>
                  <a:gd name="T16" fmla="*/ 4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0"/>
                    </a:moveTo>
                    <a:lnTo>
                      <a:pt x="4" y="0"/>
                    </a:lnTo>
                    <a:lnTo>
                      <a:pt x="4" y="2"/>
                    </a:lnTo>
                    <a:lnTo>
                      <a:pt x="2" y="2"/>
                    </a:lnTo>
                    <a:lnTo>
                      <a:pt x="0" y="2"/>
                    </a:lnTo>
                    <a:lnTo>
                      <a:pt x="0" y="0"/>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53" name="Freeform 169"/>
              <p:cNvSpPr>
                <a:spLocks/>
              </p:cNvSpPr>
              <p:nvPr/>
            </p:nvSpPr>
            <p:spPr bwMode="auto">
              <a:xfrm>
                <a:off x="3480" y="1536"/>
                <a:ext cx="6" cy="4"/>
              </a:xfrm>
              <a:custGeom>
                <a:avLst/>
                <a:gdLst>
                  <a:gd name="T0" fmla="*/ 4 w 6"/>
                  <a:gd name="T1" fmla="*/ 0 h 4"/>
                  <a:gd name="T2" fmla="*/ 4 w 6"/>
                  <a:gd name="T3" fmla="*/ 0 h 4"/>
                  <a:gd name="T4" fmla="*/ 6 w 6"/>
                  <a:gd name="T5" fmla="*/ 0 h 4"/>
                  <a:gd name="T6" fmla="*/ 6 w 6"/>
                  <a:gd name="T7" fmla="*/ 2 h 4"/>
                  <a:gd name="T8" fmla="*/ 4 w 6"/>
                  <a:gd name="T9" fmla="*/ 4 h 4"/>
                  <a:gd name="T10" fmla="*/ 2 w 6"/>
                  <a:gd name="T11" fmla="*/ 4 h 4"/>
                  <a:gd name="T12" fmla="*/ 0 w 6"/>
                  <a:gd name="T13" fmla="*/ 2 h 4"/>
                  <a:gd name="T14" fmla="*/ 0 w 6"/>
                  <a:gd name="T15" fmla="*/ 0 h 4"/>
                  <a:gd name="T16" fmla="*/ 2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2"/>
                    </a:lnTo>
                    <a:lnTo>
                      <a:pt x="4" y="4"/>
                    </a:lnTo>
                    <a:lnTo>
                      <a:pt x="2" y="4"/>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54" name="Freeform 170"/>
              <p:cNvSpPr>
                <a:spLocks/>
              </p:cNvSpPr>
              <p:nvPr/>
            </p:nvSpPr>
            <p:spPr bwMode="auto">
              <a:xfrm>
                <a:off x="3472" y="1536"/>
                <a:ext cx="6" cy="4"/>
              </a:xfrm>
              <a:custGeom>
                <a:avLst/>
                <a:gdLst>
                  <a:gd name="T0" fmla="*/ 4 w 6"/>
                  <a:gd name="T1" fmla="*/ 0 h 4"/>
                  <a:gd name="T2" fmla="*/ 4 w 6"/>
                  <a:gd name="T3" fmla="*/ 0 h 4"/>
                  <a:gd name="T4" fmla="*/ 6 w 6"/>
                  <a:gd name="T5" fmla="*/ 0 h 4"/>
                  <a:gd name="T6" fmla="*/ 6 w 6"/>
                  <a:gd name="T7" fmla="*/ 4 h 4"/>
                  <a:gd name="T8" fmla="*/ 4 w 6"/>
                  <a:gd name="T9" fmla="*/ 4 h 4"/>
                  <a:gd name="T10" fmla="*/ 2 w 6"/>
                  <a:gd name="T11" fmla="*/ 4 h 4"/>
                  <a:gd name="T12" fmla="*/ 0 w 6"/>
                  <a:gd name="T13" fmla="*/ 4 h 4"/>
                  <a:gd name="T14" fmla="*/ 0 w 6"/>
                  <a:gd name="T15" fmla="*/ 2 h 4"/>
                  <a:gd name="T16" fmla="*/ 2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4"/>
                    </a:lnTo>
                    <a:lnTo>
                      <a:pt x="4" y="4"/>
                    </a:lnTo>
                    <a:lnTo>
                      <a:pt x="2" y="4"/>
                    </a:lnTo>
                    <a:lnTo>
                      <a:pt x="0" y="4"/>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55" name="Freeform 171"/>
              <p:cNvSpPr>
                <a:spLocks/>
              </p:cNvSpPr>
              <p:nvPr/>
            </p:nvSpPr>
            <p:spPr bwMode="auto">
              <a:xfrm>
                <a:off x="3490" y="1538"/>
                <a:ext cx="6" cy="4"/>
              </a:xfrm>
              <a:custGeom>
                <a:avLst/>
                <a:gdLst>
                  <a:gd name="T0" fmla="*/ 4 w 6"/>
                  <a:gd name="T1" fmla="*/ 0 h 4"/>
                  <a:gd name="T2" fmla="*/ 4 w 6"/>
                  <a:gd name="T3" fmla="*/ 0 h 4"/>
                  <a:gd name="T4" fmla="*/ 6 w 6"/>
                  <a:gd name="T5" fmla="*/ 0 h 4"/>
                  <a:gd name="T6" fmla="*/ 4 w 6"/>
                  <a:gd name="T7" fmla="*/ 2 h 4"/>
                  <a:gd name="T8" fmla="*/ 4 w 6"/>
                  <a:gd name="T9" fmla="*/ 4 h 4"/>
                  <a:gd name="T10" fmla="*/ 2 w 6"/>
                  <a:gd name="T11" fmla="*/ 4 h 4"/>
                  <a:gd name="T12" fmla="*/ 0 w 6"/>
                  <a:gd name="T13" fmla="*/ 2 h 4"/>
                  <a:gd name="T14" fmla="*/ 0 w 6"/>
                  <a:gd name="T15" fmla="*/ 0 h 4"/>
                  <a:gd name="T16" fmla="*/ 0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4" y="2"/>
                    </a:lnTo>
                    <a:lnTo>
                      <a:pt x="4" y="4"/>
                    </a:lnTo>
                    <a:lnTo>
                      <a:pt x="2" y="4"/>
                    </a:lnTo>
                    <a:lnTo>
                      <a:pt x="0" y="2"/>
                    </a:lnTo>
                    <a:lnTo>
                      <a:pt x="0" y="0"/>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56" name="Freeform 172"/>
              <p:cNvSpPr>
                <a:spLocks/>
              </p:cNvSpPr>
              <p:nvPr/>
            </p:nvSpPr>
            <p:spPr bwMode="auto">
              <a:xfrm>
                <a:off x="3476" y="1542"/>
                <a:ext cx="6" cy="4"/>
              </a:xfrm>
              <a:custGeom>
                <a:avLst/>
                <a:gdLst>
                  <a:gd name="T0" fmla="*/ 4 w 6"/>
                  <a:gd name="T1" fmla="*/ 0 h 4"/>
                  <a:gd name="T2" fmla="*/ 6 w 6"/>
                  <a:gd name="T3" fmla="*/ 0 h 4"/>
                  <a:gd name="T4" fmla="*/ 6 w 6"/>
                  <a:gd name="T5" fmla="*/ 0 h 4"/>
                  <a:gd name="T6" fmla="*/ 6 w 6"/>
                  <a:gd name="T7" fmla="*/ 2 h 4"/>
                  <a:gd name="T8" fmla="*/ 6 w 6"/>
                  <a:gd name="T9" fmla="*/ 4 h 4"/>
                  <a:gd name="T10" fmla="*/ 2 w 6"/>
                  <a:gd name="T11" fmla="*/ 4 h 4"/>
                  <a:gd name="T12" fmla="*/ 0 w 6"/>
                  <a:gd name="T13" fmla="*/ 2 h 4"/>
                  <a:gd name="T14" fmla="*/ 2 w 6"/>
                  <a:gd name="T15" fmla="*/ 2 h 4"/>
                  <a:gd name="T16" fmla="*/ 2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6" y="0"/>
                    </a:lnTo>
                    <a:lnTo>
                      <a:pt x="6" y="0"/>
                    </a:lnTo>
                    <a:lnTo>
                      <a:pt x="6" y="2"/>
                    </a:lnTo>
                    <a:lnTo>
                      <a:pt x="6" y="4"/>
                    </a:lnTo>
                    <a:lnTo>
                      <a:pt x="2" y="4"/>
                    </a:lnTo>
                    <a:lnTo>
                      <a:pt x="0" y="2"/>
                    </a:lnTo>
                    <a:lnTo>
                      <a:pt x="2"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57" name="Freeform 173"/>
              <p:cNvSpPr>
                <a:spLocks/>
              </p:cNvSpPr>
              <p:nvPr/>
            </p:nvSpPr>
            <p:spPr bwMode="auto">
              <a:xfrm>
                <a:off x="3474" y="1546"/>
                <a:ext cx="18" cy="16"/>
              </a:xfrm>
              <a:custGeom>
                <a:avLst/>
                <a:gdLst>
                  <a:gd name="T0" fmla="*/ 10 w 18"/>
                  <a:gd name="T1" fmla="*/ 8 h 16"/>
                  <a:gd name="T2" fmla="*/ 8 w 18"/>
                  <a:gd name="T3" fmla="*/ 8 h 16"/>
                  <a:gd name="T4" fmla="*/ 8 w 18"/>
                  <a:gd name="T5" fmla="*/ 6 h 16"/>
                  <a:gd name="T6" fmla="*/ 6 w 18"/>
                  <a:gd name="T7" fmla="*/ 6 h 16"/>
                  <a:gd name="T8" fmla="*/ 4 w 18"/>
                  <a:gd name="T9" fmla="*/ 6 h 16"/>
                  <a:gd name="T10" fmla="*/ 2 w 18"/>
                  <a:gd name="T11" fmla="*/ 6 h 16"/>
                  <a:gd name="T12" fmla="*/ 0 w 18"/>
                  <a:gd name="T13" fmla="*/ 6 h 16"/>
                  <a:gd name="T14" fmla="*/ 0 w 18"/>
                  <a:gd name="T15" fmla="*/ 4 h 16"/>
                  <a:gd name="T16" fmla="*/ 2 w 18"/>
                  <a:gd name="T17" fmla="*/ 4 h 16"/>
                  <a:gd name="T18" fmla="*/ 4 w 18"/>
                  <a:gd name="T19" fmla="*/ 2 h 16"/>
                  <a:gd name="T20" fmla="*/ 6 w 18"/>
                  <a:gd name="T21" fmla="*/ 2 h 16"/>
                  <a:gd name="T22" fmla="*/ 6 w 18"/>
                  <a:gd name="T23" fmla="*/ 2 h 16"/>
                  <a:gd name="T24" fmla="*/ 6 w 18"/>
                  <a:gd name="T25" fmla="*/ 4 h 16"/>
                  <a:gd name="T26" fmla="*/ 8 w 18"/>
                  <a:gd name="T27" fmla="*/ 4 h 16"/>
                  <a:gd name="T28" fmla="*/ 12 w 18"/>
                  <a:gd name="T29" fmla="*/ 4 h 16"/>
                  <a:gd name="T30" fmla="*/ 12 w 18"/>
                  <a:gd name="T31" fmla="*/ 4 h 16"/>
                  <a:gd name="T32" fmla="*/ 14 w 18"/>
                  <a:gd name="T33" fmla="*/ 0 h 16"/>
                  <a:gd name="T34" fmla="*/ 16 w 18"/>
                  <a:gd name="T35" fmla="*/ 2 h 16"/>
                  <a:gd name="T36" fmla="*/ 18 w 18"/>
                  <a:gd name="T37" fmla="*/ 4 h 16"/>
                  <a:gd name="T38" fmla="*/ 16 w 18"/>
                  <a:gd name="T39" fmla="*/ 6 h 16"/>
                  <a:gd name="T40" fmla="*/ 16 w 18"/>
                  <a:gd name="T41" fmla="*/ 8 h 16"/>
                  <a:gd name="T42" fmla="*/ 16 w 18"/>
                  <a:gd name="T43" fmla="*/ 10 h 16"/>
                  <a:gd name="T44" fmla="*/ 16 w 18"/>
                  <a:gd name="T45" fmla="*/ 12 h 16"/>
                  <a:gd name="T46" fmla="*/ 18 w 18"/>
                  <a:gd name="T47" fmla="*/ 12 h 16"/>
                  <a:gd name="T48" fmla="*/ 18 w 18"/>
                  <a:gd name="T49" fmla="*/ 12 h 16"/>
                  <a:gd name="T50" fmla="*/ 16 w 18"/>
                  <a:gd name="T51" fmla="*/ 16 h 16"/>
                  <a:gd name="T52" fmla="*/ 14 w 18"/>
                  <a:gd name="T53" fmla="*/ 14 h 16"/>
                  <a:gd name="T54" fmla="*/ 12 w 18"/>
                  <a:gd name="T55" fmla="*/ 16 h 16"/>
                  <a:gd name="T56" fmla="*/ 8 w 18"/>
                  <a:gd name="T57" fmla="*/ 16 h 16"/>
                  <a:gd name="T58" fmla="*/ 6 w 18"/>
                  <a:gd name="T59" fmla="*/ 16 h 16"/>
                  <a:gd name="T60" fmla="*/ 8 w 18"/>
                  <a:gd name="T61" fmla="*/ 14 h 16"/>
                  <a:gd name="T62" fmla="*/ 6 w 18"/>
                  <a:gd name="T63" fmla="*/ 12 h 16"/>
                  <a:gd name="T64" fmla="*/ 8 w 18"/>
                  <a:gd name="T65" fmla="*/ 10 h 16"/>
                  <a:gd name="T66" fmla="*/ 10 w 18"/>
                  <a:gd name="T67" fmla="*/ 10 h 16"/>
                  <a:gd name="T68" fmla="*/ 10 w 18"/>
                  <a:gd name="T69" fmla="*/ 10 h 16"/>
                  <a:gd name="T70" fmla="*/ 10 w 18"/>
                  <a:gd name="T71" fmla="*/ 8 h 16"/>
                  <a:gd name="T72" fmla="*/ 10 w 18"/>
                  <a:gd name="T73" fmla="*/ 8 h 16"/>
                  <a:gd name="T74" fmla="*/ 10 w 18"/>
                  <a:gd name="T7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16">
                    <a:moveTo>
                      <a:pt x="10" y="8"/>
                    </a:moveTo>
                    <a:lnTo>
                      <a:pt x="8" y="8"/>
                    </a:lnTo>
                    <a:lnTo>
                      <a:pt x="8" y="6"/>
                    </a:lnTo>
                    <a:lnTo>
                      <a:pt x="6" y="6"/>
                    </a:lnTo>
                    <a:lnTo>
                      <a:pt x="4" y="6"/>
                    </a:lnTo>
                    <a:lnTo>
                      <a:pt x="2" y="6"/>
                    </a:lnTo>
                    <a:lnTo>
                      <a:pt x="0" y="6"/>
                    </a:lnTo>
                    <a:lnTo>
                      <a:pt x="0" y="4"/>
                    </a:lnTo>
                    <a:lnTo>
                      <a:pt x="2" y="4"/>
                    </a:lnTo>
                    <a:lnTo>
                      <a:pt x="4" y="2"/>
                    </a:lnTo>
                    <a:lnTo>
                      <a:pt x="6" y="2"/>
                    </a:lnTo>
                    <a:lnTo>
                      <a:pt x="6" y="2"/>
                    </a:lnTo>
                    <a:lnTo>
                      <a:pt x="6" y="4"/>
                    </a:lnTo>
                    <a:lnTo>
                      <a:pt x="8" y="4"/>
                    </a:lnTo>
                    <a:lnTo>
                      <a:pt x="12" y="4"/>
                    </a:lnTo>
                    <a:lnTo>
                      <a:pt x="12" y="4"/>
                    </a:lnTo>
                    <a:lnTo>
                      <a:pt x="14" y="0"/>
                    </a:lnTo>
                    <a:lnTo>
                      <a:pt x="16" y="2"/>
                    </a:lnTo>
                    <a:lnTo>
                      <a:pt x="18" y="4"/>
                    </a:lnTo>
                    <a:lnTo>
                      <a:pt x="16" y="6"/>
                    </a:lnTo>
                    <a:lnTo>
                      <a:pt x="16" y="8"/>
                    </a:lnTo>
                    <a:lnTo>
                      <a:pt x="16" y="10"/>
                    </a:lnTo>
                    <a:lnTo>
                      <a:pt x="16" y="12"/>
                    </a:lnTo>
                    <a:lnTo>
                      <a:pt x="18" y="12"/>
                    </a:lnTo>
                    <a:lnTo>
                      <a:pt x="18" y="12"/>
                    </a:lnTo>
                    <a:lnTo>
                      <a:pt x="16" y="16"/>
                    </a:lnTo>
                    <a:lnTo>
                      <a:pt x="14" y="14"/>
                    </a:lnTo>
                    <a:lnTo>
                      <a:pt x="12" y="16"/>
                    </a:lnTo>
                    <a:lnTo>
                      <a:pt x="8" y="16"/>
                    </a:lnTo>
                    <a:lnTo>
                      <a:pt x="6" y="16"/>
                    </a:lnTo>
                    <a:lnTo>
                      <a:pt x="8" y="14"/>
                    </a:lnTo>
                    <a:lnTo>
                      <a:pt x="6" y="12"/>
                    </a:lnTo>
                    <a:lnTo>
                      <a:pt x="8" y="10"/>
                    </a:lnTo>
                    <a:lnTo>
                      <a:pt x="10" y="10"/>
                    </a:lnTo>
                    <a:lnTo>
                      <a:pt x="10" y="10"/>
                    </a:lnTo>
                    <a:lnTo>
                      <a:pt x="10" y="8"/>
                    </a:lnTo>
                    <a:lnTo>
                      <a:pt x="10" y="8"/>
                    </a:lnTo>
                    <a:lnTo>
                      <a:pt x="10" y="8"/>
                    </a:lnTo>
                    <a:close/>
                  </a:path>
                </a:pathLst>
              </a:custGeom>
              <a:grpFill/>
              <a:ln w="3175" cmpd="sng">
                <a:solidFill>
                  <a:srgbClr val="000000"/>
                </a:solidFill>
                <a:round/>
                <a:headEnd/>
                <a:tailEnd/>
              </a:ln>
            </p:spPr>
            <p:txBody>
              <a:bodyPr/>
              <a:lstStyle/>
              <a:p>
                <a:endParaRPr lang="en-US" sz="2600" dirty="0"/>
              </a:p>
            </p:txBody>
          </p:sp>
          <p:sp>
            <p:nvSpPr>
              <p:cNvPr id="958" name="Freeform 174"/>
              <p:cNvSpPr>
                <a:spLocks/>
              </p:cNvSpPr>
              <p:nvPr/>
            </p:nvSpPr>
            <p:spPr bwMode="auto">
              <a:xfrm>
                <a:off x="3472" y="1554"/>
                <a:ext cx="6" cy="4"/>
              </a:xfrm>
              <a:custGeom>
                <a:avLst/>
                <a:gdLst>
                  <a:gd name="T0" fmla="*/ 4 w 6"/>
                  <a:gd name="T1" fmla="*/ 0 h 4"/>
                  <a:gd name="T2" fmla="*/ 4 w 6"/>
                  <a:gd name="T3" fmla="*/ 0 h 4"/>
                  <a:gd name="T4" fmla="*/ 6 w 6"/>
                  <a:gd name="T5" fmla="*/ 0 h 4"/>
                  <a:gd name="T6" fmla="*/ 6 w 6"/>
                  <a:gd name="T7" fmla="*/ 2 h 4"/>
                  <a:gd name="T8" fmla="*/ 4 w 6"/>
                  <a:gd name="T9" fmla="*/ 4 h 4"/>
                  <a:gd name="T10" fmla="*/ 2 w 6"/>
                  <a:gd name="T11" fmla="*/ 4 h 4"/>
                  <a:gd name="T12" fmla="*/ 0 w 6"/>
                  <a:gd name="T13" fmla="*/ 4 h 4"/>
                  <a:gd name="T14" fmla="*/ 0 w 6"/>
                  <a:gd name="T15" fmla="*/ 2 h 4"/>
                  <a:gd name="T16" fmla="*/ 0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2"/>
                    </a:lnTo>
                    <a:lnTo>
                      <a:pt x="4" y="4"/>
                    </a:lnTo>
                    <a:lnTo>
                      <a:pt x="2" y="4"/>
                    </a:lnTo>
                    <a:lnTo>
                      <a:pt x="0" y="4"/>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59" name="Freeform 175"/>
              <p:cNvSpPr>
                <a:spLocks/>
              </p:cNvSpPr>
              <p:nvPr/>
            </p:nvSpPr>
            <p:spPr bwMode="auto">
              <a:xfrm>
                <a:off x="3464" y="1556"/>
                <a:ext cx="6" cy="4"/>
              </a:xfrm>
              <a:custGeom>
                <a:avLst/>
                <a:gdLst>
                  <a:gd name="T0" fmla="*/ 4 w 6"/>
                  <a:gd name="T1" fmla="*/ 0 h 4"/>
                  <a:gd name="T2" fmla="*/ 4 w 6"/>
                  <a:gd name="T3" fmla="*/ 0 h 4"/>
                  <a:gd name="T4" fmla="*/ 6 w 6"/>
                  <a:gd name="T5" fmla="*/ 0 h 4"/>
                  <a:gd name="T6" fmla="*/ 6 w 6"/>
                  <a:gd name="T7" fmla="*/ 2 h 4"/>
                  <a:gd name="T8" fmla="*/ 4 w 6"/>
                  <a:gd name="T9" fmla="*/ 4 h 4"/>
                  <a:gd name="T10" fmla="*/ 2 w 6"/>
                  <a:gd name="T11" fmla="*/ 4 h 4"/>
                  <a:gd name="T12" fmla="*/ 0 w 6"/>
                  <a:gd name="T13" fmla="*/ 2 h 4"/>
                  <a:gd name="T14" fmla="*/ 0 w 6"/>
                  <a:gd name="T15" fmla="*/ 0 h 4"/>
                  <a:gd name="T16" fmla="*/ 2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2"/>
                    </a:lnTo>
                    <a:lnTo>
                      <a:pt x="4" y="4"/>
                    </a:lnTo>
                    <a:lnTo>
                      <a:pt x="2" y="4"/>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60" name="Freeform 176"/>
              <p:cNvSpPr>
                <a:spLocks/>
              </p:cNvSpPr>
              <p:nvPr/>
            </p:nvSpPr>
            <p:spPr bwMode="auto">
              <a:xfrm>
                <a:off x="3474" y="1566"/>
                <a:ext cx="6" cy="6"/>
              </a:xfrm>
              <a:custGeom>
                <a:avLst/>
                <a:gdLst>
                  <a:gd name="T0" fmla="*/ 4 w 6"/>
                  <a:gd name="T1" fmla="*/ 0 h 6"/>
                  <a:gd name="T2" fmla="*/ 6 w 6"/>
                  <a:gd name="T3" fmla="*/ 2 h 6"/>
                  <a:gd name="T4" fmla="*/ 6 w 6"/>
                  <a:gd name="T5" fmla="*/ 4 h 6"/>
                  <a:gd name="T6" fmla="*/ 4 w 6"/>
                  <a:gd name="T7" fmla="*/ 4 h 6"/>
                  <a:gd name="T8" fmla="*/ 2 w 6"/>
                  <a:gd name="T9" fmla="*/ 6 h 6"/>
                  <a:gd name="T10" fmla="*/ 0 w 6"/>
                  <a:gd name="T11" fmla="*/ 4 h 6"/>
                  <a:gd name="T12" fmla="*/ 0 w 6"/>
                  <a:gd name="T13" fmla="*/ 2 h 6"/>
                  <a:gd name="T14" fmla="*/ 0 w 6"/>
                  <a:gd name="T15" fmla="*/ 2 h 6"/>
                  <a:gd name="T16" fmla="*/ 4 w 6"/>
                  <a:gd name="T17" fmla="*/ 0 h 6"/>
                  <a:gd name="T18" fmla="*/ 4 w 6"/>
                  <a:gd name="T19" fmla="*/ 0 h 6"/>
                  <a:gd name="T20" fmla="*/ 4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0"/>
                    </a:moveTo>
                    <a:lnTo>
                      <a:pt x="6" y="2"/>
                    </a:lnTo>
                    <a:lnTo>
                      <a:pt x="6" y="4"/>
                    </a:lnTo>
                    <a:lnTo>
                      <a:pt x="4" y="4"/>
                    </a:lnTo>
                    <a:lnTo>
                      <a:pt x="2" y="6"/>
                    </a:lnTo>
                    <a:lnTo>
                      <a:pt x="0" y="4"/>
                    </a:lnTo>
                    <a:lnTo>
                      <a:pt x="0" y="2"/>
                    </a:lnTo>
                    <a:lnTo>
                      <a:pt x="0" y="2"/>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61" name="Freeform 177"/>
              <p:cNvSpPr>
                <a:spLocks/>
              </p:cNvSpPr>
              <p:nvPr/>
            </p:nvSpPr>
            <p:spPr bwMode="auto">
              <a:xfrm>
                <a:off x="3484" y="1568"/>
                <a:ext cx="6" cy="4"/>
              </a:xfrm>
              <a:custGeom>
                <a:avLst/>
                <a:gdLst>
                  <a:gd name="T0" fmla="*/ 4 w 6"/>
                  <a:gd name="T1" fmla="*/ 0 h 4"/>
                  <a:gd name="T2" fmla="*/ 4 w 6"/>
                  <a:gd name="T3" fmla="*/ 0 h 4"/>
                  <a:gd name="T4" fmla="*/ 6 w 6"/>
                  <a:gd name="T5" fmla="*/ 0 h 4"/>
                  <a:gd name="T6" fmla="*/ 6 w 6"/>
                  <a:gd name="T7" fmla="*/ 2 h 4"/>
                  <a:gd name="T8" fmla="*/ 4 w 6"/>
                  <a:gd name="T9" fmla="*/ 4 h 4"/>
                  <a:gd name="T10" fmla="*/ 2 w 6"/>
                  <a:gd name="T11" fmla="*/ 4 h 4"/>
                  <a:gd name="T12" fmla="*/ 0 w 6"/>
                  <a:gd name="T13" fmla="*/ 2 h 4"/>
                  <a:gd name="T14" fmla="*/ 0 w 6"/>
                  <a:gd name="T15" fmla="*/ 0 h 4"/>
                  <a:gd name="T16" fmla="*/ 0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2"/>
                    </a:lnTo>
                    <a:lnTo>
                      <a:pt x="4" y="4"/>
                    </a:lnTo>
                    <a:lnTo>
                      <a:pt x="2" y="4"/>
                    </a:lnTo>
                    <a:lnTo>
                      <a:pt x="0" y="2"/>
                    </a:lnTo>
                    <a:lnTo>
                      <a:pt x="0" y="0"/>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62" name="Freeform 178"/>
              <p:cNvSpPr>
                <a:spLocks/>
              </p:cNvSpPr>
              <p:nvPr/>
            </p:nvSpPr>
            <p:spPr bwMode="auto">
              <a:xfrm>
                <a:off x="3480" y="1574"/>
                <a:ext cx="328" cy="164"/>
              </a:xfrm>
              <a:custGeom>
                <a:avLst/>
                <a:gdLst>
                  <a:gd name="T0" fmla="*/ 212 w 328"/>
                  <a:gd name="T1" fmla="*/ 22 h 164"/>
                  <a:gd name="T2" fmla="*/ 218 w 328"/>
                  <a:gd name="T3" fmla="*/ 30 h 164"/>
                  <a:gd name="T4" fmla="*/ 220 w 328"/>
                  <a:gd name="T5" fmla="*/ 34 h 164"/>
                  <a:gd name="T6" fmla="*/ 224 w 328"/>
                  <a:gd name="T7" fmla="*/ 42 h 164"/>
                  <a:gd name="T8" fmla="*/ 230 w 328"/>
                  <a:gd name="T9" fmla="*/ 50 h 164"/>
                  <a:gd name="T10" fmla="*/ 234 w 328"/>
                  <a:gd name="T11" fmla="*/ 58 h 164"/>
                  <a:gd name="T12" fmla="*/ 240 w 328"/>
                  <a:gd name="T13" fmla="*/ 68 h 164"/>
                  <a:gd name="T14" fmla="*/ 252 w 328"/>
                  <a:gd name="T15" fmla="*/ 76 h 164"/>
                  <a:gd name="T16" fmla="*/ 268 w 328"/>
                  <a:gd name="T17" fmla="*/ 80 h 164"/>
                  <a:gd name="T18" fmla="*/ 276 w 328"/>
                  <a:gd name="T19" fmla="*/ 76 h 164"/>
                  <a:gd name="T20" fmla="*/ 286 w 328"/>
                  <a:gd name="T21" fmla="*/ 86 h 164"/>
                  <a:gd name="T22" fmla="*/ 294 w 328"/>
                  <a:gd name="T23" fmla="*/ 96 h 164"/>
                  <a:gd name="T24" fmla="*/ 302 w 328"/>
                  <a:gd name="T25" fmla="*/ 100 h 164"/>
                  <a:gd name="T26" fmla="*/ 308 w 328"/>
                  <a:gd name="T27" fmla="*/ 106 h 164"/>
                  <a:gd name="T28" fmla="*/ 320 w 328"/>
                  <a:gd name="T29" fmla="*/ 102 h 164"/>
                  <a:gd name="T30" fmla="*/ 326 w 328"/>
                  <a:gd name="T31" fmla="*/ 136 h 164"/>
                  <a:gd name="T32" fmla="*/ 8 w 328"/>
                  <a:gd name="T33" fmla="*/ 164 h 164"/>
                  <a:gd name="T34" fmla="*/ 6 w 328"/>
                  <a:gd name="T35" fmla="*/ 156 h 164"/>
                  <a:gd name="T36" fmla="*/ 2 w 328"/>
                  <a:gd name="T37" fmla="*/ 148 h 164"/>
                  <a:gd name="T38" fmla="*/ 2 w 328"/>
                  <a:gd name="T39" fmla="*/ 142 h 164"/>
                  <a:gd name="T40" fmla="*/ 6 w 328"/>
                  <a:gd name="T41" fmla="*/ 136 h 164"/>
                  <a:gd name="T42" fmla="*/ 8 w 328"/>
                  <a:gd name="T43" fmla="*/ 128 h 164"/>
                  <a:gd name="T44" fmla="*/ 8 w 328"/>
                  <a:gd name="T45" fmla="*/ 124 h 164"/>
                  <a:gd name="T46" fmla="*/ 6 w 328"/>
                  <a:gd name="T47" fmla="*/ 118 h 164"/>
                  <a:gd name="T48" fmla="*/ 8 w 328"/>
                  <a:gd name="T49" fmla="*/ 114 h 164"/>
                  <a:gd name="T50" fmla="*/ 12 w 328"/>
                  <a:gd name="T51" fmla="*/ 110 h 164"/>
                  <a:gd name="T52" fmla="*/ 10 w 328"/>
                  <a:gd name="T53" fmla="*/ 104 h 164"/>
                  <a:gd name="T54" fmla="*/ 18 w 328"/>
                  <a:gd name="T55" fmla="*/ 102 h 164"/>
                  <a:gd name="T56" fmla="*/ 18 w 328"/>
                  <a:gd name="T57" fmla="*/ 94 h 164"/>
                  <a:gd name="T58" fmla="*/ 16 w 328"/>
                  <a:gd name="T59" fmla="*/ 88 h 164"/>
                  <a:gd name="T60" fmla="*/ 16 w 328"/>
                  <a:gd name="T61" fmla="*/ 80 h 164"/>
                  <a:gd name="T62" fmla="*/ 14 w 328"/>
                  <a:gd name="T63" fmla="*/ 78 h 164"/>
                  <a:gd name="T64" fmla="*/ 16 w 328"/>
                  <a:gd name="T65" fmla="*/ 72 h 164"/>
                  <a:gd name="T66" fmla="*/ 20 w 328"/>
                  <a:gd name="T67" fmla="*/ 70 h 164"/>
                  <a:gd name="T68" fmla="*/ 20 w 328"/>
                  <a:gd name="T69" fmla="*/ 66 h 164"/>
                  <a:gd name="T70" fmla="*/ 20 w 328"/>
                  <a:gd name="T71" fmla="*/ 62 h 164"/>
                  <a:gd name="T72" fmla="*/ 14 w 328"/>
                  <a:gd name="T73" fmla="*/ 64 h 164"/>
                  <a:gd name="T74" fmla="*/ 14 w 328"/>
                  <a:gd name="T75" fmla="*/ 56 h 164"/>
                  <a:gd name="T76" fmla="*/ 12 w 328"/>
                  <a:gd name="T77" fmla="*/ 52 h 164"/>
                  <a:gd name="T78" fmla="*/ 18 w 328"/>
                  <a:gd name="T79" fmla="*/ 44 h 164"/>
                  <a:gd name="T80" fmla="*/ 18 w 328"/>
                  <a:gd name="T81" fmla="*/ 40 h 164"/>
                  <a:gd name="T82" fmla="*/ 18 w 328"/>
                  <a:gd name="T83" fmla="*/ 32 h 164"/>
                  <a:gd name="T84" fmla="*/ 14 w 328"/>
                  <a:gd name="T85" fmla="*/ 34 h 164"/>
                  <a:gd name="T86" fmla="*/ 16 w 328"/>
                  <a:gd name="T87" fmla="*/ 26 h 164"/>
                  <a:gd name="T88" fmla="*/ 20 w 328"/>
                  <a:gd name="T89" fmla="*/ 28 h 164"/>
                  <a:gd name="T90" fmla="*/ 24 w 328"/>
                  <a:gd name="T91" fmla="*/ 22 h 164"/>
                  <a:gd name="T92" fmla="*/ 26 w 328"/>
                  <a:gd name="T93" fmla="*/ 20 h 164"/>
                  <a:gd name="T94" fmla="*/ 22 w 328"/>
                  <a:gd name="T95" fmla="*/ 18 h 164"/>
                  <a:gd name="T96" fmla="*/ 18 w 328"/>
                  <a:gd name="T97" fmla="*/ 10 h 164"/>
                  <a:gd name="T98" fmla="*/ 22 w 328"/>
                  <a:gd name="T99" fmla="*/ 12 h 164"/>
                  <a:gd name="T100" fmla="*/ 22 w 328"/>
                  <a:gd name="T101" fmla="*/ 10 h 164"/>
                  <a:gd name="T102" fmla="*/ 24 w 328"/>
                  <a:gd name="T103" fmla="*/ 4 h 164"/>
                  <a:gd name="T104" fmla="*/ 138 w 328"/>
                  <a:gd name="T105" fmla="*/ 0 h 164"/>
                  <a:gd name="T106" fmla="*/ 218 w 328"/>
                  <a:gd name="T107" fmla="*/ 1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8" h="164">
                    <a:moveTo>
                      <a:pt x="218" y="16"/>
                    </a:moveTo>
                    <a:lnTo>
                      <a:pt x="216" y="20"/>
                    </a:lnTo>
                    <a:lnTo>
                      <a:pt x="212" y="22"/>
                    </a:lnTo>
                    <a:lnTo>
                      <a:pt x="212" y="24"/>
                    </a:lnTo>
                    <a:lnTo>
                      <a:pt x="214" y="28"/>
                    </a:lnTo>
                    <a:lnTo>
                      <a:pt x="218" y="30"/>
                    </a:lnTo>
                    <a:lnTo>
                      <a:pt x="220" y="28"/>
                    </a:lnTo>
                    <a:lnTo>
                      <a:pt x="222" y="32"/>
                    </a:lnTo>
                    <a:lnTo>
                      <a:pt x="220" y="34"/>
                    </a:lnTo>
                    <a:lnTo>
                      <a:pt x="220" y="36"/>
                    </a:lnTo>
                    <a:lnTo>
                      <a:pt x="222" y="40"/>
                    </a:lnTo>
                    <a:lnTo>
                      <a:pt x="224" y="42"/>
                    </a:lnTo>
                    <a:lnTo>
                      <a:pt x="226" y="42"/>
                    </a:lnTo>
                    <a:lnTo>
                      <a:pt x="228" y="46"/>
                    </a:lnTo>
                    <a:lnTo>
                      <a:pt x="230" y="50"/>
                    </a:lnTo>
                    <a:lnTo>
                      <a:pt x="232" y="52"/>
                    </a:lnTo>
                    <a:lnTo>
                      <a:pt x="234" y="56"/>
                    </a:lnTo>
                    <a:lnTo>
                      <a:pt x="234" y="58"/>
                    </a:lnTo>
                    <a:lnTo>
                      <a:pt x="238" y="60"/>
                    </a:lnTo>
                    <a:lnTo>
                      <a:pt x="240" y="64"/>
                    </a:lnTo>
                    <a:lnTo>
                      <a:pt x="240" y="68"/>
                    </a:lnTo>
                    <a:lnTo>
                      <a:pt x="244" y="74"/>
                    </a:lnTo>
                    <a:lnTo>
                      <a:pt x="248" y="76"/>
                    </a:lnTo>
                    <a:lnTo>
                      <a:pt x="252" y="76"/>
                    </a:lnTo>
                    <a:lnTo>
                      <a:pt x="256" y="76"/>
                    </a:lnTo>
                    <a:lnTo>
                      <a:pt x="262" y="78"/>
                    </a:lnTo>
                    <a:lnTo>
                      <a:pt x="268" y="80"/>
                    </a:lnTo>
                    <a:lnTo>
                      <a:pt x="270" y="80"/>
                    </a:lnTo>
                    <a:lnTo>
                      <a:pt x="272" y="78"/>
                    </a:lnTo>
                    <a:lnTo>
                      <a:pt x="276" y="76"/>
                    </a:lnTo>
                    <a:lnTo>
                      <a:pt x="278" y="78"/>
                    </a:lnTo>
                    <a:lnTo>
                      <a:pt x="282" y="82"/>
                    </a:lnTo>
                    <a:lnTo>
                      <a:pt x="286" y="86"/>
                    </a:lnTo>
                    <a:lnTo>
                      <a:pt x="288" y="92"/>
                    </a:lnTo>
                    <a:lnTo>
                      <a:pt x="290" y="94"/>
                    </a:lnTo>
                    <a:lnTo>
                      <a:pt x="294" y="96"/>
                    </a:lnTo>
                    <a:lnTo>
                      <a:pt x="298" y="94"/>
                    </a:lnTo>
                    <a:lnTo>
                      <a:pt x="300" y="94"/>
                    </a:lnTo>
                    <a:lnTo>
                      <a:pt x="302" y="100"/>
                    </a:lnTo>
                    <a:lnTo>
                      <a:pt x="304" y="102"/>
                    </a:lnTo>
                    <a:lnTo>
                      <a:pt x="306" y="106"/>
                    </a:lnTo>
                    <a:lnTo>
                      <a:pt x="308" y="106"/>
                    </a:lnTo>
                    <a:lnTo>
                      <a:pt x="312" y="106"/>
                    </a:lnTo>
                    <a:lnTo>
                      <a:pt x="316" y="104"/>
                    </a:lnTo>
                    <a:lnTo>
                      <a:pt x="320" y="102"/>
                    </a:lnTo>
                    <a:lnTo>
                      <a:pt x="322" y="102"/>
                    </a:lnTo>
                    <a:lnTo>
                      <a:pt x="328" y="108"/>
                    </a:lnTo>
                    <a:lnTo>
                      <a:pt x="326" y="136"/>
                    </a:lnTo>
                    <a:lnTo>
                      <a:pt x="224" y="136"/>
                    </a:lnTo>
                    <a:lnTo>
                      <a:pt x="224" y="162"/>
                    </a:lnTo>
                    <a:lnTo>
                      <a:pt x="8" y="164"/>
                    </a:lnTo>
                    <a:lnTo>
                      <a:pt x="4" y="160"/>
                    </a:lnTo>
                    <a:lnTo>
                      <a:pt x="4" y="158"/>
                    </a:lnTo>
                    <a:lnTo>
                      <a:pt x="6" y="156"/>
                    </a:lnTo>
                    <a:lnTo>
                      <a:pt x="6" y="154"/>
                    </a:lnTo>
                    <a:lnTo>
                      <a:pt x="6" y="150"/>
                    </a:lnTo>
                    <a:lnTo>
                      <a:pt x="2" y="148"/>
                    </a:lnTo>
                    <a:lnTo>
                      <a:pt x="2" y="148"/>
                    </a:lnTo>
                    <a:lnTo>
                      <a:pt x="0" y="146"/>
                    </a:lnTo>
                    <a:lnTo>
                      <a:pt x="2" y="142"/>
                    </a:lnTo>
                    <a:lnTo>
                      <a:pt x="4" y="142"/>
                    </a:lnTo>
                    <a:lnTo>
                      <a:pt x="6" y="138"/>
                    </a:lnTo>
                    <a:lnTo>
                      <a:pt x="6" y="136"/>
                    </a:lnTo>
                    <a:lnTo>
                      <a:pt x="8" y="132"/>
                    </a:lnTo>
                    <a:lnTo>
                      <a:pt x="8" y="130"/>
                    </a:lnTo>
                    <a:lnTo>
                      <a:pt x="8" y="128"/>
                    </a:lnTo>
                    <a:lnTo>
                      <a:pt x="6" y="126"/>
                    </a:lnTo>
                    <a:lnTo>
                      <a:pt x="8" y="126"/>
                    </a:lnTo>
                    <a:lnTo>
                      <a:pt x="8" y="124"/>
                    </a:lnTo>
                    <a:lnTo>
                      <a:pt x="6" y="122"/>
                    </a:lnTo>
                    <a:lnTo>
                      <a:pt x="6" y="120"/>
                    </a:lnTo>
                    <a:lnTo>
                      <a:pt x="6" y="118"/>
                    </a:lnTo>
                    <a:lnTo>
                      <a:pt x="6" y="114"/>
                    </a:lnTo>
                    <a:lnTo>
                      <a:pt x="6" y="114"/>
                    </a:lnTo>
                    <a:lnTo>
                      <a:pt x="8" y="114"/>
                    </a:lnTo>
                    <a:lnTo>
                      <a:pt x="12" y="112"/>
                    </a:lnTo>
                    <a:lnTo>
                      <a:pt x="12" y="110"/>
                    </a:lnTo>
                    <a:lnTo>
                      <a:pt x="12" y="110"/>
                    </a:lnTo>
                    <a:lnTo>
                      <a:pt x="10" y="106"/>
                    </a:lnTo>
                    <a:lnTo>
                      <a:pt x="10" y="104"/>
                    </a:lnTo>
                    <a:lnTo>
                      <a:pt x="10" y="104"/>
                    </a:lnTo>
                    <a:lnTo>
                      <a:pt x="12" y="102"/>
                    </a:lnTo>
                    <a:lnTo>
                      <a:pt x="14" y="102"/>
                    </a:lnTo>
                    <a:lnTo>
                      <a:pt x="18" y="102"/>
                    </a:lnTo>
                    <a:lnTo>
                      <a:pt x="18" y="102"/>
                    </a:lnTo>
                    <a:lnTo>
                      <a:pt x="16" y="96"/>
                    </a:lnTo>
                    <a:lnTo>
                      <a:pt x="18" y="94"/>
                    </a:lnTo>
                    <a:lnTo>
                      <a:pt x="16" y="90"/>
                    </a:lnTo>
                    <a:lnTo>
                      <a:pt x="16" y="88"/>
                    </a:lnTo>
                    <a:lnTo>
                      <a:pt x="16" y="88"/>
                    </a:lnTo>
                    <a:lnTo>
                      <a:pt x="16" y="86"/>
                    </a:lnTo>
                    <a:lnTo>
                      <a:pt x="16" y="84"/>
                    </a:lnTo>
                    <a:lnTo>
                      <a:pt x="16" y="80"/>
                    </a:lnTo>
                    <a:lnTo>
                      <a:pt x="16" y="80"/>
                    </a:lnTo>
                    <a:lnTo>
                      <a:pt x="14" y="80"/>
                    </a:lnTo>
                    <a:lnTo>
                      <a:pt x="14" y="78"/>
                    </a:lnTo>
                    <a:lnTo>
                      <a:pt x="14" y="76"/>
                    </a:lnTo>
                    <a:lnTo>
                      <a:pt x="14" y="74"/>
                    </a:lnTo>
                    <a:lnTo>
                      <a:pt x="16" y="72"/>
                    </a:lnTo>
                    <a:lnTo>
                      <a:pt x="18" y="72"/>
                    </a:lnTo>
                    <a:lnTo>
                      <a:pt x="18" y="72"/>
                    </a:lnTo>
                    <a:lnTo>
                      <a:pt x="20" y="70"/>
                    </a:lnTo>
                    <a:lnTo>
                      <a:pt x="20" y="70"/>
                    </a:lnTo>
                    <a:lnTo>
                      <a:pt x="20" y="68"/>
                    </a:lnTo>
                    <a:lnTo>
                      <a:pt x="20" y="66"/>
                    </a:lnTo>
                    <a:lnTo>
                      <a:pt x="22" y="64"/>
                    </a:lnTo>
                    <a:lnTo>
                      <a:pt x="22" y="64"/>
                    </a:lnTo>
                    <a:lnTo>
                      <a:pt x="20" y="62"/>
                    </a:lnTo>
                    <a:lnTo>
                      <a:pt x="20" y="62"/>
                    </a:lnTo>
                    <a:lnTo>
                      <a:pt x="16" y="64"/>
                    </a:lnTo>
                    <a:lnTo>
                      <a:pt x="14" y="64"/>
                    </a:lnTo>
                    <a:lnTo>
                      <a:pt x="14" y="60"/>
                    </a:lnTo>
                    <a:lnTo>
                      <a:pt x="14" y="58"/>
                    </a:lnTo>
                    <a:lnTo>
                      <a:pt x="14" y="56"/>
                    </a:lnTo>
                    <a:lnTo>
                      <a:pt x="10" y="54"/>
                    </a:lnTo>
                    <a:lnTo>
                      <a:pt x="10" y="54"/>
                    </a:lnTo>
                    <a:lnTo>
                      <a:pt x="12" y="52"/>
                    </a:lnTo>
                    <a:lnTo>
                      <a:pt x="16" y="48"/>
                    </a:lnTo>
                    <a:lnTo>
                      <a:pt x="16" y="46"/>
                    </a:lnTo>
                    <a:lnTo>
                      <a:pt x="18" y="44"/>
                    </a:lnTo>
                    <a:lnTo>
                      <a:pt x="18" y="42"/>
                    </a:lnTo>
                    <a:lnTo>
                      <a:pt x="18" y="42"/>
                    </a:lnTo>
                    <a:lnTo>
                      <a:pt x="18" y="40"/>
                    </a:lnTo>
                    <a:lnTo>
                      <a:pt x="18" y="38"/>
                    </a:lnTo>
                    <a:lnTo>
                      <a:pt x="18" y="32"/>
                    </a:lnTo>
                    <a:lnTo>
                      <a:pt x="18" y="32"/>
                    </a:lnTo>
                    <a:lnTo>
                      <a:pt x="16" y="32"/>
                    </a:lnTo>
                    <a:lnTo>
                      <a:pt x="14" y="34"/>
                    </a:lnTo>
                    <a:lnTo>
                      <a:pt x="14" y="34"/>
                    </a:lnTo>
                    <a:lnTo>
                      <a:pt x="14" y="32"/>
                    </a:lnTo>
                    <a:lnTo>
                      <a:pt x="14" y="26"/>
                    </a:lnTo>
                    <a:lnTo>
                      <a:pt x="16" y="26"/>
                    </a:lnTo>
                    <a:lnTo>
                      <a:pt x="18" y="26"/>
                    </a:lnTo>
                    <a:lnTo>
                      <a:pt x="18" y="28"/>
                    </a:lnTo>
                    <a:lnTo>
                      <a:pt x="20" y="28"/>
                    </a:lnTo>
                    <a:lnTo>
                      <a:pt x="22" y="22"/>
                    </a:lnTo>
                    <a:lnTo>
                      <a:pt x="24" y="22"/>
                    </a:lnTo>
                    <a:lnTo>
                      <a:pt x="24" y="22"/>
                    </a:lnTo>
                    <a:lnTo>
                      <a:pt x="26" y="22"/>
                    </a:lnTo>
                    <a:lnTo>
                      <a:pt x="26" y="20"/>
                    </a:lnTo>
                    <a:lnTo>
                      <a:pt x="26" y="20"/>
                    </a:lnTo>
                    <a:lnTo>
                      <a:pt x="24" y="20"/>
                    </a:lnTo>
                    <a:lnTo>
                      <a:pt x="24" y="20"/>
                    </a:lnTo>
                    <a:lnTo>
                      <a:pt x="22" y="18"/>
                    </a:lnTo>
                    <a:lnTo>
                      <a:pt x="20" y="18"/>
                    </a:lnTo>
                    <a:lnTo>
                      <a:pt x="16" y="12"/>
                    </a:lnTo>
                    <a:lnTo>
                      <a:pt x="18" y="10"/>
                    </a:lnTo>
                    <a:lnTo>
                      <a:pt x="18" y="10"/>
                    </a:lnTo>
                    <a:lnTo>
                      <a:pt x="20" y="10"/>
                    </a:lnTo>
                    <a:lnTo>
                      <a:pt x="22" y="12"/>
                    </a:lnTo>
                    <a:lnTo>
                      <a:pt x="22" y="10"/>
                    </a:lnTo>
                    <a:lnTo>
                      <a:pt x="22" y="10"/>
                    </a:lnTo>
                    <a:lnTo>
                      <a:pt x="22" y="10"/>
                    </a:lnTo>
                    <a:lnTo>
                      <a:pt x="22" y="8"/>
                    </a:lnTo>
                    <a:lnTo>
                      <a:pt x="22" y="6"/>
                    </a:lnTo>
                    <a:lnTo>
                      <a:pt x="24" y="4"/>
                    </a:lnTo>
                    <a:lnTo>
                      <a:pt x="24" y="2"/>
                    </a:lnTo>
                    <a:lnTo>
                      <a:pt x="24" y="0"/>
                    </a:lnTo>
                    <a:lnTo>
                      <a:pt x="138" y="0"/>
                    </a:lnTo>
                    <a:lnTo>
                      <a:pt x="138" y="18"/>
                    </a:lnTo>
                    <a:lnTo>
                      <a:pt x="218" y="16"/>
                    </a:lnTo>
                    <a:lnTo>
                      <a:pt x="218" y="16"/>
                    </a:lnTo>
                    <a:close/>
                  </a:path>
                </a:pathLst>
              </a:custGeom>
              <a:grpFill/>
              <a:ln w="3175" cmpd="sng">
                <a:solidFill>
                  <a:srgbClr val="000000"/>
                </a:solidFill>
                <a:round/>
                <a:headEnd/>
                <a:tailEnd/>
              </a:ln>
            </p:spPr>
            <p:txBody>
              <a:bodyPr/>
              <a:lstStyle/>
              <a:p>
                <a:endParaRPr lang="en-US" sz="2600" dirty="0"/>
              </a:p>
            </p:txBody>
          </p:sp>
          <p:sp>
            <p:nvSpPr>
              <p:cNvPr id="963" name="Freeform 179"/>
              <p:cNvSpPr>
                <a:spLocks/>
              </p:cNvSpPr>
              <p:nvPr/>
            </p:nvSpPr>
            <p:spPr bwMode="auto">
              <a:xfrm>
                <a:off x="3494" y="1578"/>
                <a:ext cx="4" cy="4"/>
              </a:xfrm>
              <a:custGeom>
                <a:avLst/>
                <a:gdLst>
                  <a:gd name="T0" fmla="*/ 4 w 4"/>
                  <a:gd name="T1" fmla="*/ 0 h 4"/>
                  <a:gd name="T2" fmla="*/ 4 w 4"/>
                  <a:gd name="T3" fmla="*/ 0 h 4"/>
                  <a:gd name="T4" fmla="*/ 4 w 4"/>
                  <a:gd name="T5" fmla="*/ 2 h 4"/>
                  <a:gd name="T6" fmla="*/ 2 w 4"/>
                  <a:gd name="T7" fmla="*/ 4 h 4"/>
                  <a:gd name="T8" fmla="*/ 0 w 4"/>
                  <a:gd name="T9" fmla="*/ 4 h 4"/>
                  <a:gd name="T10" fmla="*/ 0 w 4"/>
                  <a:gd name="T11" fmla="*/ 0 h 4"/>
                  <a:gd name="T12" fmla="*/ 2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4" y="2"/>
                    </a:lnTo>
                    <a:lnTo>
                      <a:pt x="2" y="4"/>
                    </a:lnTo>
                    <a:lnTo>
                      <a:pt x="0" y="4"/>
                    </a:lnTo>
                    <a:lnTo>
                      <a:pt x="0" y="0"/>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64" name="Freeform 180"/>
              <p:cNvSpPr>
                <a:spLocks/>
              </p:cNvSpPr>
              <p:nvPr/>
            </p:nvSpPr>
            <p:spPr bwMode="auto">
              <a:xfrm>
                <a:off x="3486" y="1578"/>
                <a:ext cx="6" cy="4"/>
              </a:xfrm>
              <a:custGeom>
                <a:avLst/>
                <a:gdLst>
                  <a:gd name="T0" fmla="*/ 4 w 6"/>
                  <a:gd name="T1" fmla="*/ 0 h 4"/>
                  <a:gd name="T2" fmla="*/ 4 w 6"/>
                  <a:gd name="T3" fmla="*/ 0 h 4"/>
                  <a:gd name="T4" fmla="*/ 6 w 6"/>
                  <a:gd name="T5" fmla="*/ 0 h 4"/>
                  <a:gd name="T6" fmla="*/ 4 w 6"/>
                  <a:gd name="T7" fmla="*/ 4 h 4"/>
                  <a:gd name="T8" fmla="*/ 4 w 6"/>
                  <a:gd name="T9" fmla="*/ 4 h 4"/>
                  <a:gd name="T10" fmla="*/ 2 w 6"/>
                  <a:gd name="T11" fmla="*/ 4 h 4"/>
                  <a:gd name="T12" fmla="*/ 0 w 6"/>
                  <a:gd name="T13" fmla="*/ 4 h 4"/>
                  <a:gd name="T14" fmla="*/ 0 w 6"/>
                  <a:gd name="T15" fmla="*/ 2 h 4"/>
                  <a:gd name="T16" fmla="*/ 0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4" y="4"/>
                    </a:lnTo>
                    <a:lnTo>
                      <a:pt x="4" y="4"/>
                    </a:lnTo>
                    <a:lnTo>
                      <a:pt x="2" y="4"/>
                    </a:lnTo>
                    <a:lnTo>
                      <a:pt x="0" y="4"/>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65" name="Freeform 181"/>
              <p:cNvSpPr>
                <a:spLocks/>
              </p:cNvSpPr>
              <p:nvPr/>
            </p:nvSpPr>
            <p:spPr bwMode="auto">
              <a:xfrm>
                <a:off x="3484" y="1586"/>
                <a:ext cx="4" cy="8"/>
              </a:xfrm>
              <a:custGeom>
                <a:avLst/>
                <a:gdLst>
                  <a:gd name="T0" fmla="*/ 2 w 4"/>
                  <a:gd name="T1" fmla="*/ 0 h 8"/>
                  <a:gd name="T2" fmla="*/ 2 w 4"/>
                  <a:gd name="T3" fmla="*/ 2 h 8"/>
                  <a:gd name="T4" fmla="*/ 4 w 4"/>
                  <a:gd name="T5" fmla="*/ 4 h 8"/>
                  <a:gd name="T6" fmla="*/ 4 w 4"/>
                  <a:gd name="T7" fmla="*/ 8 h 8"/>
                  <a:gd name="T8" fmla="*/ 2 w 4"/>
                  <a:gd name="T9" fmla="*/ 8 h 8"/>
                  <a:gd name="T10" fmla="*/ 0 w 4"/>
                  <a:gd name="T11" fmla="*/ 6 h 8"/>
                  <a:gd name="T12" fmla="*/ 0 w 4"/>
                  <a:gd name="T13" fmla="*/ 4 h 8"/>
                  <a:gd name="T14" fmla="*/ 0 w 4"/>
                  <a:gd name="T15" fmla="*/ 0 h 8"/>
                  <a:gd name="T16" fmla="*/ 0 w 4"/>
                  <a:gd name="T17" fmla="*/ 0 h 8"/>
                  <a:gd name="T18" fmla="*/ 2 w 4"/>
                  <a:gd name="T19" fmla="*/ 0 h 8"/>
                  <a:gd name="T20" fmla="*/ 2 w 4"/>
                  <a:gd name="T21" fmla="*/ 0 h 8"/>
                  <a:gd name="T22" fmla="*/ 2 w 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0"/>
                    </a:moveTo>
                    <a:lnTo>
                      <a:pt x="2" y="2"/>
                    </a:lnTo>
                    <a:lnTo>
                      <a:pt x="4" y="4"/>
                    </a:lnTo>
                    <a:lnTo>
                      <a:pt x="4" y="8"/>
                    </a:lnTo>
                    <a:lnTo>
                      <a:pt x="2" y="8"/>
                    </a:lnTo>
                    <a:lnTo>
                      <a:pt x="0" y="6"/>
                    </a:lnTo>
                    <a:lnTo>
                      <a:pt x="0" y="4"/>
                    </a:lnTo>
                    <a:lnTo>
                      <a:pt x="0" y="0"/>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66" name="Freeform 182"/>
              <p:cNvSpPr>
                <a:spLocks/>
              </p:cNvSpPr>
              <p:nvPr/>
            </p:nvSpPr>
            <p:spPr bwMode="auto">
              <a:xfrm>
                <a:off x="3476" y="1590"/>
                <a:ext cx="6" cy="6"/>
              </a:xfrm>
              <a:custGeom>
                <a:avLst/>
                <a:gdLst>
                  <a:gd name="T0" fmla="*/ 2 w 6"/>
                  <a:gd name="T1" fmla="*/ 0 h 6"/>
                  <a:gd name="T2" fmla="*/ 4 w 6"/>
                  <a:gd name="T3" fmla="*/ 0 h 6"/>
                  <a:gd name="T4" fmla="*/ 6 w 6"/>
                  <a:gd name="T5" fmla="*/ 2 h 6"/>
                  <a:gd name="T6" fmla="*/ 6 w 6"/>
                  <a:gd name="T7" fmla="*/ 4 h 6"/>
                  <a:gd name="T8" fmla="*/ 6 w 6"/>
                  <a:gd name="T9" fmla="*/ 6 h 6"/>
                  <a:gd name="T10" fmla="*/ 4 w 6"/>
                  <a:gd name="T11" fmla="*/ 6 h 6"/>
                  <a:gd name="T12" fmla="*/ 2 w 6"/>
                  <a:gd name="T13" fmla="*/ 6 h 6"/>
                  <a:gd name="T14" fmla="*/ 2 w 6"/>
                  <a:gd name="T15" fmla="*/ 6 h 6"/>
                  <a:gd name="T16" fmla="*/ 0 w 6"/>
                  <a:gd name="T17" fmla="*/ 2 h 6"/>
                  <a:gd name="T18" fmla="*/ 2 w 6"/>
                  <a:gd name="T19" fmla="*/ 0 h 6"/>
                  <a:gd name="T20" fmla="*/ 2 w 6"/>
                  <a:gd name="T21" fmla="*/ 0 h 6"/>
                  <a:gd name="T22" fmla="*/ 2 w 6"/>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2" y="0"/>
                    </a:moveTo>
                    <a:lnTo>
                      <a:pt x="4" y="0"/>
                    </a:lnTo>
                    <a:lnTo>
                      <a:pt x="6" y="2"/>
                    </a:lnTo>
                    <a:lnTo>
                      <a:pt x="6" y="4"/>
                    </a:lnTo>
                    <a:lnTo>
                      <a:pt x="6" y="6"/>
                    </a:lnTo>
                    <a:lnTo>
                      <a:pt x="4" y="6"/>
                    </a:lnTo>
                    <a:lnTo>
                      <a:pt x="2" y="6"/>
                    </a:lnTo>
                    <a:lnTo>
                      <a:pt x="2" y="6"/>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67" name="Freeform 183"/>
              <p:cNvSpPr>
                <a:spLocks/>
              </p:cNvSpPr>
              <p:nvPr/>
            </p:nvSpPr>
            <p:spPr bwMode="auto">
              <a:xfrm>
                <a:off x="3484" y="1592"/>
                <a:ext cx="12" cy="10"/>
              </a:xfrm>
              <a:custGeom>
                <a:avLst/>
                <a:gdLst>
                  <a:gd name="T0" fmla="*/ 10 w 12"/>
                  <a:gd name="T1" fmla="*/ 0 h 10"/>
                  <a:gd name="T2" fmla="*/ 12 w 12"/>
                  <a:gd name="T3" fmla="*/ 2 h 10"/>
                  <a:gd name="T4" fmla="*/ 4 w 12"/>
                  <a:gd name="T5" fmla="*/ 6 h 10"/>
                  <a:gd name="T6" fmla="*/ 2 w 12"/>
                  <a:gd name="T7" fmla="*/ 10 h 10"/>
                  <a:gd name="T8" fmla="*/ 2 w 12"/>
                  <a:gd name="T9" fmla="*/ 10 h 10"/>
                  <a:gd name="T10" fmla="*/ 0 w 12"/>
                  <a:gd name="T11" fmla="*/ 8 h 10"/>
                  <a:gd name="T12" fmla="*/ 4 w 12"/>
                  <a:gd name="T13" fmla="*/ 4 h 10"/>
                  <a:gd name="T14" fmla="*/ 8 w 12"/>
                  <a:gd name="T15" fmla="*/ 0 h 10"/>
                  <a:gd name="T16" fmla="*/ 10 w 12"/>
                  <a:gd name="T17" fmla="*/ 0 h 10"/>
                  <a:gd name="T18" fmla="*/ 10 w 12"/>
                  <a:gd name="T19" fmla="*/ 0 h 10"/>
                  <a:gd name="T20" fmla="*/ 10 w 12"/>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10" y="0"/>
                    </a:moveTo>
                    <a:lnTo>
                      <a:pt x="12" y="2"/>
                    </a:lnTo>
                    <a:lnTo>
                      <a:pt x="4" y="6"/>
                    </a:lnTo>
                    <a:lnTo>
                      <a:pt x="2" y="10"/>
                    </a:lnTo>
                    <a:lnTo>
                      <a:pt x="2" y="10"/>
                    </a:lnTo>
                    <a:lnTo>
                      <a:pt x="0" y="8"/>
                    </a:lnTo>
                    <a:lnTo>
                      <a:pt x="4" y="4"/>
                    </a:lnTo>
                    <a:lnTo>
                      <a:pt x="8" y="0"/>
                    </a:lnTo>
                    <a:lnTo>
                      <a:pt x="10" y="0"/>
                    </a:lnTo>
                    <a:lnTo>
                      <a:pt x="10" y="0"/>
                    </a:lnTo>
                    <a:lnTo>
                      <a:pt x="10" y="0"/>
                    </a:lnTo>
                    <a:close/>
                  </a:path>
                </a:pathLst>
              </a:custGeom>
              <a:grpFill/>
              <a:ln w="3175" cmpd="sng">
                <a:solidFill>
                  <a:srgbClr val="000000"/>
                </a:solidFill>
                <a:round/>
                <a:headEnd/>
                <a:tailEnd/>
              </a:ln>
            </p:spPr>
            <p:txBody>
              <a:bodyPr/>
              <a:lstStyle/>
              <a:p>
                <a:endParaRPr lang="en-US" sz="2600" dirty="0"/>
              </a:p>
            </p:txBody>
          </p:sp>
          <p:sp>
            <p:nvSpPr>
              <p:cNvPr id="968" name="Freeform 184"/>
              <p:cNvSpPr>
                <a:spLocks/>
              </p:cNvSpPr>
              <p:nvPr/>
            </p:nvSpPr>
            <p:spPr bwMode="auto">
              <a:xfrm>
                <a:off x="3484" y="1606"/>
                <a:ext cx="4" cy="4"/>
              </a:xfrm>
              <a:custGeom>
                <a:avLst/>
                <a:gdLst>
                  <a:gd name="T0" fmla="*/ 2 w 4"/>
                  <a:gd name="T1" fmla="*/ 0 h 4"/>
                  <a:gd name="T2" fmla="*/ 4 w 4"/>
                  <a:gd name="T3" fmla="*/ 2 h 4"/>
                  <a:gd name="T4" fmla="*/ 4 w 4"/>
                  <a:gd name="T5" fmla="*/ 4 h 4"/>
                  <a:gd name="T6" fmla="*/ 0 w 4"/>
                  <a:gd name="T7" fmla="*/ 4 h 4"/>
                  <a:gd name="T8" fmla="*/ 0 w 4"/>
                  <a:gd name="T9" fmla="*/ 4 h 4"/>
                  <a:gd name="T10" fmla="*/ 0 w 4"/>
                  <a:gd name="T11" fmla="*/ 2 h 4"/>
                  <a:gd name="T12" fmla="*/ 0 w 4"/>
                  <a:gd name="T13" fmla="*/ 0 h 4"/>
                  <a:gd name="T14" fmla="*/ 2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2"/>
                    </a:lnTo>
                    <a:lnTo>
                      <a:pt x="4" y="4"/>
                    </a:lnTo>
                    <a:lnTo>
                      <a:pt x="0" y="4"/>
                    </a:lnTo>
                    <a:lnTo>
                      <a:pt x="0" y="4"/>
                    </a:lnTo>
                    <a:lnTo>
                      <a:pt x="0" y="2"/>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69" name="Freeform 185"/>
              <p:cNvSpPr>
                <a:spLocks/>
              </p:cNvSpPr>
              <p:nvPr/>
            </p:nvSpPr>
            <p:spPr bwMode="auto">
              <a:xfrm>
                <a:off x="3490" y="1610"/>
                <a:ext cx="4" cy="8"/>
              </a:xfrm>
              <a:custGeom>
                <a:avLst/>
                <a:gdLst>
                  <a:gd name="T0" fmla="*/ 0 w 4"/>
                  <a:gd name="T1" fmla="*/ 2 h 8"/>
                  <a:gd name="T2" fmla="*/ 2 w 4"/>
                  <a:gd name="T3" fmla="*/ 2 h 8"/>
                  <a:gd name="T4" fmla="*/ 2 w 4"/>
                  <a:gd name="T5" fmla="*/ 0 h 8"/>
                  <a:gd name="T6" fmla="*/ 4 w 4"/>
                  <a:gd name="T7" fmla="*/ 2 h 8"/>
                  <a:gd name="T8" fmla="*/ 4 w 4"/>
                  <a:gd name="T9" fmla="*/ 6 h 8"/>
                  <a:gd name="T10" fmla="*/ 4 w 4"/>
                  <a:gd name="T11" fmla="*/ 6 h 8"/>
                  <a:gd name="T12" fmla="*/ 2 w 4"/>
                  <a:gd name="T13" fmla="*/ 8 h 8"/>
                  <a:gd name="T14" fmla="*/ 2 w 4"/>
                  <a:gd name="T15" fmla="*/ 8 h 8"/>
                  <a:gd name="T16" fmla="*/ 0 w 4"/>
                  <a:gd name="T17" fmla="*/ 8 h 8"/>
                  <a:gd name="T18" fmla="*/ 0 w 4"/>
                  <a:gd name="T19" fmla="*/ 6 h 8"/>
                  <a:gd name="T20" fmla="*/ 0 w 4"/>
                  <a:gd name="T21" fmla="*/ 4 h 8"/>
                  <a:gd name="T22" fmla="*/ 0 w 4"/>
                  <a:gd name="T23" fmla="*/ 2 h 8"/>
                  <a:gd name="T24" fmla="*/ 0 w 4"/>
                  <a:gd name="T25" fmla="*/ 2 h 8"/>
                  <a:gd name="T26" fmla="*/ 0 w 4"/>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2"/>
                    </a:moveTo>
                    <a:lnTo>
                      <a:pt x="2" y="2"/>
                    </a:lnTo>
                    <a:lnTo>
                      <a:pt x="2" y="0"/>
                    </a:lnTo>
                    <a:lnTo>
                      <a:pt x="4" y="2"/>
                    </a:lnTo>
                    <a:lnTo>
                      <a:pt x="4" y="6"/>
                    </a:lnTo>
                    <a:lnTo>
                      <a:pt x="4" y="6"/>
                    </a:lnTo>
                    <a:lnTo>
                      <a:pt x="2" y="8"/>
                    </a:lnTo>
                    <a:lnTo>
                      <a:pt x="2" y="8"/>
                    </a:lnTo>
                    <a:lnTo>
                      <a:pt x="0" y="8"/>
                    </a:lnTo>
                    <a:lnTo>
                      <a:pt x="0" y="6"/>
                    </a:lnTo>
                    <a:lnTo>
                      <a:pt x="0"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970" name="Freeform 186"/>
              <p:cNvSpPr>
                <a:spLocks/>
              </p:cNvSpPr>
              <p:nvPr/>
            </p:nvSpPr>
            <p:spPr bwMode="auto">
              <a:xfrm>
                <a:off x="3484" y="1612"/>
                <a:ext cx="4" cy="6"/>
              </a:xfrm>
              <a:custGeom>
                <a:avLst/>
                <a:gdLst>
                  <a:gd name="T0" fmla="*/ 4 w 4"/>
                  <a:gd name="T1" fmla="*/ 0 h 6"/>
                  <a:gd name="T2" fmla="*/ 4 w 4"/>
                  <a:gd name="T3" fmla="*/ 2 h 6"/>
                  <a:gd name="T4" fmla="*/ 4 w 4"/>
                  <a:gd name="T5" fmla="*/ 4 h 6"/>
                  <a:gd name="T6" fmla="*/ 2 w 4"/>
                  <a:gd name="T7" fmla="*/ 6 h 6"/>
                  <a:gd name="T8" fmla="*/ 0 w 4"/>
                  <a:gd name="T9" fmla="*/ 4 h 6"/>
                  <a:gd name="T10" fmla="*/ 0 w 4"/>
                  <a:gd name="T11" fmla="*/ 2 h 6"/>
                  <a:gd name="T12" fmla="*/ 0 w 4"/>
                  <a:gd name="T13" fmla="*/ 0 h 6"/>
                  <a:gd name="T14" fmla="*/ 4 w 4"/>
                  <a:gd name="T15" fmla="*/ 0 h 6"/>
                  <a:gd name="T16" fmla="*/ 4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4" y="0"/>
                    </a:moveTo>
                    <a:lnTo>
                      <a:pt x="4" y="2"/>
                    </a:lnTo>
                    <a:lnTo>
                      <a:pt x="4" y="4"/>
                    </a:lnTo>
                    <a:lnTo>
                      <a:pt x="2" y="6"/>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71" name="Freeform 187"/>
              <p:cNvSpPr>
                <a:spLocks/>
              </p:cNvSpPr>
              <p:nvPr/>
            </p:nvSpPr>
            <p:spPr bwMode="auto">
              <a:xfrm>
                <a:off x="3486" y="1636"/>
                <a:ext cx="6" cy="4"/>
              </a:xfrm>
              <a:custGeom>
                <a:avLst/>
                <a:gdLst>
                  <a:gd name="T0" fmla="*/ 4 w 6"/>
                  <a:gd name="T1" fmla="*/ 0 h 4"/>
                  <a:gd name="T2" fmla="*/ 4 w 6"/>
                  <a:gd name="T3" fmla="*/ 0 h 4"/>
                  <a:gd name="T4" fmla="*/ 6 w 6"/>
                  <a:gd name="T5" fmla="*/ 0 h 4"/>
                  <a:gd name="T6" fmla="*/ 6 w 6"/>
                  <a:gd name="T7" fmla="*/ 2 h 4"/>
                  <a:gd name="T8" fmla="*/ 4 w 6"/>
                  <a:gd name="T9" fmla="*/ 4 h 4"/>
                  <a:gd name="T10" fmla="*/ 2 w 6"/>
                  <a:gd name="T11" fmla="*/ 4 h 4"/>
                  <a:gd name="T12" fmla="*/ 0 w 6"/>
                  <a:gd name="T13" fmla="*/ 4 h 4"/>
                  <a:gd name="T14" fmla="*/ 0 w 6"/>
                  <a:gd name="T15" fmla="*/ 2 h 4"/>
                  <a:gd name="T16" fmla="*/ 2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2"/>
                    </a:lnTo>
                    <a:lnTo>
                      <a:pt x="4" y="4"/>
                    </a:lnTo>
                    <a:lnTo>
                      <a:pt x="2" y="4"/>
                    </a:lnTo>
                    <a:lnTo>
                      <a:pt x="0" y="4"/>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972" name="Freeform 188"/>
              <p:cNvSpPr>
                <a:spLocks/>
              </p:cNvSpPr>
              <p:nvPr/>
            </p:nvSpPr>
            <p:spPr bwMode="auto">
              <a:xfrm>
                <a:off x="4502" y="1640"/>
                <a:ext cx="10" cy="16"/>
              </a:xfrm>
              <a:custGeom>
                <a:avLst/>
                <a:gdLst>
                  <a:gd name="T0" fmla="*/ 0 w 10"/>
                  <a:gd name="T1" fmla="*/ 0 h 16"/>
                  <a:gd name="T2" fmla="*/ 2 w 10"/>
                  <a:gd name="T3" fmla="*/ 2 h 16"/>
                  <a:gd name="T4" fmla="*/ 4 w 10"/>
                  <a:gd name="T5" fmla="*/ 2 h 16"/>
                  <a:gd name="T6" fmla="*/ 6 w 10"/>
                  <a:gd name="T7" fmla="*/ 2 h 16"/>
                  <a:gd name="T8" fmla="*/ 8 w 10"/>
                  <a:gd name="T9" fmla="*/ 4 h 16"/>
                  <a:gd name="T10" fmla="*/ 10 w 10"/>
                  <a:gd name="T11" fmla="*/ 6 h 16"/>
                  <a:gd name="T12" fmla="*/ 10 w 10"/>
                  <a:gd name="T13" fmla="*/ 6 h 16"/>
                  <a:gd name="T14" fmla="*/ 8 w 10"/>
                  <a:gd name="T15" fmla="*/ 8 h 16"/>
                  <a:gd name="T16" fmla="*/ 8 w 10"/>
                  <a:gd name="T17" fmla="*/ 10 h 16"/>
                  <a:gd name="T18" fmla="*/ 8 w 10"/>
                  <a:gd name="T19" fmla="*/ 12 h 16"/>
                  <a:gd name="T20" fmla="*/ 6 w 10"/>
                  <a:gd name="T21" fmla="*/ 14 h 16"/>
                  <a:gd name="T22" fmla="*/ 6 w 10"/>
                  <a:gd name="T23" fmla="*/ 16 h 16"/>
                  <a:gd name="T24" fmla="*/ 4 w 10"/>
                  <a:gd name="T25" fmla="*/ 16 h 16"/>
                  <a:gd name="T26" fmla="*/ 2 w 10"/>
                  <a:gd name="T27" fmla="*/ 14 h 16"/>
                  <a:gd name="T28" fmla="*/ 2 w 10"/>
                  <a:gd name="T29" fmla="*/ 12 h 16"/>
                  <a:gd name="T30" fmla="*/ 0 w 10"/>
                  <a:gd name="T31" fmla="*/ 6 h 16"/>
                  <a:gd name="T32" fmla="*/ 0 w 10"/>
                  <a:gd name="T33" fmla="*/ 2 h 16"/>
                  <a:gd name="T34" fmla="*/ 0 w 10"/>
                  <a:gd name="T35" fmla="*/ 0 h 16"/>
                  <a:gd name="T36" fmla="*/ 0 w 10"/>
                  <a:gd name="T37" fmla="*/ 0 h 16"/>
                  <a:gd name="T38" fmla="*/ 0 w 10"/>
                  <a:gd name="T3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6">
                    <a:moveTo>
                      <a:pt x="0" y="0"/>
                    </a:moveTo>
                    <a:lnTo>
                      <a:pt x="2" y="2"/>
                    </a:lnTo>
                    <a:lnTo>
                      <a:pt x="4" y="2"/>
                    </a:lnTo>
                    <a:lnTo>
                      <a:pt x="6" y="2"/>
                    </a:lnTo>
                    <a:lnTo>
                      <a:pt x="8" y="4"/>
                    </a:lnTo>
                    <a:lnTo>
                      <a:pt x="10" y="6"/>
                    </a:lnTo>
                    <a:lnTo>
                      <a:pt x="10" y="6"/>
                    </a:lnTo>
                    <a:lnTo>
                      <a:pt x="8" y="8"/>
                    </a:lnTo>
                    <a:lnTo>
                      <a:pt x="8" y="10"/>
                    </a:lnTo>
                    <a:lnTo>
                      <a:pt x="8" y="12"/>
                    </a:lnTo>
                    <a:lnTo>
                      <a:pt x="6" y="14"/>
                    </a:lnTo>
                    <a:lnTo>
                      <a:pt x="6" y="16"/>
                    </a:lnTo>
                    <a:lnTo>
                      <a:pt x="4" y="16"/>
                    </a:lnTo>
                    <a:lnTo>
                      <a:pt x="2" y="14"/>
                    </a:lnTo>
                    <a:lnTo>
                      <a:pt x="2" y="12"/>
                    </a:lnTo>
                    <a:lnTo>
                      <a:pt x="0" y="6"/>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973" name="Freeform 189"/>
              <p:cNvSpPr>
                <a:spLocks/>
              </p:cNvSpPr>
              <p:nvPr/>
            </p:nvSpPr>
            <p:spPr bwMode="auto">
              <a:xfrm>
                <a:off x="3418" y="1710"/>
                <a:ext cx="388" cy="192"/>
              </a:xfrm>
              <a:custGeom>
                <a:avLst/>
                <a:gdLst>
                  <a:gd name="T0" fmla="*/ 388 w 388"/>
                  <a:gd name="T1" fmla="*/ 136 h 192"/>
                  <a:gd name="T2" fmla="*/ 362 w 388"/>
                  <a:gd name="T3" fmla="*/ 192 h 192"/>
                  <a:gd name="T4" fmla="*/ 232 w 388"/>
                  <a:gd name="T5" fmla="*/ 192 h 192"/>
                  <a:gd name="T6" fmla="*/ 4 w 388"/>
                  <a:gd name="T7" fmla="*/ 186 h 192"/>
                  <a:gd name="T8" fmla="*/ 0 w 388"/>
                  <a:gd name="T9" fmla="*/ 182 h 192"/>
                  <a:gd name="T10" fmla="*/ 8 w 388"/>
                  <a:gd name="T11" fmla="*/ 174 h 192"/>
                  <a:gd name="T12" fmla="*/ 8 w 388"/>
                  <a:gd name="T13" fmla="*/ 168 h 192"/>
                  <a:gd name="T14" fmla="*/ 12 w 388"/>
                  <a:gd name="T15" fmla="*/ 170 h 192"/>
                  <a:gd name="T16" fmla="*/ 16 w 388"/>
                  <a:gd name="T17" fmla="*/ 170 h 192"/>
                  <a:gd name="T18" fmla="*/ 16 w 388"/>
                  <a:gd name="T19" fmla="*/ 166 h 192"/>
                  <a:gd name="T20" fmla="*/ 18 w 388"/>
                  <a:gd name="T21" fmla="*/ 166 h 192"/>
                  <a:gd name="T22" fmla="*/ 18 w 388"/>
                  <a:gd name="T23" fmla="*/ 164 h 192"/>
                  <a:gd name="T24" fmla="*/ 18 w 388"/>
                  <a:gd name="T25" fmla="*/ 160 h 192"/>
                  <a:gd name="T26" fmla="*/ 20 w 388"/>
                  <a:gd name="T27" fmla="*/ 158 h 192"/>
                  <a:gd name="T28" fmla="*/ 20 w 388"/>
                  <a:gd name="T29" fmla="*/ 162 h 192"/>
                  <a:gd name="T30" fmla="*/ 24 w 388"/>
                  <a:gd name="T31" fmla="*/ 162 h 192"/>
                  <a:gd name="T32" fmla="*/ 24 w 388"/>
                  <a:gd name="T33" fmla="*/ 154 h 192"/>
                  <a:gd name="T34" fmla="*/ 24 w 388"/>
                  <a:gd name="T35" fmla="*/ 150 h 192"/>
                  <a:gd name="T36" fmla="*/ 26 w 388"/>
                  <a:gd name="T37" fmla="*/ 146 h 192"/>
                  <a:gd name="T38" fmla="*/ 30 w 388"/>
                  <a:gd name="T39" fmla="*/ 146 h 192"/>
                  <a:gd name="T40" fmla="*/ 26 w 388"/>
                  <a:gd name="T41" fmla="*/ 142 h 192"/>
                  <a:gd name="T42" fmla="*/ 28 w 388"/>
                  <a:gd name="T43" fmla="*/ 138 h 192"/>
                  <a:gd name="T44" fmla="*/ 30 w 388"/>
                  <a:gd name="T45" fmla="*/ 138 h 192"/>
                  <a:gd name="T46" fmla="*/ 32 w 388"/>
                  <a:gd name="T47" fmla="*/ 138 h 192"/>
                  <a:gd name="T48" fmla="*/ 30 w 388"/>
                  <a:gd name="T49" fmla="*/ 134 h 192"/>
                  <a:gd name="T50" fmla="*/ 30 w 388"/>
                  <a:gd name="T51" fmla="*/ 128 h 192"/>
                  <a:gd name="T52" fmla="*/ 30 w 388"/>
                  <a:gd name="T53" fmla="*/ 122 h 192"/>
                  <a:gd name="T54" fmla="*/ 30 w 388"/>
                  <a:gd name="T55" fmla="*/ 122 h 192"/>
                  <a:gd name="T56" fmla="*/ 34 w 388"/>
                  <a:gd name="T57" fmla="*/ 122 h 192"/>
                  <a:gd name="T58" fmla="*/ 34 w 388"/>
                  <a:gd name="T59" fmla="*/ 118 h 192"/>
                  <a:gd name="T60" fmla="*/ 38 w 388"/>
                  <a:gd name="T61" fmla="*/ 116 h 192"/>
                  <a:gd name="T62" fmla="*/ 38 w 388"/>
                  <a:gd name="T63" fmla="*/ 112 h 192"/>
                  <a:gd name="T64" fmla="*/ 42 w 388"/>
                  <a:gd name="T65" fmla="*/ 108 h 192"/>
                  <a:gd name="T66" fmla="*/ 40 w 388"/>
                  <a:gd name="T67" fmla="*/ 106 h 192"/>
                  <a:gd name="T68" fmla="*/ 34 w 388"/>
                  <a:gd name="T69" fmla="*/ 112 h 192"/>
                  <a:gd name="T70" fmla="*/ 32 w 388"/>
                  <a:gd name="T71" fmla="*/ 110 h 192"/>
                  <a:gd name="T72" fmla="*/ 34 w 388"/>
                  <a:gd name="T73" fmla="*/ 106 h 192"/>
                  <a:gd name="T74" fmla="*/ 34 w 388"/>
                  <a:gd name="T75" fmla="*/ 104 h 192"/>
                  <a:gd name="T76" fmla="*/ 36 w 388"/>
                  <a:gd name="T77" fmla="*/ 96 h 192"/>
                  <a:gd name="T78" fmla="*/ 38 w 388"/>
                  <a:gd name="T79" fmla="*/ 94 h 192"/>
                  <a:gd name="T80" fmla="*/ 42 w 388"/>
                  <a:gd name="T81" fmla="*/ 92 h 192"/>
                  <a:gd name="T82" fmla="*/ 46 w 388"/>
                  <a:gd name="T83" fmla="*/ 90 h 192"/>
                  <a:gd name="T84" fmla="*/ 44 w 388"/>
                  <a:gd name="T85" fmla="*/ 86 h 192"/>
                  <a:gd name="T86" fmla="*/ 42 w 388"/>
                  <a:gd name="T87" fmla="*/ 80 h 192"/>
                  <a:gd name="T88" fmla="*/ 46 w 388"/>
                  <a:gd name="T89" fmla="*/ 74 h 192"/>
                  <a:gd name="T90" fmla="*/ 50 w 388"/>
                  <a:gd name="T91" fmla="*/ 64 h 192"/>
                  <a:gd name="T92" fmla="*/ 48 w 388"/>
                  <a:gd name="T93" fmla="*/ 54 h 192"/>
                  <a:gd name="T94" fmla="*/ 48 w 388"/>
                  <a:gd name="T95" fmla="*/ 50 h 192"/>
                  <a:gd name="T96" fmla="*/ 50 w 388"/>
                  <a:gd name="T97" fmla="*/ 48 h 192"/>
                  <a:gd name="T98" fmla="*/ 52 w 388"/>
                  <a:gd name="T99" fmla="*/ 48 h 192"/>
                  <a:gd name="T100" fmla="*/ 58 w 388"/>
                  <a:gd name="T101" fmla="*/ 44 h 192"/>
                  <a:gd name="T102" fmla="*/ 54 w 388"/>
                  <a:gd name="T103" fmla="*/ 42 h 192"/>
                  <a:gd name="T104" fmla="*/ 52 w 388"/>
                  <a:gd name="T105" fmla="*/ 40 h 192"/>
                  <a:gd name="T106" fmla="*/ 54 w 388"/>
                  <a:gd name="T107" fmla="*/ 34 h 192"/>
                  <a:gd name="T108" fmla="*/ 60 w 388"/>
                  <a:gd name="T109" fmla="*/ 34 h 192"/>
                  <a:gd name="T110" fmla="*/ 60 w 388"/>
                  <a:gd name="T111" fmla="*/ 32 h 192"/>
                  <a:gd name="T112" fmla="*/ 64 w 388"/>
                  <a:gd name="T113" fmla="*/ 30 h 192"/>
                  <a:gd name="T114" fmla="*/ 66 w 388"/>
                  <a:gd name="T115" fmla="*/ 28 h 192"/>
                  <a:gd name="T116" fmla="*/ 70 w 388"/>
                  <a:gd name="T117" fmla="*/ 28 h 192"/>
                  <a:gd name="T118" fmla="*/ 286 w 388"/>
                  <a:gd name="T119" fmla="*/ 0 h 192"/>
                  <a:gd name="T120" fmla="*/ 388 w 388"/>
                  <a:gd name="T1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8" h="192">
                    <a:moveTo>
                      <a:pt x="388" y="0"/>
                    </a:moveTo>
                    <a:lnTo>
                      <a:pt x="388" y="136"/>
                    </a:lnTo>
                    <a:lnTo>
                      <a:pt x="362" y="136"/>
                    </a:lnTo>
                    <a:lnTo>
                      <a:pt x="362" y="192"/>
                    </a:lnTo>
                    <a:lnTo>
                      <a:pt x="234" y="192"/>
                    </a:lnTo>
                    <a:lnTo>
                      <a:pt x="232" y="192"/>
                    </a:lnTo>
                    <a:lnTo>
                      <a:pt x="8" y="190"/>
                    </a:lnTo>
                    <a:lnTo>
                      <a:pt x="4" y="186"/>
                    </a:lnTo>
                    <a:lnTo>
                      <a:pt x="0" y="184"/>
                    </a:lnTo>
                    <a:lnTo>
                      <a:pt x="0" y="182"/>
                    </a:lnTo>
                    <a:lnTo>
                      <a:pt x="4" y="180"/>
                    </a:lnTo>
                    <a:lnTo>
                      <a:pt x="8" y="174"/>
                    </a:lnTo>
                    <a:lnTo>
                      <a:pt x="8" y="170"/>
                    </a:lnTo>
                    <a:lnTo>
                      <a:pt x="8" y="168"/>
                    </a:lnTo>
                    <a:lnTo>
                      <a:pt x="12" y="168"/>
                    </a:lnTo>
                    <a:lnTo>
                      <a:pt x="12" y="170"/>
                    </a:lnTo>
                    <a:lnTo>
                      <a:pt x="14" y="170"/>
                    </a:lnTo>
                    <a:lnTo>
                      <a:pt x="16" y="170"/>
                    </a:lnTo>
                    <a:lnTo>
                      <a:pt x="16" y="168"/>
                    </a:lnTo>
                    <a:lnTo>
                      <a:pt x="16" y="166"/>
                    </a:lnTo>
                    <a:lnTo>
                      <a:pt x="16" y="166"/>
                    </a:lnTo>
                    <a:lnTo>
                      <a:pt x="18" y="166"/>
                    </a:lnTo>
                    <a:lnTo>
                      <a:pt x="18" y="164"/>
                    </a:lnTo>
                    <a:lnTo>
                      <a:pt x="18" y="164"/>
                    </a:lnTo>
                    <a:lnTo>
                      <a:pt x="18" y="162"/>
                    </a:lnTo>
                    <a:lnTo>
                      <a:pt x="18" y="160"/>
                    </a:lnTo>
                    <a:lnTo>
                      <a:pt x="20" y="158"/>
                    </a:lnTo>
                    <a:lnTo>
                      <a:pt x="20" y="158"/>
                    </a:lnTo>
                    <a:lnTo>
                      <a:pt x="22" y="160"/>
                    </a:lnTo>
                    <a:lnTo>
                      <a:pt x="20" y="162"/>
                    </a:lnTo>
                    <a:lnTo>
                      <a:pt x="22" y="162"/>
                    </a:lnTo>
                    <a:lnTo>
                      <a:pt x="24" y="162"/>
                    </a:lnTo>
                    <a:lnTo>
                      <a:pt x="24" y="158"/>
                    </a:lnTo>
                    <a:lnTo>
                      <a:pt x="24" y="154"/>
                    </a:lnTo>
                    <a:lnTo>
                      <a:pt x="26" y="152"/>
                    </a:lnTo>
                    <a:lnTo>
                      <a:pt x="24" y="150"/>
                    </a:lnTo>
                    <a:lnTo>
                      <a:pt x="24" y="148"/>
                    </a:lnTo>
                    <a:lnTo>
                      <a:pt x="26" y="146"/>
                    </a:lnTo>
                    <a:lnTo>
                      <a:pt x="30" y="148"/>
                    </a:lnTo>
                    <a:lnTo>
                      <a:pt x="30" y="146"/>
                    </a:lnTo>
                    <a:lnTo>
                      <a:pt x="28" y="146"/>
                    </a:lnTo>
                    <a:lnTo>
                      <a:pt x="26" y="142"/>
                    </a:lnTo>
                    <a:lnTo>
                      <a:pt x="24" y="140"/>
                    </a:lnTo>
                    <a:lnTo>
                      <a:pt x="28" y="138"/>
                    </a:lnTo>
                    <a:lnTo>
                      <a:pt x="30" y="140"/>
                    </a:lnTo>
                    <a:lnTo>
                      <a:pt x="30" y="138"/>
                    </a:lnTo>
                    <a:lnTo>
                      <a:pt x="32" y="138"/>
                    </a:lnTo>
                    <a:lnTo>
                      <a:pt x="32" y="138"/>
                    </a:lnTo>
                    <a:lnTo>
                      <a:pt x="32" y="136"/>
                    </a:lnTo>
                    <a:lnTo>
                      <a:pt x="30" y="134"/>
                    </a:lnTo>
                    <a:lnTo>
                      <a:pt x="30" y="132"/>
                    </a:lnTo>
                    <a:lnTo>
                      <a:pt x="30" y="128"/>
                    </a:lnTo>
                    <a:lnTo>
                      <a:pt x="30" y="124"/>
                    </a:lnTo>
                    <a:lnTo>
                      <a:pt x="30" y="122"/>
                    </a:lnTo>
                    <a:lnTo>
                      <a:pt x="30" y="122"/>
                    </a:lnTo>
                    <a:lnTo>
                      <a:pt x="30" y="122"/>
                    </a:lnTo>
                    <a:lnTo>
                      <a:pt x="32" y="120"/>
                    </a:lnTo>
                    <a:lnTo>
                      <a:pt x="34" y="122"/>
                    </a:lnTo>
                    <a:lnTo>
                      <a:pt x="34" y="120"/>
                    </a:lnTo>
                    <a:lnTo>
                      <a:pt x="34" y="118"/>
                    </a:lnTo>
                    <a:lnTo>
                      <a:pt x="36" y="118"/>
                    </a:lnTo>
                    <a:lnTo>
                      <a:pt x="38" y="116"/>
                    </a:lnTo>
                    <a:lnTo>
                      <a:pt x="36" y="116"/>
                    </a:lnTo>
                    <a:lnTo>
                      <a:pt x="38" y="112"/>
                    </a:lnTo>
                    <a:lnTo>
                      <a:pt x="40" y="110"/>
                    </a:lnTo>
                    <a:lnTo>
                      <a:pt x="42" y="108"/>
                    </a:lnTo>
                    <a:lnTo>
                      <a:pt x="42" y="108"/>
                    </a:lnTo>
                    <a:lnTo>
                      <a:pt x="40" y="106"/>
                    </a:lnTo>
                    <a:lnTo>
                      <a:pt x="36" y="110"/>
                    </a:lnTo>
                    <a:lnTo>
                      <a:pt x="34" y="112"/>
                    </a:lnTo>
                    <a:lnTo>
                      <a:pt x="34" y="112"/>
                    </a:lnTo>
                    <a:lnTo>
                      <a:pt x="32" y="110"/>
                    </a:lnTo>
                    <a:lnTo>
                      <a:pt x="34" y="108"/>
                    </a:lnTo>
                    <a:lnTo>
                      <a:pt x="34" y="106"/>
                    </a:lnTo>
                    <a:lnTo>
                      <a:pt x="34" y="106"/>
                    </a:lnTo>
                    <a:lnTo>
                      <a:pt x="34" y="104"/>
                    </a:lnTo>
                    <a:lnTo>
                      <a:pt x="34" y="102"/>
                    </a:lnTo>
                    <a:lnTo>
                      <a:pt x="36" y="96"/>
                    </a:lnTo>
                    <a:lnTo>
                      <a:pt x="36" y="96"/>
                    </a:lnTo>
                    <a:lnTo>
                      <a:pt x="38" y="94"/>
                    </a:lnTo>
                    <a:lnTo>
                      <a:pt x="40" y="92"/>
                    </a:lnTo>
                    <a:lnTo>
                      <a:pt x="42" y="92"/>
                    </a:lnTo>
                    <a:lnTo>
                      <a:pt x="46" y="90"/>
                    </a:lnTo>
                    <a:lnTo>
                      <a:pt x="46" y="90"/>
                    </a:lnTo>
                    <a:lnTo>
                      <a:pt x="44" y="86"/>
                    </a:lnTo>
                    <a:lnTo>
                      <a:pt x="44" y="86"/>
                    </a:lnTo>
                    <a:lnTo>
                      <a:pt x="42" y="84"/>
                    </a:lnTo>
                    <a:lnTo>
                      <a:pt x="42" y="80"/>
                    </a:lnTo>
                    <a:lnTo>
                      <a:pt x="44" y="78"/>
                    </a:lnTo>
                    <a:lnTo>
                      <a:pt x="46" y="74"/>
                    </a:lnTo>
                    <a:lnTo>
                      <a:pt x="48" y="70"/>
                    </a:lnTo>
                    <a:lnTo>
                      <a:pt x="50" y="64"/>
                    </a:lnTo>
                    <a:lnTo>
                      <a:pt x="50" y="58"/>
                    </a:lnTo>
                    <a:lnTo>
                      <a:pt x="48" y="54"/>
                    </a:lnTo>
                    <a:lnTo>
                      <a:pt x="48" y="52"/>
                    </a:lnTo>
                    <a:lnTo>
                      <a:pt x="48" y="50"/>
                    </a:lnTo>
                    <a:lnTo>
                      <a:pt x="50" y="50"/>
                    </a:lnTo>
                    <a:lnTo>
                      <a:pt x="50" y="48"/>
                    </a:lnTo>
                    <a:lnTo>
                      <a:pt x="52" y="48"/>
                    </a:lnTo>
                    <a:lnTo>
                      <a:pt x="52" y="48"/>
                    </a:lnTo>
                    <a:lnTo>
                      <a:pt x="56" y="44"/>
                    </a:lnTo>
                    <a:lnTo>
                      <a:pt x="58" y="44"/>
                    </a:lnTo>
                    <a:lnTo>
                      <a:pt x="56" y="42"/>
                    </a:lnTo>
                    <a:lnTo>
                      <a:pt x="54" y="42"/>
                    </a:lnTo>
                    <a:lnTo>
                      <a:pt x="52" y="40"/>
                    </a:lnTo>
                    <a:lnTo>
                      <a:pt x="52" y="40"/>
                    </a:lnTo>
                    <a:lnTo>
                      <a:pt x="52" y="36"/>
                    </a:lnTo>
                    <a:lnTo>
                      <a:pt x="54" y="34"/>
                    </a:lnTo>
                    <a:lnTo>
                      <a:pt x="58" y="36"/>
                    </a:lnTo>
                    <a:lnTo>
                      <a:pt x="60" y="34"/>
                    </a:lnTo>
                    <a:lnTo>
                      <a:pt x="60" y="34"/>
                    </a:lnTo>
                    <a:lnTo>
                      <a:pt x="60" y="32"/>
                    </a:lnTo>
                    <a:lnTo>
                      <a:pt x="62" y="32"/>
                    </a:lnTo>
                    <a:lnTo>
                      <a:pt x="64" y="30"/>
                    </a:lnTo>
                    <a:lnTo>
                      <a:pt x="64" y="28"/>
                    </a:lnTo>
                    <a:lnTo>
                      <a:pt x="66" y="28"/>
                    </a:lnTo>
                    <a:lnTo>
                      <a:pt x="68" y="30"/>
                    </a:lnTo>
                    <a:lnTo>
                      <a:pt x="70" y="28"/>
                    </a:lnTo>
                    <a:lnTo>
                      <a:pt x="286" y="26"/>
                    </a:lnTo>
                    <a:lnTo>
                      <a:pt x="286" y="0"/>
                    </a:lnTo>
                    <a:lnTo>
                      <a:pt x="388" y="0"/>
                    </a:lnTo>
                    <a:lnTo>
                      <a:pt x="388" y="0"/>
                    </a:lnTo>
                    <a:close/>
                  </a:path>
                </a:pathLst>
              </a:custGeom>
              <a:grpFill/>
              <a:ln w="3175" cmpd="sng">
                <a:solidFill>
                  <a:srgbClr val="000000"/>
                </a:solidFill>
                <a:round/>
                <a:headEnd/>
                <a:tailEnd/>
              </a:ln>
            </p:spPr>
            <p:txBody>
              <a:bodyPr/>
              <a:lstStyle/>
              <a:p>
                <a:endParaRPr lang="en-US" sz="2600" dirty="0"/>
              </a:p>
            </p:txBody>
          </p:sp>
          <p:sp>
            <p:nvSpPr>
              <p:cNvPr id="974" name="Freeform 190"/>
              <p:cNvSpPr>
                <a:spLocks/>
              </p:cNvSpPr>
              <p:nvPr/>
            </p:nvSpPr>
            <p:spPr bwMode="auto">
              <a:xfrm>
                <a:off x="3780" y="1782"/>
                <a:ext cx="510" cy="449"/>
              </a:xfrm>
              <a:custGeom>
                <a:avLst/>
                <a:gdLst>
                  <a:gd name="T0" fmla="*/ 286 w 510"/>
                  <a:gd name="T1" fmla="*/ 64 h 449"/>
                  <a:gd name="T2" fmla="*/ 340 w 510"/>
                  <a:gd name="T3" fmla="*/ 138 h 449"/>
                  <a:gd name="T4" fmla="*/ 396 w 510"/>
                  <a:gd name="T5" fmla="*/ 178 h 449"/>
                  <a:gd name="T6" fmla="*/ 396 w 510"/>
                  <a:gd name="T7" fmla="*/ 184 h 449"/>
                  <a:gd name="T8" fmla="*/ 390 w 510"/>
                  <a:gd name="T9" fmla="*/ 184 h 449"/>
                  <a:gd name="T10" fmla="*/ 388 w 510"/>
                  <a:gd name="T11" fmla="*/ 192 h 449"/>
                  <a:gd name="T12" fmla="*/ 390 w 510"/>
                  <a:gd name="T13" fmla="*/ 200 h 449"/>
                  <a:gd name="T14" fmla="*/ 382 w 510"/>
                  <a:gd name="T15" fmla="*/ 210 h 449"/>
                  <a:gd name="T16" fmla="*/ 380 w 510"/>
                  <a:gd name="T17" fmla="*/ 216 h 449"/>
                  <a:gd name="T18" fmla="*/ 378 w 510"/>
                  <a:gd name="T19" fmla="*/ 220 h 449"/>
                  <a:gd name="T20" fmla="*/ 372 w 510"/>
                  <a:gd name="T21" fmla="*/ 210 h 449"/>
                  <a:gd name="T22" fmla="*/ 360 w 510"/>
                  <a:gd name="T23" fmla="*/ 204 h 449"/>
                  <a:gd name="T24" fmla="*/ 352 w 510"/>
                  <a:gd name="T25" fmla="*/ 198 h 449"/>
                  <a:gd name="T26" fmla="*/ 346 w 510"/>
                  <a:gd name="T27" fmla="*/ 190 h 449"/>
                  <a:gd name="T28" fmla="*/ 340 w 510"/>
                  <a:gd name="T29" fmla="*/ 192 h 449"/>
                  <a:gd name="T30" fmla="*/ 344 w 510"/>
                  <a:gd name="T31" fmla="*/ 208 h 449"/>
                  <a:gd name="T32" fmla="*/ 352 w 510"/>
                  <a:gd name="T33" fmla="*/ 214 h 449"/>
                  <a:gd name="T34" fmla="*/ 354 w 510"/>
                  <a:gd name="T35" fmla="*/ 216 h 449"/>
                  <a:gd name="T36" fmla="*/ 372 w 510"/>
                  <a:gd name="T37" fmla="*/ 224 h 449"/>
                  <a:gd name="T38" fmla="*/ 382 w 510"/>
                  <a:gd name="T39" fmla="*/ 240 h 449"/>
                  <a:gd name="T40" fmla="*/ 396 w 510"/>
                  <a:gd name="T41" fmla="*/ 250 h 449"/>
                  <a:gd name="T42" fmla="*/ 402 w 510"/>
                  <a:gd name="T43" fmla="*/ 258 h 449"/>
                  <a:gd name="T44" fmla="*/ 400 w 510"/>
                  <a:gd name="T45" fmla="*/ 264 h 449"/>
                  <a:gd name="T46" fmla="*/ 402 w 510"/>
                  <a:gd name="T47" fmla="*/ 270 h 449"/>
                  <a:gd name="T48" fmla="*/ 414 w 510"/>
                  <a:gd name="T49" fmla="*/ 276 h 449"/>
                  <a:gd name="T50" fmla="*/ 416 w 510"/>
                  <a:gd name="T51" fmla="*/ 292 h 449"/>
                  <a:gd name="T52" fmla="*/ 426 w 510"/>
                  <a:gd name="T53" fmla="*/ 316 h 449"/>
                  <a:gd name="T54" fmla="*/ 438 w 510"/>
                  <a:gd name="T55" fmla="*/ 322 h 449"/>
                  <a:gd name="T56" fmla="*/ 452 w 510"/>
                  <a:gd name="T57" fmla="*/ 324 h 449"/>
                  <a:gd name="T58" fmla="*/ 468 w 510"/>
                  <a:gd name="T59" fmla="*/ 338 h 449"/>
                  <a:gd name="T60" fmla="*/ 478 w 510"/>
                  <a:gd name="T61" fmla="*/ 358 h 449"/>
                  <a:gd name="T62" fmla="*/ 484 w 510"/>
                  <a:gd name="T63" fmla="*/ 370 h 449"/>
                  <a:gd name="T64" fmla="*/ 488 w 510"/>
                  <a:gd name="T65" fmla="*/ 378 h 449"/>
                  <a:gd name="T66" fmla="*/ 492 w 510"/>
                  <a:gd name="T67" fmla="*/ 391 h 449"/>
                  <a:gd name="T68" fmla="*/ 494 w 510"/>
                  <a:gd name="T69" fmla="*/ 399 h 449"/>
                  <a:gd name="T70" fmla="*/ 502 w 510"/>
                  <a:gd name="T71" fmla="*/ 411 h 449"/>
                  <a:gd name="T72" fmla="*/ 506 w 510"/>
                  <a:gd name="T73" fmla="*/ 437 h 449"/>
                  <a:gd name="T74" fmla="*/ 504 w 510"/>
                  <a:gd name="T75" fmla="*/ 449 h 449"/>
                  <a:gd name="T76" fmla="*/ 220 w 510"/>
                  <a:gd name="T77" fmla="*/ 449 h 449"/>
                  <a:gd name="T78" fmla="*/ 122 w 510"/>
                  <a:gd name="T79" fmla="*/ 449 h 449"/>
                  <a:gd name="T80" fmla="*/ 26 w 510"/>
                  <a:gd name="T81" fmla="*/ 120 h 449"/>
                  <a:gd name="T82" fmla="*/ 26 w 510"/>
                  <a:gd name="T83" fmla="*/ 64 h 449"/>
                  <a:gd name="T84" fmla="*/ 38 w 510"/>
                  <a:gd name="T85" fmla="*/ 26 h 449"/>
                  <a:gd name="T86" fmla="*/ 56 w 510"/>
                  <a:gd name="T87" fmla="*/ 28 h 449"/>
                  <a:gd name="T88" fmla="*/ 66 w 510"/>
                  <a:gd name="T89" fmla="*/ 36 h 449"/>
                  <a:gd name="T90" fmla="*/ 78 w 510"/>
                  <a:gd name="T91" fmla="*/ 34 h 449"/>
                  <a:gd name="T92" fmla="*/ 130 w 510"/>
                  <a:gd name="T93" fmla="*/ 0 h 449"/>
                  <a:gd name="T94" fmla="*/ 234 w 510"/>
                  <a:gd name="T95" fmla="*/ 1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0" h="449">
                    <a:moveTo>
                      <a:pt x="234" y="10"/>
                    </a:moveTo>
                    <a:lnTo>
                      <a:pt x="234" y="64"/>
                    </a:lnTo>
                    <a:lnTo>
                      <a:pt x="286" y="64"/>
                    </a:lnTo>
                    <a:lnTo>
                      <a:pt x="304" y="102"/>
                    </a:lnTo>
                    <a:lnTo>
                      <a:pt x="304" y="138"/>
                    </a:lnTo>
                    <a:lnTo>
                      <a:pt x="340" y="138"/>
                    </a:lnTo>
                    <a:lnTo>
                      <a:pt x="340" y="174"/>
                    </a:lnTo>
                    <a:lnTo>
                      <a:pt x="398" y="174"/>
                    </a:lnTo>
                    <a:lnTo>
                      <a:pt x="396" y="178"/>
                    </a:lnTo>
                    <a:lnTo>
                      <a:pt x="396" y="180"/>
                    </a:lnTo>
                    <a:lnTo>
                      <a:pt x="396" y="184"/>
                    </a:lnTo>
                    <a:lnTo>
                      <a:pt x="396" y="184"/>
                    </a:lnTo>
                    <a:lnTo>
                      <a:pt x="394" y="186"/>
                    </a:lnTo>
                    <a:lnTo>
                      <a:pt x="392" y="186"/>
                    </a:lnTo>
                    <a:lnTo>
                      <a:pt x="390" y="184"/>
                    </a:lnTo>
                    <a:lnTo>
                      <a:pt x="388" y="184"/>
                    </a:lnTo>
                    <a:lnTo>
                      <a:pt x="386" y="190"/>
                    </a:lnTo>
                    <a:lnTo>
                      <a:pt x="388" y="192"/>
                    </a:lnTo>
                    <a:lnTo>
                      <a:pt x="388" y="192"/>
                    </a:lnTo>
                    <a:lnTo>
                      <a:pt x="388" y="198"/>
                    </a:lnTo>
                    <a:lnTo>
                      <a:pt x="390" y="200"/>
                    </a:lnTo>
                    <a:lnTo>
                      <a:pt x="388" y="200"/>
                    </a:lnTo>
                    <a:lnTo>
                      <a:pt x="388" y="202"/>
                    </a:lnTo>
                    <a:lnTo>
                      <a:pt x="382" y="210"/>
                    </a:lnTo>
                    <a:lnTo>
                      <a:pt x="382" y="210"/>
                    </a:lnTo>
                    <a:lnTo>
                      <a:pt x="380" y="214"/>
                    </a:lnTo>
                    <a:lnTo>
                      <a:pt x="380" y="216"/>
                    </a:lnTo>
                    <a:lnTo>
                      <a:pt x="382" y="218"/>
                    </a:lnTo>
                    <a:lnTo>
                      <a:pt x="380" y="220"/>
                    </a:lnTo>
                    <a:lnTo>
                      <a:pt x="378" y="220"/>
                    </a:lnTo>
                    <a:lnTo>
                      <a:pt x="376" y="216"/>
                    </a:lnTo>
                    <a:lnTo>
                      <a:pt x="374" y="216"/>
                    </a:lnTo>
                    <a:lnTo>
                      <a:pt x="372" y="210"/>
                    </a:lnTo>
                    <a:lnTo>
                      <a:pt x="366" y="210"/>
                    </a:lnTo>
                    <a:lnTo>
                      <a:pt x="362" y="204"/>
                    </a:lnTo>
                    <a:lnTo>
                      <a:pt x="360" y="204"/>
                    </a:lnTo>
                    <a:lnTo>
                      <a:pt x="354" y="202"/>
                    </a:lnTo>
                    <a:lnTo>
                      <a:pt x="352" y="200"/>
                    </a:lnTo>
                    <a:lnTo>
                      <a:pt x="352" y="198"/>
                    </a:lnTo>
                    <a:lnTo>
                      <a:pt x="350" y="194"/>
                    </a:lnTo>
                    <a:lnTo>
                      <a:pt x="350" y="192"/>
                    </a:lnTo>
                    <a:lnTo>
                      <a:pt x="346" y="190"/>
                    </a:lnTo>
                    <a:lnTo>
                      <a:pt x="346" y="190"/>
                    </a:lnTo>
                    <a:lnTo>
                      <a:pt x="342" y="192"/>
                    </a:lnTo>
                    <a:lnTo>
                      <a:pt x="340" y="192"/>
                    </a:lnTo>
                    <a:lnTo>
                      <a:pt x="338" y="196"/>
                    </a:lnTo>
                    <a:lnTo>
                      <a:pt x="338" y="202"/>
                    </a:lnTo>
                    <a:lnTo>
                      <a:pt x="344" y="208"/>
                    </a:lnTo>
                    <a:lnTo>
                      <a:pt x="346" y="206"/>
                    </a:lnTo>
                    <a:lnTo>
                      <a:pt x="348" y="206"/>
                    </a:lnTo>
                    <a:lnTo>
                      <a:pt x="352" y="214"/>
                    </a:lnTo>
                    <a:lnTo>
                      <a:pt x="354" y="214"/>
                    </a:lnTo>
                    <a:lnTo>
                      <a:pt x="354" y="216"/>
                    </a:lnTo>
                    <a:lnTo>
                      <a:pt x="354" y="216"/>
                    </a:lnTo>
                    <a:lnTo>
                      <a:pt x="358" y="226"/>
                    </a:lnTo>
                    <a:lnTo>
                      <a:pt x="360" y="228"/>
                    </a:lnTo>
                    <a:lnTo>
                      <a:pt x="372" y="224"/>
                    </a:lnTo>
                    <a:lnTo>
                      <a:pt x="376" y="224"/>
                    </a:lnTo>
                    <a:lnTo>
                      <a:pt x="382" y="236"/>
                    </a:lnTo>
                    <a:lnTo>
                      <a:pt x="382" y="240"/>
                    </a:lnTo>
                    <a:lnTo>
                      <a:pt x="390" y="246"/>
                    </a:lnTo>
                    <a:lnTo>
                      <a:pt x="394" y="248"/>
                    </a:lnTo>
                    <a:lnTo>
                      <a:pt x="396" y="250"/>
                    </a:lnTo>
                    <a:lnTo>
                      <a:pt x="396" y="256"/>
                    </a:lnTo>
                    <a:lnTo>
                      <a:pt x="398" y="256"/>
                    </a:lnTo>
                    <a:lnTo>
                      <a:pt x="402" y="258"/>
                    </a:lnTo>
                    <a:lnTo>
                      <a:pt x="402" y="262"/>
                    </a:lnTo>
                    <a:lnTo>
                      <a:pt x="402" y="264"/>
                    </a:lnTo>
                    <a:lnTo>
                      <a:pt x="400" y="264"/>
                    </a:lnTo>
                    <a:lnTo>
                      <a:pt x="398" y="264"/>
                    </a:lnTo>
                    <a:lnTo>
                      <a:pt x="400" y="270"/>
                    </a:lnTo>
                    <a:lnTo>
                      <a:pt x="402" y="270"/>
                    </a:lnTo>
                    <a:lnTo>
                      <a:pt x="406" y="270"/>
                    </a:lnTo>
                    <a:lnTo>
                      <a:pt x="410" y="272"/>
                    </a:lnTo>
                    <a:lnTo>
                      <a:pt x="414" y="276"/>
                    </a:lnTo>
                    <a:lnTo>
                      <a:pt x="416" y="280"/>
                    </a:lnTo>
                    <a:lnTo>
                      <a:pt x="414" y="286"/>
                    </a:lnTo>
                    <a:lnTo>
                      <a:pt x="416" y="292"/>
                    </a:lnTo>
                    <a:lnTo>
                      <a:pt x="418" y="296"/>
                    </a:lnTo>
                    <a:lnTo>
                      <a:pt x="420" y="312"/>
                    </a:lnTo>
                    <a:lnTo>
                      <a:pt x="426" y="316"/>
                    </a:lnTo>
                    <a:lnTo>
                      <a:pt x="430" y="316"/>
                    </a:lnTo>
                    <a:lnTo>
                      <a:pt x="430" y="318"/>
                    </a:lnTo>
                    <a:lnTo>
                      <a:pt x="438" y="322"/>
                    </a:lnTo>
                    <a:lnTo>
                      <a:pt x="442" y="324"/>
                    </a:lnTo>
                    <a:lnTo>
                      <a:pt x="448" y="322"/>
                    </a:lnTo>
                    <a:lnTo>
                      <a:pt x="452" y="324"/>
                    </a:lnTo>
                    <a:lnTo>
                      <a:pt x="458" y="326"/>
                    </a:lnTo>
                    <a:lnTo>
                      <a:pt x="464" y="332"/>
                    </a:lnTo>
                    <a:lnTo>
                      <a:pt x="468" y="338"/>
                    </a:lnTo>
                    <a:lnTo>
                      <a:pt x="470" y="342"/>
                    </a:lnTo>
                    <a:lnTo>
                      <a:pt x="474" y="354"/>
                    </a:lnTo>
                    <a:lnTo>
                      <a:pt x="478" y="358"/>
                    </a:lnTo>
                    <a:lnTo>
                      <a:pt x="480" y="364"/>
                    </a:lnTo>
                    <a:lnTo>
                      <a:pt x="482" y="368"/>
                    </a:lnTo>
                    <a:lnTo>
                      <a:pt x="484" y="370"/>
                    </a:lnTo>
                    <a:lnTo>
                      <a:pt x="486" y="372"/>
                    </a:lnTo>
                    <a:lnTo>
                      <a:pt x="488" y="376"/>
                    </a:lnTo>
                    <a:lnTo>
                      <a:pt x="488" y="378"/>
                    </a:lnTo>
                    <a:lnTo>
                      <a:pt x="486" y="379"/>
                    </a:lnTo>
                    <a:lnTo>
                      <a:pt x="486" y="383"/>
                    </a:lnTo>
                    <a:lnTo>
                      <a:pt x="492" y="391"/>
                    </a:lnTo>
                    <a:lnTo>
                      <a:pt x="492" y="395"/>
                    </a:lnTo>
                    <a:lnTo>
                      <a:pt x="490" y="397"/>
                    </a:lnTo>
                    <a:lnTo>
                      <a:pt x="494" y="399"/>
                    </a:lnTo>
                    <a:lnTo>
                      <a:pt x="498" y="403"/>
                    </a:lnTo>
                    <a:lnTo>
                      <a:pt x="500" y="405"/>
                    </a:lnTo>
                    <a:lnTo>
                      <a:pt x="502" y="411"/>
                    </a:lnTo>
                    <a:lnTo>
                      <a:pt x="500" y="417"/>
                    </a:lnTo>
                    <a:lnTo>
                      <a:pt x="504" y="433"/>
                    </a:lnTo>
                    <a:lnTo>
                      <a:pt x="506" y="437"/>
                    </a:lnTo>
                    <a:lnTo>
                      <a:pt x="510" y="439"/>
                    </a:lnTo>
                    <a:lnTo>
                      <a:pt x="508" y="445"/>
                    </a:lnTo>
                    <a:lnTo>
                      <a:pt x="504" y="449"/>
                    </a:lnTo>
                    <a:lnTo>
                      <a:pt x="328" y="447"/>
                    </a:lnTo>
                    <a:lnTo>
                      <a:pt x="326" y="447"/>
                    </a:lnTo>
                    <a:lnTo>
                      <a:pt x="220" y="449"/>
                    </a:lnTo>
                    <a:lnTo>
                      <a:pt x="214" y="447"/>
                    </a:lnTo>
                    <a:lnTo>
                      <a:pt x="208" y="449"/>
                    </a:lnTo>
                    <a:lnTo>
                      <a:pt x="122" y="449"/>
                    </a:lnTo>
                    <a:lnTo>
                      <a:pt x="116" y="447"/>
                    </a:lnTo>
                    <a:lnTo>
                      <a:pt x="28" y="447"/>
                    </a:lnTo>
                    <a:lnTo>
                      <a:pt x="26" y="120"/>
                    </a:lnTo>
                    <a:lnTo>
                      <a:pt x="0" y="120"/>
                    </a:lnTo>
                    <a:lnTo>
                      <a:pt x="0" y="64"/>
                    </a:lnTo>
                    <a:lnTo>
                      <a:pt x="26" y="64"/>
                    </a:lnTo>
                    <a:lnTo>
                      <a:pt x="26" y="32"/>
                    </a:lnTo>
                    <a:lnTo>
                      <a:pt x="32" y="28"/>
                    </a:lnTo>
                    <a:lnTo>
                      <a:pt x="38" y="26"/>
                    </a:lnTo>
                    <a:lnTo>
                      <a:pt x="44" y="24"/>
                    </a:lnTo>
                    <a:lnTo>
                      <a:pt x="50" y="24"/>
                    </a:lnTo>
                    <a:lnTo>
                      <a:pt x="56" y="28"/>
                    </a:lnTo>
                    <a:lnTo>
                      <a:pt x="60" y="32"/>
                    </a:lnTo>
                    <a:lnTo>
                      <a:pt x="62" y="36"/>
                    </a:lnTo>
                    <a:lnTo>
                      <a:pt x="66" y="36"/>
                    </a:lnTo>
                    <a:lnTo>
                      <a:pt x="68" y="34"/>
                    </a:lnTo>
                    <a:lnTo>
                      <a:pt x="72" y="34"/>
                    </a:lnTo>
                    <a:lnTo>
                      <a:pt x="78" y="34"/>
                    </a:lnTo>
                    <a:lnTo>
                      <a:pt x="78" y="10"/>
                    </a:lnTo>
                    <a:lnTo>
                      <a:pt x="130" y="10"/>
                    </a:lnTo>
                    <a:lnTo>
                      <a:pt x="130" y="0"/>
                    </a:lnTo>
                    <a:lnTo>
                      <a:pt x="166" y="0"/>
                    </a:lnTo>
                    <a:lnTo>
                      <a:pt x="164" y="10"/>
                    </a:lnTo>
                    <a:lnTo>
                      <a:pt x="234" y="10"/>
                    </a:lnTo>
                    <a:lnTo>
                      <a:pt x="234" y="10"/>
                    </a:lnTo>
                    <a:close/>
                  </a:path>
                </a:pathLst>
              </a:custGeom>
              <a:grpFill/>
              <a:ln w="3175" cmpd="sng">
                <a:solidFill>
                  <a:srgbClr val="000000"/>
                </a:solidFill>
                <a:round/>
                <a:headEnd/>
                <a:tailEnd/>
              </a:ln>
            </p:spPr>
            <p:txBody>
              <a:bodyPr/>
              <a:lstStyle/>
              <a:p>
                <a:endParaRPr lang="en-US" sz="2600" dirty="0"/>
              </a:p>
            </p:txBody>
          </p:sp>
          <p:sp>
            <p:nvSpPr>
              <p:cNvPr id="975" name="Freeform 191"/>
              <p:cNvSpPr>
                <a:spLocks/>
              </p:cNvSpPr>
              <p:nvPr/>
            </p:nvSpPr>
            <p:spPr bwMode="auto">
              <a:xfrm>
                <a:off x="4014" y="1792"/>
                <a:ext cx="416" cy="441"/>
              </a:xfrm>
              <a:custGeom>
                <a:avLst/>
                <a:gdLst>
                  <a:gd name="T0" fmla="*/ 416 w 416"/>
                  <a:gd name="T1" fmla="*/ 164 h 441"/>
                  <a:gd name="T2" fmla="*/ 412 w 416"/>
                  <a:gd name="T3" fmla="*/ 328 h 441"/>
                  <a:gd name="T4" fmla="*/ 406 w 416"/>
                  <a:gd name="T5" fmla="*/ 383 h 441"/>
                  <a:gd name="T6" fmla="*/ 410 w 416"/>
                  <a:gd name="T7" fmla="*/ 385 h 441"/>
                  <a:gd name="T8" fmla="*/ 270 w 416"/>
                  <a:gd name="T9" fmla="*/ 439 h 441"/>
                  <a:gd name="T10" fmla="*/ 276 w 416"/>
                  <a:gd name="T11" fmla="*/ 429 h 441"/>
                  <a:gd name="T12" fmla="*/ 270 w 416"/>
                  <a:gd name="T13" fmla="*/ 423 h 441"/>
                  <a:gd name="T14" fmla="*/ 268 w 416"/>
                  <a:gd name="T15" fmla="*/ 401 h 441"/>
                  <a:gd name="T16" fmla="*/ 264 w 416"/>
                  <a:gd name="T17" fmla="*/ 393 h 441"/>
                  <a:gd name="T18" fmla="*/ 256 w 416"/>
                  <a:gd name="T19" fmla="*/ 387 h 441"/>
                  <a:gd name="T20" fmla="*/ 258 w 416"/>
                  <a:gd name="T21" fmla="*/ 381 h 441"/>
                  <a:gd name="T22" fmla="*/ 252 w 416"/>
                  <a:gd name="T23" fmla="*/ 369 h 441"/>
                  <a:gd name="T24" fmla="*/ 254 w 416"/>
                  <a:gd name="T25" fmla="*/ 366 h 441"/>
                  <a:gd name="T26" fmla="*/ 250 w 416"/>
                  <a:gd name="T27" fmla="*/ 360 h 441"/>
                  <a:gd name="T28" fmla="*/ 246 w 416"/>
                  <a:gd name="T29" fmla="*/ 354 h 441"/>
                  <a:gd name="T30" fmla="*/ 240 w 416"/>
                  <a:gd name="T31" fmla="*/ 344 h 441"/>
                  <a:gd name="T32" fmla="*/ 234 w 416"/>
                  <a:gd name="T33" fmla="*/ 328 h 441"/>
                  <a:gd name="T34" fmla="*/ 224 w 416"/>
                  <a:gd name="T35" fmla="*/ 316 h 441"/>
                  <a:gd name="T36" fmla="*/ 214 w 416"/>
                  <a:gd name="T37" fmla="*/ 312 h 441"/>
                  <a:gd name="T38" fmla="*/ 204 w 416"/>
                  <a:gd name="T39" fmla="*/ 312 h 441"/>
                  <a:gd name="T40" fmla="*/ 196 w 416"/>
                  <a:gd name="T41" fmla="*/ 306 h 441"/>
                  <a:gd name="T42" fmla="*/ 186 w 416"/>
                  <a:gd name="T43" fmla="*/ 302 h 441"/>
                  <a:gd name="T44" fmla="*/ 182 w 416"/>
                  <a:gd name="T45" fmla="*/ 282 h 441"/>
                  <a:gd name="T46" fmla="*/ 182 w 416"/>
                  <a:gd name="T47" fmla="*/ 270 h 441"/>
                  <a:gd name="T48" fmla="*/ 176 w 416"/>
                  <a:gd name="T49" fmla="*/ 262 h 441"/>
                  <a:gd name="T50" fmla="*/ 168 w 416"/>
                  <a:gd name="T51" fmla="*/ 260 h 441"/>
                  <a:gd name="T52" fmla="*/ 164 w 416"/>
                  <a:gd name="T53" fmla="*/ 254 h 441"/>
                  <a:gd name="T54" fmla="*/ 168 w 416"/>
                  <a:gd name="T55" fmla="*/ 254 h 441"/>
                  <a:gd name="T56" fmla="*/ 168 w 416"/>
                  <a:gd name="T57" fmla="*/ 248 h 441"/>
                  <a:gd name="T58" fmla="*/ 162 w 416"/>
                  <a:gd name="T59" fmla="*/ 246 h 441"/>
                  <a:gd name="T60" fmla="*/ 160 w 416"/>
                  <a:gd name="T61" fmla="*/ 238 h 441"/>
                  <a:gd name="T62" fmla="*/ 148 w 416"/>
                  <a:gd name="T63" fmla="*/ 230 h 441"/>
                  <a:gd name="T64" fmla="*/ 142 w 416"/>
                  <a:gd name="T65" fmla="*/ 214 h 441"/>
                  <a:gd name="T66" fmla="*/ 126 w 416"/>
                  <a:gd name="T67" fmla="*/ 218 h 441"/>
                  <a:gd name="T68" fmla="*/ 120 w 416"/>
                  <a:gd name="T69" fmla="*/ 206 h 441"/>
                  <a:gd name="T70" fmla="*/ 120 w 416"/>
                  <a:gd name="T71" fmla="*/ 204 h 441"/>
                  <a:gd name="T72" fmla="*/ 114 w 416"/>
                  <a:gd name="T73" fmla="*/ 196 h 441"/>
                  <a:gd name="T74" fmla="*/ 110 w 416"/>
                  <a:gd name="T75" fmla="*/ 198 h 441"/>
                  <a:gd name="T76" fmla="*/ 104 w 416"/>
                  <a:gd name="T77" fmla="*/ 186 h 441"/>
                  <a:gd name="T78" fmla="*/ 108 w 416"/>
                  <a:gd name="T79" fmla="*/ 182 h 441"/>
                  <a:gd name="T80" fmla="*/ 112 w 416"/>
                  <a:gd name="T81" fmla="*/ 180 h 441"/>
                  <a:gd name="T82" fmla="*/ 116 w 416"/>
                  <a:gd name="T83" fmla="*/ 184 h 441"/>
                  <a:gd name="T84" fmla="*/ 118 w 416"/>
                  <a:gd name="T85" fmla="*/ 190 h 441"/>
                  <a:gd name="T86" fmla="*/ 126 w 416"/>
                  <a:gd name="T87" fmla="*/ 194 h 441"/>
                  <a:gd name="T88" fmla="*/ 132 w 416"/>
                  <a:gd name="T89" fmla="*/ 200 h 441"/>
                  <a:gd name="T90" fmla="*/ 140 w 416"/>
                  <a:gd name="T91" fmla="*/ 206 h 441"/>
                  <a:gd name="T92" fmla="*/ 144 w 416"/>
                  <a:gd name="T93" fmla="*/ 210 h 441"/>
                  <a:gd name="T94" fmla="*/ 148 w 416"/>
                  <a:gd name="T95" fmla="*/ 208 h 441"/>
                  <a:gd name="T96" fmla="*/ 146 w 416"/>
                  <a:gd name="T97" fmla="*/ 204 h 441"/>
                  <a:gd name="T98" fmla="*/ 148 w 416"/>
                  <a:gd name="T99" fmla="*/ 200 h 441"/>
                  <a:gd name="T100" fmla="*/ 154 w 416"/>
                  <a:gd name="T101" fmla="*/ 190 h 441"/>
                  <a:gd name="T102" fmla="*/ 154 w 416"/>
                  <a:gd name="T103" fmla="*/ 188 h 441"/>
                  <a:gd name="T104" fmla="*/ 154 w 416"/>
                  <a:gd name="T105" fmla="*/ 182 h 441"/>
                  <a:gd name="T106" fmla="*/ 154 w 416"/>
                  <a:gd name="T107" fmla="*/ 174 h 441"/>
                  <a:gd name="T108" fmla="*/ 158 w 416"/>
                  <a:gd name="T109" fmla="*/ 176 h 441"/>
                  <a:gd name="T110" fmla="*/ 162 w 416"/>
                  <a:gd name="T111" fmla="*/ 174 h 441"/>
                  <a:gd name="T112" fmla="*/ 162 w 416"/>
                  <a:gd name="T113" fmla="*/ 170 h 441"/>
                  <a:gd name="T114" fmla="*/ 164 w 416"/>
                  <a:gd name="T115" fmla="*/ 164 h 441"/>
                  <a:gd name="T116" fmla="*/ 106 w 416"/>
                  <a:gd name="T117" fmla="*/ 128 h 441"/>
                  <a:gd name="T118" fmla="*/ 70 w 416"/>
                  <a:gd name="T119" fmla="*/ 92 h 441"/>
                  <a:gd name="T120" fmla="*/ 0 w 416"/>
                  <a:gd name="T121" fmla="*/ 54 h 441"/>
                  <a:gd name="T122" fmla="*/ 416 w 416"/>
                  <a:gd name="T1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6" h="441">
                    <a:moveTo>
                      <a:pt x="416" y="0"/>
                    </a:moveTo>
                    <a:lnTo>
                      <a:pt x="416" y="164"/>
                    </a:lnTo>
                    <a:lnTo>
                      <a:pt x="412" y="164"/>
                    </a:lnTo>
                    <a:lnTo>
                      <a:pt x="412" y="328"/>
                    </a:lnTo>
                    <a:lnTo>
                      <a:pt x="406" y="328"/>
                    </a:lnTo>
                    <a:lnTo>
                      <a:pt x="406" y="383"/>
                    </a:lnTo>
                    <a:lnTo>
                      <a:pt x="410" y="383"/>
                    </a:lnTo>
                    <a:lnTo>
                      <a:pt x="410" y="385"/>
                    </a:lnTo>
                    <a:lnTo>
                      <a:pt x="410" y="441"/>
                    </a:lnTo>
                    <a:lnTo>
                      <a:pt x="270" y="439"/>
                    </a:lnTo>
                    <a:lnTo>
                      <a:pt x="274" y="435"/>
                    </a:lnTo>
                    <a:lnTo>
                      <a:pt x="276" y="429"/>
                    </a:lnTo>
                    <a:lnTo>
                      <a:pt x="272" y="427"/>
                    </a:lnTo>
                    <a:lnTo>
                      <a:pt x="270" y="423"/>
                    </a:lnTo>
                    <a:lnTo>
                      <a:pt x="266" y="407"/>
                    </a:lnTo>
                    <a:lnTo>
                      <a:pt x="268" y="401"/>
                    </a:lnTo>
                    <a:lnTo>
                      <a:pt x="266" y="395"/>
                    </a:lnTo>
                    <a:lnTo>
                      <a:pt x="264" y="393"/>
                    </a:lnTo>
                    <a:lnTo>
                      <a:pt x="260" y="389"/>
                    </a:lnTo>
                    <a:lnTo>
                      <a:pt x="256" y="387"/>
                    </a:lnTo>
                    <a:lnTo>
                      <a:pt x="258" y="385"/>
                    </a:lnTo>
                    <a:lnTo>
                      <a:pt x="258" y="381"/>
                    </a:lnTo>
                    <a:lnTo>
                      <a:pt x="252" y="373"/>
                    </a:lnTo>
                    <a:lnTo>
                      <a:pt x="252" y="369"/>
                    </a:lnTo>
                    <a:lnTo>
                      <a:pt x="254" y="368"/>
                    </a:lnTo>
                    <a:lnTo>
                      <a:pt x="254" y="366"/>
                    </a:lnTo>
                    <a:lnTo>
                      <a:pt x="252" y="362"/>
                    </a:lnTo>
                    <a:lnTo>
                      <a:pt x="250" y="360"/>
                    </a:lnTo>
                    <a:lnTo>
                      <a:pt x="248" y="358"/>
                    </a:lnTo>
                    <a:lnTo>
                      <a:pt x="246" y="354"/>
                    </a:lnTo>
                    <a:lnTo>
                      <a:pt x="244" y="348"/>
                    </a:lnTo>
                    <a:lnTo>
                      <a:pt x="240" y="344"/>
                    </a:lnTo>
                    <a:lnTo>
                      <a:pt x="236" y="332"/>
                    </a:lnTo>
                    <a:lnTo>
                      <a:pt x="234" y="328"/>
                    </a:lnTo>
                    <a:lnTo>
                      <a:pt x="230" y="322"/>
                    </a:lnTo>
                    <a:lnTo>
                      <a:pt x="224" y="316"/>
                    </a:lnTo>
                    <a:lnTo>
                      <a:pt x="218" y="314"/>
                    </a:lnTo>
                    <a:lnTo>
                      <a:pt x="214" y="312"/>
                    </a:lnTo>
                    <a:lnTo>
                      <a:pt x="208" y="314"/>
                    </a:lnTo>
                    <a:lnTo>
                      <a:pt x="204" y="312"/>
                    </a:lnTo>
                    <a:lnTo>
                      <a:pt x="196" y="308"/>
                    </a:lnTo>
                    <a:lnTo>
                      <a:pt x="196" y="306"/>
                    </a:lnTo>
                    <a:lnTo>
                      <a:pt x="192" y="306"/>
                    </a:lnTo>
                    <a:lnTo>
                      <a:pt x="186" y="302"/>
                    </a:lnTo>
                    <a:lnTo>
                      <a:pt x="184" y="286"/>
                    </a:lnTo>
                    <a:lnTo>
                      <a:pt x="182" y="282"/>
                    </a:lnTo>
                    <a:lnTo>
                      <a:pt x="180" y="276"/>
                    </a:lnTo>
                    <a:lnTo>
                      <a:pt x="182" y="270"/>
                    </a:lnTo>
                    <a:lnTo>
                      <a:pt x="180" y="266"/>
                    </a:lnTo>
                    <a:lnTo>
                      <a:pt x="176" y="262"/>
                    </a:lnTo>
                    <a:lnTo>
                      <a:pt x="172" y="260"/>
                    </a:lnTo>
                    <a:lnTo>
                      <a:pt x="168" y="260"/>
                    </a:lnTo>
                    <a:lnTo>
                      <a:pt x="166" y="260"/>
                    </a:lnTo>
                    <a:lnTo>
                      <a:pt x="164" y="254"/>
                    </a:lnTo>
                    <a:lnTo>
                      <a:pt x="166" y="254"/>
                    </a:lnTo>
                    <a:lnTo>
                      <a:pt x="168" y="254"/>
                    </a:lnTo>
                    <a:lnTo>
                      <a:pt x="168" y="252"/>
                    </a:lnTo>
                    <a:lnTo>
                      <a:pt x="168" y="248"/>
                    </a:lnTo>
                    <a:lnTo>
                      <a:pt x="164" y="246"/>
                    </a:lnTo>
                    <a:lnTo>
                      <a:pt x="162" y="246"/>
                    </a:lnTo>
                    <a:lnTo>
                      <a:pt x="162" y="240"/>
                    </a:lnTo>
                    <a:lnTo>
                      <a:pt x="160" y="238"/>
                    </a:lnTo>
                    <a:lnTo>
                      <a:pt x="156" y="236"/>
                    </a:lnTo>
                    <a:lnTo>
                      <a:pt x="148" y="230"/>
                    </a:lnTo>
                    <a:lnTo>
                      <a:pt x="148" y="226"/>
                    </a:lnTo>
                    <a:lnTo>
                      <a:pt x="142" y="214"/>
                    </a:lnTo>
                    <a:lnTo>
                      <a:pt x="138" y="214"/>
                    </a:lnTo>
                    <a:lnTo>
                      <a:pt x="126" y="218"/>
                    </a:lnTo>
                    <a:lnTo>
                      <a:pt x="124" y="216"/>
                    </a:lnTo>
                    <a:lnTo>
                      <a:pt x="120" y="206"/>
                    </a:lnTo>
                    <a:lnTo>
                      <a:pt x="120" y="206"/>
                    </a:lnTo>
                    <a:lnTo>
                      <a:pt x="120" y="204"/>
                    </a:lnTo>
                    <a:lnTo>
                      <a:pt x="118" y="204"/>
                    </a:lnTo>
                    <a:lnTo>
                      <a:pt x="114" y="196"/>
                    </a:lnTo>
                    <a:lnTo>
                      <a:pt x="112" y="196"/>
                    </a:lnTo>
                    <a:lnTo>
                      <a:pt x="110" y="198"/>
                    </a:lnTo>
                    <a:lnTo>
                      <a:pt x="104" y="192"/>
                    </a:lnTo>
                    <a:lnTo>
                      <a:pt x="104" y="186"/>
                    </a:lnTo>
                    <a:lnTo>
                      <a:pt x="106" y="182"/>
                    </a:lnTo>
                    <a:lnTo>
                      <a:pt x="108" y="182"/>
                    </a:lnTo>
                    <a:lnTo>
                      <a:pt x="112" y="180"/>
                    </a:lnTo>
                    <a:lnTo>
                      <a:pt x="112" y="180"/>
                    </a:lnTo>
                    <a:lnTo>
                      <a:pt x="116" y="182"/>
                    </a:lnTo>
                    <a:lnTo>
                      <a:pt x="116" y="184"/>
                    </a:lnTo>
                    <a:lnTo>
                      <a:pt x="118" y="188"/>
                    </a:lnTo>
                    <a:lnTo>
                      <a:pt x="118" y="190"/>
                    </a:lnTo>
                    <a:lnTo>
                      <a:pt x="122" y="192"/>
                    </a:lnTo>
                    <a:lnTo>
                      <a:pt x="126" y="194"/>
                    </a:lnTo>
                    <a:lnTo>
                      <a:pt x="128" y="194"/>
                    </a:lnTo>
                    <a:lnTo>
                      <a:pt x="132" y="200"/>
                    </a:lnTo>
                    <a:lnTo>
                      <a:pt x="138" y="200"/>
                    </a:lnTo>
                    <a:lnTo>
                      <a:pt x="140" y="206"/>
                    </a:lnTo>
                    <a:lnTo>
                      <a:pt x="142" y="206"/>
                    </a:lnTo>
                    <a:lnTo>
                      <a:pt x="144" y="210"/>
                    </a:lnTo>
                    <a:lnTo>
                      <a:pt x="146" y="210"/>
                    </a:lnTo>
                    <a:lnTo>
                      <a:pt x="148" y="208"/>
                    </a:lnTo>
                    <a:lnTo>
                      <a:pt x="146" y="206"/>
                    </a:lnTo>
                    <a:lnTo>
                      <a:pt x="146" y="204"/>
                    </a:lnTo>
                    <a:lnTo>
                      <a:pt x="148" y="200"/>
                    </a:lnTo>
                    <a:lnTo>
                      <a:pt x="148" y="200"/>
                    </a:lnTo>
                    <a:lnTo>
                      <a:pt x="154" y="192"/>
                    </a:lnTo>
                    <a:lnTo>
                      <a:pt x="154" y="190"/>
                    </a:lnTo>
                    <a:lnTo>
                      <a:pt x="156" y="190"/>
                    </a:lnTo>
                    <a:lnTo>
                      <a:pt x="154" y="188"/>
                    </a:lnTo>
                    <a:lnTo>
                      <a:pt x="154" y="182"/>
                    </a:lnTo>
                    <a:lnTo>
                      <a:pt x="154" y="182"/>
                    </a:lnTo>
                    <a:lnTo>
                      <a:pt x="152" y="180"/>
                    </a:lnTo>
                    <a:lnTo>
                      <a:pt x="154" y="174"/>
                    </a:lnTo>
                    <a:lnTo>
                      <a:pt x="156" y="174"/>
                    </a:lnTo>
                    <a:lnTo>
                      <a:pt x="158" y="176"/>
                    </a:lnTo>
                    <a:lnTo>
                      <a:pt x="160" y="176"/>
                    </a:lnTo>
                    <a:lnTo>
                      <a:pt x="162" y="174"/>
                    </a:lnTo>
                    <a:lnTo>
                      <a:pt x="162" y="174"/>
                    </a:lnTo>
                    <a:lnTo>
                      <a:pt x="162" y="170"/>
                    </a:lnTo>
                    <a:lnTo>
                      <a:pt x="162" y="168"/>
                    </a:lnTo>
                    <a:lnTo>
                      <a:pt x="164" y="164"/>
                    </a:lnTo>
                    <a:lnTo>
                      <a:pt x="106" y="164"/>
                    </a:lnTo>
                    <a:lnTo>
                      <a:pt x="106" y="128"/>
                    </a:lnTo>
                    <a:lnTo>
                      <a:pt x="70" y="128"/>
                    </a:lnTo>
                    <a:lnTo>
                      <a:pt x="70" y="92"/>
                    </a:lnTo>
                    <a:lnTo>
                      <a:pt x="52" y="54"/>
                    </a:lnTo>
                    <a:lnTo>
                      <a:pt x="0" y="54"/>
                    </a:lnTo>
                    <a:lnTo>
                      <a:pt x="0" y="0"/>
                    </a:lnTo>
                    <a:lnTo>
                      <a:pt x="416" y="0"/>
                    </a:lnTo>
                    <a:lnTo>
                      <a:pt x="416" y="0"/>
                    </a:lnTo>
                    <a:close/>
                  </a:path>
                </a:pathLst>
              </a:custGeom>
              <a:grpFill/>
              <a:ln w="3175" cmpd="sng">
                <a:solidFill>
                  <a:srgbClr val="000000"/>
                </a:solidFill>
                <a:round/>
                <a:headEnd/>
                <a:tailEnd/>
              </a:ln>
            </p:spPr>
            <p:txBody>
              <a:bodyPr/>
              <a:lstStyle/>
              <a:p>
                <a:endParaRPr lang="en-US" sz="2600" dirty="0"/>
              </a:p>
            </p:txBody>
          </p:sp>
          <p:sp>
            <p:nvSpPr>
              <p:cNvPr id="976" name="Freeform 192"/>
              <p:cNvSpPr>
                <a:spLocks/>
              </p:cNvSpPr>
              <p:nvPr/>
            </p:nvSpPr>
            <p:spPr bwMode="auto">
              <a:xfrm>
                <a:off x="3390" y="1886"/>
                <a:ext cx="8" cy="14"/>
              </a:xfrm>
              <a:custGeom>
                <a:avLst/>
                <a:gdLst>
                  <a:gd name="T0" fmla="*/ 0 w 8"/>
                  <a:gd name="T1" fmla="*/ 14 h 14"/>
                  <a:gd name="T2" fmla="*/ 0 w 8"/>
                  <a:gd name="T3" fmla="*/ 12 h 14"/>
                  <a:gd name="T4" fmla="*/ 0 w 8"/>
                  <a:gd name="T5" fmla="*/ 10 h 14"/>
                  <a:gd name="T6" fmla="*/ 0 w 8"/>
                  <a:gd name="T7" fmla="*/ 4 h 14"/>
                  <a:gd name="T8" fmla="*/ 0 w 8"/>
                  <a:gd name="T9" fmla="*/ 2 h 14"/>
                  <a:gd name="T10" fmla="*/ 4 w 8"/>
                  <a:gd name="T11" fmla="*/ 0 h 14"/>
                  <a:gd name="T12" fmla="*/ 6 w 8"/>
                  <a:gd name="T13" fmla="*/ 2 h 14"/>
                  <a:gd name="T14" fmla="*/ 6 w 8"/>
                  <a:gd name="T15" fmla="*/ 4 h 14"/>
                  <a:gd name="T16" fmla="*/ 6 w 8"/>
                  <a:gd name="T17" fmla="*/ 6 h 14"/>
                  <a:gd name="T18" fmla="*/ 6 w 8"/>
                  <a:gd name="T19" fmla="*/ 8 h 14"/>
                  <a:gd name="T20" fmla="*/ 8 w 8"/>
                  <a:gd name="T21" fmla="*/ 12 h 14"/>
                  <a:gd name="T22" fmla="*/ 8 w 8"/>
                  <a:gd name="T23" fmla="*/ 14 h 14"/>
                  <a:gd name="T24" fmla="*/ 0 w 8"/>
                  <a:gd name="T25" fmla="*/ 14 h 14"/>
                  <a:gd name="T26" fmla="*/ 0 w 8"/>
                  <a:gd name="T27" fmla="*/ 14 h 14"/>
                  <a:gd name="T28" fmla="*/ 0 w 8"/>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4">
                    <a:moveTo>
                      <a:pt x="0" y="14"/>
                    </a:moveTo>
                    <a:lnTo>
                      <a:pt x="0" y="12"/>
                    </a:lnTo>
                    <a:lnTo>
                      <a:pt x="0" y="10"/>
                    </a:lnTo>
                    <a:lnTo>
                      <a:pt x="0" y="4"/>
                    </a:lnTo>
                    <a:lnTo>
                      <a:pt x="0" y="2"/>
                    </a:lnTo>
                    <a:lnTo>
                      <a:pt x="4" y="0"/>
                    </a:lnTo>
                    <a:lnTo>
                      <a:pt x="6" y="2"/>
                    </a:lnTo>
                    <a:lnTo>
                      <a:pt x="6" y="4"/>
                    </a:lnTo>
                    <a:lnTo>
                      <a:pt x="6" y="6"/>
                    </a:lnTo>
                    <a:lnTo>
                      <a:pt x="6" y="8"/>
                    </a:lnTo>
                    <a:lnTo>
                      <a:pt x="8" y="12"/>
                    </a:lnTo>
                    <a:lnTo>
                      <a:pt x="8" y="14"/>
                    </a:lnTo>
                    <a:lnTo>
                      <a:pt x="0" y="14"/>
                    </a:lnTo>
                    <a:lnTo>
                      <a:pt x="0" y="14"/>
                    </a:lnTo>
                    <a:lnTo>
                      <a:pt x="0" y="14"/>
                    </a:lnTo>
                    <a:close/>
                  </a:path>
                </a:pathLst>
              </a:custGeom>
              <a:grpFill/>
              <a:ln w="3175" cmpd="sng">
                <a:solidFill>
                  <a:srgbClr val="000000"/>
                </a:solidFill>
                <a:round/>
                <a:headEnd/>
                <a:tailEnd/>
              </a:ln>
            </p:spPr>
            <p:txBody>
              <a:bodyPr/>
              <a:lstStyle/>
              <a:p>
                <a:endParaRPr lang="en-US" sz="2600" dirty="0"/>
              </a:p>
            </p:txBody>
          </p:sp>
          <p:sp>
            <p:nvSpPr>
              <p:cNvPr id="977" name="Freeform 193"/>
              <p:cNvSpPr>
                <a:spLocks/>
              </p:cNvSpPr>
              <p:nvPr/>
            </p:nvSpPr>
            <p:spPr bwMode="auto">
              <a:xfrm>
                <a:off x="3390" y="1900"/>
                <a:ext cx="8" cy="6"/>
              </a:xfrm>
              <a:custGeom>
                <a:avLst/>
                <a:gdLst>
                  <a:gd name="T0" fmla="*/ 0 w 8"/>
                  <a:gd name="T1" fmla="*/ 0 h 6"/>
                  <a:gd name="T2" fmla="*/ 8 w 8"/>
                  <a:gd name="T3" fmla="*/ 0 h 6"/>
                  <a:gd name="T4" fmla="*/ 8 w 8"/>
                  <a:gd name="T5" fmla="*/ 2 h 6"/>
                  <a:gd name="T6" fmla="*/ 8 w 8"/>
                  <a:gd name="T7" fmla="*/ 4 h 6"/>
                  <a:gd name="T8" fmla="*/ 4 w 8"/>
                  <a:gd name="T9" fmla="*/ 6 h 6"/>
                  <a:gd name="T10" fmla="*/ 2 w 8"/>
                  <a:gd name="T11" fmla="*/ 4 h 6"/>
                  <a:gd name="T12" fmla="*/ 0 w 8"/>
                  <a:gd name="T13" fmla="*/ 0 h 6"/>
                  <a:gd name="T14" fmla="*/ 0 w 8"/>
                  <a:gd name="T15" fmla="*/ 0 h 6"/>
                  <a:gd name="T16" fmla="*/ 0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0" y="0"/>
                    </a:moveTo>
                    <a:lnTo>
                      <a:pt x="8" y="0"/>
                    </a:lnTo>
                    <a:lnTo>
                      <a:pt x="8" y="2"/>
                    </a:lnTo>
                    <a:lnTo>
                      <a:pt x="8" y="4"/>
                    </a:lnTo>
                    <a:lnTo>
                      <a:pt x="4" y="6"/>
                    </a:lnTo>
                    <a:lnTo>
                      <a:pt x="2" y="4"/>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978" name="Freeform 194"/>
              <p:cNvSpPr>
                <a:spLocks/>
              </p:cNvSpPr>
              <p:nvPr/>
            </p:nvSpPr>
            <p:spPr bwMode="auto">
              <a:xfrm>
                <a:off x="3390" y="1900"/>
                <a:ext cx="150" cy="307"/>
              </a:xfrm>
              <a:custGeom>
                <a:avLst/>
                <a:gdLst>
                  <a:gd name="T0" fmla="*/ 102 w 150"/>
                  <a:gd name="T1" fmla="*/ 104 h 307"/>
                  <a:gd name="T2" fmla="*/ 98 w 150"/>
                  <a:gd name="T3" fmla="*/ 90 h 307"/>
                  <a:gd name="T4" fmla="*/ 84 w 150"/>
                  <a:gd name="T5" fmla="*/ 84 h 307"/>
                  <a:gd name="T6" fmla="*/ 84 w 150"/>
                  <a:gd name="T7" fmla="*/ 92 h 307"/>
                  <a:gd name="T8" fmla="*/ 88 w 150"/>
                  <a:gd name="T9" fmla="*/ 116 h 307"/>
                  <a:gd name="T10" fmla="*/ 80 w 150"/>
                  <a:gd name="T11" fmla="*/ 124 h 307"/>
                  <a:gd name="T12" fmla="*/ 86 w 150"/>
                  <a:gd name="T13" fmla="*/ 126 h 307"/>
                  <a:gd name="T14" fmla="*/ 88 w 150"/>
                  <a:gd name="T15" fmla="*/ 134 h 307"/>
                  <a:gd name="T16" fmla="*/ 68 w 150"/>
                  <a:gd name="T17" fmla="*/ 150 h 307"/>
                  <a:gd name="T18" fmla="*/ 84 w 150"/>
                  <a:gd name="T19" fmla="*/ 156 h 307"/>
                  <a:gd name="T20" fmla="*/ 100 w 150"/>
                  <a:gd name="T21" fmla="*/ 162 h 307"/>
                  <a:gd name="T22" fmla="*/ 122 w 150"/>
                  <a:gd name="T23" fmla="*/ 182 h 307"/>
                  <a:gd name="T24" fmla="*/ 150 w 150"/>
                  <a:gd name="T25" fmla="*/ 176 h 307"/>
                  <a:gd name="T26" fmla="*/ 134 w 150"/>
                  <a:gd name="T27" fmla="*/ 202 h 307"/>
                  <a:gd name="T28" fmla="*/ 130 w 150"/>
                  <a:gd name="T29" fmla="*/ 204 h 307"/>
                  <a:gd name="T30" fmla="*/ 116 w 150"/>
                  <a:gd name="T31" fmla="*/ 202 h 307"/>
                  <a:gd name="T32" fmla="*/ 118 w 150"/>
                  <a:gd name="T33" fmla="*/ 214 h 307"/>
                  <a:gd name="T34" fmla="*/ 134 w 150"/>
                  <a:gd name="T35" fmla="*/ 220 h 307"/>
                  <a:gd name="T36" fmla="*/ 124 w 150"/>
                  <a:gd name="T37" fmla="*/ 220 h 307"/>
                  <a:gd name="T38" fmla="*/ 124 w 150"/>
                  <a:gd name="T39" fmla="*/ 232 h 307"/>
                  <a:gd name="T40" fmla="*/ 118 w 150"/>
                  <a:gd name="T41" fmla="*/ 238 h 307"/>
                  <a:gd name="T42" fmla="*/ 116 w 150"/>
                  <a:gd name="T43" fmla="*/ 248 h 307"/>
                  <a:gd name="T44" fmla="*/ 118 w 150"/>
                  <a:gd name="T45" fmla="*/ 258 h 307"/>
                  <a:gd name="T46" fmla="*/ 116 w 150"/>
                  <a:gd name="T47" fmla="*/ 265 h 307"/>
                  <a:gd name="T48" fmla="*/ 116 w 150"/>
                  <a:gd name="T49" fmla="*/ 287 h 307"/>
                  <a:gd name="T50" fmla="*/ 106 w 150"/>
                  <a:gd name="T51" fmla="*/ 295 h 307"/>
                  <a:gd name="T52" fmla="*/ 84 w 150"/>
                  <a:gd name="T53" fmla="*/ 285 h 307"/>
                  <a:gd name="T54" fmla="*/ 78 w 150"/>
                  <a:gd name="T55" fmla="*/ 273 h 307"/>
                  <a:gd name="T56" fmla="*/ 58 w 150"/>
                  <a:gd name="T57" fmla="*/ 254 h 307"/>
                  <a:gd name="T58" fmla="*/ 52 w 150"/>
                  <a:gd name="T59" fmla="*/ 222 h 307"/>
                  <a:gd name="T60" fmla="*/ 48 w 150"/>
                  <a:gd name="T61" fmla="*/ 216 h 307"/>
                  <a:gd name="T62" fmla="*/ 40 w 150"/>
                  <a:gd name="T63" fmla="*/ 212 h 307"/>
                  <a:gd name="T64" fmla="*/ 38 w 150"/>
                  <a:gd name="T65" fmla="*/ 228 h 307"/>
                  <a:gd name="T66" fmla="*/ 20 w 150"/>
                  <a:gd name="T67" fmla="*/ 212 h 307"/>
                  <a:gd name="T68" fmla="*/ 20 w 150"/>
                  <a:gd name="T69" fmla="*/ 222 h 307"/>
                  <a:gd name="T70" fmla="*/ 32 w 150"/>
                  <a:gd name="T71" fmla="*/ 232 h 307"/>
                  <a:gd name="T72" fmla="*/ 42 w 150"/>
                  <a:gd name="T73" fmla="*/ 244 h 307"/>
                  <a:gd name="T74" fmla="*/ 54 w 150"/>
                  <a:gd name="T75" fmla="*/ 261 h 307"/>
                  <a:gd name="T76" fmla="*/ 66 w 150"/>
                  <a:gd name="T77" fmla="*/ 285 h 307"/>
                  <a:gd name="T78" fmla="*/ 70 w 150"/>
                  <a:gd name="T79" fmla="*/ 301 h 307"/>
                  <a:gd name="T80" fmla="*/ 58 w 150"/>
                  <a:gd name="T81" fmla="*/ 303 h 307"/>
                  <a:gd name="T82" fmla="*/ 28 w 150"/>
                  <a:gd name="T83" fmla="*/ 238 h 307"/>
                  <a:gd name="T84" fmla="*/ 0 w 150"/>
                  <a:gd name="T85" fmla="*/ 190 h 307"/>
                  <a:gd name="T86" fmla="*/ 14 w 150"/>
                  <a:gd name="T87" fmla="*/ 132 h 307"/>
                  <a:gd name="T88" fmla="*/ 6 w 150"/>
                  <a:gd name="T89" fmla="*/ 172 h 307"/>
                  <a:gd name="T90" fmla="*/ 12 w 150"/>
                  <a:gd name="T91" fmla="*/ 166 h 307"/>
                  <a:gd name="T92" fmla="*/ 24 w 150"/>
                  <a:gd name="T93" fmla="*/ 130 h 307"/>
                  <a:gd name="T94" fmla="*/ 28 w 150"/>
                  <a:gd name="T95" fmla="*/ 104 h 307"/>
                  <a:gd name="T96" fmla="*/ 36 w 150"/>
                  <a:gd name="T97" fmla="*/ 76 h 307"/>
                  <a:gd name="T98" fmla="*/ 40 w 150"/>
                  <a:gd name="T99" fmla="*/ 58 h 307"/>
                  <a:gd name="T100" fmla="*/ 40 w 150"/>
                  <a:gd name="T101" fmla="*/ 40 h 307"/>
                  <a:gd name="T102" fmla="*/ 30 w 150"/>
                  <a:gd name="T103" fmla="*/ 0 h 307"/>
                  <a:gd name="T104" fmla="*/ 46 w 150"/>
                  <a:gd name="T105" fmla="*/ 12 h 307"/>
                  <a:gd name="T106" fmla="*/ 52 w 150"/>
                  <a:gd name="T107" fmla="*/ 8 h 307"/>
                  <a:gd name="T108" fmla="*/ 36 w 150"/>
                  <a:gd name="T10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307">
                    <a:moveTo>
                      <a:pt x="36" y="0"/>
                    </a:moveTo>
                    <a:lnTo>
                      <a:pt x="106" y="0"/>
                    </a:lnTo>
                    <a:lnTo>
                      <a:pt x="106" y="96"/>
                    </a:lnTo>
                    <a:lnTo>
                      <a:pt x="104" y="98"/>
                    </a:lnTo>
                    <a:lnTo>
                      <a:pt x="104" y="100"/>
                    </a:lnTo>
                    <a:lnTo>
                      <a:pt x="102" y="104"/>
                    </a:lnTo>
                    <a:lnTo>
                      <a:pt x="102" y="108"/>
                    </a:lnTo>
                    <a:lnTo>
                      <a:pt x="98" y="108"/>
                    </a:lnTo>
                    <a:lnTo>
                      <a:pt x="98" y="100"/>
                    </a:lnTo>
                    <a:lnTo>
                      <a:pt x="98" y="98"/>
                    </a:lnTo>
                    <a:lnTo>
                      <a:pt x="98" y="92"/>
                    </a:lnTo>
                    <a:lnTo>
                      <a:pt x="98" y="90"/>
                    </a:lnTo>
                    <a:lnTo>
                      <a:pt x="96" y="90"/>
                    </a:lnTo>
                    <a:lnTo>
                      <a:pt x="88" y="88"/>
                    </a:lnTo>
                    <a:lnTo>
                      <a:pt x="88" y="86"/>
                    </a:lnTo>
                    <a:lnTo>
                      <a:pt x="86" y="86"/>
                    </a:lnTo>
                    <a:lnTo>
                      <a:pt x="86" y="84"/>
                    </a:lnTo>
                    <a:lnTo>
                      <a:pt x="84" y="84"/>
                    </a:lnTo>
                    <a:lnTo>
                      <a:pt x="82" y="82"/>
                    </a:lnTo>
                    <a:lnTo>
                      <a:pt x="80" y="82"/>
                    </a:lnTo>
                    <a:lnTo>
                      <a:pt x="80" y="86"/>
                    </a:lnTo>
                    <a:lnTo>
                      <a:pt x="82" y="86"/>
                    </a:lnTo>
                    <a:lnTo>
                      <a:pt x="84" y="88"/>
                    </a:lnTo>
                    <a:lnTo>
                      <a:pt x="84" y="92"/>
                    </a:lnTo>
                    <a:lnTo>
                      <a:pt x="86" y="94"/>
                    </a:lnTo>
                    <a:lnTo>
                      <a:pt x="90" y="98"/>
                    </a:lnTo>
                    <a:lnTo>
                      <a:pt x="90" y="102"/>
                    </a:lnTo>
                    <a:lnTo>
                      <a:pt x="92" y="104"/>
                    </a:lnTo>
                    <a:lnTo>
                      <a:pt x="92" y="108"/>
                    </a:lnTo>
                    <a:lnTo>
                      <a:pt x="88" y="116"/>
                    </a:lnTo>
                    <a:lnTo>
                      <a:pt x="86" y="116"/>
                    </a:lnTo>
                    <a:lnTo>
                      <a:pt x="84" y="118"/>
                    </a:lnTo>
                    <a:lnTo>
                      <a:pt x="84" y="120"/>
                    </a:lnTo>
                    <a:lnTo>
                      <a:pt x="82" y="120"/>
                    </a:lnTo>
                    <a:lnTo>
                      <a:pt x="80" y="122"/>
                    </a:lnTo>
                    <a:lnTo>
                      <a:pt x="80" y="124"/>
                    </a:lnTo>
                    <a:lnTo>
                      <a:pt x="80" y="126"/>
                    </a:lnTo>
                    <a:lnTo>
                      <a:pt x="82" y="124"/>
                    </a:lnTo>
                    <a:lnTo>
                      <a:pt x="84" y="122"/>
                    </a:lnTo>
                    <a:lnTo>
                      <a:pt x="86" y="122"/>
                    </a:lnTo>
                    <a:lnTo>
                      <a:pt x="86" y="122"/>
                    </a:lnTo>
                    <a:lnTo>
                      <a:pt x="86" y="126"/>
                    </a:lnTo>
                    <a:lnTo>
                      <a:pt x="88" y="126"/>
                    </a:lnTo>
                    <a:lnTo>
                      <a:pt x="100" y="124"/>
                    </a:lnTo>
                    <a:lnTo>
                      <a:pt x="106" y="122"/>
                    </a:lnTo>
                    <a:lnTo>
                      <a:pt x="106" y="132"/>
                    </a:lnTo>
                    <a:lnTo>
                      <a:pt x="98" y="134"/>
                    </a:lnTo>
                    <a:lnTo>
                      <a:pt x="88" y="134"/>
                    </a:lnTo>
                    <a:lnTo>
                      <a:pt x="80" y="136"/>
                    </a:lnTo>
                    <a:lnTo>
                      <a:pt x="74" y="136"/>
                    </a:lnTo>
                    <a:lnTo>
                      <a:pt x="70" y="136"/>
                    </a:lnTo>
                    <a:lnTo>
                      <a:pt x="68" y="140"/>
                    </a:lnTo>
                    <a:lnTo>
                      <a:pt x="66" y="148"/>
                    </a:lnTo>
                    <a:lnTo>
                      <a:pt x="68" y="150"/>
                    </a:lnTo>
                    <a:lnTo>
                      <a:pt x="70" y="148"/>
                    </a:lnTo>
                    <a:lnTo>
                      <a:pt x="74" y="152"/>
                    </a:lnTo>
                    <a:lnTo>
                      <a:pt x="78" y="156"/>
                    </a:lnTo>
                    <a:lnTo>
                      <a:pt x="80" y="158"/>
                    </a:lnTo>
                    <a:lnTo>
                      <a:pt x="82" y="158"/>
                    </a:lnTo>
                    <a:lnTo>
                      <a:pt x="84" y="156"/>
                    </a:lnTo>
                    <a:lnTo>
                      <a:pt x="86" y="156"/>
                    </a:lnTo>
                    <a:lnTo>
                      <a:pt x="88" y="160"/>
                    </a:lnTo>
                    <a:lnTo>
                      <a:pt x="90" y="160"/>
                    </a:lnTo>
                    <a:lnTo>
                      <a:pt x="92" y="160"/>
                    </a:lnTo>
                    <a:lnTo>
                      <a:pt x="96" y="162"/>
                    </a:lnTo>
                    <a:lnTo>
                      <a:pt x="100" y="162"/>
                    </a:lnTo>
                    <a:lnTo>
                      <a:pt x="104" y="164"/>
                    </a:lnTo>
                    <a:lnTo>
                      <a:pt x="108" y="170"/>
                    </a:lnTo>
                    <a:lnTo>
                      <a:pt x="110" y="172"/>
                    </a:lnTo>
                    <a:lnTo>
                      <a:pt x="112" y="176"/>
                    </a:lnTo>
                    <a:lnTo>
                      <a:pt x="114" y="176"/>
                    </a:lnTo>
                    <a:lnTo>
                      <a:pt x="122" y="182"/>
                    </a:lnTo>
                    <a:lnTo>
                      <a:pt x="128" y="182"/>
                    </a:lnTo>
                    <a:lnTo>
                      <a:pt x="132" y="182"/>
                    </a:lnTo>
                    <a:lnTo>
                      <a:pt x="140" y="182"/>
                    </a:lnTo>
                    <a:lnTo>
                      <a:pt x="144" y="180"/>
                    </a:lnTo>
                    <a:lnTo>
                      <a:pt x="148" y="176"/>
                    </a:lnTo>
                    <a:lnTo>
                      <a:pt x="150" y="176"/>
                    </a:lnTo>
                    <a:lnTo>
                      <a:pt x="150" y="186"/>
                    </a:lnTo>
                    <a:lnTo>
                      <a:pt x="128" y="190"/>
                    </a:lnTo>
                    <a:lnTo>
                      <a:pt x="126" y="192"/>
                    </a:lnTo>
                    <a:lnTo>
                      <a:pt x="128" y="194"/>
                    </a:lnTo>
                    <a:lnTo>
                      <a:pt x="130" y="194"/>
                    </a:lnTo>
                    <a:lnTo>
                      <a:pt x="134" y="202"/>
                    </a:lnTo>
                    <a:lnTo>
                      <a:pt x="136" y="206"/>
                    </a:lnTo>
                    <a:lnTo>
                      <a:pt x="136" y="210"/>
                    </a:lnTo>
                    <a:lnTo>
                      <a:pt x="134" y="212"/>
                    </a:lnTo>
                    <a:lnTo>
                      <a:pt x="132" y="210"/>
                    </a:lnTo>
                    <a:lnTo>
                      <a:pt x="130" y="206"/>
                    </a:lnTo>
                    <a:lnTo>
                      <a:pt x="130" y="204"/>
                    </a:lnTo>
                    <a:lnTo>
                      <a:pt x="128" y="200"/>
                    </a:lnTo>
                    <a:lnTo>
                      <a:pt x="124" y="202"/>
                    </a:lnTo>
                    <a:lnTo>
                      <a:pt x="122" y="202"/>
                    </a:lnTo>
                    <a:lnTo>
                      <a:pt x="120" y="200"/>
                    </a:lnTo>
                    <a:lnTo>
                      <a:pt x="118" y="200"/>
                    </a:lnTo>
                    <a:lnTo>
                      <a:pt x="116" y="202"/>
                    </a:lnTo>
                    <a:lnTo>
                      <a:pt x="114" y="204"/>
                    </a:lnTo>
                    <a:lnTo>
                      <a:pt x="120" y="204"/>
                    </a:lnTo>
                    <a:lnTo>
                      <a:pt x="122" y="206"/>
                    </a:lnTo>
                    <a:lnTo>
                      <a:pt x="120" y="208"/>
                    </a:lnTo>
                    <a:lnTo>
                      <a:pt x="116" y="212"/>
                    </a:lnTo>
                    <a:lnTo>
                      <a:pt x="118" y="214"/>
                    </a:lnTo>
                    <a:lnTo>
                      <a:pt x="122" y="210"/>
                    </a:lnTo>
                    <a:lnTo>
                      <a:pt x="124" y="210"/>
                    </a:lnTo>
                    <a:lnTo>
                      <a:pt x="126" y="210"/>
                    </a:lnTo>
                    <a:lnTo>
                      <a:pt x="126" y="218"/>
                    </a:lnTo>
                    <a:lnTo>
                      <a:pt x="132" y="218"/>
                    </a:lnTo>
                    <a:lnTo>
                      <a:pt x="134" y="220"/>
                    </a:lnTo>
                    <a:lnTo>
                      <a:pt x="134" y="222"/>
                    </a:lnTo>
                    <a:lnTo>
                      <a:pt x="132" y="228"/>
                    </a:lnTo>
                    <a:lnTo>
                      <a:pt x="128" y="228"/>
                    </a:lnTo>
                    <a:lnTo>
                      <a:pt x="128" y="224"/>
                    </a:lnTo>
                    <a:lnTo>
                      <a:pt x="126" y="222"/>
                    </a:lnTo>
                    <a:lnTo>
                      <a:pt x="124" y="220"/>
                    </a:lnTo>
                    <a:lnTo>
                      <a:pt x="122" y="222"/>
                    </a:lnTo>
                    <a:lnTo>
                      <a:pt x="120" y="224"/>
                    </a:lnTo>
                    <a:lnTo>
                      <a:pt x="122" y="226"/>
                    </a:lnTo>
                    <a:lnTo>
                      <a:pt x="120" y="228"/>
                    </a:lnTo>
                    <a:lnTo>
                      <a:pt x="122" y="232"/>
                    </a:lnTo>
                    <a:lnTo>
                      <a:pt x="124" y="232"/>
                    </a:lnTo>
                    <a:lnTo>
                      <a:pt x="126" y="234"/>
                    </a:lnTo>
                    <a:lnTo>
                      <a:pt x="128" y="236"/>
                    </a:lnTo>
                    <a:lnTo>
                      <a:pt x="128" y="238"/>
                    </a:lnTo>
                    <a:lnTo>
                      <a:pt x="126" y="240"/>
                    </a:lnTo>
                    <a:lnTo>
                      <a:pt x="122" y="242"/>
                    </a:lnTo>
                    <a:lnTo>
                      <a:pt x="118" y="238"/>
                    </a:lnTo>
                    <a:lnTo>
                      <a:pt x="116" y="238"/>
                    </a:lnTo>
                    <a:lnTo>
                      <a:pt x="116" y="238"/>
                    </a:lnTo>
                    <a:lnTo>
                      <a:pt x="116" y="242"/>
                    </a:lnTo>
                    <a:lnTo>
                      <a:pt x="118" y="246"/>
                    </a:lnTo>
                    <a:lnTo>
                      <a:pt x="118" y="248"/>
                    </a:lnTo>
                    <a:lnTo>
                      <a:pt x="116" y="248"/>
                    </a:lnTo>
                    <a:lnTo>
                      <a:pt x="116" y="250"/>
                    </a:lnTo>
                    <a:lnTo>
                      <a:pt x="116" y="254"/>
                    </a:lnTo>
                    <a:lnTo>
                      <a:pt x="118" y="254"/>
                    </a:lnTo>
                    <a:lnTo>
                      <a:pt x="120" y="256"/>
                    </a:lnTo>
                    <a:lnTo>
                      <a:pt x="122" y="258"/>
                    </a:lnTo>
                    <a:lnTo>
                      <a:pt x="118" y="258"/>
                    </a:lnTo>
                    <a:lnTo>
                      <a:pt x="116" y="258"/>
                    </a:lnTo>
                    <a:lnTo>
                      <a:pt x="112" y="258"/>
                    </a:lnTo>
                    <a:lnTo>
                      <a:pt x="112" y="261"/>
                    </a:lnTo>
                    <a:lnTo>
                      <a:pt x="114" y="261"/>
                    </a:lnTo>
                    <a:lnTo>
                      <a:pt x="116" y="263"/>
                    </a:lnTo>
                    <a:lnTo>
                      <a:pt x="116" y="265"/>
                    </a:lnTo>
                    <a:lnTo>
                      <a:pt x="116" y="267"/>
                    </a:lnTo>
                    <a:lnTo>
                      <a:pt x="112" y="271"/>
                    </a:lnTo>
                    <a:lnTo>
                      <a:pt x="112" y="281"/>
                    </a:lnTo>
                    <a:lnTo>
                      <a:pt x="112" y="283"/>
                    </a:lnTo>
                    <a:lnTo>
                      <a:pt x="114" y="285"/>
                    </a:lnTo>
                    <a:lnTo>
                      <a:pt x="116" y="287"/>
                    </a:lnTo>
                    <a:lnTo>
                      <a:pt x="116" y="287"/>
                    </a:lnTo>
                    <a:lnTo>
                      <a:pt x="116" y="291"/>
                    </a:lnTo>
                    <a:lnTo>
                      <a:pt x="114" y="293"/>
                    </a:lnTo>
                    <a:lnTo>
                      <a:pt x="110" y="295"/>
                    </a:lnTo>
                    <a:lnTo>
                      <a:pt x="108" y="295"/>
                    </a:lnTo>
                    <a:lnTo>
                      <a:pt x="106" y="295"/>
                    </a:lnTo>
                    <a:lnTo>
                      <a:pt x="100" y="295"/>
                    </a:lnTo>
                    <a:lnTo>
                      <a:pt x="96" y="293"/>
                    </a:lnTo>
                    <a:lnTo>
                      <a:pt x="96" y="297"/>
                    </a:lnTo>
                    <a:lnTo>
                      <a:pt x="90" y="297"/>
                    </a:lnTo>
                    <a:lnTo>
                      <a:pt x="90" y="291"/>
                    </a:lnTo>
                    <a:lnTo>
                      <a:pt x="84" y="285"/>
                    </a:lnTo>
                    <a:lnTo>
                      <a:pt x="84" y="283"/>
                    </a:lnTo>
                    <a:lnTo>
                      <a:pt x="86" y="281"/>
                    </a:lnTo>
                    <a:lnTo>
                      <a:pt x="86" y="279"/>
                    </a:lnTo>
                    <a:lnTo>
                      <a:pt x="84" y="271"/>
                    </a:lnTo>
                    <a:lnTo>
                      <a:pt x="82" y="271"/>
                    </a:lnTo>
                    <a:lnTo>
                      <a:pt x="78" y="273"/>
                    </a:lnTo>
                    <a:lnTo>
                      <a:pt x="70" y="269"/>
                    </a:lnTo>
                    <a:lnTo>
                      <a:pt x="68" y="267"/>
                    </a:lnTo>
                    <a:lnTo>
                      <a:pt x="64" y="261"/>
                    </a:lnTo>
                    <a:lnTo>
                      <a:pt x="62" y="263"/>
                    </a:lnTo>
                    <a:lnTo>
                      <a:pt x="60" y="261"/>
                    </a:lnTo>
                    <a:lnTo>
                      <a:pt x="58" y="254"/>
                    </a:lnTo>
                    <a:lnTo>
                      <a:pt x="56" y="252"/>
                    </a:lnTo>
                    <a:lnTo>
                      <a:pt x="54" y="246"/>
                    </a:lnTo>
                    <a:lnTo>
                      <a:pt x="52" y="238"/>
                    </a:lnTo>
                    <a:lnTo>
                      <a:pt x="50" y="232"/>
                    </a:lnTo>
                    <a:lnTo>
                      <a:pt x="48" y="226"/>
                    </a:lnTo>
                    <a:lnTo>
                      <a:pt x="52" y="222"/>
                    </a:lnTo>
                    <a:lnTo>
                      <a:pt x="52" y="220"/>
                    </a:lnTo>
                    <a:lnTo>
                      <a:pt x="54" y="212"/>
                    </a:lnTo>
                    <a:lnTo>
                      <a:pt x="54" y="206"/>
                    </a:lnTo>
                    <a:lnTo>
                      <a:pt x="52" y="208"/>
                    </a:lnTo>
                    <a:lnTo>
                      <a:pt x="50" y="212"/>
                    </a:lnTo>
                    <a:lnTo>
                      <a:pt x="48" y="216"/>
                    </a:lnTo>
                    <a:lnTo>
                      <a:pt x="48" y="218"/>
                    </a:lnTo>
                    <a:lnTo>
                      <a:pt x="44" y="214"/>
                    </a:lnTo>
                    <a:lnTo>
                      <a:pt x="44" y="212"/>
                    </a:lnTo>
                    <a:lnTo>
                      <a:pt x="42" y="210"/>
                    </a:lnTo>
                    <a:lnTo>
                      <a:pt x="40" y="210"/>
                    </a:lnTo>
                    <a:lnTo>
                      <a:pt x="40" y="212"/>
                    </a:lnTo>
                    <a:lnTo>
                      <a:pt x="42" y="216"/>
                    </a:lnTo>
                    <a:lnTo>
                      <a:pt x="46" y="222"/>
                    </a:lnTo>
                    <a:lnTo>
                      <a:pt x="44" y="232"/>
                    </a:lnTo>
                    <a:lnTo>
                      <a:pt x="40" y="232"/>
                    </a:lnTo>
                    <a:lnTo>
                      <a:pt x="38" y="230"/>
                    </a:lnTo>
                    <a:lnTo>
                      <a:pt x="38" y="228"/>
                    </a:lnTo>
                    <a:lnTo>
                      <a:pt x="36" y="226"/>
                    </a:lnTo>
                    <a:lnTo>
                      <a:pt x="36" y="226"/>
                    </a:lnTo>
                    <a:lnTo>
                      <a:pt x="34" y="230"/>
                    </a:lnTo>
                    <a:lnTo>
                      <a:pt x="30" y="222"/>
                    </a:lnTo>
                    <a:lnTo>
                      <a:pt x="24" y="214"/>
                    </a:lnTo>
                    <a:lnTo>
                      <a:pt x="20" y="212"/>
                    </a:lnTo>
                    <a:lnTo>
                      <a:pt x="16" y="208"/>
                    </a:lnTo>
                    <a:lnTo>
                      <a:pt x="12" y="208"/>
                    </a:lnTo>
                    <a:lnTo>
                      <a:pt x="10" y="208"/>
                    </a:lnTo>
                    <a:lnTo>
                      <a:pt x="18" y="220"/>
                    </a:lnTo>
                    <a:lnTo>
                      <a:pt x="20" y="222"/>
                    </a:lnTo>
                    <a:lnTo>
                      <a:pt x="20" y="222"/>
                    </a:lnTo>
                    <a:lnTo>
                      <a:pt x="22" y="226"/>
                    </a:lnTo>
                    <a:lnTo>
                      <a:pt x="24" y="226"/>
                    </a:lnTo>
                    <a:lnTo>
                      <a:pt x="26" y="228"/>
                    </a:lnTo>
                    <a:lnTo>
                      <a:pt x="30" y="228"/>
                    </a:lnTo>
                    <a:lnTo>
                      <a:pt x="32" y="230"/>
                    </a:lnTo>
                    <a:lnTo>
                      <a:pt x="32" y="232"/>
                    </a:lnTo>
                    <a:lnTo>
                      <a:pt x="34" y="234"/>
                    </a:lnTo>
                    <a:lnTo>
                      <a:pt x="36" y="238"/>
                    </a:lnTo>
                    <a:lnTo>
                      <a:pt x="38" y="240"/>
                    </a:lnTo>
                    <a:lnTo>
                      <a:pt x="40" y="240"/>
                    </a:lnTo>
                    <a:lnTo>
                      <a:pt x="42" y="242"/>
                    </a:lnTo>
                    <a:lnTo>
                      <a:pt x="42" y="244"/>
                    </a:lnTo>
                    <a:lnTo>
                      <a:pt x="46" y="250"/>
                    </a:lnTo>
                    <a:lnTo>
                      <a:pt x="46" y="250"/>
                    </a:lnTo>
                    <a:lnTo>
                      <a:pt x="50" y="254"/>
                    </a:lnTo>
                    <a:lnTo>
                      <a:pt x="50" y="256"/>
                    </a:lnTo>
                    <a:lnTo>
                      <a:pt x="52" y="260"/>
                    </a:lnTo>
                    <a:lnTo>
                      <a:pt x="54" y="261"/>
                    </a:lnTo>
                    <a:lnTo>
                      <a:pt x="54" y="263"/>
                    </a:lnTo>
                    <a:lnTo>
                      <a:pt x="56" y="269"/>
                    </a:lnTo>
                    <a:lnTo>
                      <a:pt x="56" y="271"/>
                    </a:lnTo>
                    <a:lnTo>
                      <a:pt x="60" y="275"/>
                    </a:lnTo>
                    <a:lnTo>
                      <a:pt x="62" y="281"/>
                    </a:lnTo>
                    <a:lnTo>
                      <a:pt x="66" y="285"/>
                    </a:lnTo>
                    <a:lnTo>
                      <a:pt x="66" y="287"/>
                    </a:lnTo>
                    <a:lnTo>
                      <a:pt x="64" y="289"/>
                    </a:lnTo>
                    <a:lnTo>
                      <a:pt x="64" y="293"/>
                    </a:lnTo>
                    <a:lnTo>
                      <a:pt x="64" y="297"/>
                    </a:lnTo>
                    <a:lnTo>
                      <a:pt x="70" y="299"/>
                    </a:lnTo>
                    <a:lnTo>
                      <a:pt x="70" y="301"/>
                    </a:lnTo>
                    <a:lnTo>
                      <a:pt x="70" y="303"/>
                    </a:lnTo>
                    <a:lnTo>
                      <a:pt x="66" y="303"/>
                    </a:lnTo>
                    <a:lnTo>
                      <a:pt x="64" y="305"/>
                    </a:lnTo>
                    <a:lnTo>
                      <a:pt x="62" y="307"/>
                    </a:lnTo>
                    <a:lnTo>
                      <a:pt x="58" y="305"/>
                    </a:lnTo>
                    <a:lnTo>
                      <a:pt x="58" y="303"/>
                    </a:lnTo>
                    <a:lnTo>
                      <a:pt x="58" y="293"/>
                    </a:lnTo>
                    <a:lnTo>
                      <a:pt x="58" y="287"/>
                    </a:lnTo>
                    <a:lnTo>
                      <a:pt x="58" y="283"/>
                    </a:lnTo>
                    <a:lnTo>
                      <a:pt x="48" y="261"/>
                    </a:lnTo>
                    <a:lnTo>
                      <a:pt x="40" y="250"/>
                    </a:lnTo>
                    <a:lnTo>
                      <a:pt x="28" y="238"/>
                    </a:lnTo>
                    <a:lnTo>
                      <a:pt x="20" y="230"/>
                    </a:lnTo>
                    <a:lnTo>
                      <a:pt x="14" y="224"/>
                    </a:lnTo>
                    <a:lnTo>
                      <a:pt x="12" y="218"/>
                    </a:lnTo>
                    <a:lnTo>
                      <a:pt x="2" y="202"/>
                    </a:lnTo>
                    <a:lnTo>
                      <a:pt x="0" y="196"/>
                    </a:lnTo>
                    <a:lnTo>
                      <a:pt x="0" y="190"/>
                    </a:lnTo>
                    <a:lnTo>
                      <a:pt x="0" y="184"/>
                    </a:lnTo>
                    <a:lnTo>
                      <a:pt x="2" y="156"/>
                    </a:lnTo>
                    <a:lnTo>
                      <a:pt x="6" y="144"/>
                    </a:lnTo>
                    <a:lnTo>
                      <a:pt x="10" y="138"/>
                    </a:lnTo>
                    <a:lnTo>
                      <a:pt x="12" y="132"/>
                    </a:lnTo>
                    <a:lnTo>
                      <a:pt x="14" y="132"/>
                    </a:lnTo>
                    <a:lnTo>
                      <a:pt x="16" y="134"/>
                    </a:lnTo>
                    <a:lnTo>
                      <a:pt x="14" y="140"/>
                    </a:lnTo>
                    <a:lnTo>
                      <a:pt x="12" y="142"/>
                    </a:lnTo>
                    <a:lnTo>
                      <a:pt x="8" y="156"/>
                    </a:lnTo>
                    <a:lnTo>
                      <a:pt x="6" y="166"/>
                    </a:lnTo>
                    <a:lnTo>
                      <a:pt x="6" y="172"/>
                    </a:lnTo>
                    <a:lnTo>
                      <a:pt x="4" y="174"/>
                    </a:lnTo>
                    <a:lnTo>
                      <a:pt x="6" y="178"/>
                    </a:lnTo>
                    <a:lnTo>
                      <a:pt x="6" y="178"/>
                    </a:lnTo>
                    <a:lnTo>
                      <a:pt x="10" y="174"/>
                    </a:lnTo>
                    <a:lnTo>
                      <a:pt x="12" y="172"/>
                    </a:lnTo>
                    <a:lnTo>
                      <a:pt x="12" y="166"/>
                    </a:lnTo>
                    <a:lnTo>
                      <a:pt x="14" y="164"/>
                    </a:lnTo>
                    <a:lnTo>
                      <a:pt x="16" y="160"/>
                    </a:lnTo>
                    <a:lnTo>
                      <a:pt x="16" y="156"/>
                    </a:lnTo>
                    <a:lnTo>
                      <a:pt x="18" y="150"/>
                    </a:lnTo>
                    <a:lnTo>
                      <a:pt x="24" y="134"/>
                    </a:lnTo>
                    <a:lnTo>
                      <a:pt x="24" y="130"/>
                    </a:lnTo>
                    <a:lnTo>
                      <a:pt x="26" y="126"/>
                    </a:lnTo>
                    <a:lnTo>
                      <a:pt x="28" y="118"/>
                    </a:lnTo>
                    <a:lnTo>
                      <a:pt x="28" y="116"/>
                    </a:lnTo>
                    <a:lnTo>
                      <a:pt x="32" y="116"/>
                    </a:lnTo>
                    <a:lnTo>
                      <a:pt x="30" y="112"/>
                    </a:lnTo>
                    <a:lnTo>
                      <a:pt x="28" y="104"/>
                    </a:lnTo>
                    <a:lnTo>
                      <a:pt x="30" y="94"/>
                    </a:lnTo>
                    <a:lnTo>
                      <a:pt x="30" y="90"/>
                    </a:lnTo>
                    <a:lnTo>
                      <a:pt x="32" y="86"/>
                    </a:lnTo>
                    <a:lnTo>
                      <a:pt x="32" y="82"/>
                    </a:lnTo>
                    <a:lnTo>
                      <a:pt x="34" y="80"/>
                    </a:lnTo>
                    <a:lnTo>
                      <a:pt x="36" y="76"/>
                    </a:lnTo>
                    <a:lnTo>
                      <a:pt x="38" y="72"/>
                    </a:lnTo>
                    <a:lnTo>
                      <a:pt x="36" y="70"/>
                    </a:lnTo>
                    <a:lnTo>
                      <a:pt x="36" y="68"/>
                    </a:lnTo>
                    <a:lnTo>
                      <a:pt x="38" y="62"/>
                    </a:lnTo>
                    <a:lnTo>
                      <a:pt x="40" y="60"/>
                    </a:lnTo>
                    <a:lnTo>
                      <a:pt x="40" y="58"/>
                    </a:lnTo>
                    <a:lnTo>
                      <a:pt x="38" y="56"/>
                    </a:lnTo>
                    <a:lnTo>
                      <a:pt x="36" y="56"/>
                    </a:lnTo>
                    <a:lnTo>
                      <a:pt x="36" y="54"/>
                    </a:lnTo>
                    <a:lnTo>
                      <a:pt x="36" y="50"/>
                    </a:lnTo>
                    <a:lnTo>
                      <a:pt x="38" y="46"/>
                    </a:lnTo>
                    <a:lnTo>
                      <a:pt x="40" y="40"/>
                    </a:lnTo>
                    <a:lnTo>
                      <a:pt x="38" y="38"/>
                    </a:lnTo>
                    <a:lnTo>
                      <a:pt x="38" y="34"/>
                    </a:lnTo>
                    <a:lnTo>
                      <a:pt x="34" y="22"/>
                    </a:lnTo>
                    <a:lnTo>
                      <a:pt x="28" y="4"/>
                    </a:lnTo>
                    <a:lnTo>
                      <a:pt x="26" y="2"/>
                    </a:lnTo>
                    <a:lnTo>
                      <a:pt x="30" y="0"/>
                    </a:lnTo>
                    <a:lnTo>
                      <a:pt x="32" y="2"/>
                    </a:lnTo>
                    <a:lnTo>
                      <a:pt x="38" y="8"/>
                    </a:lnTo>
                    <a:lnTo>
                      <a:pt x="44" y="12"/>
                    </a:lnTo>
                    <a:lnTo>
                      <a:pt x="44" y="20"/>
                    </a:lnTo>
                    <a:lnTo>
                      <a:pt x="46" y="20"/>
                    </a:lnTo>
                    <a:lnTo>
                      <a:pt x="46" y="12"/>
                    </a:lnTo>
                    <a:lnTo>
                      <a:pt x="48" y="12"/>
                    </a:lnTo>
                    <a:lnTo>
                      <a:pt x="50" y="10"/>
                    </a:lnTo>
                    <a:lnTo>
                      <a:pt x="54" y="10"/>
                    </a:lnTo>
                    <a:lnTo>
                      <a:pt x="54" y="10"/>
                    </a:lnTo>
                    <a:lnTo>
                      <a:pt x="54" y="8"/>
                    </a:lnTo>
                    <a:lnTo>
                      <a:pt x="52" y="8"/>
                    </a:lnTo>
                    <a:lnTo>
                      <a:pt x="50" y="8"/>
                    </a:lnTo>
                    <a:lnTo>
                      <a:pt x="46" y="8"/>
                    </a:lnTo>
                    <a:lnTo>
                      <a:pt x="42" y="8"/>
                    </a:lnTo>
                    <a:lnTo>
                      <a:pt x="38" y="4"/>
                    </a:lnTo>
                    <a:lnTo>
                      <a:pt x="36" y="0"/>
                    </a:lnTo>
                    <a:lnTo>
                      <a:pt x="36" y="0"/>
                    </a:lnTo>
                    <a:lnTo>
                      <a:pt x="36" y="0"/>
                    </a:lnTo>
                    <a:close/>
                  </a:path>
                </a:pathLst>
              </a:custGeom>
              <a:grpFill/>
              <a:ln w="3175" cmpd="sng">
                <a:solidFill>
                  <a:srgbClr val="000000"/>
                </a:solidFill>
                <a:round/>
                <a:headEnd/>
                <a:tailEnd/>
              </a:ln>
            </p:spPr>
            <p:txBody>
              <a:bodyPr/>
              <a:lstStyle/>
              <a:p>
                <a:endParaRPr lang="en-US" sz="2600" dirty="0"/>
              </a:p>
            </p:txBody>
          </p:sp>
          <p:sp>
            <p:nvSpPr>
              <p:cNvPr id="979" name="Freeform 195"/>
              <p:cNvSpPr>
                <a:spLocks/>
              </p:cNvSpPr>
              <p:nvPr/>
            </p:nvSpPr>
            <p:spPr bwMode="auto">
              <a:xfrm>
                <a:off x="3496" y="1900"/>
                <a:ext cx="312" cy="331"/>
              </a:xfrm>
              <a:custGeom>
                <a:avLst/>
                <a:gdLst>
                  <a:gd name="T0" fmla="*/ 48 w 312"/>
                  <a:gd name="T1" fmla="*/ 331 h 331"/>
                  <a:gd name="T2" fmla="*/ 58 w 312"/>
                  <a:gd name="T3" fmla="*/ 321 h 331"/>
                  <a:gd name="T4" fmla="*/ 64 w 312"/>
                  <a:gd name="T5" fmla="*/ 309 h 331"/>
                  <a:gd name="T6" fmla="*/ 70 w 312"/>
                  <a:gd name="T7" fmla="*/ 309 h 331"/>
                  <a:gd name="T8" fmla="*/ 82 w 312"/>
                  <a:gd name="T9" fmla="*/ 307 h 331"/>
                  <a:gd name="T10" fmla="*/ 70 w 312"/>
                  <a:gd name="T11" fmla="*/ 301 h 331"/>
                  <a:gd name="T12" fmla="*/ 86 w 312"/>
                  <a:gd name="T13" fmla="*/ 289 h 331"/>
                  <a:gd name="T14" fmla="*/ 102 w 312"/>
                  <a:gd name="T15" fmla="*/ 289 h 331"/>
                  <a:gd name="T16" fmla="*/ 106 w 312"/>
                  <a:gd name="T17" fmla="*/ 303 h 331"/>
                  <a:gd name="T18" fmla="*/ 108 w 312"/>
                  <a:gd name="T19" fmla="*/ 295 h 331"/>
                  <a:gd name="T20" fmla="*/ 108 w 312"/>
                  <a:gd name="T21" fmla="*/ 283 h 331"/>
                  <a:gd name="T22" fmla="*/ 94 w 312"/>
                  <a:gd name="T23" fmla="*/ 281 h 331"/>
                  <a:gd name="T24" fmla="*/ 96 w 312"/>
                  <a:gd name="T25" fmla="*/ 269 h 331"/>
                  <a:gd name="T26" fmla="*/ 98 w 312"/>
                  <a:gd name="T27" fmla="*/ 265 h 331"/>
                  <a:gd name="T28" fmla="*/ 102 w 312"/>
                  <a:gd name="T29" fmla="*/ 263 h 331"/>
                  <a:gd name="T30" fmla="*/ 114 w 312"/>
                  <a:gd name="T31" fmla="*/ 258 h 331"/>
                  <a:gd name="T32" fmla="*/ 122 w 312"/>
                  <a:gd name="T33" fmla="*/ 246 h 331"/>
                  <a:gd name="T34" fmla="*/ 132 w 312"/>
                  <a:gd name="T35" fmla="*/ 232 h 331"/>
                  <a:gd name="T36" fmla="*/ 138 w 312"/>
                  <a:gd name="T37" fmla="*/ 214 h 331"/>
                  <a:gd name="T38" fmla="*/ 136 w 312"/>
                  <a:gd name="T39" fmla="*/ 202 h 331"/>
                  <a:gd name="T40" fmla="*/ 130 w 312"/>
                  <a:gd name="T41" fmla="*/ 194 h 331"/>
                  <a:gd name="T42" fmla="*/ 132 w 312"/>
                  <a:gd name="T43" fmla="*/ 184 h 331"/>
                  <a:gd name="T44" fmla="*/ 128 w 312"/>
                  <a:gd name="T45" fmla="*/ 178 h 331"/>
                  <a:gd name="T46" fmla="*/ 118 w 312"/>
                  <a:gd name="T47" fmla="*/ 168 h 331"/>
                  <a:gd name="T48" fmla="*/ 124 w 312"/>
                  <a:gd name="T49" fmla="*/ 160 h 331"/>
                  <a:gd name="T50" fmla="*/ 118 w 312"/>
                  <a:gd name="T51" fmla="*/ 152 h 331"/>
                  <a:gd name="T52" fmla="*/ 124 w 312"/>
                  <a:gd name="T53" fmla="*/ 148 h 331"/>
                  <a:gd name="T54" fmla="*/ 124 w 312"/>
                  <a:gd name="T55" fmla="*/ 142 h 331"/>
                  <a:gd name="T56" fmla="*/ 116 w 312"/>
                  <a:gd name="T57" fmla="*/ 142 h 331"/>
                  <a:gd name="T58" fmla="*/ 112 w 312"/>
                  <a:gd name="T59" fmla="*/ 154 h 331"/>
                  <a:gd name="T60" fmla="*/ 108 w 312"/>
                  <a:gd name="T61" fmla="*/ 146 h 331"/>
                  <a:gd name="T62" fmla="*/ 100 w 312"/>
                  <a:gd name="T63" fmla="*/ 144 h 331"/>
                  <a:gd name="T64" fmla="*/ 86 w 312"/>
                  <a:gd name="T65" fmla="*/ 160 h 331"/>
                  <a:gd name="T66" fmla="*/ 86 w 312"/>
                  <a:gd name="T67" fmla="*/ 170 h 331"/>
                  <a:gd name="T68" fmla="*/ 90 w 312"/>
                  <a:gd name="T69" fmla="*/ 184 h 331"/>
                  <a:gd name="T70" fmla="*/ 88 w 312"/>
                  <a:gd name="T71" fmla="*/ 196 h 331"/>
                  <a:gd name="T72" fmla="*/ 92 w 312"/>
                  <a:gd name="T73" fmla="*/ 222 h 331"/>
                  <a:gd name="T74" fmla="*/ 78 w 312"/>
                  <a:gd name="T75" fmla="*/ 216 h 331"/>
                  <a:gd name="T76" fmla="*/ 66 w 312"/>
                  <a:gd name="T77" fmla="*/ 212 h 331"/>
                  <a:gd name="T78" fmla="*/ 60 w 312"/>
                  <a:gd name="T79" fmla="*/ 210 h 331"/>
                  <a:gd name="T80" fmla="*/ 54 w 312"/>
                  <a:gd name="T81" fmla="*/ 200 h 331"/>
                  <a:gd name="T82" fmla="*/ 52 w 312"/>
                  <a:gd name="T83" fmla="*/ 196 h 331"/>
                  <a:gd name="T84" fmla="*/ 64 w 312"/>
                  <a:gd name="T85" fmla="*/ 184 h 331"/>
                  <a:gd name="T86" fmla="*/ 56 w 312"/>
                  <a:gd name="T87" fmla="*/ 176 h 331"/>
                  <a:gd name="T88" fmla="*/ 64 w 312"/>
                  <a:gd name="T89" fmla="*/ 158 h 331"/>
                  <a:gd name="T90" fmla="*/ 60 w 312"/>
                  <a:gd name="T91" fmla="*/ 146 h 331"/>
                  <a:gd name="T92" fmla="*/ 50 w 312"/>
                  <a:gd name="T93" fmla="*/ 130 h 331"/>
                  <a:gd name="T94" fmla="*/ 40 w 312"/>
                  <a:gd name="T95" fmla="*/ 132 h 331"/>
                  <a:gd name="T96" fmla="*/ 26 w 312"/>
                  <a:gd name="T97" fmla="*/ 128 h 331"/>
                  <a:gd name="T98" fmla="*/ 20 w 312"/>
                  <a:gd name="T99" fmla="*/ 122 h 331"/>
                  <a:gd name="T100" fmla="*/ 46 w 312"/>
                  <a:gd name="T101" fmla="*/ 124 h 331"/>
                  <a:gd name="T102" fmla="*/ 38 w 312"/>
                  <a:gd name="T103" fmla="*/ 116 h 331"/>
                  <a:gd name="T104" fmla="*/ 22 w 312"/>
                  <a:gd name="T105" fmla="*/ 112 h 331"/>
                  <a:gd name="T106" fmla="*/ 18 w 312"/>
                  <a:gd name="T107" fmla="*/ 104 h 331"/>
                  <a:gd name="T108" fmla="*/ 12 w 312"/>
                  <a:gd name="T109" fmla="*/ 100 h 331"/>
                  <a:gd name="T110" fmla="*/ 2 w 312"/>
                  <a:gd name="T111" fmla="*/ 96 h 331"/>
                  <a:gd name="T112" fmla="*/ 154 w 312"/>
                  <a:gd name="T113" fmla="*/ 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2" h="331">
                    <a:moveTo>
                      <a:pt x="284" y="2"/>
                    </a:moveTo>
                    <a:lnTo>
                      <a:pt x="310" y="2"/>
                    </a:lnTo>
                    <a:lnTo>
                      <a:pt x="312" y="329"/>
                    </a:lnTo>
                    <a:lnTo>
                      <a:pt x="48" y="331"/>
                    </a:lnTo>
                    <a:lnTo>
                      <a:pt x="52" y="327"/>
                    </a:lnTo>
                    <a:lnTo>
                      <a:pt x="54" y="323"/>
                    </a:lnTo>
                    <a:lnTo>
                      <a:pt x="58" y="321"/>
                    </a:lnTo>
                    <a:lnTo>
                      <a:pt x="58" y="321"/>
                    </a:lnTo>
                    <a:lnTo>
                      <a:pt x="58" y="317"/>
                    </a:lnTo>
                    <a:lnTo>
                      <a:pt x="60" y="313"/>
                    </a:lnTo>
                    <a:lnTo>
                      <a:pt x="62" y="311"/>
                    </a:lnTo>
                    <a:lnTo>
                      <a:pt x="64" y="309"/>
                    </a:lnTo>
                    <a:lnTo>
                      <a:pt x="66" y="311"/>
                    </a:lnTo>
                    <a:lnTo>
                      <a:pt x="68" y="311"/>
                    </a:lnTo>
                    <a:lnTo>
                      <a:pt x="68" y="309"/>
                    </a:lnTo>
                    <a:lnTo>
                      <a:pt x="70" y="309"/>
                    </a:lnTo>
                    <a:lnTo>
                      <a:pt x="72" y="313"/>
                    </a:lnTo>
                    <a:lnTo>
                      <a:pt x="72" y="313"/>
                    </a:lnTo>
                    <a:lnTo>
                      <a:pt x="74" y="313"/>
                    </a:lnTo>
                    <a:lnTo>
                      <a:pt x="82" y="307"/>
                    </a:lnTo>
                    <a:lnTo>
                      <a:pt x="80" y="305"/>
                    </a:lnTo>
                    <a:lnTo>
                      <a:pt x="74" y="307"/>
                    </a:lnTo>
                    <a:lnTo>
                      <a:pt x="72" y="303"/>
                    </a:lnTo>
                    <a:lnTo>
                      <a:pt x="70" y="301"/>
                    </a:lnTo>
                    <a:lnTo>
                      <a:pt x="74" y="299"/>
                    </a:lnTo>
                    <a:lnTo>
                      <a:pt x="74" y="297"/>
                    </a:lnTo>
                    <a:lnTo>
                      <a:pt x="80" y="293"/>
                    </a:lnTo>
                    <a:lnTo>
                      <a:pt x="86" y="289"/>
                    </a:lnTo>
                    <a:lnTo>
                      <a:pt x="88" y="289"/>
                    </a:lnTo>
                    <a:lnTo>
                      <a:pt x="90" y="289"/>
                    </a:lnTo>
                    <a:lnTo>
                      <a:pt x="96" y="287"/>
                    </a:lnTo>
                    <a:lnTo>
                      <a:pt x="102" y="289"/>
                    </a:lnTo>
                    <a:lnTo>
                      <a:pt x="104" y="291"/>
                    </a:lnTo>
                    <a:lnTo>
                      <a:pt x="104" y="295"/>
                    </a:lnTo>
                    <a:lnTo>
                      <a:pt x="106" y="301"/>
                    </a:lnTo>
                    <a:lnTo>
                      <a:pt x="106" y="303"/>
                    </a:lnTo>
                    <a:lnTo>
                      <a:pt x="108" y="303"/>
                    </a:lnTo>
                    <a:lnTo>
                      <a:pt x="110" y="303"/>
                    </a:lnTo>
                    <a:lnTo>
                      <a:pt x="108" y="297"/>
                    </a:lnTo>
                    <a:lnTo>
                      <a:pt x="108" y="295"/>
                    </a:lnTo>
                    <a:lnTo>
                      <a:pt x="110" y="293"/>
                    </a:lnTo>
                    <a:lnTo>
                      <a:pt x="108" y="287"/>
                    </a:lnTo>
                    <a:lnTo>
                      <a:pt x="108" y="283"/>
                    </a:lnTo>
                    <a:lnTo>
                      <a:pt x="108" y="283"/>
                    </a:lnTo>
                    <a:lnTo>
                      <a:pt x="104" y="281"/>
                    </a:lnTo>
                    <a:lnTo>
                      <a:pt x="100" y="281"/>
                    </a:lnTo>
                    <a:lnTo>
                      <a:pt x="96" y="281"/>
                    </a:lnTo>
                    <a:lnTo>
                      <a:pt x="94" y="281"/>
                    </a:lnTo>
                    <a:lnTo>
                      <a:pt x="94" y="279"/>
                    </a:lnTo>
                    <a:lnTo>
                      <a:pt x="94" y="277"/>
                    </a:lnTo>
                    <a:lnTo>
                      <a:pt x="96" y="271"/>
                    </a:lnTo>
                    <a:lnTo>
                      <a:pt x="96" y="269"/>
                    </a:lnTo>
                    <a:lnTo>
                      <a:pt x="92" y="269"/>
                    </a:lnTo>
                    <a:lnTo>
                      <a:pt x="92" y="267"/>
                    </a:lnTo>
                    <a:lnTo>
                      <a:pt x="96" y="265"/>
                    </a:lnTo>
                    <a:lnTo>
                      <a:pt x="98" y="265"/>
                    </a:lnTo>
                    <a:lnTo>
                      <a:pt x="98" y="265"/>
                    </a:lnTo>
                    <a:lnTo>
                      <a:pt x="98" y="267"/>
                    </a:lnTo>
                    <a:lnTo>
                      <a:pt x="100" y="267"/>
                    </a:lnTo>
                    <a:lnTo>
                      <a:pt x="102" y="263"/>
                    </a:lnTo>
                    <a:lnTo>
                      <a:pt x="104" y="263"/>
                    </a:lnTo>
                    <a:lnTo>
                      <a:pt x="110" y="260"/>
                    </a:lnTo>
                    <a:lnTo>
                      <a:pt x="112" y="258"/>
                    </a:lnTo>
                    <a:lnTo>
                      <a:pt x="114" y="258"/>
                    </a:lnTo>
                    <a:lnTo>
                      <a:pt x="114" y="256"/>
                    </a:lnTo>
                    <a:lnTo>
                      <a:pt x="118" y="252"/>
                    </a:lnTo>
                    <a:lnTo>
                      <a:pt x="118" y="250"/>
                    </a:lnTo>
                    <a:lnTo>
                      <a:pt x="122" y="246"/>
                    </a:lnTo>
                    <a:lnTo>
                      <a:pt x="126" y="242"/>
                    </a:lnTo>
                    <a:lnTo>
                      <a:pt x="128" y="240"/>
                    </a:lnTo>
                    <a:lnTo>
                      <a:pt x="132" y="238"/>
                    </a:lnTo>
                    <a:lnTo>
                      <a:pt x="132" y="232"/>
                    </a:lnTo>
                    <a:lnTo>
                      <a:pt x="132" y="226"/>
                    </a:lnTo>
                    <a:lnTo>
                      <a:pt x="134" y="224"/>
                    </a:lnTo>
                    <a:lnTo>
                      <a:pt x="136" y="222"/>
                    </a:lnTo>
                    <a:lnTo>
                      <a:pt x="138" y="214"/>
                    </a:lnTo>
                    <a:lnTo>
                      <a:pt x="138" y="210"/>
                    </a:lnTo>
                    <a:lnTo>
                      <a:pt x="136" y="208"/>
                    </a:lnTo>
                    <a:lnTo>
                      <a:pt x="136" y="204"/>
                    </a:lnTo>
                    <a:lnTo>
                      <a:pt x="136" y="202"/>
                    </a:lnTo>
                    <a:lnTo>
                      <a:pt x="132" y="200"/>
                    </a:lnTo>
                    <a:lnTo>
                      <a:pt x="130" y="198"/>
                    </a:lnTo>
                    <a:lnTo>
                      <a:pt x="130" y="196"/>
                    </a:lnTo>
                    <a:lnTo>
                      <a:pt x="130" y="194"/>
                    </a:lnTo>
                    <a:lnTo>
                      <a:pt x="130" y="190"/>
                    </a:lnTo>
                    <a:lnTo>
                      <a:pt x="130" y="188"/>
                    </a:lnTo>
                    <a:lnTo>
                      <a:pt x="130" y="186"/>
                    </a:lnTo>
                    <a:lnTo>
                      <a:pt x="132" y="184"/>
                    </a:lnTo>
                    <a:lnTo>
                      <a:pt x="132" y="184"/>
                    </a:lnTo>
                    <a:lnTo>
                      <a:pt x="130" y="182"/>
                    </a:lnTo>
                    <a:lnTo>
                      <a:pt x="128" y="180"/>
                    </a:lnTo>
                    <a:lnTo>
                      <a:pt x="128" y="178"/>
                    </a:lnTo>
                    <a:lnTo>
                      <a:pt x="124" y="172"/>
                    </a:lnTo>
                    <a:lnTo>
                      <a:pt x="124" y="170"/>
                    </a:lnTo>
                    <a:lnTo>
                      <a:pt x="122" y="168"/>
                    </a:lnTo>
                    <a:lnTo>
                      <a:pt x="118" y="168"/>
                    </a:lnTo>
                    <a:lnTo>
                      <a:pt x="118" y="168"/>
                    </a:lnTo>
                    <a:lnTo>
                      <a:pt x="122" y="164"/>
                    </a:lnTo>
                    <a:lnTo>
                      <a:pt x="124" y="164"/>
                    </a:lnTo>
                    <a:lnTo>
                      <a:pt x="124" y="160"/>
                    </a:lnTo>
                    <a:lnTo>
                      <a:pt x="120" y="158"/>
                    </a:lnTo>
                    <a:lnTo>
                      <a:pt x="118" y="154"/>
                    </a:lnTo>
                    <a:lnTo>
                      <a:pt x="116" y="152"/>
                    </a:lnTo>
                    <a:lnTo>
                      <a:pt x="118" y="152"/>
                    </a:lnTo>
                    <a:lnTo>
                      <a:pt x="120" y="152"/>
                    </a:lnTo>
                    <a:lnTo>
                      <a:pt x="124" y="154"/>
                    </a:lnTo>
                    <a:lnTo>
                      <a:pt x="124" y="152"/>
                    </a:lnTo>
                    <a:lnTo>
                      <a:pt x="124" y="148"/>
                    </a:lnTo>
                    <a:lnTo>
                      <a:pt x="130" y="144"/>
                    </a:lnTo>
                    <a:lnTo>
                      <a:pt x="130" y="142"/>
                    </a:lnTo>
                    <a:lnTo>
                      <a:pt x="128" y="142"/>
                    </a:lnTo>
                    <a:lnTo>
                      <a:pt x="124" y="142"/>
                    </a:lnTo>
                    <a:lnTo>
                      <a:pt x="124" y="140"/>
                    </a:lnTo>
                    <a:lnTo>
                      <a:pt x="122" y="138"/>
                    </a:lnTo>
                    <a:lnTo>
                      <a:pt x="120" y="140"/>
                    </a:lnTo>
                    <a:lnTo>
                      <a:pt x="116" y="142"/>
                    </a:lnTo>
                    <a:lnTo>
                      <a:pt x="114" y="146"/>
                    </a:lnTo>
                    <a:lnTo>
                      <a:pt x="116" y="150"/>
                    </a:lnTo>
                    <a:lnTo>
                      <a:pt x="114" y="152"/>
                    </a:lnTo>
                    <a:lnTo>
                      <a:pt x="112" y="154"/>
                    </a:lnTo>
                    <a:lnTo>
                      <a:pt x="112" y="152"/>
                    </a:lnTo>
                    <a:lnTo>
                      <a:pt x="110" y="152"/>
                    </a:lnTo>
                    <a:lnTo>
                      <a:pt x="110" y="148"/>
                    </a:lnTo>
                    <a:lnTo>
                      <a:pt x="108" y="146"/>
                    </a:lnTo>
                    <a:lnTo>
                      <a:pt x="108" y="144"/>
                    </a:lnTo>
                    <a:lnTo>
                      <a:pt x="106" y="144"/>
                    </a:lnTo>
                    <a:lnTo>
                      <a:pt x="104" y="144"/>
                    </a:lnTo>
                    <a:lnTo>
                      <a:pt x="100" y="144"/>
                    </a:lnTo>
                    <a:lnTo>
                      <a:pt x="98" y="146"/>
                    </a:lnTo>
                    <a:lnTo>
                      <a:pt x="98" y="148"/>
                    </a:lnTo>
                    <a:lnTo>
                      <a:pt x="98" y="148"/>
                    </a:lnTo>
                    <a:lnTo>
                      <a:pt x="86" y="160"/>
                    </a:lnTo>
                    <a:lnTo>
                      <a:pt x="86" y="162"/>
                    </a:lnTo>
                    <a:lnTo>
                      <a:pt x="86" y="164"/>
                    </a:lnTo>
                    <a:lnTo>
                      <a:pt x="86" y="166"/>
                    </a:lnTo>
                    <a:lnTo>
                      <a:pt x="86" y="170"/>
                    </a:lnTo>
                    <a:lnTo>
                      <a:pt x="86" y="174"/>
                    </a:lnTo>
                    <a:lnTo>
                      <a:pt x="88" y="176"/>
                    </a:lnTo>
                    <a:lnTo>
                      <a:pt x="90" y="180"/>
                    </a:lnTo>
                    <a:lnTo>
                      <a:pt x="90" y="184"/>
                    </a:lnTo>
                    <a:lnTo>
                      <a:pt x="88" y="188"/>
                    </a:lnTo>
                    <a:lnTo>
                      <a:pt x="86" y="192"/>
                    </a:lnTo>
                    <a:lnTo>
                      <a:pt x="88" y="194"/>
                    </a:lnTo>
                    <a:lnTo>
                      <a:pt x="88" y="196"/>
                    </a:lnTo>
                    <a:lnTo>
                      <a:pt x="94" y="204"/>
                    </a:lnTo>
                    <a:lnTo>
                      <a:pt x="96" y="208"/>
                    </a:lnTo>
                    <a:lnTo>
                      <a:pt x="94" y="220"/>
                    </a:lnTo>
                    <a:lnTo>
                      <a:pt x="92" y="222"/>
                    </a:lnTo>
                    <a:lnTo>
                      <a:pt x="88" y="220"/>
                    </a:lnTo>
                    <a:lnTo>
                      <a:pt x="86" y="220"/>
                    </a:lnTo>
                    <a:lnTo>
                      <a:pt x="82" y="218"/>
                    </a:lnTo>
                    <a:lnTo>
                      <a:pt x="78" y="216"/>
                    </a:lnTo>
                    <a:lnTo>
                      <a:pt x="76" y="212"/>
                    </a:lnTo>
                    <a:lnTo>
                      <a:pt x="72" y="216"/>
                    </a:lnTo>
                    <a:lnTo>
                      <a:pt x="68" y="214"/>
                    </a:lnTo>
                    <a:lnTo>
                      <a:pt x="66" y="212"/>
                    </a:lnTo>
                    <a:lnTo>
                      <a:pt x="64" y="212"/>
                    </a:lnTo>
                    <a:lnTo>
                      <a:pt x="62" y="216"/>
                    </a:lnTo>
                    <a:lnTo>
                      <a:pt x="60" y="214"/>
                    </a:lnTo>
                    <a:lnTo>
                      <a:pt x="60" y="210"/>
                    </a:lnTo>
                    <a:lnTo>
                      <a:pt x="60" y="208"/>
                    </a:lnTo>
                    <a:lnTo>
                      <a:pt x="58" y="206"/>
                    </a:lnTo>
                    <a:lnTo>
                      <a:pt x="56" y="202"/>
                    </a:lnTo>
                    <a:lnTo>
                      <a:pt x="54" y="200"/>
                    </a:lnTo>
                    <a:lnTo>
                      <a:pt x="56" y="200"/>
                    </a:lnTo>
                    <a:lnTo>
                      <a:pt x="56" y="198"/>
                    </a:lnTo>
                    <a:lnTo>
                      <a:pt x="52" y="198"/>
                    </a:lnTo>
                    <a:lnTo>
                      <a:pt x="52" y="196"/>
                    </a:lnTo>
                    <a:lnTo>
                      <a:pt x="54" y="194"/>
                    </a:lnTo>
                    <a:lnTo>
                      <a:pt x="58" y="192"/>
                    </a:lnTo>
                    <a:lnTo>
                      <a:pt x="62" y="188"/>
                    </a:lnTo>
                    <a:lnTo>
                      <a:pt x="64" y="184"/>
                    </a:lnTo>
                    <a:lnTo>
                      <a:pt x="64" y="180"/>
                    </a:lnTo>
                    <a:lnTo>
                      <a:pt x="60" y="180"/>
                    </a:lnTo>
                    <a:lnTo>
                      <a:pt x="56" y="180"/>
                    </a:lnTo>
                    <a:lnTo>
                      <a:pt x="56" y="176"/>
                    </a:lnTo>
                    <a:lnTo>
                      <a:pt x="62" y="174"/>
                    </a:lnTo>
                    <a:lnTo>
                      <a:pt x="62" y="172"/>
                    </a:lnTo>
                    <a:lnTo>
                      <a:pt x="62" y="160"/>
                    </a:lnTo>
                    <a:lnTo>
                      <a:pt x="64" y="158"/>
                    </a:lnTo>
                    <a:lnTo>
                      <a:pt x="64" y="154"/>
                    </a:lnTo>
                    <a:lnTo>
                      <a:pt x="62" y="152"/>
                    </a:lnTo>
                    <a:lnTo>
                      <a:pt x="64" y="148"/>
                    </a:lnTo>
                    <a:lnTo>
                      <a:pt x="60" y="146"/>
                    </a:lnTo>
                    <a:lnTo>
                      <a:pt x="60" y="144"/>
                    </a:lnTo>
                    <a:lnTo>
                      <a:pt x="58" y="142"/>
                    </a:lnTo>
                    <a:lnTo>
                      <a:pt x="56" y="138"/>
                    </a:lnTo>
                    <a:lnTo>
                      <a:pt x="50" y="130"/>
                    </a:lnTo>
                    <a:lnTo>
                      <a:pt x="48" y="128"/>
                    </a:lnTo>
                    <a:lnTo>
                      <a:pt x="46" y="128"/>
                    </a:lnTo>
                    <a:lnTo>
                      <a:pt x="44" y="132"/>
                    </a:lnTo>
                    <a:lnTo>
                      <a:pt x="40" y="132"/>
                    </a:lnTo>
                    <a:lnTo>
                      <a:pt x="38" y="130"/>
                    </a:lnTo>
                    <a:lnTo>
                      <a:pt x="36" y="130"/>
                    </a:lnTo>
                    <a:lnTo>
                      <a:pt x="32" y="128"/>
                    </a:lnTo>
                    <a:lnTo>
                      <a:pt x="26" y="128"/>
                    </a:lnTo>
                    <a:lnTo>
                      <a:pt x="16" y="130"/>
                    </a:lnTo>
                    <a:lnTo>
                      <a:pt x="14" y="124"/>
                    </a:lnTo>
                    <a:lnTo>
                      <a:pt x="18" y="122"/>
                    </a:lnTo>
                    <a:lnTo>
                      <a:pt x="20" y="122"/>
                    </a:lnTo>
                    <a:lnTo>
                      <a:pt x="30" y="120"/>
                    </a:lnTo>
                    <a:lnTo>
                      <a:pt x="34" y="122"/>
                    </a:lnTo>
                    <a:lnTo>
                      <a:pt x="44" y="124"/>
                    </a:lnTo>
                    <a:lnTo>
                      <a:pt x="46" y="124"/>
                    </a:lnTo>
                    <a:lnTo>
                      <a:pt x="46" y="120"/>
                    </a:lnTo>
                    <a:lnTo>
                      <a:pt x="44" y="120"/>
                    </a:lnTo>
                    <a:lnTo>
                      <a:pt x="40" y="118"/>
                    </a:lnTo>
                    <a:lnTo>
                      <a:pt x="38" y="116"/>
                    </a:lnTo>
                    <a:lnTo>
                      <a:pt x="34" y="116"/>
                    </a:lnTo>
                    <a:lnTo>
                      <a:pt x="32" y="116"/>
                    </a:lnTo>
                    <a:lnTo>
                      <a:pt x="24" y="116"/>
                    </a:lnTo>
                    <a:lnTo>
                      <a:pt x="22" y="112"/>
                    </a:lnTo>
                    <a:lnTo>
                      <a:pt x="20" y="110"/>
                    </a:lnTo>
                    <a:lnTo>
                      <a:pt x="16" y="108"/>
                    </a:lnTo>
                    <a:lnTo>
                      <a:pt x="16" y="106"/>
                    </a:lnTo>
                    <a:lnTo>
                      <a:pt x="18" y="104"/>
                    </a:lnTo>
                    <a:lnTo>
                      <a:pt x="16" y="102"/>
                    </a:lnTo>
                    <a:lnTo>
                      <a:pt x="16" y="100"/>
                    </a:lnTo>
                    <a:lnTo>
                      <a:pt x="14" y="100"/>
                    </a:lnTo>
                    <a:lnTo>
                      <a:pt x="12" y="100"/>
                    </a:lnTo>
                    <a:lnTo>
                      <a:pt x="10" y="108"/>
                    </a:lnTo>
                    <a:lnTo>
                      <a:pt x="6" y="104"/>
                    </a:lnTo>
                    <a:lnTo>
                      <a:pt x="4" y="96"/>
                    </a:lnTo>
                    <a:lnTo>
                      <a:pt x="2" y="96"/>
                    </a:lnTo>
                    <a:lnTo>
                      <a:pt x="2" y="98"/>
                    </a:lnTo>
                    <a:lnTo>
                      <a:pt x="0" y="96"/>
                    </a:lnTo>
                    <a:lnTo>
                      <a:pt x="0" y="0"/>
                    </a:lnTo>
                    <a:lnTo>
                      <a:pt x="154" y="2"/>
                    </a:lnTo>
                    <a:lnTo>
                      <a:pt x="156" y="2"/>
                    </a:lnTo>
                    <a:lnTo>
                      <a:pt x="284" y="2"/>
                    </a:lnTo>
                    <a:lnTo>
                      <a:pt x="284" y="2"/>
                    </a:lnTo>
                    <a:close/>
                  </a:path>
                </a:pathLst>
              </a:custGeom>
              <a:grpFill/>
              <a:ln w="3175" cmpd="sng">
                <a:solidFill>
                  <a:srgbClr val="000000"/>
                </a:solidFill>
                <a:round/>
                <a:headEnd/>
                <a:tailEnd/>
              </a:ln>
            </p:spPr>
            <p:txBody>
              <a:bodyPr/>
              <a:lstStyle/>
              <a:p>
                <a:endParaRPr lang="en-US" sz="2600" dirty="0"/>
              </a:p>
            </p:txBody>
          </p:sp>
          <p:sp>
            <p:nvSpPr>
              <p:cNvPr id="980" name="Freeform 196"/>
              <p:cNvSpPr>
                <a:spLocks/>
              </p:cNvSpPr>
              <p:nvPr/>
            </p:nvSpPr>
            <p:spPr bwMode="auto">
              <a:xfrm>
                <a:off x="3398" y="1956"/>
                <a:ext cx="8" cy="18"/>
              </a:xfrm>
              <a:custGeom>
                <a:avLst/>
                <a:gdLst>
                  <a:gd name="T0" fmla="*/ 6 w 8"/>
                  <a:gd name="T1" fmla="*/ 0 h 18"/>
                  <a:gd name="T2" fmla="*/ 8 w 8"/>
                  <a:gd name="T3" fmla="*/ 0 h 18"/>
                  <a:gd name="T4" fmla="*/ 8 w 8"/>
                  <a:gd name="T5" fmla="*/ 2 h 18"/>
                  <a:gd name="T6" fmla="*/ 6 w 8"/>
                  <a:gd name="T7" fmla="*/ 4 h 18"/>
                  <a:gd name="T8" fmla="*/ 4 w 8"/>
                  <a:gd name="T9" fmla="*/ 6 h 18"/>
                  <a:gd name="T10" fmla="*/ 4 w 8"/>
                  <a:gd name="T11" fmla="*/ 8 h 18"/>
                  <a:gd name="T12" fmla="*/ 6 w 8"/>
                  <a:gd name="T13" fmla="*/ 12 h 18"/>
                  <a:gd name="T14" fmla="*/ 6 w 8"/>
                  <a:gd name="T15" fmla="*/ 14 h 18"/>
                  <a:gd name="T16" fmla="*/ 6 w 8"/>
                  <a:gd name="T17" fmla="*/ 18 h 18"/>
                  <a:gd name="T18" fmla="*/ 6 w 8"/>
                  <a:gd name="T19" fmla="*/ 18 h 18"/>
                  <a:gd name="T20" fmla="*/ 0 w 8"/>
                  <a:gd name="T21" fmla="*/ 10 h 18"/>
                  <a:gd name="T22" fmla="*/ 4 w 8"/>
                  <a:gd name="T23" fmla="*/ 0 h 18"/>
                  <a:gd name="T24" fmla="*/ 6 w 8"/>
                  <a:gd name="T25" fmla="*/ 0 h 18"/>
                  <a:gd name="T26" fmla="*/ 6 w 8"/>
                  <a:gd name="T27" fmla="*/ 0 h 18"/>
                  <a:gd name="T28" fmla="*/ 6 w 8"/>
                  <a:gd name="T2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8">
                    <a:moveTo>
                      <a:pt x="6" y="0"/>
                    </a:moveTo>
                    <a:lnTo>
                      <a:pt x="8" y="0"/>
                    </a:lnTo>
                    <a:lnTo>
                      <a:pt x="8" y="2"/>
                    </a:lnTo>
                    <a:lnTo>
                      <a:pt x="6" y="4"/>
                    </a:lnTo>
                    <a:lnTo>
                      <a:pt x="4" y="6"/>
                    </a:lnTo>
                    <a:lnTo>
                      <a:pt x="4" y="8"/>
                    </a:lnTo>
                    <a:lnTo>
                      <a:pt x="6" y="12"/>
                    </a:lnTo>
                    <a:lnTo>
                      <a:pt x="6" y="14"/>
                    </a:lnTo>
                    <a:lnTo>
                      <a:pt x="6" y="18"/>
                    </a:lnTo>
                    <a:lnTo>
                      <a:pt x="6" y="18"/>
                    </a:lnTo>
                    <a:lnTo>
                      <a:pt x="0" y="10"/>
                    </a:lnTo>
                    <a:lnTo>
                      <a:pt x="4"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981" name="Freeform 197"/>
              <p:cNvSpPr>
                <a:spLocks/>
              </p:cNvSpPr>
              <p:nvPr/>
            </p:nvSpPr>
            <p:spPr bwMode="auto">
              <a:xfrm>
                <a:off x="3402" y="1976"/>
                <a:ext cx="8" cy="28"/>
              </a:xfrm>
              <a:custGeom>
                <a:avLst/>
                <a:gdLst>
                  <a:gd name="T0" fmla="*/ 8 w 8"/>
                  <a:gd name="T1" fmla="*/ 28 h 28"/>
                  <a:gd name="T2" fmla="*/ 6 w 8"/>
                  <a:gd name="T3" fmla="*/ 28 h 28"/>
                  <a:gd name="T4" fmla="*/ 4 w 8"/>
                  <a:gd name="T5" fmla="*/ 26 h 28"/>
                  <a:gd name="T6" fmla="*/ 2 w 8"/>
                  <a:gd name="T7" fmla="*/ 24 h 28"/>
                  <a:gd name="T8" fmla="*/ 2 w 8"/>
                  <a:gd name="T9" fmla="*/ 24 h 28"/>
                  <a:gd name="T10" fmla="*/ 0 w 8"/>
                  <a:gd name="T11" fmla="*/ 20 h 28"/>
                  <a:gd name="T12" fmla="*/ 2 w 8"/>
                  <a:gd name="T13" fmla="*/ 16 h 28"/>
                  <a:gd name="T14" fmla="*/ 4 w 8"/>
                  <a:gd name="T15" fmla="*/ 12 h 28"/>
                  <a:gd name="T16" fmla="*/ 4 w 8"/>
                  <a:gd name="T17" fmla="*/ 10 h 28"/>
                  <a:gd name="T18" fmla="*/ 4 w 8"/>
                  <a:gd name="T19" fmla="*/ 6 h 28"/>
                  <a:gd name="T20" fmla="*/ 4 w 8"/>
                  <a:gd name="T21" fmla="*/ 2 h 28"/>
                  <a:gd name="T22" fmla="*/ 4 w 8"/>
                  <a:gd name="T23" fmla="*/ 0 h 28"/>
                  <a:gd name="T24" fmla="*/ 6 w 8"/>
                  <a:gd name="T25" fmla="*/ 0 h 28"/>
                  <a:gd name="T26" fmla="*/ 6 w 8"/>
                  <a:gd name="T27" fmla="*/ 4 h 28"/>
                  <a:gd name="T28" fmla="*/ 6 w 8"/>
                  <a:gd name="T29" fmla="*/ 6 h 28"/>
                  <a:gd name="T30" fmla="*/ 8 w 8"/>
                  <a:gd name="T31" fmla="*/ 14 h 28"/>
                  <a:gd name="T32" fmla="*/ 8 w 8"/>
                  <a:gd name="T33" fmla="*/ 16 h 28"/>
                  <a:gd name="T34" fmla="*/ 8 w 8"/>
                  <a:gd name="T35" fmla="*/ 20 h 28"/>
                  <a:gd name="T36" fmla="*/ 8 w 8"/>
                  <a:gd name="T37" fmla="*/ 26 h 28"/>
                  <a:gd name="T38" fmla="*/ 8 w 8"/>
                  <a:gd name="T39" fmla="*/ 28 h 28"/>
                  <a:gd name="T40" fmla="*/ 8 w 8"/>
                  <a:gd name="T41" fmla="*/ 28 h 28"/>
                  <a:gd name="T42" fmla="*/ 8 w 8"/>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28">
                    <a:moveTo>
                      <a:pt x="8" y="28"/>
                    </a:moveTo>
                    <a:lnTo>
                      <a:pt x="6" y="28"/>
                    </a:lnTo>
                    <a:lnTo>
                      <a:pt x="4" y="26"/>
                    </a:lnTo>
                    <a:lnTo>
                      <a:pt x="2" y="24"/>
                    </a:lnTo>
                    <a:lnTo>
                      <a:pt x="2" y="24"/>
                    </a:lnTo>
                    <a:lnTo>
                      <a:pt x="0" y="20"/>
                    </a:lnTo>
                    <a:lnTo>
                      <a:pt x="2" y="16"/>
                    </a:lnTo>
                    <a:lnTo>
                      <a:pt x="4" y="12"/>
                    </a:lnTo>
                    <a:lnTo>
                      <a:pt x="4" y="10"/>
                    </a:lnTo>
                    <a:lnTo>
                      <a:pt x="4" y="6"/>
                    </a:lnTo>
                    <a:lnTo>
                      <a:pt x="4" y="2"/>
                    </a:lnTo>
                    <a:lnTo>
                      <a:pt x="4" y="0"/>
                    </a:lnTo>
                    <a:lnTo>
                      <a:pt x="6" y="0"/>
                    </a:lnTo>
                    <a:lnTo>
                      <a:pt x="6" y="4"/>
                    </a:lnTo>
                    <a:lnTo>
                      <a:pt x="6" y="6"/>
                    </a:lnTo>
                    <a:lnTo>
                      <a:pt x="8" y="14"/>
                    </a:lnTo>
                    <a:lnTo>
                      <a:pt x="8" y="16"/>
                    </a:lnTo>
                    <a:lnTo>
                      <a:pt x="8" y="20"/>
                    </a:lnTo>
                    <a:lnTo>
                      <a:pt x="8" y="26"/>
                    </a:lnTo>
                    <a:lnTo>
                      <a:pt x="8" y="28"/>
                    </a:lnTo>
                    <a:lnTo>
                      <a:pt x="8" y="28"/>
                    </a:lnTo>
                    <a:lnTo>
                      <a:pt x="8" y="28"/>
                    </a:lnTo>
                    <a:close/>
                  </a:path>
                </a:pathLst>
              </a:custGeom>
              <a:grpFill/>
              <a:ln w="3175" cmpd="sng">
                <a:solidFill>
                  <a:srgbClr val="000000"/>
                </a:solidFill>
                <a:round/>
                <a:headEnd/>
                <a:tailEnd/>
              </a:ln>
            </p:spPr>
            <p:txBody>
              <a:bodyPr/>
              <a:lstStyle/>
              <a:p>
                <a:endParaRPr lang="en-US" sz="2600" dirty="0"/>
              </a:p>
            </p:txBody>
          </p:sp>
          <p:sp>
            <p:nvSpPr>
              <p:cNvPr id="982" name="Freeform 198"/>
              <p:cNvSpPr>
                <a:spLocks/>
              </p:cNvSpPr>
              <p:nvPr/>
            </p:nvSpPr>
            <p:spPr bwMode="auto">
              <a:xfrm>
                <a:off x="3402" y="2004"/>
                <a:ext cx="6" cy="26"/>
              </a:xfrm>
              <a:custGeom>
                <a:avLst/>
                <a:gdLst>
                  <a:gd name="T0" fmla="*/ 6 w 6"/>
                  <a:gd name="T1" fmla="*/ 4 h 26"/>
                  <a:gd name="T2" fmla="*/ 4 w 6"/>
                  <a:gd name="T3" fmla="*/ 10 h 26"/>
                  <a:gd name="T4" fmla="*/ 6 w 6"/>
                  <a:gd name="T5" fmla="*/ 12 h 26"/>
                  <a:gd name="T6" fmla="*/ 6 w 6"/>
                  <a:gd name="T7" fmla="*/ 18 h 26"/>
                  <a:gd name="T8" fmla="*/ 6 w 6"/>
                  <a:gd name="T9" fmla="*/ 24 h 26"/>
                  <a:gd name="T10" fmla="*/ 4 w 6"/>
                  <a:gd name="T11" fmla="*/ 26 h 26"/>
                  <a:gd name="T12" fmla="*/ 0 w 6"/>
                  <a:gd name="T13" fmla="*/ 26 h 26"/>
                  <a:gd name="T14" fmla="*/ 0 w 6"/>
                  <a:gd name="T15" fmla="*/ 22 h 26"/>
                  <a:gd name="T16" fmla="*/ 0 w 6"/>
                  <a:gd name="T17" fmla="*/ 20 h 26"/>
                  <a:gd name="T18" fmla="*/ 0 w 6"/>
                  <a:gd name="T19" fmla="*/ 18 h 26"/>
                  <a:gd name="T20" fmla="*/ 0 w 6"/>
                  <a:gd name="T21" fmla="*/ 16 h 26"/>
                  <a:gd name="T22" fmla="*/ 0 w 6"/>
                  <a:gd name="T23" fmla="*/ 10 h 26"/>
                  <a:gd name="T24" fmla="*/ 2 w 6"/>
                  <a:gd name="T25" fmla="*/ 6 h 26"/>
                  <a:gd name="T26" fmla="*/ 2 w 6"/>
                  <a:gd name="T27" fmla="*/ 4 h 26"/>
                  <a:gd name="T28" fmla="*/ 0 w 6"/>
                  <a:gd name="T29" fmla="*/ 2 h 26"/>
                  <a:gd name="T30" fmla="*/ 2 w 6"/>
                  <a:gd name="T31" fmla="*/ 0 h 26"/>
                  <a:gd name="T32" fmla="*/ 4 w 6"/>
                  <a:gd name="T33" fmla="*/ 0 h 26"/>
                  <a:gd name="T34" fmla="*/ 4 w 6"/>
                  <a:gd name="T35" fmla="*/ 2 h 26"/>
                  <a:gd name="T36" fmla="*/ 6 w 6"/>
                  <a:gd name="T37" fmla="*/ 4 h 26"/>
                  <a:gd name="T38" fmla="*/ 6 w 6"/>
                  <a:gd name="T39" fmla="*/ 4 h 26"/>
                  <a:gd name="T40" fmla="*/ 6 w 6"/>
                  <a:gd name="T4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26">
                    <a:moveTo>
                      <a:pt x="6" y="4"/>
                    </a:moveTo>
                    <a:lnTo>
                      <a:pt x="4" y="10"/>
                    </a:lnTo>
                    <a:lnTo>
                      <a:pt x="6" y="12"/>
                    </a:lnTo>
                    <a:lnTo>
                      <a:pt x="6" y="18"/>
                    </a:lnTo>
                    <a:lnTo>
                      <a:pt x="6" y="24"/>
                    </a:lnTo>
                    <a:lnTo>
                      <a:pt x="4" y="26"/>
                    </a:lnTo>
                    <a:lnTo>
                      <a:pt x="0" y="26"/>
                    </a:lnTo>
                    <a:lnTo>
                      <a:pt x="0" y="22"/>
                    </a:lnTo>
                    <a:lnTo>
                      <a:pt x="0" y="20"/>
                    </a:lnTo>
                    <a:lnTo>
                      <a:pt x="0" y="18"/>
                    </a:lnTo>
                    <a:lnTo>
                      <a:pt x="0" y="16"/>
                    </a:lnTo>
                    <a:lnTo>
                      <a:pt x="0" y="10"/>
                    </a:lnTo>
                    <a:lnTo>
                      <a:pt x="2" y="6"/>
                    </a:lnTo>
                    <a:lnTo>
                      <a:pt x="2" y="4"/>
                    </a:lnTo>
                    <a:lnTo>
                      <a:pt x="0" y="2"/>
                    </a:lnTo>
                    <a:lnTo>
                      <a:pt x="2" y="0"/>
                    </a:lnTo>
                    <a:lnTo>
                      <a:pt x="4" y="0"/>
                    </a:lnTo>
                    <a:lnTo>
                      <a:pt x="4" y="2"/>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983" name="Freeform 199"/>
              <p:cNvSpPr>
                <a:spLocks/>
              </p:cNvSpPr>
              <p:nvPr/>
            </p:nvSpPr>
            <p:spPr bwMode="auto">
              <a:xfrm>
                <a:off x="3496" y="2022"/>
                <a:ext cx="10" cy="10"/>
              </a:xfrm>
              <a:custGeom>
                <a:avLst/>
                <a:gdLst>
                  <a:gd name="T0" fmla="*/ 0 w 10"/>
                  <a:gd name="T1" fmla="*/ 10 h 10"/>
                  <a:gd name="T2" fmla="*/ 0 w 10"/>
                  <a:gd name="T3" fmla="*/ 0 h 10"/>
                  <a:gd name="T4" fmla="*/ 6 w 10"/>
                  <a:gd name="T5" fmla="*/ 0 h 10"/>
                  <a:gd name="T6" fmla="*/ 8 w 10"/>
                  <a:gd name="T7" fmla="*/ 2 h 10"/>
                  <a:gd name="T8" fmla="*/ 10 w 10"/>
                  <a:gd name="T9" fmla="*/ 4 h 10"/>
                  <a:gd name="T10" fmla="*/ 8 w 10"/>
                  <a:gd name="T11" fmla="*/ 8 h 10"/>
                  <a:gd name="T12" fmla="*/ 0 w 10"/>
                  <a:gd name="T13" fmla="*/ 10 h 10"/>
                  <a:gd name="T14" fmla="*/ 0 w 10"/>
                  <a:gd name="T15" fmla="*/ 10 h 10"/>
                  <a:gd name="T16" fmla="*/ 0 w 1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0" y="10"/>
                    </a:moveTo>
                    <a:lnTo>
                      <a:pt x="0" y="0"/>
                    </a:lnTo>
                    <a:lnTo>
                      <a:pt x="6" y="0"/>
                    </a:lnTo>
                    <a:lnTo>
                      <a:pt x="8" y="2"/>
                    </a:lnTo>
                    <a:lnTo>
                      <a:pt x="10" y="4"/>
                    </a:lnTo>
                    <a:lnTo>
                      <a:pt x="8" y="8"/>
                    </a:lnTo>
                    <a:lnTo>
                      <a:pt x="0" y="10"/>
                    </a:lnTo>
                    <a:lnTo>
                      <a:pt x="0" y="10"/>
                    </a:lnTo>
                    <a:lnTo>
                      <a:pt x="0" y="10"/>
                    </a:lnTo>
                    <a:close/>
                  </a:path>
                </a:pathLst>
              </a:custGeom>
              <a:grpFill/>
              <a:ln w="3175" cmpd="sng">
                <a:solidFill>
                  <a:srgbClr val="000000"/>
                </a:solidFill>
                <a:round/>
                <a:headEnd/>
                <a:tailEnd/>
              </a:ln>
            </p:spPr>
            <p:txBody>
              <a:bodyPr/>
              <a:lstStyle/>
              <a:p>
                <a:endParaRPr lang="en-US" sz="2600" dirty="0"/>
              </a:p>
            </p:txBody>
          </p:sp>
          <p:sp>
            <p:nvSpPr>
              <p:cNvPr id="984" name="Freeform 200"/>
              <p:cNvSpPr>
                <a:spLocks/>
              </p:cNvSpPr>
              <p:nvPr/>
            </p:nvSpPr>
            <p:spPr bwMode="auto">
              <a:xfrm>
                <a:off x="3596" y="2052"/>
                <a:ext cx="10" cy="16"/>
              </a:xfrm>
              <a:custGeom>
                <a:avLst/>
                <a:gdLst>
                  <a:gd name="T0" fmla="*/ 8 w 10"/>
                  <a:gd name="T1" fmla="*/ 8 h 16"/>
                  <a:gd name="T2" fmla="*/ 10 w 10"/>
                  <a:gd name="T3" fmla="*/ 8 h 16"/>
                  <a:gd name="T4" fmla="*/ 10 w 10"/>
                  <a:gd name="T5" fmla="*/ 10 h 16"/>
                  <a:gd name="T6" fmla="*/ 8 w 10"/>
                  <a:gd name="T7" fmla="*/ 14 h 16"/>
                  <a:gd name="T8" fmla="*/ 8 w 10"/>
                  <a:gd name="T9" fmla="*/ 16 h 16"/>
                  <a:gd name="T10" fmla="*/ 6 w 10"/>
                  <a:gd name="T11" fmla="*/ 14 h 16"/>
                  <a:gd name="T12" fmla="*/ 6 w 10"/>
                  <a:gd name="T13" fmla="*/ 14 h 16"/>
                  <a:gd name="T14" fmla="*/ 4 w 10"/>
                  <a:gd name="T15" fmla="*/ 14 h 16"/>
                  <a:gd name="T16" fmla="*/ 4 w 10"/>
                  <a:gd name="T17" fmla="*/ 12 h 16"/>
                  <a:gd name="T18" fmla="*/ 2 w 10"/>
                  <a:gd name="T19" fmla="*/ 12 h 16"/>
                  <a:gd name="T20" fmla="*/ 0 w 10"/>
                  <a:gd name="T21" fmla="*/ 14 h 16"/>
                  <a:gd name="T22" fmla="*/ 0 w 10"/>
                  <a:gd name="T23" fmla="*/ 10 h 16"/>
                  <a:gd name="T24" fmla="*/ 0 w 10"/>
                  <a:gd name="T25" fmla="*/ 4 h 16"/>
                  <a:gd name="T26" fmla="*/ 0 w 10"/>
                  <a:gd name="T27" fmla="*/ 4 h 16"/>
                  <a:gd name="T28" fmla="*/ 0 w 10"/>
                  <a:gd name="T29" fmla="*/ 0 h 16"/>
                  <a:gd name="T30" fmla="*/ 2 w 10"/>
                  <a:gd name="T31" fmla="*/ 0 h 16"/>
                  <a:gd name="T32" fmla="*/ 2 w 10"/>
                  <a:gd name="T33" fmla="*/ 0 h 16"/>
                  <a:gd name="T34" fmla="*/ 2 w 10"/>
                  <a:gd name="T35" fmla="*/ 2 h 16"/>
                  <a:gd name="T36" fmla="*/ 6 w 10"/>
                  <a:gd name="T37" fmla="*/ 2 h 16"/>
                  <a:gd name="T38" fmla="*/ 8 w 10"/>
                  <a:gd name="T39" fmla="*/ 6 h 16"/>
                  <a:gd name="T40" fmla="*/ 8 w 10"/>
                  <a:gd name="T41" fmla="*/ 8 h 16"/>
                  <a:gd name="T42" fmla="*/ 8 w 10"/>
                  <a:gd name="T43" fmla="*/ 8 h 16"/>
                  <a:gd name="T44" fmla="*/ 8 w 10"/>
                  <a:gd name="T4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16">
                    <a:moveTo>
                      <a:pt x="8" y="8"/>
                    </a:moveTo>
                    <a:lnTo>
                      <a:pt x="10" y="8"/>
                    </a:lnTo>
                    <a:lnTo>
                      <a:pt x="10" y="10"/>
                    </a:lnTo>
                    <a:lnTo>
                      <a:pt x="8" y="14"/>
                    </a:lnTo>
                    <a:lnTo>
                      <a:pt x="8" y="16"/>
                    </a:lnTo>
                    <a:lnTo>
                      <a:pt x="6" y="14"/>
                    </a:lnTo>
                    <a:lnTo>
                      <a:pt x="6" y="14"/>
                    </a:lnTo>
                    <a:lnTo>
                      <a:pt x="4" y="14"/>
                    </a:lnTo>
                    <a:lnTo>
                      <a:pt x="4" y="12"/>
                    </a:lnTo>
                    <a:lnTo>
                      <a:pt x="2" y="12"/>
                    </a:lnTo>
                    <a:lnTo>
                      <a:pt x="0" y="14"/>
                    </a:lnTo>
                    <a:lnTo>
                      <a:pt x="0" y="10"/>
                    </a:lnTo>
                    <a:lnTo>
                      <a:pt x="0" y="4"/>
                    </a:lnTo>
                    <a:lnTo>
                      <a:pt x="0" y="4"/>
                    </a:lnTo>
                    <a:lnTo>
                      <a:pt x="0" y="0"/>
                    </a:lnTo>
                    <a:lnTo>
                      <a:pt x="2" y="0"/>
                    </a:lnTo>
                    <a:lnTo>
                      <a:pt x="2" y="0"/>
                    </a:lnTo>
                    <a:lnTo>
                      <a:pt x="2" y="2"/>
                    </a:lnTo>
                    <a:lnTo>
                      <a:pt x="6" y="2"/>
                    </a:lnTo>
                    <a:lnTo>
                      <a:pt x="8" y="6"/>
                    </a:lnTo>
                    <a:lnTo>
                      <a:pt x="8" y="8"/>
                    </a:lnTo>
                    <a:lnTo>
                      <a:pt x="8" y="8"/>
                    </a:lnTo>
                    <a:lnTo>
                      <a:pt x="8" y="8"/>
                    </a:lnTo>
                    <a:close/>
                  </a:path>
                </a:pathLst>
              </a:custGeom>
              <a:grpFill/>
              <a:ln w="3175" cmpd="sng">
                <a:solidFill>
                  <a:srgbClr val="000000"/>
                </a:solidFill>
                <a:round/>
                <a:headEnd/>
                <a:tailEnd/>
              </a:ln>
            </p:spPr>
            <p:txBody>
              <a:bodyPr/>
              <a:lstStyle/>
              <a:p>
                <a:endParaRPr lang="en-US" sz="2600" dirty="0"/>
              </a:p>
            </p:txBody>
          </p:sp>
          <p:sp>
            <p:nvSpPr>
              <p:cNvPr id="985" name="Freeform 201"/>
              <p:cNvSpPr>
                <a:spLocks/>
              </p:cNvSpPr>
              <p:nvPr/>
            </p:nvSpPr>
            <p:spPr bwMode="auto">
              <a:xfrm>
                <a:off x="3540" y="2076"/>
                <a:ext cx="4" cy="10"/>
              </a:xfrm>
              <a:custGeom>
                <a:avLst/>
                <a:gdLst>
                  <a:gd name="T0" fmla="*/ 0 w 4"/>
                  <a:gd name="T1" fmla="*/ 10 h 10"/>
                  <a:gd name="T2" fmla="*/ 0 w 4"/>
                  <a:gd name="T3" fmla="*/ 0 h 10"/>
                  <a:gd name="T4" fmla="*/ 4 w 4"/>
                  <a:gd name="T5" fmla="*/ 0 h 10"/>
                  <a:gd name="T6" fmla="*/ 4 w 4"/>
                  <a:gd name="T7" fmla="*/ 2 h 10"/>
                  <a:gd name="T8" fmla="*/ 4 w 4"/>
                  <a:gd name="T9" fmla="*/ 6 h 10"/>
                  <a:gd name="T10" fmla="*/ 0 w 4"/>
                  <a:gd name="T11" fmla="*/ 10 h 10"/>
                  <a:gd name="T12" fmla="*/ 0 w 4"/>
                  <a:gd name="T13" fmla="*/ 10 h 10"/>
                  <a:gd name="T14" fmla="*/ 0 w 4"/>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0" y="10"/>
                    </a:moveTo>
                    <a:lnTo>
                      <a:pt x="0" y="0"/>
                    </a:lnTo>
                    <a:lnTo>
                      <a:pt x="4" y="0"/>
                    </a:lnTo>
                    <a:lnTo>
                      <a:pt x="4" y="2"/>
                    </a:lnTo>
                    <a:lnTo>
                      <a:pt x="4" y="6"/>
                    </a:lnTo>
                    <a:lnTo>
                      <a:pt x="0" y="10"/>
                    </a:lnTo>
                    <a:lnTo>
                      <a:pt x="0" y="10"/>
                    </a:lnTo>
                    <a:lnTo>
                      <a:pt x="0" y="10"/>
                    </a:lnTo>
                    <a:close/>
                  </a:path>
                </a:pathLst>
              </a:custGeom>
              <a:grpFill/>
              <a:ln w="3175" cmpd="sng">
                <a:solidFill>
                  <a:srgbClr val="000000"/>
                </a:solidFill>
                <a:round/>
                <a:headEnd/>
                <a:tailEnd/>
              </a:ln>
            </p:spPr>
            <p:txBody>
              <a:bodyPr/>
              <a:lstStyle/>
              <a:p>
                <a:endParaRPr lang="en-US" sz="2600" dirty="0"/>
              </a:p>
            </p:txBody>
          </p:sp>
          <p:sp>
            <p:nvSpPr>
              <p:cNvPr id="986" name="Freeform 202"/>
              <p:cNvSpPr>
                <a:spLocks/>
              </p:cNvSpPr>
              <p:nvPr/>
            </p:nvSpPr>
            <p:spPr bwMode="auto">
              <a:xfrm>
                <a:off x="4644" y="2096"/>
                <a:ext cx="70" cy="191"/>
              </a:xfrm>
              <a:custGeom>
                <a:avLst/>
                <a:gdLst>
                  <a:gd name="T0" fmla="*/ 62 w 70"/>
                  <a:gd name="T1" fmla="*/ 189 h 191"/>
                  <a:gd name="T2" fmla="*/ 60 w 70"/>
                  <a:gd name="T3" fmla="*/ 181 h 191"/>
                  <a:gd name="T4" fmla="*/ 60 w 70"/>
                  <a:gd name="T5" fmla="*/ 175 h 191"/>
                  <a:gd name="T6" fmla="*/ 58 w 70"/>
                  <a:gd name="T7" fmla="*/ 169 h 191"/>
                  <a:gd name="T8" fmla="*/ 56 w 70"/>
                  <a:gd name="T9" fmla="*/ 159 h 191"/>
                  <a:gd name="T10" fmla="*/ 50 w 70"/>
                  <a:gd name="T11" fmla="*/ 157 h 191"/>
                  <a:gd name="T12" fmla="*/ 50 w 70"/>
                  <a:gd name="T13" fmla="*/ 151 h 191"/>
                  <a:gd name="T14" fmla="*/ 48 w 70"/>
                  <a:gd name="T15" fmla="*/ 137 h 191"/>
                  <a:gd name="T16" fmla="*/ 46 w 70"/>
                  <a:gd name="T17" fmla="*/ 135 h 191"/>
                  <a:gd name="T18" fmla="*/ 44 w 70"/>
                  <a:gd name="T19" fmla="*/ 131 h 191"/>
                  <a:gd name="T20" fmla="*/ 44 w 70"/>
                  <a:gd name="T21" fmla="*/ 119 h 191"/>
                  <a:gd name="T22" fmla="*/ 42 w 70"/>
                  <a:gd name="T23" fmla="*/ 113 h 191"/>
                  <a:gd name="T24" fmla="*/ 38 w 70"/>
                  <a:gd name="T25" fmla="*/ 109 h 191"/>
                  <a:gd name="T26" fmla="*/ 36 w 70"/>
                  <a:gd name="T27" fmla="*/ 101 h 191"/>
                  <a:gd name="T28" fmla="*/ 34 w 70"/>
                  <a:gd name="T29" fmla="*/ 93 h 191"/>
                  <a:gd name="T30" fmla="*/ 38 w 70"/>
                  <a:gd name="T31" fmla="*/ 95 h 191"/>
                  <a:gd name="T32" fmla="*/ 36 w 70"/>
                  <a:gd name="T33" fmla="*/ 85 h 191"/>
                  <a:gd name="T34" fmla="*/ 32 w 70"/>
                  <a:gd name="T35" fmla="*/ 79 h 191"/>
                  <a:gd name="T36" fmla="*/ 28 w 70"/>
                  <a:gd name="T37" fmla="*/ 71 h 191"/>
                  <a:gd name="T38" fmla="*/ 24 w 70"/>
                  <a:gd name="T39" fmla="*/ 62 h 191"/>
                  <a:gd name="T40" fmla="*/ 20 w 70"/>
                  <a:gd name="T41" fmla="*/ 54 h 191"/>
                  <a:gd name="T42" fmla="*/ 16 w 70"/>
                  <a:gd name="T43" fmla="*/ 46 h 191"/>
                  <a:gd name="T44" fmla="*/ 14 w 70"/>
                  <a:gd name="T45" fmla="*/ 40 h 191"/>
                  <a:gd name="T46" fmla="*/ 6 w 70"/>
                  <a:gd name="T47" fmla="*/ 36 h 191"/>
                  <a:gd name="T48" fmla="*/ 8 w 70"/>
                  <a:gd name="T49" fmla="*/ 28 h 191"/>
                  <a:gd name="T50" fmla="*/ 12 w 70"/>
                  <a:gd name="T51" fmla="*/ 26 h 191"/>
                  <a:gd name="T52" fmla="*/ 6 w 70"/>
                  <a:gd name="T53" fmla="*/ 14 h 191"/>
                  <a:gd name="T54" fmla="*/ 0 w 70"/>
                  <a:gd name="T55" fmla="*/ 8 h 191"/>
                  <a:gd name="T56" fmla="*/ 0 w 70"/>
                  <a:gd name="T57" fmla="*/ 4 h 191"/>
                  <a:gd name="T58" fmla="*/ 12 w 70"/>
                  <a:gd name="T59" fmla="*/ 14 h 191"/>
                  <a:gd name="T60" fmla="*/ 36 w 70"/>
                  <a:gd name="T61" fmla="*/ 71 h 191"/>
                  <a:gd name="T62" fmla="*/ 46 w 70"/>
                  <a:gd name="T63" fmla="*/ 111 h 191"/>
                  <a:gd name="T64" fmla="*/ 50 w 70"/>
                  <a:gd name="T65" fmla="*/ 123 h 191"/>
                  <a:gd name="T66" fmla="*/ 52 w 70"/>
                  <a:gd name="T67" fmla="*/ 139 h 191"/>
                  <a:gd name="T68" fmla="*/ 58 w 70"/>
                  <a:gd name="T69" fmla="*/ 153 h 191"/>
                  <a:gd name="T70" fmla="*/ 70 w 70"/>
                  <a:gd name="T71" fmla="*/ 187 h 191"/>
                  <a:gd name="T72" fmla="*/ 70 w 70"/>
                  <a:gd name="T73"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191">
                    <a:moveTo>
                      <a:pt x="70" y="191"/>
                    </a:moveTo>
                    <a:lnTo>
                      <a:pt x="62" y="189"/>
                    </a:lnTo>
                    <a:lnTo>
                      <a:pt x="60" y="183"/>
                    </a:lnTo>
                    <a:lnTo>
                      <a:pt x="60" y="181"/>
                    </a:lnTo>
                    <a:lnTo>
                      <a:pt x="62" y="177"/>
                    </a:lnTo>
                    <a:lnTo>
                      <a:pt x="60" y="175"/>
                    </a:lnTo>
                    <a:lnTo>
                      <a:pt x="58" y="173"/>
                    </a:lnTo>
                    <a:lnTo>
                      <a:pt x="58" y="169"/>
                    </a:lnTo>
                    <a:lnTo>
                      <a:pt x="58" y="163"/>
                    </a:lnTo>
                    <a:lnTo>
                      <a:pt x="56" y="159"/>
                    </a:lnTo>
                    <a:lnTo>
                      <a:pt x="54" y="157"/>
                    </a:lnTo>
                    <a:lnTo>
                      <a:pt x="50" y="157"/>
                    </a:lnTo>
                    <a:lnTo>
                      <a:pt x="50" y="153"/>
                    </a:lnTo>
                    <a:lnTo>
                      <a:pt x="50" y="151"/>
                    </a:lnTo>
                    <a:lnTo>
                      <a:pt x="48" y="141"/>
                    </a:lnTo>
                    <a:lnTo>
                      <a:pt x="48" y="137"/>
                    </a:lnTo>
                    <a:lnTo>
                      <a:pt x="48" y="135"/>
                    </a:lnTo>
                    <a:lnTo>
                      <a:pt x="46" y="135"/>
                    </a:lnTo>
                    <a:lnTo>
                      <a:pt x="44" y="133"/>
                    </a:lnTo>
                    <a:lnTo>
                      <a:pt x="44" y="131"/>
                    </a:lnTo>
                    <a:lnTo>
                      <a:pt x="44" y="125"/>
                    </a:lnTo>
                    <a:lnTo>
                      <a:pt x="44" y="119"/>
                    </a:lnTo>
                    <a:lnTo>
                      <a:pt x="44" y="115"/>
                    </a:lnTo>
                    <a:lnTo>
                      <a:pt x="42" y="113"/>
                    </a:lnTo>
                    <a:lnTo>
                      <a:pt x="40" y="111"/>
                    </a:lnTo>
                    <a:lnTo>
                      <a:pt x="38" y="109"/>
                    </a:lnTo>
                    <a:lnTo>
                      <a:pt x="38" y="105"/>
                    </a:lnTo>
                    <a:lnTo>
                      <a:pt x="36" y="101"/>
                    </a:lnTo>
                    <a:lnTo>
                      <a:pt x="34" y="97"/>
                    </a:lnTo>
                    <a:lnTo>
                      <a:pt x="34" y="93"/>
                    </a:lnTo>
                    <a:lnTo>
                      <a:pt x="36" y="95"/>
                    </a:lnTo>
                    <a:lnTo>
                      <a:pt x="38" y="95"/>
                    </a:lnTo>
                    <a:lnTo>
                      <a:pt x="36" y="91"/>
                    </a:lnTo>
                    <a:lnTo>
                      <a:pt x="36" y="85"/>
                    </a:lnTo>
                    <a:lnTo>
                      <a:pt x="32" y="83"/>
                    </a:lnTo>
                    <a:lnTo>
                      <a:pt x="32" y="79"/>
                    </a:lnTo>
                    <a:lnTo>
                      <a:pt x="32" y="75"/>
                    </a:lnTo>
                    <a:lnTo>
                      <a:pt x="28" y="71"/>
                    </a:lnTo>
                    <a:lnTo>
                      <a:pt x="28" y="64"/>
                    </a:lnTo>
                    <a:lnTo>
                      <a:pt x="24" y="62"/>
                    </a:lnTo>
                    <a:lnTo>
                      <a:pt x="20" y="58"/>
                    </a:lnTo>
                    <a:lnTo>
                      <a:pt x="20" y="54"/>
                    </a:lnTo>
                    <a:lnTo>
                      <a:pt x="18" y="50"/>
                    </a:lnTo>
                    <a:lnTo>
                      <a:pt x="16" y="46"/>
                    </a:lnTo>
                    <a:lnTo>
                      <a:pt x="16" y="42"/>
                    </a:lnTo>
                    <a:lnTo>
                      <a:pt x="14" y="40"/>
                    </a:lnTo>
                    <a:lnTo>
                      <a:pt x="10" y="38"/>
                    </a:lnTo>
                    <a:lnTo>
                      <a:pt x="6" y="36"/>
                    </a:lnTo>
                    <a:lnTo>
                      <a:pt x="8" y="32"/>
                    </a:lnTo>
                    <a:lnTo>
                      <a:pt x="8" y="28"/>
                    </a:lnTo>
                    <a:lnTo>
                      <a:pt x="10" y="28"/>
                    </a:lnTo>
                    <a:lnTo>
                      <a:pt x="12" y="26"/>
                    </a:lnTo>
                    <a:lnTo>
                      <a:pt x="12" y="24"/>
                    </a:lnTo>
                    <a:lnTo>
                      <a:pt x="6" y="14"/>
                    </a:lnTo>
                    <a:lnTo>
                      <a:pt x="4" y="8"/>
                    </a:lnTo>
                    <a:lnTo>
                      <a:pt x="0" y="8"/>
                    </a:lnTo>
                    <a:lnTo>
                      <a:pt x="0" y="6"/>
                    </a:lnTo>
                    <a:lnTo>
                      <a:pt x="0" y="4"/>
                    </a:lnTo>
                    <a:lnTo>
                      <a:pt x="6" y="0"/>
                    </a:lnTo>
                    <a:lnTo>
                      <a:pt x="12" y="14"/>
                    </a:lnTo>
                    <a:lnTo>
                      <a:pt x="14" y="22"/>
                    </a:lnTo>
                    <a:lnTo>
                      <a:pt x="36" y="71"/>
                    </a:lnTo>
                    <a:lnTo>
                      <a:pt x="46" y="103"/>
                    </a:lnTo>
                    <a:lnTo>
                      <a:pt x="46" y="111"/>
                    </a:lnTo>
                    <a:lnTo>
                      <a:pt x="50" y="117"/>
                    </a:lnTo>
                    <a:lnTo>
                      <a:pt x="50" y="123"/>
                    </a:lnTo>
                    <a:lnTo>
                      <a:pt x="52" y="135"/>
                    </a:lnTo>
                    <a:lnTo>
                      <a:pt x="52" y="139"/>
                    </a:lnTo>
                    <a:lnTo>
                      <a:pt x="54" y="147"/>
                    </a:lnTo>
                    <a:lnTo>
                      <a:pt x="58" y="153"/>
                    </a:lnTo>
                    <a:lnTo>
                      <a:pt x="64" y="163"/>
                    </a:lnTo>
                    <a:lnTo>
                      <a:pt x="70" y="187"/>
                    </a:lnTo>
                    <a:lnTo>
                      <a:pt x="70" y="191"/>
                    </a:lnTo>
                    <a:lnTo>
                      <a:pt x="70" y="191"/>
                    </a:lnTo>
                    <a:lnTo>
                      <a:pt x="70" y="191"/>
                    </a:lnTo>
                    <a:close/>
                  </a:path>
                </a:pathLst>
              </a:custGeom>
              <a:grpFill/>
              <a:ln w="3175" cmpd="sng">
                <a:solidFill>
                  <a:srgbClr val="000000"/>
                </a:solidFill>
                <a:round/>
                <a:headEnd/>
                <a:tailEnd/>
              </a:ln>
            </p:spPr>
            <p:txBody>
              <a:bodyPr/>
              <a:lstStyle/>
              <a:p>
                <a:endParaRPr lang="en-US" sz="2600" dirty="0"/>
              </a:p>
            </p:txBody>
          </p:sp>
          <p:sp>
            <p:nvSpPr>
              <p:cNvPr id="987" name="Freeform 203"/>
              <p:cNvSpPr>
                <a:spLocks/>
              </p:cNvSpPr>
              <p:nvPr/>
            </p:nvSpPr>
            <p:spPr bwMode="auto">
              <a:xfrm>
                <a:off x="4420" y="2104"/>
                <a:ext cx="276" cy="181"/>
              </a:xfrm>
              <a:custGeom>
                <a:avLst/>
                <a:gdLst>
                  <a:gd name="T0" fmla="*/ 196 w 276"/>
                  <a:gd name="T1" fmla="*/ 14 h 181"/>
                  <a:gd name="T2" fmla="*/ 196 w 276"/>
                  <a:gd name="T3" fmla="*/ 16 h 181"/>
                  <a:gd name="T4" fmla="*/ 198 w 276"/>
                  <a:gd name="T5" fmla="*/ 14 h 181"/>
                  <a:gd name="T6" fmla="*/ 202 w 276"/>
                  <a:gd name="T7" fmla="*/ 6 h 181"/>
                  <a:gd name="T8" fmla="*/ 204 w 276"/>
                  <a:gd name="T9" fmla="*/ 4 h 181"/>
                  <a:gd name="T10" fmla="*/ 204 w 276"/>
                  <a:gd name="T11" fmla="*/ 2 h 181"/>
                  <a:gd name="T12" fmla="*/ 206 w 276"/>
                  <a:gd name="T13" fmla="*/ 0 h 181"/>
                  <a:gd name="T14" fmla="*/ 208 w 276"/>
                  <a:gd name="T15" fmla="*/ 2 h 181"/>
                  <a:gd name="T16" fmla="*/ 210 w 276"/>
                  <a:gd name="T17" fmla="*/ 4 h 181"/>
                  <a:gd name="T18" fmla="*/ 222 w 276"/>
                  <a:gd name="T19" fmla="*/ 32 h 181"/>
                  <a:gd name="T20" fmla="*/ 226 w 276"/>
                  <a:gd name="T21" fmla="*/ 38 h 181"/>
                  <a:gd name="T22" fmla="*/ 226 w 276"/>
                  <a:gd name="T23" fmla="*/ 40 h 181"/>
                  <a:gd name="T24" fmla="*/ 228 w 276"/>
                  <a:gd name="T25" fmla="*/ 42 h 181"/>
                  <a:gd name="T26" fmla="*/ 230 w 276"/>
                  <a:gd name="T27" fmla="*/ 48 h 181"/>
                  <a:gd name="T28" fmla="*/ 232 w 276"/>
                  <a:gd name="T29" fmla="*/ 54 h 181"/>
                  <a:gd name="T30" fmla="*/ 234 w 276"/>
                  <a:gd name="T31" fmla="*/ 56 h 181"/>
                  <a:gd name="T32" fmla="*/ 236 w 276"/>
                  <a:gd name="T33" fmla="*/ 57 h 181"/>
                  <a:gd name="T34" fmla="*/ 240 w 276"/>
                  <a:gd name="T35" fmla="*/ 65 h 181"/>
                  <a:gd name="T36" fmla="*/ 240 w 276"/>
                  <a:gd name="T37" fmla="*/ 67 h 181"/>
                  <a:gd name="T38" fmla="*/ 240 w 276"/>
                  <a:gd name="T39" fmla="*/ 71 h 181"/>
                  <a:gd name="T40" fmla="*/ 244 w 276"/>
                  <a:gd name="T41" fmla="*/ 75 h 181"/>
                  <a:gd name="T42" fmla="*/ 244 w 276"/>
                  <a:gd name="T43" fmla="*/ 77 h 181"/>
                  <a:gd name="T44" fmla="*/ 246 w 276"/>
                  <a:gd name="T45" fmla="*/ 81 h 181"/>
                  <a:gd name="T46" fmla="*/ 246 w 276"/>
                  <a:gd name="T47" fmla="*/ 83 h 181"/>
                  <a:gd name="T48" fmla="*/ 248 w 276"/>
                  <a:gd name="T49" fmla="*/ 85 h 181"/>
                  <a:gd name="T50" fmla="*/ 250 w 276"/>
                  <a:gd name="T51" fmla="*/ 87 h 181"/>
                  <a:gd name="T52" fmla="*/ 250 w 276"/>
                  <a:gd name="T53" fmla="*/ 91 h 181"/>
                  <a:gd name="T54" fmla="*/ 252 w 276"/>
                  <a:gd name="T55" fmla="*/ 91 h 181"/>
                  <a:gd name="T56" fmla="*/ 260 w 276"/>
                  <a:gd name="T57" fmla="*/ 107 h 181"/>
                  <a:gd name="T58" fmla="*/ 262 w 276"/>
                  <a:gd name="T59" fmla="*/ 117 h 181"/>
                  <a:gd name="T60" fmla="*/ 262 w 276"/>
                  <a:gd name="T61" fmla="*/ 123 h 181"/>
                  <a:gd name="T62" fmla="*/ 264 w 276"/>
                  <a:gd name="T63" fmla="*/ 127 h 181"/>
                  <a:gd name="T64" fmla="*/ 264 w 276"/>
                  <a:gd name="T65" fmla="*/ 129 h 181"/>
                  <a:gd name="T66" fmla="*/ 266 w 276"/>
                  <a:gd name="T67" fmla="*/ 141 h 181"/>
                  <a:gd name="T68" fmla="*/ 268 w 276"/>
                  <a:gd name="T69" fmla="*/ 145 h 181"/>
                  <a:gd name="T70" fmla="*/ 268 w 276"/>
                  <a:gd name="T71" fmla="*/ 147 h 181"/>
                  <a:gd name="T72" fmla="*/ 268 w 276"/>
                  <a:gd name="T73" fmla="*/ 147 h 181"/>
                  <a:gd name="T74" fmla="*/ 270 w 276"/>
                  <a:gd name="T75" fmla="*/ 153 h 181"/>
                  <a:gd name="T76" fmla="*/ 270 w 276"/>
                  <a:gd name="T77" fmla="*/ 157 h 181"/>
                  <a:gd name="T78" fmla="*/ 270 w 276"/>
                  <a:gd name="T79" fmla="*/ 161 h 181"/>
                  <a:gd name="T80" fmla="*/ 270 w 276"/>
                  <a:gd name="T81" fmla="*/ 163 h 181"/>
                  <a:gd name="T82" fmla="*/ 272 w 276"/>
                  <a:gd name="T83" fmla="*/ 167 h 181"/>
                  <a:gd name="T84" fmla="*/ 272 w 276"/>
                  <a:gd name="T85" fmla="*/ 171 h 181"/>
                  <a:gd name="T86" fmla="*/ 276 w 276"/>
                  <a:gd name="T87" fmla="*/ 181 h 181"/>
                  <a:gd name="T88" fmla="*/ 276 w 276"/>
                  <a:gd name="T89" fmla="*/ 181 h 181"/>
                  <a:gd name="T90" fmla="*/ 54 w 276"/>
                  <a:gd name="T91" fmla="*/ 181 h 181"/>
                  <a:gd name="T92" fmla="*/ 54 w 276"/>
                  <a:gd name="T93" fmla="*/ 127 h 181"/>
                  <a:gd name="T94" fmla="*/ 4 w 276"/>
                  <a:gd name="T95" fmla="*/ 129 h 181"/>
                  <a:gd name="T96" fmla="*/ 4 w 276"/>
                  <a:gd name="T97" fmla="*/ 73 h 181"/>
                  <a:gd name="T98" fmla="*/ 4 w 276"/>
                  <a:gd name="T99" fmla="*/ 71 h 181"/>
                  <a:gd name="T100" fmla="*/ 0 w 276"/>
                  <a:gd name="T101" fmla="*/ 71 h 181"/>
                  <a:gd name="T102" fmla="*/ 0 w 276"/>
                  <a:gd name="T103" fmla="*/ 16 h 181"/>
                  <a:gd name="T104" fmla="*/ 194 w 276"/>
                  <a:gd name="T105" fmla="*/ 16 h 181"/>
                  <a:gd name="T106" fmla="*/ 196 w 276"/>
                  <a:gd name="T107" fmla="*/ 14 h 181"/>
                  <a:gd name="T108" fmla="*/ 196 w 276"/>
                  <a:gd name="T109" fmla="*/ 14 h 181"/>
                  <a:gd name="T110" fmla="*/ 196 w 276"/>
                  <a:gd name="T111" fmla="*/ 1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6" h="181">
                    <a:moveTo>
                      <a:pt x="196" y="14"/>
                    </a:moveTo>
                    <a:lnTo>
                      <a:pt x="196" y="16"/>
                    </a:lnTo>
                    <a:lnTo>
                      <a:pt x="198" y="14"/>
                    </a:lnTo>
                    <a:lnTo>
                      <a:pt x="202" y="6"/>
                    </a:lnTo>
                    <a:lnTo>
                      <a:pt x="204" y="4"/>
                    </a:lnTo>
                    <a:lnTo>
                      <a:pt x="204" y="2"/>
                    </a:lnTo>
                    <a:lnTo>
                      <a:pt x="206" y="0"/>
                    </a:lnTo>
                    <a:lnTo>
                      <a:pt x="208" y="2"/>
                    </a:lnTo>
                    <a:lnTo>
                      <a:pt x="210" y="4"/>
                    </a:lnTo>
                    <a:lnTo>
                      <a:pt x="222" y="32"/>
                    </a:lnTo>
                    <a:lnTo>
                      <a:pt x="226" y="38"/>
                    </a:lnTo>
                    <a:lnTo>
                      <a:pt x="226" y="40"/>
                    </a:lnTo>
                    <a:lnTo>
                      <a:pt x="228" y="42"/>
                    </a:lnTo>
                    <a:lnTo>
                      <a:pt x="230" y="48"/>
                    </a:lnTo>
                    <a:lnTo>
                      <a:pt x="232" y="54"/>
                    </a:lnTo>
                    <a:lnTo>
                      <a:pt x="234" y="56"/>
                    </a:lnTo>
                    <a:lnTo>
                      <a:pt x="236" y="57"/>
                    </a:lnTo>
                    <a:lnTo>
                      <a:pt x="240" y="65"/>
                    </a:lnTo>
                    <a:lnTo>
                      <a:pt x="240" y="67"/>
                    </a:lnTo>
                    <a:lnTo>
                      <a:pt x="240" y="71"/>
                    </a:lnTo>
                    <a:lnTo>
                      <a:pt x="244" y="75"/>
                    </a:lnTo>
                    <a:lnTo>
                      <a:pt x="244" y="77"/>
                    </a:lnTo>
                    <a:lnTo>
                      <a:pt x="246" y="81"/>
                    </a:lnTo>
                    <a:lnTo>
                      <a:pt x="246" y="83"/>
                    </a:lnTo>
                    <a:lnTo>
                      <a:pt x="248" y="85"/>
                    </a:lnTo>
                    <a:lnTo>
                      <a:pt x="250" y="87"/>
                    </a:lnTo>
                    <a:lnTo>
                      <a:pt x="250" y="91"/>
                    </a:lnTo>
                    <a:lnTo>
                      <a:pt x="252" y="91"/>
                    </a:lnTo>
                    <a:lnTo>
                      <a:pt x="260" y="107"/>
                    </a:lnTo>
                    <a:lnTo>
                      <a:pt x="262" y="117"/>
                    </a:lnTo>
                    <a:lnTo>
                      <a:pt x="262" y="123"/>
                    </a:lnTo>
                    <a:lnTo>
                      <a:pt x="264" y="127"/>
                    </a:lnTo>
                    <a:lnTo>
                      <a:pt x="264" y="129"/>
                    </a:lnTo>
                    <a:lnTo>
                      <a:pt x="266" y="141"/>
                    </a:lnTo>
                    <a:lnTo>
                      <a:pt x="268" y="145"/>
                    </a:lnTo>
                    <a:lnTo>
                      <a:pt x="268" y="147"/>
                    </a:lnTo>
                    <a:lnTo>
                      <a:pt x="268" y="147"/>
                    </a:lnTo>
                    <a:lnTo>
                      <a:pt x="270" y="153"/>
                    </a:lnTo>
                    <a:lnTo>
                      <a:pt x="270" y="157"/>
                    </a:lnTo>
                    <a:lnTo>
                      <a:pt x="270" y="161"/>
                    </a:lnTo>
                    <a:lnTo>
                      <a:pt x="270" y="163"/>
                    </a:lnTo>
                    <a:lnTo>
                      <a:pt x="272" y="167"/>
                    </a:lnTo>
                    <a:lnTo>
                      <a:pt x="272" y="171"/>
                    </a:lnTo>
                    <a:lnTo>
                      <a:pt x="276" y="181"/>
                    </a:lnTo>
                    <a:lnTo>
                      <a:pt x="276" y="181"/>
                    </a:lnTo>
                    <a:lnTo>
                      <a:pt x="54" y="181"/>
                    </a:lnTo>
                    <a:lnTo>
                      <a:pt x="54" y="127"/>
                    </a:lnTo>
                    <a:lnTo>
                      <a:pt x="4" y="129"/>
                    </a:lnTo>
                    <a:lnTo>
                      <a:pt x="4" y="73"/>
                    </a:lnTo>
                    <a:lnTo>
                      <a:pt x="4" y="71"/>
                    </a:lnTo>
                    <a:lnTo>
                      <a:pt x="0" y="71"/>
                    </a:lnTo>
                    <a:lnTo>
                      <a:pt x="0" y="16"/>
                    </a:lnTo>
                    <a:lnTo>
                      <a:pt x="194" y="16"/>
                    </a:lnTo>
                    <a:lnTo>
                      <a:pt x="196" y="14"/>
                    </a:lnTo>
                    <a:lnTo>
                      <a:pt x="196" y="14"/>
                    </a:lnTo>
                    <a:lnTo>
                      <a:pt x="196" y="14"/>
                    </a:lnTo>
                    <a:close/>
                  </a:path>
                </a:pathLst>
              </a:custGeom>
              <a:grpFill/>
              <a:ln w="3175" cmpd="sng">
                <a:solidFill>
                  <a:srgbClr val="000000"/>
                </a:solidFill>
                <a:round/>
                <a:headEnd/>
                <a:tailEnd/>
              </a:ln>
            </p:spPr>
            <p:txBody>
              <a:bodyPr/>
              <a:lstStyle/>
              <a:p>
                <a:endParaRPr lang="en-US" sz="2600" dirty="0"/>
              </a:p>
            </p:txBody>
          </p:sp>
          <p:sp>
            <p:nvSpPr>
              <p:cNvPr id="988" name="Freeform 204"/>
              <p:cNvSpPr>
                <a:spLocks/>
              </p:cNvSpPr>
              <p:nvPr/>
            </p:nvSpPr>
            <p:spPr bwMode="auto">
              <a:xfrm>
                <a:off x="3570" y="2114"/>
                <a:ext cx="6" cy="6"/>
              </a:xfrm>
              <a:custGeom>
                <a:avLst/>
                <a:gdLst>
                  <a:gd name="T0" fmla="*/ 2 w 6"/>
                  <a:gd name="T1" fmla="*/ 0 h 6"/>
                  <a:gd name="T2" fmla="*/ 2 w 6"/>
                  <a:gd name="T3" fmla="*/ 2 h 6"/>
                  <a:gd name="T4" fmla="*/ 6 w 6"/>
                  <a:gd name="T5" fmla="*/ 4 h 6"/>
                  <a:gd name="T6" fmla="*/ 6 w 6"/>
                  <a:gd name="T7" fmla="*/ 4 h 6"/>
                  <a:gd name="T8" fmla="*/ 6 w 6"/>
                  <a:gd name="T9" fmla="*/ 6 h 6"/>
                  <a:gd name="T10" fmla="*/ 0 w 6"/>
                  <a:gd name="T11" fmla="*/ 4 h 6"/>
                  <a:gd name="T12" fmla="*/ 0 w 6"/>
                  <a:gd name="T13" fmla="*/ 4 h 6"/>
                  <a:gd name="T14" fmla="*/ 0 w 6"/>
                  <a:gd name="T15" fmla="*/ 2 h 6"/>
                  <a:gd name="T16" fmla="*/ 2 w 6"/>
                  <a:gd name="T17" fmla="*/ 0 h 6"/>
                  <a:gd name="T18" fmla="*/ 2 w 6"/>
                  <a:gd name="T19" fmla="*/ 0 h 6"/>
                  <a:gd name="T20" fmla="*/ 2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2" y="0"/>
                    </a:moveTo>
                    <a:lnTo>
                      <a:pt x="2" y="2"/>
                    </a:lnTo>
                    <a:lnTo>
                      <a:pt x="6" y="4"/>
                    </a:lnTo>
                    <a:lnTo>
                      <a:pt x="6" y="4"/>
                    </a:lnTo>
                    <a:lnTo>
                      <a:pt x="6" y="6"/>
                    </a:lnTo>
                    <a:lnTo>
                      <a:pt x="0" y="4"/>
                    </a:lnTo>
                    <a:lnTo>
                      <a:pt x="0" y="4"/>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89" name="Freeform 206"/>
              <p:cNvSpPr>
                <a:spLocks/>
              </p:cNvSpPr>
              <p:nvPr/>
            </p:nvSpPr>
            <p:spPr bwMode="auto">
              <a:xfrm>
                <a:off x="3508" y="2171"/>
                <a:ext cx="6" cy="10"/>
              </a:xfrm>
              <a:custGeom>
                <a:avLst/>
                <a:gdLst>
                  <a:gd name="T0" fmla="*/ 2 w 6"/>
                  <a:gd name="T1" fmla="*/ 0 h 10"/>
                  <a:gd name="T2" fmla="*/ 4 w 6"/>
                  <a:gd name="T3" fmla="*/ 0 h 10"/>
                  <a:gd name="T4" fmla="*/ 6 w 6"/>
                  <a:gd name="T5" fmla="*/ 0 h 10"/>
                  <a:gd name="T6" fmla="*/ 6 w 6"/>
                  <a:gd name="T7" fmla="*/ 2 h 10"/>
                  <a:gd name="T8" fmla="*/ 6 w 6"/>
                  <a:gd name="T9" fmla="*/ 6 h 10"/>
                  <a:gd name="T10" fmla="*/ 6 w 6"/>
                  <a:gd name="T11" fmla="*/ 8 h 10"/>
                  <a:gd name="T12" fmla="*/ 4 w 6"/>
                  <a:gd name="T13" fmla="*/ 10 h 10"/>
                  <a:gd name="T14" fmla="*/ 2 w 6"/>
                  <a:gd name="T15" fmla="*/ 10 h 10"/>
                  <a:gd name="T16" fmla="*/ 0 w 6"/>
                  <a:gd name="T17" fmla="*/ 8 h 10"/>
                  <a:gd name="T18" fmla="*/ 0 w 6"/>
                  <a:gd name="T19" fmla="*/ 6 h 10"/>
                  <a:gd name="T20" fmla="*/ 0 w 6"/>
                  <a:gd name="T21" fmla="*/ 2 h 10"/>
                  <a:gd name="T22" fmla="*/ 2 w 6"/>
                  <a:gd name="T23" fmla="*/ 0 h 10"/>
                  <a:gd name="T24" fmla="*/ 2 w 6"/>
                  <a:gd name="T25" fmla="*/ 0 h 10"/>
                  <a:gd name="T26" fmla="*/ 2 w 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2" y="0"/>
                    </a:moveTo>
                    <a:lnTo>
                      <a:pt x="4" y="0"/>
                    </a:lnTo>
                    <a:lnTo>
                      <a:pt x="6" y="0"/>
                    </a:lnTo>
                    <a:lnTo>
                      <a:pt x="6" y="2"/>
                    </a:lnTo>
                    <a:lnTo>
                      <a:pt x="6" y="6"/>
                    </a:lnTo>
                    <a:lnTo>
                      <a:pt x="6" y="8"/>
                    </a:lnTo>
                    <a:lnTo>
                      <a:pt x="4" y="10"/>
                    </a:lnTo>
                    <a:lnTo>
                      <a:pt x="2" y="10"/>
                    </a:lnTo>
                    <a:lnTo>
                      <a:pt x="0" y="8"/>
                    </a:lnTo>
                    <a:lnTo>
                      <a:pt x="0" y="6"/>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90" name="Freeform 207"/>
              <p:cNvSpPr>
                <a:spLocks/>
              </p:cNvSpPr>
              <p:nvPr/>
            </p:nvSpPr>
            <p:spPr bwMode="auto">
              <a:xfrm>
                <a:off x="3576" y="2179"/>
                <a:ext cx="4" cy="8"/>
              </a:xfrm>
              <a:custGeom>
                <a:avLst/>
                <a:gdLst>
                  <a:gd name="T0" fmla="*/ 0 w 4"/>
                  <a:gd name="T1" fmla="*/ 2 h 8"/>
                  <a:gd name="T2" fmla="*/ 2 w 4"/>
                  <a:gd name="T3" fmla="*/ 2 h 8"/>
                  <a:gd name="T4" fmla="*/ 2 w 4"/>
                  <a:gd name="T5" fmla="*/ 0 h 8"/>
                  <a:gd name="T6" fmla="*/ 4 w 4"/>
                  <a:gd name="T7" fmla="*/ 0 h 8"/>
                  <a:gd name="T8" fmla="*/ 4 w 4"/>
                  <a:gd name="T9" fmla="*/ 0 h 8"/>
                  <a:gd name="T10" fmla="*/ 4 w 4"/>
                  <a:gd name="T11" fmla="*/ 2 h 8"/>
                  <a:gd name="T12" fmla="*/ 4 w 4"/>
                  <a:gd name="T13" fmla="*/ 4 h 8"/>
                  <a:gd name="T14" fmla="*/ 4 w 4"/>
                  <a:gd name="T15" fmla="*/ 6 h 8"/>
                  <a:gd name="T16" fmla="*/ 4 w 4"/>
                  <a:gd name="T17" fmla="*/ 6 h 8"/>
                  <a:gd name="T18" fmla="*/ 2 w 4"/>
                  <a:gd name="T19" fmla="*/ 8 h 8"/>
                  <a:gd name="T20" fmla="*/ 2 w 4"/>
                  <a:gd name="T21" fmla="*/ 6 h 8"/>
                  <a:gd name="T22" fmla="*/ 0 w 4"/>
                  <a:gd name="T23" fmla="*/ 6 h 8"/>
                  <a:gd name="T24" fmla="*/ 0 w 4"/>
                  <a:gd name="T25" fmla="*/ 4 h 8"/>
                  <a:gd name="T26" fmla="*/ 0 w 4"/>
                  <a:gd name="T27" fmla="*/ 2 h 8"/>
                  <a:gd name="T28" fmla="*/ 0 w 4"/>
                  <a:gd name="T29" fmla="*/ 2 h 8"/>
                  <a:gd name="T30" fmla="*/ 0 w 4"/>
                  <a:gd name="T3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
                    <a:moveTo>
                      <a:pt x="0" y="2"/>
                    </a:moveTo>
                    <a:lnTo>
                      <a:pt x="2" y="2"/>
                    </a:lnTo>
                    <a:lnTo>
                      <a:pt x="2" y="0"/>
                    </a:lnTo>
                    <a:lnTo>
                      <a:pt x="4" y="0"/>
                    </a:lnTo>
                    <a:lnTo>
                      <a:pt x="4" y="0"/>
                    </a:lnTo>
                    <a:lnTo>
                      <a:pt x="4" y="2"/>
                    </a:lnTo>
                    <a:lnTo>
                      <a:pt x="4" y="4"/>
                    </a:lnTo>
                    <a:lnTo>
                      <a:pt x="4" y="6"/>
                    </a:lnTo>
                    <a:lnTo>
                      <a:pt x="4" y="6"/>
                    </a:lnTo>
                    <a:lnTo>
                      <a:pt x="2" y="8"/>
                    </a:lnTo>
                    <a:lnTo>
                      <a:pt x="2" y="6"/>
                    </a:lnTo>
                    <a:lnTo>
                      <a:pt x="0" y="6"/>
                    </a:lnTo>
                    <a:lnTo>
                      <a:pt x="0"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991" name="Freeform 208"/>
              <p:cNvSpPr>
                <a:spLocks/>
              </p:cNvSpPr>
              <p:nvPr/>
            </p:nvSpPr>
            <p:spPr bwMode="auto">
              <a:xfrm>
                <a:off x="3570" y="2187"/>
                <a:ext cx="4" cy="4"/>
              </a:xfrm>
              <a:custGeom>
                <a:avLst/>
                <a:gdLst>
                  <a:gd name="T0" fmla="*/ 2 w 4"/>
                  <a:gd name="T1" fmla="*/ 0 h 4"/>
                  <a:gd name="T2" fmla="*/ 4 w 4"/>
                  <a:gd name="T3" fmla="*/ 0 h 4"/>
                  <a:gd name="T4" fmla="*/ 4 w 4"/>
                  <a:gd name="T5" fmla="*/ 2 h 4"/>
                  <a:gd name="T6" fmla="*/ 4 w 4"/>
                  <a:gd name="T7" fmla="*/ 4 h 4"/>
                  <a:gd name="T8" fmla="*/ 2 w 4"/>
                  <a:gd name="T9" fmla="*/ 4 h 4"/>
                  <a:gd name="T10" fmla="*/ 0 w 4"/>
                  <a:gd name="T11" fmla="*/ 4 h 4"/>
                  <a:gd name="T12" fmla="*/ 0 w 4"/>
                  <a:gd name="T13" fmla="*/ 2 h 4"/>
                  <a:gd name="T14" fmla="*/ 0 w 4"/>
                  <a:gd name="T15" fmla="*/ 2 h 4"/>
                  <a:gd name="T16" fmla="*/ 2 w 4"/>
                  <a:gd name="T17" fmla="*/ 0 h 4"/>
                  <a:gd name="T18" fmla="*/ 2 w 4"/>
                  <a:gd name="T19" fmla="*/ 0 h 4"/>
                  <a:gd name="T20" fmla="*/ 2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2" y="0"/>
                    </a:moveTo>
                    <a:lnTo>
                      <a:pt x="4" y="0"/>
                    </a:lnTo>
                    <a:lnTo>
                      <a:pt x="4" y="2"/>
                    </a:lnTo>
                    <a:lnTo>
                      <a:pt x="4" y="4"/>
                    </a:lnTo>
                    <a:lnTo>
                      <a:pt x="2" y="4"/>
                    </a:lnTo>
                    <a:lnTo>
                      <a:pt x="0" y="4"/>
                    </a:lnTo>
                    <a:lnTo>
                      <a:pt x="0" y="2"/>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92" name="Freeform 209"/>
              <p:cNvSpPr>
                <a:spLocks/>
              </p:cNvSpPr>
              <p:nvPr/>
            </p:nvSpPr>
            <p:spPr bwMode="auto">
              <a:xfrm>
                <a:off x="3568" y="2191"/>
                <a:ext cx="4" cy="4"/>
              </a:xfrm>
              <a:custGeom>
                <a:avLst/>
                <a:gdLst>
                  <a:gd name="T0" fmla="*/ 0 w 4"/>
                  <a:gd name="T1" fmla="*/ 0 h 4"/>
                  <a:gd name="T2" fmla="*/ 2 w 4"/>
                  <a:gd name="T3" fmla="*/ 0 h 4"/>
                  <a:gd name="T4" fmla="*/ 2 w 4"/>
                  <a:gd name="T5" fmla="*/ 0 h 4"/>
                  <a:gd name="T6" fmla="*/ 4 w 4"/>
                  <a:gd name="T7" fmla="*/ 2 h 4"/>
                  <a:gd name="T8" fmla="*/ 2 w 4"/>
                  <a:gd name="T9" fmla="*/ 4 h 4"/>
                  <a:gd name="T10" fmla="*/ 0 w 4"/>
                  <a:gd name="T11" fmla="*/ 4 h 4"/>
                  <a:gd name="T12" fmla="*/ 0 w 4"/>
                  <a:gd name="T13" fmla="*/ 2 h 4"/>
                  <a:gd name="T14" fmla="*/ 0 w 4"/>
                  <a:gd name="T15" fmla="*/ 0 h 4"/>
                  <a:gd name="T16" fmla="*/ 0 w 4"/>
                  <a:gd name="T17" fmla="*/ 0 h 4"/>
                  <a:gd name="T18" fmla="*/ 0 w 4"/>
                  <a:gd name="T19" fmla="*/ 0 h 4"/>
                  <a:gd name="T20" fmla="*/ 0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0"/>
                    </a:moveTo>
                    <a:lnTo>
                      <a:pt x="2" y="0"/>
                    </a:lnTo>
                    <a:lnTo>
                      <a:pt x="2" y="0"/>
                    </a:lnTo>
                    <a:lnTo>
                      <a:pt x="4" y="2"/>
                    </a:lnTo>
                    <a:lnTo>
                      <a:pt x="2" y="4"/>
                    </a:lnTo>
                    <a:lnTo>
                      <a:pt x="0" y="4"/>
                    </a:lnTo>
                    <a:lnTo>
                      <a:pt x="0" y="2"/>
                    </a:lnTo>
                    <a:lnTo>
                      <a:pt x="0" y="0"/>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993" name="Freeform 210"/>
              <p:cNvSpPr>
                <a:spLocks/>
              </p:cNvSpPr>
              <p:nvPr/>
            </p:nvSpPr>
            <p:spPr bwMode="auto">
              <a:xfrm>
                <a:off x="3472" y="2193"/>
                <a:ext cx="8" cy="6"/>
              </a:xfrm>
              <a:custGeom>
                <a:avLst/>
                <a:gdLst>
                  <a:gd name="T0" fmla="*/ 6 w 8"/>
                  <a:gd name="T1" fmla="*/ 0 h 6"/>
                  <a:gd name="T2" fmla="*/ 8 w 8"/>
                  <a:gd name="T3" fmla="*/ 0 h 6"/>
                  <a:gd name="T4" fmla="*/ 8 w 8"/>
                  <a:gd name="T5" fmla="*/ 2 h 6"/>
                  <a:gd name="T6" fmla="*/ 6 w 8"/>
                  <a:gd name="T7" fmla="*/ 2 h 6"/>
                  <a:gd name="T8" fmla="*/ 4 w 8"/>
                  <a:gd name="T9" fmla="*/ 4 h 6"/>
                  <a:gd name="T10" fmla="*/ 2 w 8"/>
                  <a:gd name="T11" fmla="*/ 6 h 6"/>
                  <a:gd name="T12" fmla="*/ 0 w 8"/>
                  <a:gd name="T13" fmla="*/ 4 h 6"/>
                  <a:gd name="T14" fmla="*/ 0 w 8"/>
                  <a:gd name="T15" fmla="*/ 2 h 6"/>
                  <a:gd name="T16" fmla="*/ 0 w 8"/>
                  <a:gd name="T17" fmla="*/ 2 h 6"/>
                  <a:gd name="T18" fmla="*/ 2 w 8"/>
                  <a:gd name="T19" fmla="*/ 0 h 6"/>
                  <a:gd name="T20" fmla="*/ 4 w 8"/>
                  <a:gd name="T21" fmla="*/ 0 h 6"/>
                  <a:gd name="T22" fmla="*/ 6 w 8"/>
                  <a:gd name="T23" fmla="*/ 0 h 6"/>
                  <a:gd name="T24" fmla="*/ 6 w 8"/>
                  <a:gd name="T25" fmla="*/ 0 h 6"/>
                  <a:gd name="T26" fmla="*/ 6 w 8"/>
                  <a:gd name="T27" fmla="*/ 0 h 6"/>
                  <a:gd name="T28" fmla="*/ 6 w 8"/>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6" y="0"/>
                    </a:moveTo>
                    <a:lnTo>
                      <a:pt x="8" y="0"/>
                    </a:lnTo>
                    <a:lnTo>
                      <a:pt x="8" y="2"/>
                    </a:lnTo>
                    <a:lnTo>
                      <a:pt x="6" y="2"/>
                    </a:lnTo>
                    <a:lnTo>
                      <a:pt x="4" y="4"/>
                    </a:lnTo>
                    <a:lnTo>
                      <a:pt x="2" y="6"/>
                    </a:lnTo>
                    <a:lnTo>
                      <a:pt x="0" y="4"/>
                    </a:lnTo>
                    <a:lnTo>
                      <a:pt x="0" y="2"/>
                    </a:lnTo>
                    <a:lnTo>
                      <a:pt x="0" y="2"/>
                    </a:lnTo>
                    <a:lnTo>
                      <a:pt x="2" y="0"/>
                    </a:lnTo>
                    <a:lnTo>
                      <a:pt x="4" y="0"/>
                    </a:lnTo>
                    <a:lnTo>
                      <a:pt x="6"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994" name="Freeform 211"/>
              <p:cNvSpPr>
                <a:spLocks/>
              </p:cNvSpPr>
              <p:nvPr/>
            </p:nvSpPr>
            <p:spPr bwMode="auto">
              <a:xfrm>
                <a:off x="3566" y="2195"/>
                <a:ext cx="2" cy="4"/>
              </a:xfrm>
              <a:custGeom>
                <a:avLst/>
                <a:gdLst>
                  <a:gd name="T0" fmla="*/ 0 w 2"/>
                  <a:gd name="T1" fmla="*/ 0 h 4"/>
                  <a:gd name="T2" fmla="*/ 2 w 2"/>
                  <a:gd name="T3" fmla="*/ 0 h 4"/>
                  <a:gd name="T4" fmla="*/ 2 w 2"/>
                  <a:gd name="T5" fmla="*/ 0 h 4"/>
                  <a:gd name="T6" fmla="*/ 2 w 2"/>
                  <a:gd name="T7" fmla="*/ 2 h 4"/>
                  <a:gd name="T8" fmla="*/ 2 w 2"/>
                  <a:gd name="T9" fmla="*/ 4 h 4"/>
                  <a:gd name="T10" fmla="*/ 0 w 2"/>
                  <a:gd name="T11" fmla="*/ 4 h 4"/>
                  <a:gd name="T12" fmla="*/ 0 w 2"/>
                  <a:gd name="T13" fmla="*/ 2 h 4"/>
                  <a:gd name="T14" fmla="*/ 0 w 2"/>
                  <a:gd name="T15" fmla="*/ 2 h 4"/>
                  <a:gd name="T16" fmla="*/ 0 w 2"/>
                  <a:gd name="T17" fmla="*/ 0 h 4"/>
                  <a:gd name="T18" fmla="*/ 0 w 2"/>
                  <a:gd name="T19" fmla="*/ 0 h 4"/>
                  <a:gd name="T20" fmla="*/ 0 w 2"/>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0" y="0"/>
                    </a:moveTo>
                    <a:lnTo>
                      <a:pt x="2" y="0"/>
                    </a:lnTo>
                    <a:lnTo>
                      <a:pt x="2" y="0"/>
                    </a:lnTo>
                    <a:lnTo>
                      <a:pt x="2" y="2"/>
                    </a:lnTo>
                    <a:lnTo>
                      <a:pt x="2" y="4"/>
                    </a:lnTo>
                    <a:lnTo>
                      <a:pt x="0" y="4"/>
                    </a:lnTo>
                    <a:lnTo>
                      <a:pt x="0" y="2"/>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995" name="Freeform 212"/>
              <p:cNvSpPr>
                <a:spLocks/>
              </p:cNvSpPr>
              <p:nvPr/>
            </p:nvSpPr>
            <p:spPr bwMode="auto">
              <a:xfrm>
                <a:off x="3562" y="2199"/>
                <a:ext cx="4" cy="6"/>
              </a:xfrm>
              <a:custGeom>
                <a:avLst/>
                <a:gdLst>
                  <a:gd name="T0" fmla="*/ 2 w 4"/>
                  <a:gd name="T1" fmla="*/ 0 h 6"/>
                  <a:gd name="T2" fmla="*/ 2 w 4"/>
                  <a:gd name="T3" fmla="*/ 0 h 6"/>
                  <a:gd name="T4" fmla="*/ 4 w 4"/>
                  <a:gd name="T5" fmla="*/ 0 h 6"/>
                  <a:gd name="T6" fmla="*/ 4 w 4"/>
                  <a:gd name="T7" fmla="*/ 2 h 6"/>
                  <a:gd name="T8" fmla="*/ 2 w 4"/>
                  <a:gd name="T9" fmla="*/ 4 h 6"/>
                  <a:gd name="T10" fmla="*/ 2 w 4"/>
                  <a:gd name="T11" fmla="*/ 6 h 6"/>
                  <a:gd name="T12" fmla="*/ 0 w 4"/>
                  <a:gd name="T13" fmla="*/ 6 h 6"/>
                  <a:gd name="T14" fmla="*/ 0 w 4"/>
                  <a:gd name="T15" fmla="*/ 6 h 6"/>
                  <a:gd name="T16" fmla="*/ 0 w 4"/>
                  <a:gd name="T17" fmla="*/ 4 h 6"/>
                  <a:gd name="T18" fmla="*/ 2 w 4"/>
                  <a:gd name="T19" fmla="*/ 0 h 6"/>
                  <a:gd name="T20" fmla="*/ 2 w 4"/>
                  <a:gd name="T21" fmla="*/ 0 h 6"/>
                  <a:gd name="T22" fmla="*/ 2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2" y="0"/>
                    </a:moveTo>
                    <a:lnTo>
                      <a:pt x="2" y="0"/>
                    </a:lnTo>
                    <a:lnTo>
                      <a:pt x="4" y="0"/>
                    </a:lnTo>
                    <a:lnTo>
                      <a:pt x="4" y="2"/>
                    </a:lnTo>
                    <a:lnTo>
                      <a:pt x="2" y="4"/>
                    </a:lnTo>
                    <a:lnTo>
                      <a:pt x="2" y="6"/>
                    </a:lnTo>
                    <a:lnTo>
                      <a:pt x="0" y="6"/>
                    </a:lnTo>
                    <a:lnTo>
                      <a:pt x="0" y="6"/>
                    </a:lnTo>
                    <a:lnTo>
                      <a:pt x="0" y="4"/>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996" name="Freeform 213"/>
              <p:cNvSpPr>
                <a:spLocks/>
              </p:cNvSpPr>
              <p:nvPr/>
            </p:nvSpPr>
            <p:spPr bwMode="auto">
              <a:xfrm>
                <a:off x="3480" y="2205"/>
                <a:ext cx="4" cy="10"/>
              </a:xfrm>
              <a:custGeom>
                <a:avLst/>
                <a:gdLst>
                  <a:gd name="T0" fmla="*/ 4 w 4"/>
                  <a:gd name="T1" fmla="*/ 10 h 10"/>
                  <a:gd name="T2" fmla="*/ 2 w 4"/>
                  <a:gd name="T3" fmla="*/ 10 h 10"/>
                  <a:gd name="T4" fmla="*/ 0 w 4"/>
                  <a:gd name="T5" fmla="*/ 10 h 10"/>
                  <a:gd name="T6" fmla="*/ 0 w 4"/>
                  <a:gd name="T7" fmla="*/ 8 h 10"/>
                  <a:gd name="T8" fmla="*/ 0 w 4"/>
                  <a:gd name="T9" fmla="*/ 6 h 10"/>
                  <a:gd name="T10" fmla="*/ 2 w 4"/>
                  <a:gd name="T11" fmla="*/ 2 h 10"/>
                  <a:gd name="T12" fmla="*/ 2 w 4"/>
                  <a:gd name="T13" fmla="*/ 0 h 10"/>
                  <a:gd name="T14" fmla="*/ 2 w 4"/>
                  <a:gd name="T15" fmla="*/ 0 h 10"/>
                  <a:gd name="T16" fmla="*/ 4 w 4"/>
                  <a:gd name="T17" fmla="*/ 0 h 10"/>
                  <a:gd name="T18" fmla="*/ 4 w 4"/>
                  <a:gd name="T19" fmla="*/ 4 h 10"/>
                  <a:gd name="T20" fmla="*/ 4 w 4"/>
                  <a:gd name="T21" fmla="*/ 4 h 10"/>
                  <a:gd name="T22" fmla="*/ 4 w 4"/>
                  <a:gd name="T23" fmla="*/ 6 h 10"/>
                  <a:gd name="T24" fmla="*/ 4 w 4"/>
                  <a:gd name="T25" fmla="*/ 8 h 10"/>
                  <a:gd name="T26" fmla="*/ 4 w 4"/>
                  <a:gd name="T27" fmla="*/ 10 h 10"/>
                  <a:gd name="T28" fmla="*/ 4 w 4"/>
                  <a:gd name="T29" fmla="*/ 10 h 10"/>
                  <a:gd name="T30" fmla="*/ 4 w 4"/>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0">
                    <a:moveTo>
                      <a:pt x="4" y="10"/>
                    </a:moveTo>
                    <a:lnTo>
                      <a:pt x="2" y="10"/>
                    </a:lnTo>
                    <a:lnTo>
                      <a:pt x="0" y="10"/>
                    </a:lnTo>
                    <a:lnTo>
                      <a:pt x="0" y="8"/>
                    </a:lnTo>
                    <a:lnTo>
                      <a:pt x="0" y="6"/>
                    </a:lnTo>
                    <a:lnTo>
                      <a:pt x="2" y="2"/>
                    </a:lnTo>
                    <a:lnTo>
                      <a:pt x="2" y="0"/>
                    </a:lnTo>
                    <a:lnTo>
                      <a:pt x="2" y="0"/>
                    </a:lnTo>
                    <a:lnTo>
                      <a:pt x="4" y="0"/>
                    </a:lnTo>
                    <a:lnTo>
                      <a:pt x="4" y="4"/>
                    </a:lnTo>
                    <a:lnTo>
                      <a:pt x="4" y="4"/>
                    </a:lnTo>
                    <a:lnTo>
                      <a:pt x="4" y="6"/>
                    </a:lnTo>
                    <a:lnTo>
                      <a:pt x="4" y="8"/>
                    </a:lnTo>
                    <a:lnTo>
                      <a:pt x="4" y="10"/>
                    </a:lnTo>
                    <a:lnTo>
                      <a:pt x="4" y="10"/>
                    </a:lnTo>
                    <a:lnTo>
                      <a:pt x="4" y="10"/>
                    </a:lnTo>
                    <a:close/>
                  </a:path>
                </a:pathLst>
              </a:custGeom>
              <a:grpFill/>
              <a:ln w="3175" cmpd="sng">
                <a:solidFill>
                  <a:srgbClr val="000000"/>
                </a:solidFill>
                <a:round/>
                <a:headEnd/>
                <a:tailEnd/>
              </a:ln>
            </p:spPr>
            <p:txBody>
              <a:bodyPr/>
              <a:lstStyle/>
              <a:p>
                <a:endParaRPr lang="en-US" sz="2600" dirty="0"/>
              </a:p>
            </p:txBody>
          </p:sp>
          <p:sp>
            <p:nvSpPr>
              <p:cNvPr id="997" name="Freeform 214"/>
              <p:cNvSpPr>
                <a:spLocks/>
              </p:cNvSpPr>
              <p:nvPr/>
            </p:nvSpPr>
            <p:spPr bwMode="auto">
              <a:xfrm>
                <a:off x="3458" y="2207"/>
                <a:ext cx="6" cy="16"/>
              </a:xfrm>
              <a:custGeom>
                <a:avLst/>
                <a:gdLst>
                  <a:gd name="T0" fmla="*/ 0 w 6"/>
                  <a:gd name="T1" fmla="*/ 2 h 16"/>
                  <a:gd name="T2" fmla="*/ 2 w 6"/>
                  <a:gd name="T3" fmla="*/ 0 h 16"/>
                  <a:gd name="T4" fmla="*/ 4 w 6"/>
                  <a:gd name="T5" fmla="*/ 0 h 16"/>
                  <a:gd name="T6" fmla="*/ 6 w 6"/>
                  <a:gd name="T7" fmla="*/ 0 h 16"/>
                  <a:gd name="T8" fmla="*/ 4 w 6"/>
                  <a:gd name="T9" fmla="*/ 4 h 16"/>
                  <a:gd name="T10" fmla="*/ 6 w 6"/>
                  <a:gd name="T11" fmla="*/ 10 h 16"/>
                  <a:gd name="T12" fmla="*/ 6 w 6"/>
                  <a:gd name="T13" fmla="*/ 14 h 16"/>
                  <a:gd name="T14" fmla="*/ 4 w 6"/>
                  <a:gd name="T15" fmla="*/ 16 h 16"/>
                  <a:gd name="T16" fmla="*/ 2 w 6"/>
                  <a:gd name="T17" fmla="*/ 14 h 16"/>
                  <a:gd name="T18" fmla="*/ 0 w 6"/>
                  <a:gd name="T19" fmla="*/ 12 h 16"/>
                  <a:gd name="T20" fmla="*/ 0 w 6"/>
                  <a:gd name="T21" fmla="*/ 10 h 16"/>
                  <a:gd name="T22" fmla="*/ 0 w 6"/>
                  <a:gd name="T23" fmla="*/ 2 h 16"/>
                  <a:gd name="T24" fmla="*/ 0 w 6"/>
                  <a:gd name="T25" fmla="*/ 2 h 16"/>
                  <a:gd name="T26" fmla="*/ 0 w 6"/>
                  <a:gd name="T2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6">
                    <a:moveTo>
                      <a:pt x="0" y="2"/>
                    </a:moveTo>
                    <a:lnTo>
                      <a:pt x="2" y="0"/>
                    </a:lnTo>
                    <a:lnTo>
                      <a:pt x="4" y="0"/>
                    </a:lnTo>
                    <a:lnTo>
                      <a:pt x="6" y="0"/>
                    </a:lnTo>
                    <a:lnTo>
                      <a:pt x="4" y="4"/>
                    </a:lnTo>
                    <a:lnTo>
                      <a:pt x="6" y="10"/>
                    </a:lnTo>
                    <a:lnTo>
                      <a:pt x="6" y="14"/>
                    </a:lnTo>
                    <a:lnTo>
                      <a:pt x="4" y="16"/>
                    </a:lnTo>
                    <a:lnTo>
                      <a:pt x="2" y="14"/>
                    </a:lnTo>
                    <a:lnTo>
                      <a:pt x="0" y="12"/>
                    </a:lnTo>
                    <a:lnTo>
                      <a:pt x="0" y="10"/>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998" name="Freeform 215"/>
              <p:cNvSpPr>
                <a:spLocks/>
              </p:cNvSpPr>
              <p:nvPr/>
            </p:nvSpPr>
            <p:spPr bwMode="auto">
              <a:xfrm>
                <a:off x="3480" y="2221"/>
                <a:ext cx="4" cy="6"/>
              </a:xfrm>
              <a:custGeom>
                <a:avLst/>
                <a:gdLst>
                  <a:gd name="T0" fmla="*/ 4 w 4"/>
                  <a:gd name="T1" fmla="*/ 6 h 6"/>
                  <a:gd name="T2" fmla="*/ 0 w 4"/>
                  <a:gd name="T3" fmla="*/ 6 h 6"/>
                  <a:gd name="T4" fmla="*/ 0 w 4"/>
                  <a:gd name="T5" fmla="*/ 4 h 6"/>
                  <a:gd name="T6" fmla="*/ 0 w 4"/>
                  <a:gd name="T7" fmla="*/ 0 h 6"/>
                  <a:gd name="T8" fmla="*/ 4 w 4"/>
                  <a:gd name="T9" fmla="*/ 0 h 6"/>
                  <a:gd name="T10" fmla="*/ 4 w 4"/>
                  <a:gd name="T11" fmla="*/ 4 h 6"/>
                  <a:gd name="T12" fmla="*/ 4 w 4"/>
                  <a:gd name="T13" fmla="*/ 6 h 6"/>
                  <a:gd name="T14" fmla="*/ 4 w 4"/>
                  <a:gd name="T15" fmla="*/ 6 h 6"/>
                  <a:gd name="T16" fmla="*/ 4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4" y="6"/>
                    </a:moveTo>
                    <a:lnTo>
                      <a:pt x="0" y="6"/>
                    </a:lnTo>
                    <a:lnTo>
                      <a:pt x="0" y="4"/>
                    </a:lnTo>
                    <a:lnTo>
                      <a:pt x="0" y="0"/>
                    </a:lnTo>
                    <a:lnTo>
                      <a:pt x="4" y="0"/>
                    </a:lnTo>
                    <a:lnTo>
                      <a:pt x="4" y="4"/>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999" name="Freeform 216"/>
              <p:cNvSpPr>
                <a:spLocks/>
              </p:cNvSpPr>
              <p:nvPr/>
            </p:nvSpPr>
            <p:spPr bwMode="auto">
              <a:xfrm>
                <a:off x="3480" y="2227"/>
                <a:ext cx="6" cy="10"/>
              </a:xfrm>
              <a:custGeom>
                <a:avLst/>
                <a:gdLst>
                  <a:gd name="T0" fmla="*/ 4 w 6"/>
                  <a:gd name="T1" fmla="*/ 0 h 10"/>
                  <a:gd name="T2" fmla="*/ 4 w 6"/>
                  <a:gd name="T3" fmla="*/ 2 h 10"/>
                  <a:gd name="T4" fmla="*/ 6 w 6"/>
                  <a:gd name="T5" fmla="*/ 4 h 10"/>
                  <a:gd name="T6" fmla="*/ 6 w 6"/>
                  <a:gd name="T7" fmla="*/ 8 h 10"/>
                  <a:gd name="T8" fmla="*/ 6 w 6"/>
                  <a:gd name="T9" fmla="*/ 10 h 10"/>
                  <a:gd name="T10" fmla="*/ 2 w 6"/>
                  <a:gd name="T11" fmla="*/ 8 h 10"/>
                  <a:gd name="T12" fmla="*/ 2 w 6"/>
                  <a:gd name="T13" fmla="*/ 6 h 10"/>
                  <a:gd name="T14" fmla="*/ 2 w 6"/>
                  <a:gd name="T15" fmla="*/ 4 h 10"/>
                  <a:gd name="T16" fmla="*/ 0 w 6"/>
                  <a:gd name="T17" fmla="*/ 2 h 10"/>
                  <a:gd name="T18" fmla="*/ 0 w 6"/>
                  <a:gd name="T19" fmla="*/ 0 h 10"/>
                  <a:gd name="T20" fmla="*/ 4 w 6"/>
                  <a:gd name="T21" fmla="*/ 0 h 10"/>
                  <a:gd name="T22" fmla="*/ 4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4" y="0"/>
                    </a:moveTo>
                    <a:lnTo>
                      <a:pt x="4" y="2"/>
                    </a:lnTo>
                    <a:lnTo>
                      <a:pt x="6" y="4"/>
                    </a:lnTo>
                    <a:lnTo>
                      <a:pt x="6" y="8"/>
                    </a:lnTo>
                    <a:lnTo>
                      <a:pt x="6" y="10"/>
                    </a:lnTo>
                    <a:lnTo>
                      <a:pt x="2" y="8"/>
                    </a:lnTo>
                    <a:lnTo>
                      <a:pt x="2" y="6"/>
                    </a:lnTo>
                    <a:lnTo>
                      <a:pt x="2"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00" name="Freeform 217"/>
              <p:cNvSpPr>
                <a:spLocks/>
              </p:cNvSpPr>
              <p:nvPr/>
            </p:nvSpPr>
            <p:spPr bwMode="auto">
              <a:xfrm>
                <a:off x="3446" y="2229"/>
                <a:ext cx="28" cy="22"/>
              </a:xfrm>
              <a:custGeom>
                <a:avLst/>
                <a:gdLst>
                  <a:gd name="T0" fmla="*/ 0 w 28"/>
                  <a:gd name="T1" fmla="*/ 0 h 22"/>
                  <a:gd name="T2" fmla="*/ 2 w 28"/>
                  <a:gd name="T3" fmla="*/ 0 h 22"/>
                  <a:gd name="T4" fmla="*/ 8 w 28"/>
                  <a:gd name="T5" fmla="*/ 2 h 22"/>
                  <a:gd name="T6" fmla="*/ 8 w 28"/>
                  <a:gd name="T7" fmla="*/ 2 h 22"/>
                  <a:gd name="T8" fmla="*/ 8 w 28"/>
                  <a:gd name="T9" fmla="*/ 4 h 22"/>
                  <a:gd name="T10" fmla="*/ 8 w 28"/>
                  <a:gd name="T11" fmla="*/ 10 h 22"/>
                  <a:gd name="T12" fmla="*/ 8 w 28"/>
                  <a:gd name="T13" fmla="*/ 14 h 22"/>
                  <a:gd name="T14" fmla="*/ 10 w 28"/>
                  <a:gd name="T15" fmla="*/ 16 h 22"/>
                  <a:gd name="T16" fmla="*/ 14 w 28"/>
                  <a:gd name="T17" fmla="*/ 14 h 22"/>
                  <a:gd name="T18" fmla="*/ 14 w 28"/>
                  <a:gd name="T19" fmla="*/ 12 h 22"/>
                  <a:gd name="T20" fmla="*/ 14 w 28"/>
                  <a:gd name="T21" fmla="*/ 4 h 22"/>
                  <a:gd name="T22" fmla="*/ 16 w 28"/>
                  <a:gd name="T23" fmla="*/ 0 h 22"/>
                  <a:gd name="T24" fmla="*/ 18 w 28"/>
                  <a:gd name="T25" fmla="*/ 0 h 22"/>
                  <a:gd name="T26" fmla="*/ 18 w 28"/>
                  <a:gd name="T27" fmla="*/ 10 h 22"/>
                  <a:gd name="T28" fmla="*/ 20 w 28"/>
                  <a:gd name="T29" fmla="*/ 12 h 22"/>
                  <a:gd name="T30" fmla="*/ 22 w 28"/>
                  <a:gd name="T31" fmla="*/ 10 h 22"/>
                  <a:gd name="T32" fmla="*/ 22 w 28"/>
                  <a:gd name="T33" fmla="*/ 8 h 22"/>
                  <a:gd name="T34" fmla="*/ 24 w 28"/>
                  <a:gd name="T35" fmla="*/ 6 h 22"/>
                  <a:gd name="T36" fmla="*/ 26 w 28"/>
                  <a:gd name="T37" fmla="*/ 4 h 22"/>
                  <a:gd name="T38" fmla="*/ 28 w 28"/>
                  <a:gd name="T39" fmla="*/ 6 h 22"/>
                  <a:gd name="T40" fmla="*/ 26 w 28"/>
                  <a:gd name="T41" fmla="*/ 10 h 22"/>
                  <a:gd name="T42" fmla="*/ 24 w 28"/>
                  <a:gd name="T43" fmla="*/ 14 h 22"/>
                  <a:gd name="T44" fmla="*/ 22 w 28"/>
                  <a:gd name="T45" fmla="*/ 14 h 22"/>
                  <a:gd name="T46" fmla="*/ 20 w 28"/>
                  <a:gd name="T47" fmla="*/ 16 h 22"/>
                  <a:gd name="T48" fmla="*/ 16 w 28"/>
                  <a:gd name="T49" fmla="*/ 18 h 22"/>
                  <a:gd name="T50" fmla="*/ 14 w 28"/>
                  <a:gd name="T51" fmla="*/ 18 h 22"/>
                  <a:gd name="T52" fmla="*/ 12 w 28"/>
                  <a:gd name="T53" fmla="*/ 18 h 22"/>
                  <a:gd name="T54" fmla="*/ 8 w 28"/>
                  <a:gd name="T55" fmla="*/ 22 h 22"/>
                  <a:gd name="T56" fmla="*/ 4 w 28"/>
                  <a:gd name="T57" fmla="*/ 20 h 22"/>
                  <a:gd name="T58" fmla="*/ 6 w 28"/>
                  <a:gd name="T59" fmla="*/ 18 h 22"/>
                  <a:gd name="T60" fmla="*/ 6 w 28"/>
                  <a:gd name="T61" fmla="*/ 16 h 22"/>
                  <a:gd name="T62" fmla="*/ 6 w 28"/>
                  <a:gd name="T63" fmla="*/ 12 h 22"/>
                  <a:gd name="T64" fmla="*/ 4 w 28"/>
                  <a:gd name="T65" fmla="*/ 8 h 22"/>
                  <a:gd name="T66" fmla="*/ 2 w 28"/>
                  <a:gd name="T67" fmla="*/ 4 h 22"/>
                  <a:gd name="T68" fmla="*/ 0 w 28"/>
                  <a:gd name="T69" fmla="*/ 4 h 22"/>
                  <a:gd name="T70" fmla="*/ 0 w 28"/>
                  <a:gd name="T71" fmla="*/ 0 h 22"/>
                  <a:gd name="T72" fmla="*/ 0 w 28"/>
                  <a:gd name="T73" fmla="*/ 0 h 22"/>
                  <a:gd name="T74" fmla="*/ 0 w 28"/>
                  <a:gd name="T7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22">
                    <a:moveTo>
                      <a:pt x="0" y="0"/>
                    </a:moveTo>
                    <a:lnTo>
                      <a:pt x="2" y="0"/>
                    </a:lnTo>
                    <a:lnTo>
                      <a:pt x="8" y="2"/>
                    </a:lnTo>
                    <a:lnTo>
                      <a:pt x="8" y="2"/>
                    </a:lnTo>
                    <a:lnTo>
                      <a:pt x="8" y="4"/>
                    </a:lnTo>
                    <a:lnTo>
                      <a:pt x="8" y="10"/>
                    </a:lnTo>
                    <a:lnTo>
                      <a:pt x="8" y="14"/>
                    </a:lnTo>
                    <a:lnTo>
                      <a:pt x="10" y="16"/>
                    </a:lnTo>
                    <a:lnTo>
                      <a:pt x="14" y="14"/>
                    </a:lnTo>
                    <a:lnTo>
                      <a:pt x="14" y="12"/>
                    </a:lnTo>
                    <a:lnTo>
                      <a:pt x="14" y="4"/>
                    </a:lnTo>
                    <a:lnTo>
                      <a:pt x="16" y="0"/>
                    </a:lnTo>
                    <a:lnTo>
                      <a:pt x="18" y="0"/>
                    </a:lnTo>
                    <a:lnTo>
                      <a:pt x="18" y="10"/>
                    </a:lnTo>
                    <a:lnTo>
                      <a:pt x="20" y="12"/>
                    </a:lnTo>
                    <a:lnTo>
                      <a:pt x="22" y="10"/>
                    </a:lnTo>
                    <a:lnTo>
                      <a:pt x="22" y="8"/>
                    </a:lnTo>
                    <a:lnTo>
                      <a:pt x="24" y="6"/>
                    </a:lnTo>
                    <a:lnTo>
                      <a:pt x="26" y="4"/>
                    </a:lnTo>
                    <a:lnTo>
                      <a:pt x="28" y="6"/>
                    </a:lnTo>
                    <a:lnTo>
                      <a:pt x="26" y="10"/>
                    </a:lnTo>
                    <a:lnTo>
                      <a:pt x="24" y="14"/>
                    </a:lnTo>
                    <a:lnTo>
                      <a:pt x="22" y="14"/>
                    </a:lnTo>
                    <a:lnTo>
                      <a:pt x="20" y="16"/>
                    </a:lnTo>
                    <a:lnTo>
                      <a:pt x="16" y="18"/>
                    </a:lnTo>
                    <a:lnTo>
                      <a:pt x="14" y="18"/>
                    </a:lnTo>
                    <a:lnTo>
                      <a:pt x="12" y="18"/>
                    </a:lnTo>
                    <a:lnTo>
                      <a:pt x="8" y="22"/>
                    </a:lnTo>
                    <a:lnTo>
                      <a:pt x="4" y="20"/>
                    </a:lnTo>
                    <a:lnTo>
                      <a:pt x="6" y="18"/>
                    </a:lnTo>
                    <a:lnTo>
                      <a:pt x="6" y="16"/>
                    </a:lnTo>
                    <a:lnTo>
                      <a:pt x="6" y="12"/>
                    </a:lnTo>
                    <a:lnTo>
                      <a:pt x="4" y="8"/>
                    </a:lnTo>
                    <a:lnTo>
                      <a:pt x="2" y="4"/>
                    </a:lnTo>
                    <a:lnTo>
                      <a:pt x="0" y="4"/>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01" name="Freeform 218"/>
              <p:cNvSpPr>
                <a:spLocks/>
              </p:cNvSpPr>
              <p:nvPr/>
            </p:nvSpPr>
            <p:spPr bwMode="auto">
              <a:xfrm>
                <a:off x="4064" y="2229"/>
                <a:ext cx="324" cy="386"/>
              </a:xfrm>
              <a:custGeom>
                <a:avLst/>
                <a:gdLst>
                  <a:gd name="T0" fmla="*/ 220 w 324"/>
                  <a:gd name="T1" fmla="*/ 22 h 386"/>
                  <a:gd name="T2" fmla="*/ 216 w 324"/>
                  <a:gd name="T3" fmla="*/ 32 h 386"/>
                  <a:gd name="T4" fmla="*/ 210 w 324"/>
                  <a:gd name="T5" fmla="*/ 48 h 386"/>
                  <a:gd name="T6" fmla="*/ 204 w 324"/>
                  <a:gd name="T7" fmla="*/ 52 h 386"/>
                  <a:gd name="T8" fmla="*/ 194 w 324"/>
                  <a:gd name="T9" fmla="*/ 58 h 386"/>
                  <a:gd name="T10" fmla="*/ 188 w 324"/>
                  <a:gd name="T11" fmla="*/ 64 h 386"/>
                  <a:gd name="T12" fmla="*/ 184 w 324"/>
                  <a:gd name="T13" fmla="*/ 74 h 386"/>
                  <a:gd name="T14" fmla="*/ 188 w 324"/>
                  <a:gd name="T15" fmla="*/ 84 h 386"/>
                  <a:gd name="T16" fmla="*/ 188 w 324"/>
                  <a:gd name="T17" fmla="*/ 94 h 386"/>
                  <a:gd name="T18" fmla="*/ 192 w 324"/>
                  <a:gd name="T19" fmla="*/ 100 h 386"/>
                  <a:gd name="T20" fmla="*/ 202 w 324"/>
                  <a:gd name="T21" fmla="*/ 106 h 386"/>
                  <a:gd name="T22" fmla="*/ 206 w 324"/>
                  <a:gd name="T23" fmla="*/ 116 h 386"/>
                  <a:gd name="T24" fmla="*/ 216 w 324"/>
                  <a:gd name="T25" fmla="*/ 124 h 386"/>
                  <a:gd name="T26" fmla="*/ 220 w 324"/>
                  <a:gd name="T27" fmla="*/ 136 h 386"/>
                  <a:gd name="T28" fmla="*/ 220 w 324"/>
                  <a:gd name="T29" fmla="*/ 146 h 386"/>
                  <a:gd name="T30" fmla="*/ 228 w 324"/>
                  <a:gd name="T31" fmla="*/ 152 h 386"/>
                  <a:gd name="T32" fmla="*/ 234 w 324"/>
                  <a:gd name="T33" fmla="*/ 162 h 386"/>
                  <a:gd name="T34" fmla="*/ 250 w 324"/>
                  <a:gd name="T35" fmla="*/ 164 h 386"/>
                  <a:gd name="T36" fmla="*/ 264 w 324"/>
                  <a:gd name="T37" fmla="*/ 170 h 386"/>
                  <a:gd name="T38" fmla="*/ 274 w 324"/>
                  <a:gd name="T39" fmla="*/ 178 h 386"/>
                  <a:gd name="T40" fmla="*/ 276 w 324"/>
                  <a:gd name="T41" fmla="*/ 186 h 386"/>
                  <a:gd name="T42" fmla="*/ 272 w 324"/>
                  <a:gd name="T43" fmla="*/ 190 h 386"/>
                  <a:gd name="T44" fmla="*/ 272 w 324"/>
                  <a:gd name="T45" fmla="*/ 198 h 386"/>
                  <a:gd name="T46" fmla="*/ 276 w 324"/>
                  <a:gd name="T47" fmla="*/ 202 h 386"/>
                  <a:gd name="T48" fmla="*/ 280 w 324"/>
                  <a:gd name="T49" fmla="*/ 210 h 386"/>
                  <a:gd name="T50" fmla="*/ 284 w 324"/>
                  <a:gd name="T51" fmla="*/ 218 h 386"/>
                  <a:gd name="T52" fmla="*/ 294 w 324"/>
                  <a:gd name="T53" fmla="*/ 220 h 386"/>
                  <a:gd name="T54" fmla="*/ 294 w 324"/>
                  <a:gd name="T55" fmla="*/ 234 h 386"/>
                  <a:gd name="T56" fmla="*/ 298 w 324"/>
                  <a:gd name="T57" fmla="*/ 246 h 386"/>
                  <a:gd name="T58" fmla="*/ 304 w 324"/>
                  <a:gd name="T59" fmla="*/ 252 h 386"/>
                  <a:gd name="T60" fmla="*/ 304 w 324"/>
                  <a:gd name="T61" fmla="*/ 262 h 386"/>
                  <a:gd name="T62" fmla="*/ 312 w 324"/>
                  <a:gd name="T63" fmla="*/ 270 h 386"/>
                  <a:gd name="T64" fmla="*/ 320 w 324"/>
                  <a:gd name="T65" fmla="*/ 270 h 386"/>
                  <a:gd name="T66" fmla="*/ 206 w 324"/>
                  <a:gd name="T67" fmla="*/ 276 h 386"/>
                  <a:gd name="T68" fmla="*/ 154 w 324"/>
                  <a:gd name="T69" fmla="*/ 330 h 386"/>
                  <a:gd name="T70" fmla="*/ 120 w 324"/>
                  <a:gd name="T71" fmla="*/ 386 h 386"/>
                  <a:gd name="T72" fmla="*/ 116 w 324"/>
                  <a:gd name="T73" fmla="*/ 382 h 386"/>
                  <a:gd name="T74" fmla="*/ 116 w 324"/>
                  <a:gd name="T75" fmla="*/ 386 h 386"/>
                  <a:gd name="T76" fmla="*/ 0 w 324"/>
                  <a:gd name="T77" fmla="*/ 0 h 386"/>
                  <a:gd name="T78" fmla="*/ 44 w 324"/>
                  <a:gd name="T79" fmla="*/ 0 h 386"/>
                  <a:gd name="T80" fmla="*/ 220 w 324"/>
                  <a:gd name="T81" fmla="*/ 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 h="386">
                    <a:moveTo>
                      <a:pt x="220" y="2"/>
                    </a:moveTo>
                    <a:lnTo>
                      <a:pt x="220" y="22"/>
                    </a:lnTo>
                    <a:lnTo>
                      <a:pt x="220" y="28"/>
                    </a:lnTo>
                    <a:lnTo>
                      <a:pt x="216" y="32"/>
                    </a:lnTo>
                    <a:lnTo>
                      <a:pt x="214" y="36"/>
                    </a:lnTo>
                    <a:lnTo>
                      <a:pt x="210" y="48"/>
                    </a:lnTo>
                    <a:lnTo>
                      <a:pt x="208" y="48"/>
                    </a:lnTo>
                    <a:lnTo>
                      <a:pt x="204" y="52"/>
                    </a:lnTo>
                    <a:lnTo>
                      <a:pt x="200" y="56"/>
                    </a:lnTo>
                    <a:lnTo>
                      <a:pt x="194" y="58"/>
                    </a:lnTo>
                    <a:lnTo>
                      <a:pt x="188" y="62"/>
                    </a:lnTo>
                    <a:lnTo>
                      <a:pt x="188" y="64"/>
                    </a:lnTo>
                    <a:lnTo>
                      <a:pt x="188" y="68"/>
                    </a:lnTo>
                    <a:lnTo>
                      <a:pt x="184" y="74"/>
                    </a:lnTo>
                    <a:lnTo>
                      <a:pt x="186" y="80"/>
                    </a:lnTo>
                    <a:lnTo>
                      <a:pt x="188" y="84"/>
                    </a:lnTo>
                    <a:lnTo>
                      <a:pt x="188" y="88"/>
                    </a:lnTo>
                    <a:lnTo>
                      <a:pt x="188" y="94"/>
                    </a:lnTo>
                    <a:lnTo>
                      <a:pt x="188" y="98"/>
                    </a:lnTo>
                    <a:lnTo>
                      <a:pt x="192" y="100"/>
                    </a:lnTo>
                    <a:lnTo>
                      <a:pt x="198" y="102"/>
                    </a:lnTo>
                    <a:lnTo>
                      <a:pt x="202" y="106"/>
                    </a:lnTo>
                    <a:lnTo>
                      <a:pt x="204" y="112"/>
                    </a:lnTo>
                    <a:lnTo>
                      <a:pt x="206" y="116"/>
                    </a:lnTo>
                    <a:lnTo>
                      <a:pt x="212" y="120"/>
                    </a:lnTo>
                    <a:lnTo>
                      <a:pt x="216" y="124"/>
                    </a:lnTo>
                    <a:lnTo>
                      <a:pt x="220" y="130"/>
                    </a:lnTo>
                    <a:lnTo>
                      <a:pt x="220" y="136"/>
                    </a:lnTo>
                    <a:lnTo>
                      <a:pt x="220" y="142"/>
                    </a:lnTo>
                    <a:lnTo>
                      <a:pt x="220" y="146"/>
                    </a:lnTo>
                    <a:lnTo>
                      <a:pt x="224" y="148"/>
                    </a:lnTo>
                    <a:lnTo>
                      <a:pt x="228" y="152"/>
                    </a:lnTo>
                    <a:lnTo>
                      <a:pt x="228" y="156"/>
                    </a:lnTo>
                    <a:lnTo>
                      <a:pt x="234" y="162"/>
                    </a:lnTo>
                    <a:lnTo>
                      <a:pt x="240" y="164"/>
                    </a:lnTo>
                    <a:lnTo>
                      <a:pt x="250" y="164"/>
                    </a:lnTo>
                    <a:lnTo>
                      <a:pt x="258" y="166"/>
                    </a:lnTo>
                    <a:lnTo>
                      <a:pt x="264" y="170"/>
                    </a:lnTo>
                    <a:lnTo>
                      <a:pt x="268" y="178"/>
                    </a:lnTo>
                    <a:lnTo>
                      <a:pt x="274" y="178"/>
                    </a:lnTo>
                    <a:lnTo>
                      <a:pt x="276" y="184"/>
                    </a:lnTo>
                    <a:lnTo>
                      <a:pt x="276" y="186"/>
                    </a:lnTo>
                    <a:lnTo>
                      <a:pt x="274" y="188"/>
                    </a:lnTo>
                    <a:lnTo>
                      <a:pt x="272" y="190"/>
                    </a:lnTo>
                    <a:lnTo>
                      <a:pt x="270" y="194"/>
                    </a:lnTo>
                    <a:lnTo>
                      <a:pt x="272" y="198"/>
                    </a:lnTo>
                    <a:lnTo>
                      <a:pt x="274" y="200"/>
                    </a:lnTo>
                    <a:lnTo>
                      <a:pt x="276" y="202"/>
                    </a:lnTo>
                    <a:lnTo>
                      <a:pt x="278" y="206"/>
                    </a:lnTo>
                    <a:lnTo>
                      <a:pt x="280" y="210"/>
                    </a:lnTo>
                    <a:lnTo>
                      <a:pt x="280" y="214"/>
                    </a:lnTo>
                    <a:lnTo>
                      <a:pt x="284" y="218"/>
                    </a:lnTo>
                    <a:lnTo>
                      <a:pt x="292" y="218"/>
                    </a:lnTo>
                    <a:lnTo>
                      <a:pt x="294" y="220"/>
                    </a:lnTo>
                    <a:lnTo>
                      <a:pt x="296" y="224"/>
                    </a:lnTo>
                    <a:lnTo>
                      <a:pt x="294" y="234"/>
                    </a:lnTo>
                    <a:lnTo>
                      <a:pt x="294" y="240"/>
                    </a:lnTo>
                    <a:lnTo>
                      <a:pt x="298" y="246"/>
                    </a:lnTo>
                    <a:lnTo>
                      <a:pt x="300" y="250"/>
                    </a:lnTo>
                    <a:lnTo>
                      <a:pt x="304" y="252"/>
                    </a:lnTo>
                    <a:lnTo>
                      <a:pt x="304" y="258"/>
                    </a:lnTo>
                    <a:lnTo>
                      <a:pt x="304" y="262"/>
                    </a:lnTo>
                    <a:lnTo>
                      <a:pt x="308" y="268"/>
                    </a:lnTo>
                    <a:lnTo>
                      <a:pt x="312" y="270"/>
                    </a:lnTo>
                    <a:lnTo>
                      <a:pt x="318" y="268"/>
                    </a:lnTo>
                    <a:lnTo>
                      <a:pt x="320" y="270"/>
                    </a:lnTo>
                    <a:lnTo>
                      <a:pt x="324" y="274"/>
                    </a:lnTo>
                    <a:lnTo>
                      <a:pt x="206" y="276"/>
                    </a:lnTo>
                    <a:lnTo>
                      <a:pt x="206" y="330"/>
                    </a:lnTo>
                    <a:lnTo>
                      <a:pt x="154" y="330"/>
                    </a:lnTo>
                    <a:lnTo>
                      <a:pt x="154" y="386"/>
                    </a:lnTo>
                    <a:lnTo>
                      <a:pt x="120" y="386"/>
                    </a:lnTo>
                    <a:lnTo>
                      <a:pt x="120" y="382"/>
                    </a:lnTo>
                    <a:lnTo>
                      <a:pt x="116" y="382"/>
                    </a:lnTo>
                    <a:lnTo>
                      <a:pt x="116" y="384"/>
                    </a:lnTo>
                    <a:lnTo>
                      <a:pt x="116" y="386"/>
                    </a:lnTo>
                    <a:lnTo>
                      <a:pt x="0" y="386"/>
                    </a:lnTo>
                    <a:lnTo>
                      <a:pt x="0" y="0"/>
                    </a:lnTo>
                    <a:lnTo>
                      <a:pt x="42" y="0"/>
                    </a:lnTo>
                    <a:lnTo>
                      <a:pt x="44" y="0"/>
                    </a:lnTo>
                    <a:lnTo>
                      <a:pt x="220" y="2"/>
                    </a:lnTo>
                    <a:lnTo>
                      <a:pt x="220" y="2"/>
                    </a:lnTo>
                    <a:close/>
                  </a:path>
                </a:pathLst>
              </a:custGeom>
              <a:grpFill/>
              <a:ln w="3175" cmpd="sng">
                <a:solidFill>
                  <a:srgbClr val="000000"/>
                </a:solidFill>
                <a:round/>
                <a:headEnd/>
                <a:tailEnd/>
              </a:ln>
            </p:spPr>
            <p:txBody>
              <a:bodyPr/>
              <a:lstStyle/>
              <a:p>
                <a:endParaRPr lang="en-US" sz="2600" dirty="0"/>
              </a:p>
            </p:txBody>
          </p:sp>
          <p:sp>
            <p:nvSpPr>
              <p:cNvPr id="1002" name="Freeform 219"/>
              <p:cNvSpPr>
                <a:spLocks/>
              </p:cNvSpPr>
              <p:nvPr/>
            </p:nvSpPr>
            <p:spPr bwMode="auto">
              <a:xfrm>
                <a:off x="3806" y="2229"/>
                <a:ext cx="258" cy="196"/>
              </a:xfrm>
              <a:custGeom>
                <a:avLst/>
                <a:gdLst>
                  <a:gd name="T0" fmla="*/ 258 w 258"/>
                  <a:gd name="T1" fmla="*/ 0 h 196"/>
                  <a:gd name="T2" fmla="*/ 258 w 258"/>
                  <a:gd name="T3" fmla="*/ 192 h 196"/>
                  <a:gd name="T4" fmla="*/ 104 w 258"/>
                  <a:gd name="T5" fmla="*/ 192 h 196"/>
                  <a:gd name="T6" fmla="*/ 104 w 258"/>
                  <a:gd name="T7" fmla="*/ 196 h 196"/>
                  <a:gd name="T8" fmla="*/ 0 w 258"/>
                  <a:gd name="T9" fmla="*/ 194 h 196"/>
                  <a:gd name="T10" fmla="*/ 2 w 258"/>
                  <a:gd name="T11" fmla="*/ 0 h 196"/>
                  <a:gd name="T12" fmla="*/ 90 w 258"/>
                  <a:gd name="T13" fmla="*/ 0 h 196"/>
                  <a:gd name="T14" fmla="*/ 96 w 258"/>
                  <a:gd name="T15" fmla="*/ 2 h 196"/>
                  <a:gd name="T16" fmla="*/ 182 w 258"/>
                  <a:gd name="T17" fmla="*/ 2 h 196"/>
                  <a:gd name="T18" fmla="*/ 188 w 258"/>
                  <a:gd name="T19" fmla="*/ 0 h 196"/>
                  <a:gd name="T20" fmla="*/ 194 w 258"/>
                  <a:gd name="T21" fmla="*/ 2 h 196"/>
                  <a:gd name="T22" fmla="*/ 258 w 258"/>
                  <a:gd name="T23" fmla="*/ 0 h 196"/>
                  <a:gd name="T24" fmla="*/ 258 w 258"/>
                  <a:gd name="T2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6">
                    <a:moveTo>
                      <a:pt x="258" y="0"/>
                    </a:moveTo>
                    <a:lnTo>
                      <a:pt x="258" y="192"/>
                    </a:lnTo>
                    <a:lnTo>
                      <a:pt x="104" y="192"/>
                    </a:lnTo>
                    <a:lnTo>
                      <a:pt x="104" y="196"/>
                    </a:lnTo>
                    <a:lnTo>
                      <a:pt x="0" y="194"/>
                    </a:lnTo>
                    <a:lnTo>
                      <a:pt x="2" y="0"/>
                    </a:lnTo>
                    <a:lnTo>
                      <a:pt x="90" y="0"/>
                    </a:lnTo>
                    <a:lnTo>
                      <a:pt x="96" y="2"/>
                    </a:lnTo>
                    <a:lnTo>
                      <a:pt x="182" y="2"/>
                    </a:lnTo>
                    <a:lnTo>
                      <a:pt x="188" y="0"/>
                    </a:lnTo>
                    <a:lnTo>
                      <a:pt x="194" y="2"/>
                    </a:lnTo>
                    <a:lnTo>
                      <a:pt x="258" y="0"/>
                    </a:lnTo>
                    <a:lnTo>
                      <a:pt x="258" y="0"/>
                    </a:lnTo>
                    <a:close/>
                  </a:path>
                </a:pathLst>
              </a:custGeom>
              <a:grpFill/>
              <a:ln w="3175" cmpd="sng">
                <a:solidFill>
                  <a:srgbClr val="000000"/>
                </a:solidFill>
                <a:round/>
                <a:headEnd/>
                <a:tailEnd/>
              </a:ln>
            </p:spPr>
            <p:txBody>
              <a:bodyPr/>
              <a:lstStyle/>
              <a:p>
                <a:endParaRPr lang="en-US" sz="2600" dirty="0"/>
              </a:p>
            </p:txBody>
          </p:sp>
          <p:sp>
            <p:nvSpPr>
              <p:cNvPr id="1003" name="Freeform 220"/>
              <p:cNvSpPr>
                <a:spLocks/>
              </p:cNvSpPr>
              <p:nvPr/>
            </p:nvSpPr>
            <p:spPr bwMode="auto">
              <a:xfrm>
                <a:off x="3474" y="2229"/>
                <a:ext cx="334" cy="276"/>
              </a:xfrm>
              <a:custGeom>
                <a:avLst/>
                <a:gdLst>
                  <a:gd name="T0" fmla="*/ 230 w 334"/>
                  <a:gd name="T1" fmla="*/ 164 h 276"/>
                  <a:gd name="T2" fmla="*/ 66 w 334"/>
                  <a:gd name="T3" fmla="*/ 160 h 276"/>
                  <a:gd name="T4" fmla="*/ 58 w 334"/>
                  <a:gd name="T5" fmla="*/ 144 h 276"/>
                  <a:gd name="T6" fmla="*/ 42 w 334"/>
                  <a:gd name="T7" fmla="*/ 138 h 276"/>
                  <a:gd name="T8" fmla="*/ 2 w 334"/>
                  <a:gd name="T9" fmla="*/ 110 h 276"/>
                  <a:gd name="T10" fmla="*/ 6 w 334"/>
                  <a:gd name="T11" fmla="*/ 106 h 276"/>
                  <a:gd name="T12" fmla="*/ 20 w 334"/>
                  <a:gd name="T13" fmla="*/ 112 h 276"/>
                  <a:gd name="T14" fmla="*/ 26 w 334"/>
                  <a:gd name="T15" fmla="*/ 102 h 276"/>
                  <a:gd name="T16" fmla="*/ 26 w 334"/>
                  <a:gd name="T17" fmla="*/ 90 h 276"/>
                  <a:gd name="T18" fmla="*/ 18 w 334"/>
                  <a:gd name="T19" fmla="*/ 94 h 276"/>
                  <a:gd name="T20" fmla="*/ 12 w 334"/>
                  <a:gd name="T21" fmla="*/ 96 h 276"/>
                  <a:gd name="T22" fmla="*/ 2 w 334"/>
                  <a:gd name="T23" fmla="*/ 100 h 276"/>
                  <a:gd name="T24" fmla="*/ 4 w 334"/>
                  <a:gd name="T25" fmla="*/ 82 h 276"/>
                  <a:gd name="T26" fmla="*/ 4 w 334"/>
                  <a:gd name="T27" fmla="*/ 80 h 276"/>
                  <a:gd name="T28" fmla="*/ 8 w 334"/>
                  <a:gd name="T29" fmla="*/ 76 h 276"/>
                  <a:gd name="T30" fmla="*/ 24 w 334"/>
                  <a:gd name="T31" fmla="*/ 76 h 276"/>
                  <a:gd name="T32" fmla="*/ 40 w 334"/>
                  <a:gd name="T33" fmla="*/ 84 h 276"/>
                  <a:gd name="T34" fmla="*/ 56 w 334"/>
                  <a:gd name="T35" fmla="*/ 88 h 276"/>
                  <a:gd name="T36" fmla="*/ 74 w 334"/>
                  <a:gd name="T37" fmla="*/ 90 h 276"/>
                  <a:gd name="T38" fmla="*/ 86 w 334"/>
                  <a:gd name="T39" fmla="*/ 90 h 276"/>
                  <a:gd name="T40" fmla="*/ 96 w 334"/>
                  <a:gd name="T41" fmla="*/ 102 h 276"/>
                  <a:gd name="T42" fmla="*/ 104 w 334"/>
                  <a:gd name="T43" fmla="*/ 106 h 276"/>
                  <a:gd name="T44" fmla="*/ 98 w 334"/>
                  <a:gd name="T45" fmla="*/ 98 h 276"/>
                  <a:gd name="T46" fmla="*/ 92 w 334"/>
                  <a:gd name="T47" fmla="*/ 88 h 276"/>
                  <a:gd name="T48" fmla="*/ 94 w 334"/>
                  <a:gd name="T49" fmla="*/ 84 h 276"/>
                  <a:gd name="T50" fmla="*/ 98 w 334"/>
                  <a:gd name="T51" fmla="*/ 82 h 276"/>
                  <a:gd name="T52" fmla="*/ 106 w 334"/>
                  <a:gd name="T53" fmla="*/ 78 h 276"/>
                  <a:gd name="T54" fmla="*/ 106 w 334"/>
                  <a:gd name="T55" fmla="*/ 84 h 276"/>
                  <a:gd name="T56" fmla="*/ 118 w 334"/>
                  <a:gd name="T57" fmla="*/ 78 h 276"/>
                  <a:gd name="T58" fmla="*/ 130 w 334"/>
                  <a:gd name="T59" fmla="*/ 82 h 276"/>
                  <a:gd name="T60" fmla="*/ 138 w 334"/>
                  <a:gd name="T61" fmla="*/ 78 h 276"/>
                  <a:gd name="T62" fmla="*/ 130 w 334"/>
                  <a:gd name="T63" fmla="*/ 78 h 276"/>
                  <a:gd name="T64" fmla="*/ 128 w 334"/>
                  <a:gd name="T65" fmla="*/ 74 h 276"/>
                  <a:gd name="T66" fmla="*/ 130 w 334"/>
                  <a:gd name="T67" fmla="*/ 70 h 276"/>
                  <a:gd name="T68" fmla="*/ 114 w 334"/>
                  <a:gd name="T69" fmla="*/ 72 h 276"/>
                  <a:gd name="T70" fmla="*/ 100 w 334"/>
                  <a:gd name="T71" fmla="*/ 76 h 276"/>
                  <a:gd name="T72" fmla="*/ 86 w 334"/>
                  <a:gd name="T73" fmla="*/ 82 h 276"/>
                  <a:gd name="T74" fmla="*/ 72 w 334"/>
                  <a:gd name="T75" fmla="*/ 84 h 276"/>
                  <a:gd name="T76" fmla="*/ 60 w 334"/>
                  <a:gd name="T77" fmla="*/ 84 h 276"/>
                  <a:gd name="T78" fmla="*/ 50 w 334"/>
                  <a:gd name="T79" fmla="*/ 80 h 276"/>
                  <a:gd name="T80" fmla="*/ 40 w 334"/>
                  <a:gd name="T81" fmla="*/ 78 h 276"/>
                  <a:gd name="T82" fmla="*/ 28 w 334"/>
                  <a:gd name="T83" fmla="*/ 68 h 276"/>
                  <a:gd name="T84" fmla="*/ 36 w 334"/>
                  <a:gd name="T85" fmla="*/ 66 h 276"/>
                  <a:gd name="T86" fmla="*/ 46 w 334"/>
                  <a:gd name="T87" fmla="*/ 68 h 276"/>
                  <a:gd name="T88" fmla="*/ 46 w 334"/>
                  <a:gd name="T89" fmla="*/ 74 h 276"/>
                  <a:gd name="T90" fmla="*/ 52 w 334"/>
                  <a:gd name="T91" fmla="*/ 70 h 276"/>
                  <a:gd name="T92" fmla="*/ 58 w 334"/>
                  <a:gd name="T93" fmla="*/ 62 h 276"/>
                  <a:gd name="T94" fmla="*/ 64 w 334"/>
                  <a:gd name="T95" fmla="*/ 54 h 276"/>
                  <a:gd name="T96" fmla="*/ 64 w 334"/>
                  <a:gd name="T97" fmla="*/ 48 h 276"/>
                  <a:gd name="T98" fmla="*/ 50 w 334"/>
                  <a:gd name="T99" fmla="*/ 52 h 276"/>
                  <a:gd name="T100" fmla="*/ 42 w 334"/>
                  <a:gd name="T101" fmla="*/ 40 h 276"/>
                  <a:gd name="T102" fmla="*/ 56 w 334"/>
                  <a:gd name="T103" fmla="*/ 36 h 276"/>
                  <a:gd name="T104" fmla="*/ 62 w 334"/>
                  <a:gd name="T105" fmla="*/ 38 h 276"/>
                  <a:gd name="T106" fmla="*/ 62 w 334"/>
                  <a:gd name="T107" fmla="*/ 30 h 276"/>
                  <a:gd name="T108" fmla="*/ 64 w 334"/>
                  <a:gd name="T109" fmla="*/ 24 h 276"/>
                  <a:gd name="T110" fmla="*/ 72 w 334"/>
                  <a:gd name="T111" fmla="*/ 30 h 276"/>
                  <a:gd name="T112" fmla="*/ 76 w 334"/>
                  <a:gd name="T113" fmla="*/ 26 h 276"/>
                  <a:gd name="T114" fmla="*/ 74 w 334"/>
                  <a:gd name="T115" fmla="*/ 24 h 276"/>
                  <a:gd name="T116" fmla="*/ 68 w 334"/>
                  <a:gd name="T117" fmla="*/ 22 h 276"/>
                  <a:gd name="T118" fmla="*/ 66 w 334"/>
                  <a:gd name="T119" fmla="*/ 14 h 276"/>
                  <a:gd name="T120" fmla="*/ 334 w 334"/>
                  <a:gd name="T12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4" h="276">
                    <a:moveTo>
                      <a:pt x="334" y="0"/>
                    </a:moveTo>
                    <a:lnTo>
                      <a:pt x="332" y="276"/>
                    </a:lnTo>
                    <a:lnTo>
                      <a:pt x="230" y="276"/>
                    </a:lnTo>
                    <a:lnTo>
                      <a:pt x="230" y="164"/>
                    </a:lnTo>
                    <a:lnTo>
                      <a:pt x="128" y="164"/>
                    </a:lnTo>
                    <a:lnTo>
                      <a:pt x="128" y="162"/>
                    </a:lnTo>
                    <a:lnTo>
                      <a:pt x="66" y="162"/>
                    </a:lnTo>
                    <a:lnTo>
                      <a:pt x="66" y="160"/>
                    </a:lnTo>
                    <a:lnTo>
                      <a:pt x="64" y="158"/>
                    </a:lnTo>
                    <a:lnTo>
                      <a:pt x="62" y="152"/>
                    </a:lnTo>
                    <a:lnTo>
                      <a:pt x="60" y="148"/>
                    </a:lnTo>
                    <a:lnTo>
                      <a:pt x="58" y="144"/>
                    </a:lnTo>
                    <a:lnTo>
                      <a:pt x="54" y="144"/>
                    </a:lnTo>
                    <a:lnTo>
                      <a:pt x="52" y="142"/>
                    </a:lnTo>
                    <a:lnTo>
                      <a:pt x="48" y="138"/>
                    </a:lnTo>
                    <a:lnTo>
                      <a:pt x="42" y="138"/>
                    </a:lnTo>
                    <a:lnTo>
                      <a:pt x="38" y="136"/>
                    </a:lnTo>
                    <a:lnTo>
                      <a:pt x="24" y="122"/>
                    </a:lnTo>
                    <a:lnTo>
                      <a:pt x="8" y="114"/>
                    </a:lnTo>
                    <a:lnTo>
                      <a:pt x="2" y="110"/>
                    </a:lnTo>
                    <a:lnTo>
                      <a:pt x="2" y="108"/>
                    </a:lnTo>
                    <a:lnTo>
                      <a:pt x="2" y="106"/>
                    </a:lnTo>
                    <a:lnTo>
                      <a:pt x="4" y="106"/>
                    </a:lnTo>
                    <a:lnTo>
                      <a:pt x="6" y="106"/>
                    </a:lnTo>
                    <a:lnTo>
                      <a:pt x="10" y="106"/>
                    </a:lnTo>
                    <a:lnTo>
                      <a:pt x="14" y="108"/>
                    </a:lnTo>
                    <a:lnTo>
                      <a:pt x="16" y="110"/>
                    </a:lnTo>
                    <a:lnTo>
                      <a:pt x="20" y="112"/>
                    </a:lnTo>
                    <a:lnTo>
                      <a:pt x="22" y="112"/>
                    </a:lnTo>
                    <a:lnTo>
                      <a:pt x="26" y="108"/>
                    </a:lnTo>
                    <a:lnTo>
                      <a:pt x="26" y="104"/>
                    </a:lnTo>
                    <a:lnTo>
                      <a:pt x="26" y="102"/>
                    </a:lnTo>
                    <a:lnTo>
                      <a:pt x="26" y="96"/>
                    </a:lnTo>
                    <a:lnTo>
                      <a:pt x="26" y="94"/>
                    </a:lnTo>
                    <a:lnTo>
                      <a:pt x="26" y="92"/>
                    </a:lnTo>
                    <a:lnTo>
                      <a:pt x="26" y="90"/>
                    </a:lnTo>
                    <a:lnTo>
                      <a:pt x="24" y="88"/>
                    </a:lnTo>
                    <a:lnTo>
                      <a:pt x="22" y="88"/>
                    </a:lnTo>
                    <a:lnTo>
                      <a:pt x="20" y="88"/>
                    </a:lnTo>
                    <a:lnTo>
                      <a:pt x="18" y="94"/>
                    </a:lnTo>
                    <a:lnTo>
                      <a:pt x="16" y="96"/>
                    </a:lnTo>
                    <a:lnTo>
                      <a:pt x="14" y="96"/>
                    </a:lnTo>
                    <a:lnTo>
                      <a:pt x="14" y="96"/>
                    </a:lnTo>
                    <a:lnTo>
                      <a:pt x="12" y="96"/>
                    </a:lnTo>
                    <a:lnTo>
                      <a:pt x="10" y="100"/>
                    </a:lnTo>
                    <a:lnTo>
                      <a:pt x="8" y="98"/>
                    </a:lnTo>
                    <a:lnTo>
                      <a:pt x="4" y="100"/>
                    </a:lnTo>
                    <a:lnTo>
                      <a:pt x="2" y="100"/>
                    </a:lnTo>
                    <a:lnTo>
                      <a:pt x="0" y="94"/>
                    </a:lnTo>
                    <a:lnTo>
                      <a:pt x="2" y="84"/>
                    </a:lnTo>
                    <a:lnTo>
                      <a:pt x="2" y="82"/>
                    </a:lnTo>
                    <a:lnTo>
                      <a:pt x="4" y="82"/>
                    </a:lnTo>
                    <a:lnTo>
                      <a:pt x="6" y="86"/>
                    </a:lnTo>
                    <a:lnTo>
                      <a:pt x="8" y="86"/>
                    </a:lnTo>
                    <a:lnTo>
                      <a:pt x="8" y="82"/>
                    </a:lnTo>
                    <a:lnTo>
                      <a:pt x="4" y="80"/>
                    </a:lnTo>
                    <a:lnTo>
                      <a:pt x="6" y="78"/>
                    </a:lnTo>
                    <a:lnTo>
                      <a:pt x="6" y="76"/>
                    </a:lnTo>
                    <a:lnTo>
                      <a:pt x="8" y="76"/>
                    </a:lnTo>
                    <a:lnTo>
                      <a:pt x="8" y="76"/>
                    </a:lnTo>
                    <a:lnTo>
                      <a:pt x="12" y="76"/>
                    </a:lnTo>
                    <a:lnTo>
                      <a:pt x="16" y="76"/>
                    </a:lnTo>
                    <a:lnTo>
                      <a:pt x="20" y="74"/>
                    </a:lnTo>
                    <a:lnTo>
                      <a:pt x="24" y="76"/>
                    </a:lnTo>
                    <a:lnTo>
                      <a:pt x="26" y="76"/>
                    </a:lnTo>
                    <a:lnTo>
                      <a:pt x="34" y="82"/>
                    </a:lnTo>
                    <a:lnTo>
                      <a:pt x="38" y="84"/>
                    </a:lnTo>
                    <a:lnTo>
                      <a:pt x="40" y="84"/>
                    </a:lnTo>
                    <a:lnTo>
                      <a:pt x="42" y="86"/>
                    </a:lnTo>
                    <a:lnTo>
                      <a:pt x="46" y="88"/>
                    </a:lnTo>
                    <a:lnTo>
                      <a:pt x="48" y="88"/>
                    </a:lnTo>
                    <a:lnTo>
                      <a:pt x="56" y="88"/>
                    </a:lnTo>
                    <a:lnTo>
                      <a:pt x="60" y="90"/>
                    </a:lnTo>
                    <a:lnTo>
                      <a:pt x="64" y="90"/>
                    </a:lnTo>
                    <a:lnTo>
                      <a:pt x="68" y="90"/>
                    </a:lnTo>
                    <a:lnTo>
                      <a:pt x="74" y="90"/>
                    </a:lnTo>
                    <a:lnTo>
                      <a:pt x="78" y="88"/>
                    </a:lnTo>
                    <a:lnTo>
                      <a:pt x="82" y="88"/>
                    </a:lnTo>
                    <a:lnTo>
                      <a:pt x="84" y="88"/>
                    </a:lnTo>
                    <a:lnTo>
                      <a:pt x="86" y="90"/>
                    </a:lnTo>
                    <a:lnTo>
                      <a:pt x="88" y="96"/>
                    </a:lnTo>
                    <a:lnTo>
                      <a:pt x="90" y="100"/>
                    </a:lnTo>
                    <a:lnTo>
                      <a:pt x="94" y="100"/>
                    </a:lnTo>
                    <a:lnTo>
                      <a:pt x="96" y="102"/>
                    </a:lnTo>
                    <a:lnTo>
                      <a:pt x="100" y="104"/>
                    </a:lnTo>
                    <a:lnTo>
                      <a:pt x="100" y="106"/>
                    </a:lnTo>
                    <a:lnTo>
                      <a:pt x="104" y="110"/>
                    </a:lnTo>
                    <a:lnTo>
                      <a:pt x="104" y="106"/>
                    </a:lnTo>
                    <a:lnTo>
                      <a:pt x="104" y="104"/>
                    </a:lnTo>
                    <a:lnTo>
                      <a:pt x="102" y="102"/>
                    </a:lnTo>
                    <a:lnTo>
                      <a:pt x="100" y="100"/>
                    </a:lnTo>
                    <a:lnTo>
                      <a:pt x="98" y="98"/>
                    </a:lnTo>
                    <a:lnTo>
                      <a:pt x="96" y="96"/>
                    </a:lnTo>
                    <a:lnTo>
                      <a:pt x="94" y="94"/>
                    </a:lnTo>
                    <a:lnTo>
                      <a:pt x="92" y="92"/>
                    </a:lnTo>
                    <a:lnTo>
                      <a:pt x="92" y="88"/>
                    </a:lnTo>
                    <a:lnTo>
                      <a:pt x="92" y="86"/>
                    </a:lnTo>
                    <a:lnTo>
                      <a:pt x="92" y="86"/>
                    </a:lnTo>
                    <a:lnTo>
                      <a:pt x="92" y="86"/>
                    </a:lnTo>
                    <a:lnTo>
                      <a:pt x="94" y="84"/>
                    </a:lnTo>
                    <a:lnTo>
                      <a:pt x="96" y="84"/>
                    </a:lnTo>
                    <a:lnTo>
                      <a:pt x="96" y="84"/>
                    </a:lnTo>
                    <a:lnTo>
                      <a:pt x="98" y="84"/>
                    </a:lnTo>
                    <a:lnTo>
                      <a:pt x="98" y="82"/>
                    </a:lnTo>
                    <a:lnTo>
                      <a:pt x="100" y="80"/>
                    </a:lnTo>
                    <a:lnTo>
                      <a:pt x="102" y="78"/>
                    </a:lnTo>
                    <a:lnTo>
                      <a:pt x="104" y="78"/>
                    </a:lnTo>
                    <a:lnTo>
                      <a:pt x="106" y="78"/>
                    </a:lnTo>
                    <a:lnTo>
                      <a:pt x="108" y="80"/>
                    </a:lnTo>
                    <a:lnTo>
                      <a:pt x="108" y="80"/>
                    </a:lnTo>
                    <a:lnTo>
                      <a:pt x="106" y="82"/>
                    </a:lnTo>
                    <a:lnTo>
                      <a:pt x="106" y="84"/>
                    </a:lnTo>
                    <a:lnTo>
                      <a:pt x="110" y="82"/>
                    </a:lnTo>
                    <a:lnTo>
                      <a:pt x="112" y="80"/>
                    </a:lnTo>
                    <a:lnTo>
                      <a:pt x="116" y="80"/>
                    </a:lnTo>
                    <a:lnTo>
                      <a:pt x="118" y="78"/>
                    </a:lnTo>
                    <a:lnTo>
                      <a:pt x="122" y="80"/>
                    </a:lnTo>
                    <a:lnTo>
                      <a:pt x="124" y="80"/>
                    </a:lnTo>
                    <a:lnTo>
                      <a:pt x="128" y="80"/>
                    </a:lnTo>
                    <a:lnTo>
                      <a:pt x="130" y="82"/>
                    </a:lnTo>
                    <a:lnTo>
                      <a:pt x="134" y="82"/>
                    </a:lnTo>
                    <a:lnTo>
                      <a:pt x="136" y="82"/>
                    </a:lnTo>
                    <a:lnTo>
                      <a:pt x="138" y="80"/>
                    </a:lnTo>
                    <a:lnTo>
                      <a:pt x="138" y="78"/>
                    </a:lnTo>
                    <a:lnTo>
                      <a:pt x="136" y="78"/>
                    </a:lnTo>
                    <a:lnTo>
                      <a:pt x="136" y="78"/>
                    </a:lnTo>
                    <a:lnTo>
                      <a:pt x="134" y="78"/>
                    </a:lnTo>
                    <a:lnTo>
                      <a:pt x="130" y="78"/>
                    </a:lnTo>
                    <a:lnTo>
                      <a:pt x="128" y="78"/>
                    </a:lnTo>
                    <a:lnTo>
                      <a:pt x="128" y="76"/>
                    </a:lnTo>
                    <a:lnTo>
                      <a:pt x="128" y="76"/>
                    </a:lnTo>
                    <a:lnTo>
                      <a:pt x="128" y="74"/>
                    </a:lnTo>
                    <a:lnTo>
                      <a:pt x="130" y="74"/>
                    </a:lnTo>
                    <a:lnTo>
                      <a:pt x="132" y="72"/>
                    </a:lnTo>
                    <a:lnTo>
                      <a:pt x="132" y="70"/>
                    </a:lnTo>
                    <a:lnTo>
                      <a:pt x="130" y="70"/>
                    </a:lnTo>
                    <a:lnTo>
                      <a:pt x="124" y="72"/>
                    </a:lnTo>
                    <a:lnTo>
                      <a:pt x="118" y="72"/>
                    </a:lnTo>
                    <a:lnTo>
                      <a:pt x="116" y="70"/>
                    </a:lnTo>
                    <a:lnTo>
                      <a:pt x="114" y="72"/>
                    </a:lnTo>
                    <a:lnTo>
                      <a:pt x="112" y="72"/>
                    </a:lnTo>
                    <a:lnTo>
                      <a:pt x="110" y="74"/>
                    </a:lnTo>
                    <a:lnTo>
                      <a:pt x="106" y="74"/>
                    </a:lnTo>
                    <a:lnTo>
                      <a:pt x="100" y="76"/>
                    </a:lnTo>
                    <a:lnTo>
                      <a:pt x="98" y="76"/>
                    </a:lnTo>
                    <a:lnTo>
                      <a:pt x="94" y="80"/>
                    </a:lnTo>
                    <a:lnTo>
                      <a:pt x="90" y="80"/>
                    </a:lnTo>
                    <a:lnTo>
                      <a:pt x="86" y="82"/>
                    </a:lnTo>
                    <a:lnTo>
                      <a:pt x="84" y="84"/>
                    </a:lnTo>
                    <a:lnTo>
                      <a:pt x="80" y="84"/>
                    </a:lnTo>
                    <a:lnTo>
                      <a:pt x="78" y="84"/>
                    </a:lnTo>
                    <a:lnTo>
                      <a:pt x="72" y="84"/>
                    </a:lnTo>
                    <a:lnTo>
                      <a:pt x="66" y="84"/>
                    </a:lnTo>
                    <a:lnTo>
                      <a:pt x="64" y="84"/>
                    </a:lnTo>
                    <a:lnTo>
                      <a:pt x="60" y="84"/>
                    </a:lnTo>
                    <a:lnTo>
                      <a:pt x="60" y="84"/>
                    </a:lnTo>
                    <a:lnTo>
                      <a:pt x="54" y="82"/>
                    </a:lnTo>
                    <a:lnTo>
                      <a:pt x="52" y="80"/>
                    </a:lnTo>
                    <a:lnTo>
                      <a:pt x="52" y="82"/>
                    </a:lnTo>
                    <a:lnTo>
                      <a:pt x="50" y="80"/>
                    </a:lnTo>
                    <a:lnTo>
                      <a:pt x="46" y="80"/>
                    </a:lnTo>
                    <a:lnTo>
                      <a:pt x="44" y="78"/>
                    </a:lnTo>
                    <a:lnTo>
                      <a:pt x="42" y="76"/>
                    </a:lnTo>
                    <a:lnTo>
                      <a:pt x="40" y="78"/>
                    </a:lnTo>
                    <a:lnTo>
                      <a:pt x="36" y="74"/>
                    </a:lnTo>
                    <a:lnTo>
                      <a:pt x="34" y="72"/>
                    </a:lnTo>
                    <a:lnTo>
                      <a:pt x="28" y="72"/>
                    </a:lnTo>
                    <a:lnTo>
                      <a:pt x="28" y="68"/>
                    </a:lnTo>
                    <a:lnTo>
                      <a:pt x="28" y="66"/>
                    </a:lnTo>
                    <a:lnTo>
                      <a:pt x="30" y="66"/>
                    </a:lnTo>
                    <a:lnTo>
                      <a:pt x="34" y="66"/>
                    </a:lnTo>
                    <a:lnTo>
                      <a:pt x="36" y="66"/>
                    </a:lnTo>
                    <a:lnTo>
                      <a:pt x="38" y="68"/>
                    </a:lnTo>
                    <a:lnTo>
                      <a:pt x="40" y="68"/>
                    </a:lnTo>
                    <a:lnTo>
                      <a:pt x="42" y="68"/>
                    </a:lnTo>
                    <a:lnTo>
                      <a:pt x="46" y="68"/>
                    </a:lnTo>
                    <a:lnTo>
                      <a:pt x="46" y="70"/>
                    </a:lnTo>
                    <a:lnTo>
                      <a:pt x="46" y="70"/>
                    </a:lnTo>
                    <a:lnTo>
                      <a:pt x="44" y="72"/>
                    </a:lnTo>
                    <a:lnTo>
                      <a:pt x="46" y="74"/>
                    </a:lnTo>
                    <a:lnTo>
                      <a:pt x="48" y="76"/>
                    </a:lnTo>
                    <a:lnTo>
                      <a:pt x="50" y="74"/>
                    </a:lnTo>
                    <a:lnTo>
                      <a:pt x="50" y="72"/>
                    </a:lnTo>
                    <a:lnTo>
                      <a:pt x="52" y="70"/>
                    </a:lnTo>
                    <a:lnTo>
                      <a:pt x="54" y="70"/>
                    </a:lnTo>
                    <a:lnTo>
                      <a:pt x="54" y="68"/>
                    </a:lnTo>
                    <a:lnTo>
                      <a:pt x="56" y="68"/>
                    </a:lnTo>
                    <a:lnTo>
                      <a:pt x="58" y="62"/>
                    </a:lnTo>
                    <a:lnTo>
                      <a:pt x="60" y="60"/>
                    </a:lnTo>
                    <a:lnTo>
                      <a:pt x="62" y="60"/>
                    </a:lnTo>
                    <a:lnTo>
                      <a:pt x="64" y="60"/>
                    </a:lnTo>
                    <a:lnTo>
                      <a:pt x="64" y="54"/>
                    </a:lnTo>
                    <a:lnTo>
                      <a:pt x="68" y="50"/>
                    </a:lnTo>
                    <a:lnTo>
                      <a:pt x="66" y="48"/>
                    </a:lnTo>
                    <a:lnTo>
                      <a:pt x="64" y="46"/>
                    </a:lnTo>
                    <a:lnTo>
                      <a:pt x="64" y="48"/>
                    </a:lnTo>
                    <a:lnTo>
                      <a:pt x="58" y="48"/>
                    </a:lnTo>
                    <a:lnTo>
                      <a:pt x="56" y="52"/>
                    </a:lnTo>
                    <a:lnTo>
                      <a:pt x="52" y="54"/>
                    </a:lnTo>
                    <a:lnTo>
                      <a:pt x="50" y="52"/>
                    </a:lnTo>
                    <a:lnTo>
                      <a:pt x="52" y="48"/>
                    </a:lnTo>
                    <a:lnTo>
                      <a:pt x="52" y="46"/>
                    </a:lnTo>
                    <a:lnTo>
                      <a:pt x="50" y="44"/>
                    </a:lnTo>
                    <a:lnTo>
                      <a:pt x="42" y="40"/>
                    </a:lnTo>
                    <a:lnTo>
                      <a:pt x="42" y="38"/>
                    </a:lnTo>
                    <a:lnTo>
                      <a:pt x="50" y="38"/>
                    </a:lnTo>
                    <a:lnTo>
                      <a:pt x="52" y="38"/>
                    </a:lnTo>
                    <a:lnTo>
                      <a:pt x="56" y="36"/>
                    </a:lnTo>
                    <a:lnTo>
                      <a:pt x="58" y="36"/>
                    </a:lnTo>
                    <a:lnTo>
                      <a:pt x="60" y="38"/>
                    </a:lnTo>
                    <a:lnTo>
                      <a:pt x="60" y="38"/>
                    </a:lnTo>
                    <a:lnTo>
                      <a:pt x="62" y="38"/>
                    </a:lnTo>
                    <a:lnTo>
                      <a:pt x="60" y="32"/>
                    </a:lnTo>
                    <a:lnTo>
                      <a:pt x="60" y="30"/>
                    </a:lnTo>
                    <a:lnTo>
                      <a:pt x="62" y="32"/>
                    </a:lnTo>
                    <a:lnTo>
                      <a:pt x="62" y="30"/>
                    </a:lnTo>
                    <a:lnTo>
                      <a:pt x="60" y="28"/>
                    </a:lnTo>
                    <a:lnTo>
                      <a:pt x="62" y="26"/>
                    </a:lnTo>
                    <a:lnTo>
                      <a:pt x="62" y="26"/>
                    </a:lnTo>
                    <a:lnTo>
                      <a:pt x="64" y="24"/>
                    </a:lnTo>
                    <a:lnTo>
                      <a:pt x="66" y="26"/>
                    </a:lnTo>
                    <a:lnTo>
                      <a:pt x="66" y="26"/>
                    </a:lnTo>
                    <a:lnTo>
                      <a:pt x="70" y="28"/>
                    </a:lnTo>
                    <a:lnTo>
                      <a:pt x="72" y="30"/>
                    </a:lnTo>
                    <a:lnTo>
                      <a:pt x="72" y="30"/>
                    </a:lnTo>
                    <a:lnTo>
                      <a:pt x="74" y="30"/>
                    </a:lnTo>
                    <a:lnTo>
                      <a:pt x="74" y="28"/>
                    </a:lnTo>
                    <a:lnTo>
                      <a:pt x="76" y="26"/>
                    </a:lnTo>
                    <a:lnTo>
                      <a:pt x="76" y="26"/>
                    </a:lnTo>
                    <a:lnTo>
                      <a:pt x="76" y="24"/>
                    </a:lnTo>
                    <a:lnTo>
                      <a:pt x="74" y="24"/>
                    </a:lnTo>
                    <a:lnTo>
                      <a:pt x="74" y="24"/>
                    </a:lnTo>
                    <a:lnTo>
                      <a:pt x="72" y="24"/>
                    </a:lnTo>
                    <a:lnTo>
                      <a:pt x="70" y="20"/>
                    </a:lnTo>
                    <a:lnTo>
                      <a:pt x="70" y="22"/>
                    </a:lnTo>
                    <a:lnTo>
                      <a:pt x="68" y="22"/>
                    </a:lnTo>
                    <a:lnTo>
                      <a:pt x="68" y="20"/>
                    </a:lnTo>
                    <a:lnTo>
                      <a:pt x="68" y="18"/>
                    </a:lnTo>
                    <a:lnTo>
                      <a:pt x="68" y="16"/>
                    </a:lnTo>
                    <a:lnTo>
                      <a:pt x="66" y="14"/>
                    </a:lnTo>
                    <a:lnTo>
                      <a:pt x="68" y="12"/>
                    </a:lnTo>
                    <a:lnTo>
                      <a:pt x="70" y="8"/>
                    </a:lnTo>
                    <a:lnTo>
                      <a:pt x="70" y="2"/>
                    </a:lnTo>
                    <a:lnTo>
                      <a:pt x="334" y="0"/>
                    </a:lnTo>
                    <a:lnTo>
                      <a:pt x="334" y="0"/>
                    </a:lnTo>
                    <a:close/>
                  </a:path>
                </a:pathLst>
              </a:custGeom>
              <a:grpFill/>
              <a:ln w="3175" cmpd="sng">
                <a:solidFill>
                  <a:srgbClr val="000000"/>
                </a:solidFill>
                <a:round/>
                <a:headEnd/>
                <a:tailEnd/>
              </a:ln>
            </p:spPr>
            <p:txBody>
              <a:bodyPr/>
              <a:lstStyle/>
              <a:p>
                <a:endParaRPr lang="en-US" sz="2600" dirty="0"/>
              </a:p>
            </p:txBody>
          </p:sp>
          <p:sp>
            <p:nvSpPr>
              <p:cNvPr id="1004" name="Freeform 221"/>
              <p:cNvSpPr>
                <a:spLocks/>
              </p:cNvSpPr>
              <p:nvPr/>
            </p:nvSpPr>
            <p:spPr bwMode="auto">
              <a:xfrm>
                <a:off x="4248" y="2231"/>
                <a:ext cx="278" cy="430"/>
              </a:xfrm>
              <a:custGeom>
                <a:avLst/>
                <a:gdLst>
                  <a:gd name="T0" fmla="*/ 226 w 278"/>
                  <a:gd name="T1" fmla="*/ 0 h 430"/>
                  <a:gd name="T2" fmla="*/ 278 w 278"/>
                  <a:gd name="T3" fmla="*/ 54 h 430"/>
                  <a:gd name="T4" fmla="*/ 278 w 278"/>
                  <a:gd name="T5" fmla="*/ 220 h 430"/>
                  <a:gd name="T6" fmla="*/ 174 w 278"/>
                  <a:gd name="T7" fmla="*/ 430 h 430"/>
                  <a:gd name="T8" fmla="*/ 170 w 278"/>
                  <a:gd name="T9" fmla="*/ 300 h 430"/>
                  <a:gd name="T10" fmla="*/ 166 w 278"/>
                  <a:gd name="T11" fmla="*/ 300 h 430"/>
                  <a:gd name="T12" fmla="*/ 160 w 278"/>
                  <a:gd name="T13" fmla="*/ 296 h 430"/>
                  <a:gd name="T14" fmla="*/ 158 w 278"/>
                  <a:gd name="T15" fmla="*/ 292 h 430"/>
                  <a:gd name="T16" fmla="*/ 158 w 278"/>
                  <a:gd name="T17" fmla="*/ 286 h 430"/>
                  <a:gd name="T18" fmla="*/ 150 w 278"/>
                  <a:gd name="T19" fmla="*/ 282 h 430"/>
                  <a:gd name="T20" fmla="*/ 144 w 278"/>
                  <a:gd name="T21" fmla="*/ 280 h 430"/>
                  <a:gd name="T22" fmla="*/ 142 w 278"/>
                  <a:gd name="T23" fmla="*/ 276 h 430"/>
                  <a:gd name="T24" fmla="*/ 136 w 278"/>
                  <a:gd name="T25" fmla="*/ 268 h 430"/>
                  <a:gd name="T26" fmla="*/ 128 w 278"/>
                  <a:gd name="T27" fmla="*/ 268 h 430"/>
                  <a:gd name="T28" fmla="*/ 120 w 278"/>
                  <a:gd name="T29" fmla="*/ 260 h 430"/>
                  <a:gd name="T30" fmla="*/ 120 w 278"/>
                  <a:gd name="T31" fmla="*/ 250 h 430"/>
                  <a:gd name="T32" fmla="*/ 114 w 278"/>
                  <a:gd name="T33" fmla="*/ 244 h 430"/>
                  <a:gd name="T34" fmla="*/ 110 w 278"/>
                  <a:gd name="T35" fmla="*/ 232 h 430"/>
                  <a:gd name="T36" fmla="*/ 110 w 278"/>
                  <a:gd name="T37" fmla="*/ 218 h 430"/>
                  <a:gd name="T38" fmla="*/ 100 w 278"/>
                  <a:gd name="T39" fmla="*/ 216 h 430"/>
                  <a:gd name="T40" fmla="*/ 96 w 278"/>
                  <a:gd name="T41" fmla="*/ 208 h 430"/>
                  <a:gd name="T42" fmla="*/ 92 w 278"/>
                  <a:gd name="T43" fmla="*/ 200 h 430"/>
                  <a:gd name="T44" fmla="*/ 88 w 278"/>
                  <a:gd name="T45" fmla="*/ 196 h 430"/>
                  <a:gd name="T46" fmla="*/ 88 w 278"/>
                  <a:gd name="T47" fmla="*/ 188 h 430"/>
                  <a:gd name="T48" fmla="*/ 92 w 278"/>
                  <a:gd name="T49" fmla="*/ 184 h 430"/>
                  <a:gd name="T50" fmla="*/ 90 w 278"/>
                  <a:gd name="T51" fmla="*/ 176 h 430"/>
                  <a:gd name="T52" fmla="*/ 80 w 278"/>
                  <a:gd name="T53" fmla="*/ 168 h 430"/>
                  <a:gd name="T54" fmla="*/ 66 w 278"/>
                  <a:gd name="T55" fmla="*/ 162 h 430"/>
                  <a:gd name="T56" fmla="*/ 50 w 278"/>
                  <a:gd name="T57" fmla="*/ 160 h 430"/>
                  <a:gd name="T58" fmla="*/ 44 w 278"/>
                  <a:gd name="T59" fmla="*/ 150 h 430"/>
                  <a:gd name="T60" fmla="*/ 36 w 278"/>
                  <a:gd name="T61" fmla="*/ 144 h 430"/>
                  <a:gd name="T62" fmla="*/ 36 w 278"/>
                  <a:gd name="T63" fmla="*/ 134 h 430"/>
                  <a:gd name="T64" fmla="*/ 32 w 278"/>
                  <a:gd name="T65" fmla="*/ 122 h 430"/>
                  <a:gd name="T66" fmla="*/ 22 w 278"/>
                  <a:gd name="T67" fmla="*/ 114 h 430"/>
                  <a:gd name="T68" fmla="*/ 18 w 278"/>
                  <a:gd name="T69" fmla="*/ 104 h 430"/>
                  <a:gd name="T70" fmla="*/ 8 w 278"/>
                  <a:gd name="T71" fmla="*/ 98 h 430"/>
                  <a:gd name="T72" fmla="*/ 4 w 278"/>
                  <a:gd name="T73" fmla="*/ 92 h 430"/>
                  <a:gd name="T74" fmla="*/ 4 w 278"/>
                  <a:gd name="T75" fmla="*/ 82 h 430"/>
                  <a:gd name="T76" fmla="*/ 0 w 278"/>
                  <a:gd name="T77" fmla="*/ 72 h 430"/>
                  <a:gd name="T78" fmla="*/ 4 w 278"/>
                  <a:gd name="T79" fmla="*/ 62 h 430"/>
                  <a:gd name="T80" fmla="*/ 10 w 278"/>
                  <a:gd name="T81" fmla="*/ 56 h 430"/>
                  <a:gd name="T82" fmla="*/ 20 w 278"/>
                  <a:gd name="T83" fmla="*/ 50 h 430"/>
                  <a:gd name="T84" fmla="*/ 26 w 278"/>
                  <a:gd name="T85" fmla="*/ 46 h 430"/>
                  <a:gd name="T86" fmla="*/ 32 w 278"/>
                  <a:gd name="T87" fmla="*/ 30 h 430"/>
                  <a:gd name="T88" fmla="*/ 36 w 278"/>
                  <a:gd name="T89" fmla="*/ 20 h 430"/>
                  <a:gd name="T90" fmla="*/ 36 w 278"/>
                  <a:gd name="T9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8" h="430">
                    <a:moveTo>
                      <a:pt x="36" y="0"/>
                    </a:moveTo>
                    <a:lnTo>
                      <a:pt x="226" y="0"/>
                    </a:lnTo>
                    <a:lnTo>
                      <a:pt x="226" y="54"/>
                    </a:lnTo>
                    <a:lnTo>
                      <a:pt x="278" y="54"/>
                    </a:lnTo>
                    <a:lnTo>
                      <a:pt x="278" y="220"/>
                    </a:lnTo>
                    <a:lnTo>
                      <a:pt x="278" y="220"/>
                    </a:lnTo>
                    <a:lnTo>
                      <a:pt x="278" y="326"/>
                    </a:lnTo>
                    <a:lnTo>
                      <a:pt x="174" y="430"/>
                    </a:lnTo>
                    <a:lnTo>
                      <a:pt x="178" y="312"/>
                    </a:lnTo>
                    <a:lnTo>
                      <a:pt x="170" y="300"/>
                    </a:lnTo>
                    <a:lnTo>
                      <a:pt x="168" y="298"/>
                    </a:lnTo>
                    <a:lnTo>
                      <a:pt x="166" y="300"/>
                    </a:lnTo>
                    <a:lnTo>
                      <a:pt x="162" y="298"/>
                    </a:lnTo>
                    <a:lnTo>
                      <a:pt x="160" y="296"/>
                    </a:lnTo>
                    <a:lnTo>
                      <a:pt x="158" y="294"/>
                    </a:lnTo>
                    <a:lnTo>
                      <a:pt x="158" y="292"/>
                    </a:lnTo>
                    <a:lnTo>
                      <a:pt x="158" y="288"/>
                    </a:lnTo>
                    <a:lnTo>
                      <a:pt x="158" y="286"/>
                    </a:lnTo>
                    <a:lnTo>
                      <a:pt x="154" y="286"/>
                    </a:lnTo>
                    <a:lnTo>
                      <a:pt x="150" y="282"/>
                    </a:lnTo>
                    <a:lnTo>
                      <a:pt x="148" y="280"/>
                    </a:lnTo>
                    <a:lnTo>
                      <a:pt x="144" y="280"/>
                    </a:lnTo>
                    <a:lnTo>
                      <a:pt x="144" y="278"/>
                    </a:lnTo>
                    <a:lnTo>
                      <a:pt x="142" y="276"/>
                    </a:lnTo>
                    <a:lnTo>
                      <a:pt x="140" y="272"/>
                    </a:lnTo>
                    <a:lnTo>
                      <a:pt x="136" y="268"/>
                    </a:lnTo>
                    <a:lnTo>
                      <a:pt x="134" y="266"/>
                    </a:lnTo>
                    <a:lnTo>
                      <a:pt x="128" y="268"/>
                    </a:lnTo>
                    <a:lnTo>
                      <a:pt x="124" y="266"/>
                    </a:lnTo>
                    <a:lnTo>
                      <a:pt x="120" y="260"/>
                    </a:lnTo>
                    <a:lnTo>
                      <a:pt x="120" y="256"/>
                    </a:lnTo>
                    <a:lnTo>
                      <a:pt x="120" y="250"/>
                    </a:lnTo>
                    <a:lnTo>
                      <a:pt x="116" y="248"/>
                    </a:lnTo>
                    <a:lnTo>
                      <a:pt x="114" y="244"/>
                    </a:lnTo>
                    <a:lnTo>
                      <a:pt x="110" y="238"/>
                    </a:lnTo>
                    <a:lnTo>
                      <a:pt x="110" y="232"/>
                    </a:lnTo>
                    <a:lnTo>
                      <a:pt x="112" y="222"/>
                    </a:lnTo>
                    <a:lnTo>
                      <a:pt x="110" y="218"/>
                    </a:lnTo>
                    <a:lnTo>
                      <a:pt x="108" y="216"/>
                    </a:lnTo>
                    <a:lnTo>
                      <a:pt x="100" y="216"/>
                    </a:lnTo>
                    <a:lnTo>
                      <a:pt x="96" y="212"/>
                    </a:lnTo>
                    <a:lnTo>
                      <a:pt x="96" y="208"/>
                    </a:lnTo>
                    <a:lnTo>
                      <a:pt x="94" y="204"/>
                    </a:lnTo>
                    <a:lnTo>
                      <a:pt x="92" y="200"/>
                    </a:lnTo>
                    <a:lnTo>
                      <a:pt x="90" y="198"/>
                    </a:lnTo>
                    <a:lnTo>
                      <a:pt x="88" y="196"/>
                    </a:lnTo>
                    <a:lnTo>
                      <a:pt x="86" y="192"/>
                    </a:lnTo>
                    <a:lnTo>
                      <a:pt x="88" y="188"/>
                    </a:lnTo>
                    <a:lnTo>
                      <a:pt x="90" y="186"/>
                    </a:lnTo>
                    <a:lnTo>
                      <a:pt x="92" y="184"/>
                    </a:lnTo>
                    <a:lnTo>
                      <a:pt x="92" y="182"/>
                    </a:lnTo>
                    <a:lnTo>
                      <a:pt x="90" y="176"/>
                    </a:lnTo>
                    <a:lnTo>
                      <a:pt x="84" y="176"/>
                    </a:lnTo>
                    <a:lnTo>
                      <a:pt x="80" y="168"/>
                    </a:lnTo>
                    <a:lnTo>
                      <a:pt x="74" y="164"/>
                    </a:lnTo>
                    <a:lnTo>
                      <a:pt x="66" y="162"/>
                    </a:lnTo>
                    <a:lnTo>
                      <a:pt x="56" y="162"/>
                    </a:lnTo>
                    <a:lnTo>
                      <a:pt x="50" y="160"/>
                    </a:lnTo>
                    <a:lnTo>
                      <a:pt x="44" y="154"/>
                    </a:lnTo>
                    <a:lnTo>
                      <a:pt x="44" y="150"/>
                    </a:lnTo>
                    <a:lnTo>
                      <a:pt x="40" y="146"/>
                    </a:lnTo>
                    <a:lnTo>
                      <a:pt x="36" y="144"/>
                    </a:lnTo>
                    <a:lnTo>
                      <a:pt x="36" y="140"/>
                    </a:lnTo>
                    <a:lnTo>
                      <a:pt x="36" y="134"/>
                    </a:lnTo>
                    <a:lnTo>
                      <a:pt x="36" y="128"/>
                    </a:lnTo>
                    <a:lnTo>
                      <a:pt x="32" y="122"/>
                    </a:lnTo>
                    <a:lnTo>
                      <a:pt x="28" y="118"/>
                    </a:lnTo>
                    <a:lnTo>
                      <a:pt x="22" y="114"/>
                    </a:lnTo>
                    <a:lnTo>
                      <a:pt x="20" y="110"/>
                    </a:lnTo>
                    <a:lnTo>
                      <a:pt x="18" y="104"/>
                    </a:lnTo>
                    <a:lnTo>
                      <a:pt x="14" y="100"/>
                    </a:lnTo>
                    <a:lnTo>
                      <a:pt x="8" y="98"/>
                    </a:lnTo>
                    <a:lnTo>
                      <a:pt x="4" y="96"/>
                    </a:lnTo>
                    <a:lnTo>
                      <a:pt x="4" y="92"/>
                    </a:lnTo>
                    <a:lnTo>
                      <a:pt x="4" y="86"/>
                    </a:lnTo>
                    <a:lnTo>
                      <a:pt x="4" y="82"/>
                    </a:lnTo>
                    <a:lnTo>
                      <a:pt x="2" y="78"/>
                    </a:lnTo>
                    <a:lnTo>
                      <a:pt x="0" y="72"/>
                    </a:lnTo>
                    <a:lnTo>
                      <a:pt x="4" y="66"/>
                    </a:lnTo>
                    <a:lnTo>
                      <a:pt x="4" y="62"/>
                    </a:lnTo>
                    <a:lnTo>
                      <a:pt x="4" y="60"/>
                    </a:lnTo>
                    <a:lnTo>
                      <a:pt x="10" y="56"/>
                    </a:lnTo>
                    <a:lnTo>
                      <a:pt x="16" y="54"/>
                    </a:lnTo>
                    <a:lnTo>
                      <a:pt x="20" y="50"/>
                    </a:lnTo>
                    <a:lnTo>
                      <a:pt x="24" y="46"/>
                    </a:lnTo>
                    <a:lnTo>
                      <a:pt x="26" y="46"/>
                    </a:lnTo>
                    <a:lnTo>
                      <a:pt x="30" y="34"/>
                    </a:lnTo>
                    <a:lnTo>
                      <a:pt x="32" y="30"/>
                    </a:lnTo>
                    <a:lnTo>
                      <a:pt x="36" y="26"/>
                    </a:lnTo>
                    <a:lnTo>
                      <a:pt x="36" y="20"/>
                    </a:lnTo>
                    <a:lnTo>
                      <a:pt x="36" y="0"/>
                    </a:lnTo>
                    <a:lnTo>
                      <a:pt x="36" y="0"/>
                    </a:lnTo>
                    <a:lnTo>
                      <a:pt x="36" y="0"/>
                    </a:lnTo>
                    <a:close/>
                  </a:path>
                </a:pathLst>
              </a:custGeom>
              <a:grpFill/>
              <a:ln w="3175" cmpd="sng">
                <a:solidFill>
                  <a:srgbClr val="000000"/>
                </a:solidFill>
                <a:round/>
                <a:headEnd/>
                <a:tailEnd/>
              </a:ln>
            </p:spPr>
            <p:txBody>
              <a:bodyPr/>
              <a:lstStyle/>
              <a:p>
                <a:endParaRPr lang="en-US" sz="2600" dirty="0"/>
              </a:p>
            </p:txBody>
          </p:sp>
          <p:sp>
            <p:nvSpPr>
              <p:cNvPr id="1005" name="Freeform 222"/>
              <p:cNvSpPr>
                <a:spLocks/>
              </p:cNvSpPr>
              <p:nvPr/>
            </p:nvSpPr>
            <p:spPr bwMode="auto">
              <a:xfrm>
                <a:off x="3438" y="2257"/>
                <a:ext cx="6" cy="14"/>
              </a:xfrm>
              <a:custGeom>
                <a:avLst/>
                <a:gdLst>
                  <a:gd name="T0" fmla="*/ 2 w 6"/>
                  <a:gd name="T1" fmla="*/ 0 h 14"/>
                  <a:gd name="T2" fmla="*/ 4 w 6"/>
                  <a:gd name="T3" fmla="*/ 0 h 14"/>
                  <a:gd name="T4" fmla="*/ 6 w 6"/>
                  <a:gd name="T5" fmla="*/ 2 h 14"/>
                  <a:gd name="T6" fmla="*/ 6 w 6"/>
                  <a:gd name="T7" fmla="*/ 4 h 14"/>
                  <a:gd name="T8" fmla="*/ 6 w 6"/>
                  <a:gd name="T9" fmla="*/ 8 h 14"/>
                  <a:gd name="T10" fmla="*/ 6 w 6"/>
                  <a:gd name="T11" fmla="*/ 14 h 14"/>
                  <a:gd name="T12" fmla="*/ 4 w 6"/>
                  <a:gd name="T13" fmla="*/ 14 h 14"/>
                  <a:gd name="T14" fmla="*/ 0 w 6"/>
                  <a:gd name="T15" fmla="*/ 10 h 14"/>
                  <a:gd name="T16" fmla="*/ 0 w 6"/>
                  <a:gd name="T17" fmla="*/ 8 h 14"/>
                  <a:gd name="T18" fmla="*/ 0 w 6"/>
                  <a:gd name="T19" fmla="*/ 2 h 14"/>
                  <a:gd name="T20" fmla="*/ 0 w 6"/>
                  <a:gd name="T21" fmla="*/ 0 h 14"/>
                  <a:gd name="T22" fmla="*/ 2 w 6"/>
                  <a:gd name="T23" fmla="*/ 0 h 14"/>
                  <a:gd name="T24" fmla="*/ 2 w 6"/>
                  <a:gd name="T25" fmla="*/ 0 h 14"/>
                  <a:gd name="T26" fmla="*/ 2 w 6"/>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4">
                    <a:moveTo>
                      <a:pt x="2" y="0"/>
                    </a:moveTo>
                    <a:lnTo>
                      <a:pt x="4" y="0"/>
                    </a:lnTo>
                    <a:lnTo>
                      <a:pt x="6" y="2"/>
                    </a:lnTo>
                    <a:lnTo>
                      <a:pt x="6" y="4"/>
                    </a:lnTo>
                    <a:lnTo>
                      <a:pt x="6" y="8"/>
                    </a:lnTo>
                    <a:lnTo>
                      <a:pt x="6" y="14"/>
                    </a:lnTo>
                    <a:lnTo>
                      <a:pt x="4" y="14"/>
                    </a:lnTo>
                    <a:lnTo>
                      <a:pt x="0" y="10"/>
                    </a:lnTo>
                    <a:lnTo>
                      <a:pt x="0" y="8"/>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06" name="Freeform 223"/>
              <p:cNvSpPr>
                <a:spLocks/>
              </p:cNvSpPr>
              <p:nvPr/>
            </p:nvSpPr>
            <p:spPr bwMode="auto">
              <a:xfrm>
                <a:off x="3522" y="2257"/>
                <a:ext cx="8" cy="6"/>
              </a:xfrm>
              <a:custGeom>
                <a:avLst/>
                <a:gdLst>
                  <a:gd name="T0" fmla="*/ 6 w 8"/>
                  <a:gd name="T1" fmla="*/ 2 h 6"/>
                  <a:gd name="T2" fmla="*/ 8 w 8"/>
                  <a:gd name="T3" fmla="*/ 2 h 6"/>
                  <a:gd name="T4" fmla="*/ 6 w 8"/>
                  <a:gd name="T5" fmla="*/ 2 h 6"/>
                  <a:gd name="T6" fmla="*/ 6 w 8"/>
                  <a:gd name="T7" fmla="*/ 4 h 6"/>
                  <a:gd name="T8" fmla="*/ 4 w 8"/>
                  <a:gd name="T9" fmla="*/ 4 h 6"/>
                  <a:gd name="T10" fmla="*/ 2 w 8"/>
                  <a:gd name="T11" fmla="*/ 6 h 6"/>
                  <a:gd name="T12" fmla="*/ 2 w 8"/>
                  <a:gd name="T13" fmla="*/ 6 h 6"/>
                  <a:gd name="T14" fmla="*/ 0 w 8"/>
                  <a:gd name="T15" fmla="*/ 6 h 6"/>
                  <a:gd name="T16" fmla="*/ 0 w 8"/>
                  <a:gd name="T17" fmla="*/ 4 h 6"/>
                  <a:gd name="T18" fmla="*/ 0 w 8"/>
                  <a:gd name="T19" fmla="*/ 2 h 6"/>
                  <a:gd name="T20" fmla="*/ 0 w 8"/>
                  <a:gd name="T21" fmla="*/ 2 h 6"/>
                  <a:gd name="T22" fmla="*/ 2 w 8"/>
                  <a:gd name="T23" fmla="*/ 0 h 6"/>
                  <a:gd name="T24" fmla="*/ 4 w 8"/>
                  <a:gd name="T25" fmla="*/ 2 h 6"/>
                  <a:gd name="T26" fmla="*/ 6 w 8"/>
                  <a:gd name="T27" fmla="*/ 2 h 6"/>
                  <a:gd name="T28" fmla="*/ 6 w 8"/>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6" y="2"/>
                    </a:moveTo>
                    <a:lnTo>
                      <a:pt x="8" y="2"/>
                    </a:lnTo>
                    <a:lnTo>
                      <a:pt x="6" y="2"/>
                    </a:lnTo>
                    <a:lnTo>
                      <a:pt x="6" y="4"/>
                    </a:lnTo>
                    <a:lnTo>
                      <a:pt x="4" y="4"/>
                    </a:lnTo>
                    <a:lnTo>
                      <a:pt x="2" y="6"/>
                    </a:lnTo>
                    <a:lnTo>
                      <a:pt x="2" y="6"/>
                    </a:lnTo>
                    <a:lnTo>
                      <a:pt x="0" y="6"/>
                    </a:lnTo>
                    <a:lnTo>
                      <a:pt x="0" y="4"/>
                    </a:lnTo>
                    <a:lnTo>
                      <a:pt x="0" y="2"/>
                    </a:lnTo>
                    <a:lnTo>
                      <a:pt x="0" y="2"/>
                    </a:lnTo>
                    <a:lnTo>
                      <a:pt x="2" y="0"/>
                    </a:lnTo>
                    <a:lnTo>
                      <a:pt x="4" y="2"/>
                    </a:lnTo>
                    <a:lnTo>
                      <a:pt x="6" y="2"/>
                    </a:lnTo>
                    <a:lnTo>
                      <a:pt x="6" y="2"/>
                    </a:lnTo>
                    <a:close/>
                  </a:path>
                </a:pathLst>
              </a:custGeom>
              <a:grpFill/>
              <a:ln w="3175" cmpd="sng">
                <a:solidFill>
                  <a:srgbClr val="000000"/>
                </a:solidFill>
                <a:round/>
                <a:headEnd/>
                <a:tailEnd/>
              </a:ln>
            </p:spPr>
            <p:txBody>
              <a:bodyPr/>
              <a:lstStyle/>
              <a:p>
                <a:endParaRPr lang="en-US" sz="2600" dirty="0"/>
              </a:p>
            </p:txBody>
          </p:sp>
          <p:sp>
            <p:nvSpPr>
              <p:cNvPr id="1007" name="Freeform 224"/>
              <p:cNvSpPr>
                <a:spLocks/>
              </p:cNvSpPr>
              <p:nvPr/>
            </p:nvSpPr>
            <p:spPr bwMode="auto">
              <a:xfrm>
                <a:off x="3508" y="2279"/>
                <a:ext cx="12" cy="10"/>
              </a:xfrm>
              <a:custGeom>
                <a:avLst/>
                <a:gdLst>
                  <a:gd name="T0" fmla="*/ 12 w 12"/>
                  <a:gd name="T1" fmla="*/ 4 h 10"/>
                  <a:gd name="T2" fmla="*/ 12 w 12"/>
                  <a:gd name="T3" fmla="*/ 6 h 10"/>
                  <a:gd name="T4" fmla="*/ 10 w 12"/>
                  <a:gd name="T5" fmla="*/ 8 h 10"/>
                  <a:gd name="T6" fmla="*/ 8 w 12"/>
                  <a:gd name="T7" fmla="*/ 8 h 10"/>
                  <a:gd name="T8" fmla="*/ 0 w 12"/>
                  <a:gd name="T9" fmla="*/ 10 h 10"/>
                  <a:gd name="T10" fmla="*/ 0 w 12"/>
                  <a:gd name="T11" fmla="*/ 10 h 10"/>
                  <a:gd name="T12" fmla="*/ 0 w 12"/>
                  <a:gd name="T13" fmla="*/ 8 h 10"/>
                  <a:gd name="T14" fmla="*/ 0 w 12"/>
                  <a:gd name="T15" fmla="*/ 4 h 10"/>
                  <a:gd name="T16" fmla="*/ 4 w 12"/>
                  <a:gd name="T17" fmla="*/ 2 h 10"/>
                  <a:gd name="T18" fmla="*/ 6 w 12"/>
                  <a:gd name="T19" fmla="*/ 0 h 10"/>
                  <a:gd name="T20" fmla="*/ 8 w 12"/>
                  <a:gd name="T21" fmla="*/ 0 h 10"/>
                  <a:gd name="T22" fmla="*/ 8 w 12"/>
                  <a:gd name="T23" fmla="*/ 2 h 10"/>
                  <a:gd name="T24" fmla="*/ 10 w 12"/>
                  <a:gd name="T25" fmla="*/ 2 h 10"/>
                  <a:gd name="T26" fmla="*/ 12 w 12"/>
                  <a:gd name="T27" fmla="*/ 4 h 10"/>
                  <a:gd name="T28" fmla="*/ 12 w 12"/>
                  <a:gd name="T29" fmla="*/ 4 h 10"/>
                  <a:gd name="T30" fmla="*/ 12 w 12"/>
                  <a:gd name="T31" fmla="*/ 4 h 10"/>
                  <a:gd name="T32" fmla="*/ 12 w 12"/>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12" y="4"/>
                    </a:moveTo>
                    <a:lnTo>
                      <a:pt x="12" y="6"/>
                    </a:lnTo>
                    <a:lnTo>
                      <a:pt x="10" y="8"/>
                    </a:lnTo>
                    <a:lnTo>
                      <a:pt x="8" y="8"/>
                    </a:lnTo>
                    <a:lnTo>
                      <a:pt x="0" y="10"/>
                    </a:lnTo>
                    <a:lnTo>
                      <a:pt x="0" y="10"/>
                    </a:lnTo>
                    <a:lnTo>
                      <a:pt x="0" y="8"/>
                    </a:lnTo>
                    <a:lnTo>
                      <a:pt x="0" y="4"/>
                    </a:lnTo>
                    <a:lnTo>
                      <a:pt x="4" y="2"/>
                    </a:lnTo>
                    <a:lnTo>
                      <a:pt x="6" y="0"/>
                    </a:lnTo>
                    <a:lnTo>
                      <a:pt x="8" y="0"/>
                    </a:lnTo>
                    <a:lnTo>
                      <a:pt x="8" y="2"/>
                    </a:lnTo>
                    <a:lnTo>
                      <a:pt x="10" y="2"/>
                    </a:lnTo>
                    <a:lnTo>
                      <a:pt x="12" y="4"/>
                    </a:lnTo>
                    <a:lnTo>
                      <a:pt x="12" y="4"/>
                    </a:lnTo>
                    <a:lnTo>
                      <a:pt x="12" y="4"/>
                    </a:lnTo>
                    <a:lnTo>
                      <a:pt x="12" y="4"/>
                    </a:lnTo>
                    <a:close/>
                  </a:path>
                </a:pathLst>
              </a:custGeom>
              <a:grpFill/>
              <a:ln w="3175" cmpd="sng">
                <a:solidFill>
                  <a:srgbClr val="000000"/>
                </a:solidFill>
                <a:round/>
                <a:headEnd/>
                <a:tailEnd/>
              </a:ln>
            </p:spPr>
            <p:txBody>
              <a:bodyPr/>
              <a:lstStyle/>
              <a:p>
                <a:endParaRPr lang="en-US" sz="2600" dirty="0"/>
              </a:p>
            </p:txBody>
          </p:sp>
          <p:sp>
            <p:nvSpPr>
              <p:cNvPr id="1008" name="Freeform 225"/>
              <p:cNvSpPr>
                <a:spLocks/>
              </p:cNvSpPr>
              <p:nvPr/>
            </p:nvSpPr>
            <p:spPr bwMode="auto">
              <a:xfrm>
                <a:off x="3448" y="2285"/>
                <a:ext cx="4" cy="4"/>
              </a:xfrm>
              <a:custGeom>
                <a:avLst/>
                <a:gdLst>
                  <a:gd name="T0" fmla="*/ 0 w 4"/>
                  <a:gd name="T1" fmla="*/ 0 h 4"/>
                  <a:gd name="T2" fmla="*/ 2 w 4"/>
                  <a:gd name="T3" fmla="*/ 0 h 4"/>
                  <a:gd name="T4" fmla="*/ 4 w 4"/>
                  <a:gd name="T5" fmla="*/ 2 h 4"/>
                  <a:gd name="T6" fmla="*/ 2 w 4"/>
                  <a:gd name="T7" fmla="*/ 4 h 4"/>
                  <a:gd name="T8" fmla="*/ 2 w 4"/>
                  <a:gd name="T9" fmla="*/ 4 h 4"/>
                  <a:gd name="T10" fmla="*/ 0 w 4"/>
                  <a:gd name="T11" fmla="*/ 4 h 4"/>
                  <a:gd name="T12" fmla="*/ 0 w 4"/>
                  <a:gd name="T13" fmla="*/ 2 h 4"/>
                  <a:gd name="T14" fmla="*/ 0 w 4"/>
                  <a:gd name="T15" fmla="*/ 0 h 4"/>
                  <a:gd name="T16" fmla="*/ 0 w 4"/>
                  <a:gd name="T17" fmla="*/ 0 h 4"/>
                  <a:gd name="T18" fmla="*/ 0 w 4"/>
                  <a:gd name="T19" fmla="*/ 0 h 4"/>
                  <a:gd name="T20" fmla="*/ 0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0"/>
                    </a:moveTo>
                    <a:lnTo>
                      <a:pt x="2" y="0"/>
                    </a:lnTo>
                    <a:lnTo>
                      <a:pt x="4" y="2"/>
                    </a:lnTo>
                    <a:lnTo>
                      <a:pt x="2" y="4"/>
                    </a:lnTo>
                    <a:lnTo>
                      <a:pt x="2" y="4"/>
                    </a:lnTo>
                    <a:lnTo>
                      <a:pt x="0" y="4"/>
                    </a:lnTo>
                    <a:lnTo>
                      <a:pt x="0" y="2"/>
                    </a:lnTo>
                    <a:lnTo>
                      <a:pt x="0" y="0"/>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09" name="Freeform 226"/>
              <p:cNvSpPr>
                <a:spLocks/>
              </p:cNvSpPr>
              <p:nvPr/>
            </p:nvSpPr>
            <p:spPr bwMode="auto">
              <a:xfrm>
                <a:off x="4526" y="2285"/>
                <a:ext cx="234" cy="222"/>
              </a:xfrm>
              <a:custGeom>
                <a:avLst/>
                <a:gdLst>
                  <a:gd name="T0" fmla="*/ 0 w 234"/>
                  <a:gd name="T1" fmla="*/ 0 h 222"/>
                  <a:gd name="T2" fmla="*/ 170 w 234"/>
                  <a:gd name="T3" fmla="*/ 0 h 222"/>
                  <a:gd name="T4" fmla="*/ 170 w 234"/>
                  <a:gd name="T5" fmla="*/ 4 h 222"/>
                  <a:gd name="T6" fmla="*/ 172 w 234"/>
                  <a:gd name="T7" fmla="*/ 6 h 222"/>
                  <a:gd name="T8" fmla="*/ 172 w 234"/>
                  <a:gd name="T9" fmla="*/ 10 h 222"/>
                  <a:gd name="T10" fmla="*/ 172 w 234"/>
                  <a:gd name="T11" fmla="*/ 12 h 222"/>
                  <a:gd name="T12" fmla="*/ 172 w 234"/>
                  <a:gd name="T13" fmla="*/ 14 h 222"/>
                  <a:gd name="T14" fmla="*/ 174 w 234"/>
                  <a:gd name="T15" fmla="*/ 22 h 222"/>
                  <a:gd name="T16" fmla="*/ 176 w 234"/>
                  <a:gd name="T17" fmla="*/ 26 h 222"/>
                  <a:gd name="T18" fmla="*/ 176 w 234"/>
                  <a:gd name="T19" fmla="*/ 28 h 222"/>
                  <a:gd name="T20" fmla="*/ 176 w 234"/>
                  <a:gd name="T21" fmla="*/ 30 h 222"/>
                  <a:gd name="T22" fmla="*/ 176 w 234"/>
                  <a:gd name="T23" fmla="*/ 32 h 222"/>
                  <a:gd name="T24" fmla="*/ 180 w 234"/>
                  <a:gd name="T25" fmla="*/ 42 h 222"/>
                  <a:gd name="T26" fmla="*/ 180 w 234"/>
                  <a:gd name="T27" fmla="*/ 44 h 222"/>
                  <a:gd name="T28" fmla="*/ 182 w 234"/>
                  <a:gd name="T29" fmla="*/ 46 h 222"/>
                  <a:gd name="T30" fmla="*/ 182 w 234"/>
                  <a:gd name="T31" fmla="*/ 48 h 222"/>
                  <a:gd name="T32" fmla="*/ 182 w 234"/>
                  <a:gd name="T33" fmla="*/ 54 h 222"/>
                  <a:gd name="T34" fmla="*/ 184 w 234"/>
                  <a:gd name="T35" fmla="*/ 62 h 222"/>
                  <a:gd name="T36" fmla="*/ 192 w 234"/>
                  <a:gd name="T37" fmla="*/ 88 h 222"/>
                  <a:gd name="T38" fmla="*/ 194 w 234"/>
                  <a:gd name="T39" fmla="*/ 90 h 222"/>
                  <a:gd name="T40" fmla="*/ 208 w 234"/>
                  <a:gd name="T41" fmla="*/ 124 h 222"/>
                  <a:gd name="T42" fmla="*/ 208 w 234"/>
                  <a:gd name="T43" fmla="*/ 126 h 222"/>
                  <a:gd name="T44" fmla="*/ 210 w 234"/>
                  <a:gd name="T45" fmla="*/ 132 h 222"/>
                  <a:gd name="T46" fmla="*/ 212 w 234"/>
                  <a:gd name="T47" fmla="*/ 138 h 222"/>
                  <a:gd name="T48" fmla="*/ 216 w 234"/>
                  <a:gd name="T49" fmla="*/ 148 h 222"/>
                  <a:gd name="T50" fmla="*/ 220 w 234"/>
                  <a:gd name="T51" fmla="*/ 154 h 222"/>
                  <a:gd name="T52" fmla="*/ 220 w 234"/>
                  <a:gd name="T53" fmla="*/ 156 h 222"/>
                  <a:gd name="T54" fmla="*/ 224 w 234"/>
                  <a:gd name="T55" fmla="*/ 164 h 222"/>
                  <a:gd name="T56" fmla="*/ 228 w 234"/>
                  <a:gd name="T57" fmla="*/ 172 h 222"/>
                  <a:gd name="T58" fmla="*/ 228 w 234"/>
                  <a:gd name="T59" fmla="*/ 174 h 222"/>
                  <a:gd name="T60" fmla="*/ 228 w 234"/>
                  <a:gd name="T61" fmla="*/ 176 h 222"/>
                  <a:gd name="T62" fmla="*/ 230 w 234"/>
                  <a:gd name="T63" fmla="*/ 178 h 222"/>
                  <a:gd name="T64" fmla="*/ 232 w 234"/>
                  <a:gd name="T65" fmla="*/ 184 h 222"/>
                  <a:gd name="T66" fmla="*/ 234 w 234"/>
                  <a:gd name="T67" fmla="*/ 186 h 222"/>
                  <a:gd name="T68" fmla="*/ 206 w 234"/>
                  <a:gd name="T69" fmla="*/ 184 h 222"/>
                  <a:gd name="T70" fmla="*/ 206 w 234"/>
                  <a:gd name="T71" fmla="*/ 204 h 222"/>
                  <a:gd name="T72" fmla="*/ 204 w 234"/>
                  <a:gd name="T73" fmla="*/ 202 h 222"/>
                  <a:gd name="T74" fmla="*/ 202 w 234"/>
                  <a:gd name="T75" fmla="*/ 200 h 222"/>
                  <a:gd name="T76" fmla="*/ 200 w 234"/>
                  <a:gd name="T77" fmla="*/ 198 h 222"/>
                  <a:gd name="T78" fmla="*/ 198 w 234"/>
                  <a:gd name="T79" fmla="*/ 198 h 222"/>
                  <a:gd name="T80" fmla="*/ 196 w 234"/>
                  <a:gd name="T81" fmla="*/ 198 h 222"/>
                  <a:gd name="T82" fmla="*/ 192 w 234"/>
                  <a:gd name="T83" fmla="*/ 198 h 222"/>
                  <a:gd name="T84" fmla="*/ 190 w 234"/>
                  <a:gd name="T85" fmla="*/ 196 h 222"/>
                  <a:gd name="T86" fmla="*/ 188 w 234"/>
                  <a:gd name="T87" fmla="*/ 194 h 222"/>
                  <a:gd name="T88" fmla="*/ 184 w 234"/>
                  <a:gd name="T89" fmla="*/ 194 h 222"/>
                  <a:gd name="T90" fmla="*/ 184 w 234"/>
                  <a:gd name="T91" fmla="*/ 194 h 222"/>
                  <a:gd name="T92" fmla="*/ 184 w 234"/>
                  <a:gd name="T93" fmla="*/ 196 h 222"/>
                  <a:gd name="T94" fmla="*/ 188 w 234"/>
                  <a:gd name="T95" fmla="*/ 200 h 222"/>
                  <a:gd name="T96" fmla="*/ 190 w 234"/>
                  <a:gd name="T97" fmla="*/ 202 h 222"/>
                  <a:gd name="T98" fmla="*/ 192 w 234"/>
                  <a:gd name="T99" fmla="*/ 204 h 222"/>
                  <a:gd name="T100" fmla="*/ 194 w 234"/>
                  <a:gd name="T101" fmla="*/ 204 h 222"/>
                  <a:gd name="T102" fmla="*/ 196 w 234"/>
                  <a:gd name="T103" fmla="*/ 206 h 222"/>
                  <a:gd name="T104" fmla="*/ 198 w 234"/>
                  <a:gd name="T105" fmla="*/ 208 h 222"/>
                  <a:gd name="T106" fmla="*/ 204 w 234"/>
                  <a:gd name="T107" fmla="*/ 214 h 222"/>
                  <a:gd name="T108" fmla="*/ 206 w 234"/>
                  <a:gd name="T109" fmla="*/ 216 h 222"/>
                  <a:gd name="T110" fmla="*/ 206 w 234"/>
                  <a:gd name="T111" fmla="*/ 220 h 222"/>
                  <a:gd name="T112" fmla="*/ 0 w 234"/>
                  <a:gd name="T113" fmla="*/ 222 h 222"/>
                  <a:gd name="T114" fmla="*/ 0 w 234"/>
                  <a:gd name="T115" fmla="*/ 166 h 222"/>
                  <a:gd name="T116" fmla="*/ 0 w 234"/>
                  <a:gd name="T117" fmla="*/ 166 h 222"/>
                  <a:gd name="T118" fmla="*/ 0 w 234"/>
                  <a:gd name="T119" fmla="*/ 0 h 222"/>
                  <a:gd name="T120" fmla="*/ 0 w 234"/>
                  <a:gd name="T121" fmla="*/ 0 h 222"/>
                  <a:gd name="T122" fmla="*/ 0 w 234"/>
                  <a:gd name="T12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 h="222">
                    <a:moveTo>
                      <a:pt x="0" y="0"/>
                    </a:moveTo>
                    <a:lnTo>
                      <a:pt x="170" y="0"/>
                    </a:lnTo>
                    <a:lnTo>
                      <a:pt x="170" y="4"/>
                    </a:lnTo>
                    <a:lnTo>
                      <a:pt x="172" y="6"/>
                    </a:lnTo>
                    <a:lnTo>
                      <a:pt x="172" y="10"/>
                    </a:lnTo>
                    <a:lnTo>
                      <a:pt x="172" y="12"/>
                    </a:lnTo>
                    <a:lnTo>
                      <a:pt x="172" y="14"/>
                    </a:lnTo>
                    <a:lnTo>
                      <a:pt x="174" y="22"/>
                    </a:lnTo>
                    <a:lnTo>
                      <a:pt x="176" y="26"/>
                    </a:lnTo>
                    <a:lnTo>
                      <a:pt x="176" y="28"/>
                    </a:lnTo>
                    <a:lnTo>
                      <a:pt x="176" y="30"/>
                    </a:lnTo>
                    <a:lnTo>
                      <a:pt x="176" y="32"/>
                    </a:lnTo>
                    <a:lnTo>
                      <a:pt x="180" y="42"/>
                    </a:lnTo>
                    <a:lnTo>
                      <a:pt x="180" y="44"/>
                    </a:lnTo>
                    <a:lnTo>
                      <a:pt x="182" y="46"/>
                    </a:lnTo>
                    <a:lnTo>
                      <a:pt x="182" y="48"/>
                    </a:lnTo>
                    <a:lnTo>
                      <a:pt x="182" y="54"/>
                    </a:lnTo>
                    <a:lnTo>
                      <a:pt x="184" y="62"/>
                    </a:lnTo>
                    <a:lnTo>
                      <a:pt x="192" y="88"/>
                    </a:lnTo>
                    <a:lnTo>
                      <a:pt x="194" y="90"/>
                    </a:lnTo>
                    <a:lnTo>
                      <a:pt x="208" y="124"/>
                    </a:lnTo>
                    <a:lnTo>
                      <a:pt x="208" y="126"/>
                    </a:lnTo>
                    <a:lnTo>
                      <a:pt x="210" y="132"/>
                    </a:lnTo>
                    <a:lnTo>
                      <a:pt x="212" y="138"/>
                    </a:lnTo>
                    <a:lnTo>
                      <a:pt x="216" y="148"/>
                    </a:lnTo>
                    <a:lnTo>
                      <a:pt x="220" y="154"/>
                    </a:lnTo>
                    <a:lnTo>
                      <a:pt x="220" y="156"/>
                    </a:lnTo>
                    <a:lnTo>
                      <a:pt x="224" y="164"/>
                    </a:lnTo>
                    <a:lnTo>
                      <a:pt x="228" y="172"/>
                    </a:lnTo>
                    <a:lnTo>
                      <a:pt x="228" y="174"/>
                    </a:lnTo>
                    <a:lnTo>
                      <a:pt x="228" y="176"/>
                    </a:lnTo>
                    <a:lnTo>
                      <a:pt x="230" y="178"/>
                    </a:lnTo>
                    <a:lnTo>
                      <a:pt x="232" y="184"/>
                    </a:lnTo>
                    <a:lnTo>
                      <a:pt x="234" y="186"/>
                    </a:lnTo>
                    <a:lnTo>
                      <a:pt x="206" y="184"/>
                    </a:lnTo>
                    <a:lnTo>
                      <a:pt x="206" y="204"/>
                    </a:lnTo>
                    <a:lnTo>
                      <a:pt x="204" y="202"/>
                    </a:lnTo>
                    <a:lnTo>
                      <a:pt x="202" y="200"/>
                    </a:lnTo>
                    <a:lnTo>
                      <a:pt x="200" y="198"/>
                    </a:lnTo>
                    <a:lnTo>
                      <a:pt x="198" y="198"/>
                    </a:lnTo>
                    <a:lnTo>
                      <a:pt x="196" y="198"/>
                    </a:lnTo>
                    <a:lnTo>
                      <a:pt x="192" y="198"/>
                    </a:lnTo>
                    <a:lnTo>
                      <a:pt x="190" y="196"/>
                    </a:lnTo>
                    <a:lnTo>
                      <a:pt x="188" y="194"/>
                    </a:lnTo>
                    <a:lnTo>
                      <a:pt x="184" y="194"/>
                    </a:lnTo>
                    <a:lnTo>
                      <a:pt x="184" y="194"/>
                    </a:lnTo>
                    <a:lnTo>
                      <a:pt x="184" y="196"/>
                    </a:lnTo>
                    <a:lnTo>
                      <a:pt x="188" y="200"/>
                    </a:lnTo>
                    <a:lnTo>
                      <a:pt x="190" y="202"/>
                    </a:lnTo>
                    <a:lnTo>
                      <a:pt x="192" y="204"/>
                    </a:lnTo>
                    <a:lnTo>
                      <a:pt x="194" y="204"/>
                    </a:lnTo>
                    <a:lnTo>
                      <a:pt x="196" y="206"/>
                    </a:lnTo>
                    <a:lnTo>
                      <a:pt x="198" y="208"/>
                    </a:lnTo>
                    <a:lnTo>
                      <a:pt x="204" y="214"/>
                    </a:lnTo>
                    <a:lnTo>
                      <a:pt x="206" y="216"/>
                    </a:lnTo>
                    <a:lnTo>
                      <a:pt x="206" y="220"/>
                    </a:lnTo>
                    <a:lnTo>
                      <a:pt x="0" y="222"/>
                    </a:lnTo>
                    <a:lnTo>
                      <a:pt x="0" y="166"/>
                    </a:lnTo>
                    <a:lnTo>
                      <a:pt x="0" y="166"/>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10" name="Freeform 227"/>
              <p:cNvSpPr>
                <a:spLocks/>
              </p:cNvSpPr>
              <p:nvPr/>
            </p:nvSpPr>
            <p:spPr bwMode="auto">
              <a:xfrm>
                <a:off x="4706" y="2285"/>
                <a:ext cx="22" cy="54"/>
              </a:xfrm>
              <a:custGeom>
                <a:avLst/>
                <a:gdLst>
                  <a:gd name="T0" fmla="*/ 0 w 22"/>
                  <a:gd name="T1" fmla="*/ 0 h 54"/>
                  <a:gd name="T2" fmla="*/ 8 w 22"/>
                  <a:gd name="T3" fmla="*/ 2 h 54"/>
                  <a:gd name="T4" fmla="*/ 22 w 22"/>
                  <a:gd name="T5" fmla="*/ 48 h 54"/>
                  <a:gd name="T6" fmla="*/ 22 w 22"/>
                  <a:gd name="T7" fmla="*/ 52 h 54"/>
                  <a:gd name="T8" fmla="*/ 14 w 22"/>
                  <a:gd name="T9" fmla="*/ 54 h 54"/>
                  <a:gd name="T10" fmla="*/ 14 w 22"/>
                  <a:gd name="T11" fmla="*/ 52 h 54"/>
                  <a:gd name="T12" fmla="*/ 14 w 22"/>
                  <a:gd name="T13" fmla="*/ 48 h 54"/>
                  <a:gd name="T14" fmla="*/ 14 w 22"/>
                  <a:gd name="T15" fmla="*/ 48 h 54"/>
                  <a:gd name="T16" fmla="*/ 8 w 22"/>
                  <a:gd name="T17" fmla="*/ 52 h 54"/>
                  <a:gd name="T18" fmla="*/ 8 w 22"/>
                  <a:gd name="T19" fmla="*/ 48 h 54"/>
                  <a:gd name="T20" fmla="*/ 12 w 22"/>
                  <a:gd name="T21" fmla="*/ 42 h 54"/>
                  <a:gd name="T22" fmla="*/ 10 w 22"/>
                  <a:gd name="T23" fmla="*/ 42 h 54"/>
                  <a:gd name="T24" fmla="*/ 8 w 22"/>
                  <a:gd name="T25" fmla="*/ 42 h 54"/>
                  <a:gd name="T26" fmla="*/ 6 w 22"/>
                  <a:gd name="T27" fmla="*/ 42 h 54"/>
                  <a:gd name="T28" fmla="*/ 6 w 22"/>
                  <a:gd name="T29" fmla="*/ 38 h 54"/>
                  <a:gd name="T30" fmla="*/ 4 w 22"/>
                  <a:gd name="T31" fmla="*/ 34 h 54"/>
                  <a:gd name="T32" fmla="*/ 6 w 22"/>
                  <a:gd name="T33" fmla="*/ 30 h 54"/>
                  <a:gd name="T34" fmla="*/ 4 w 22"/>
                  <a:gd name="T35" fmla="*/ 20 h 54"/>
                  <a:gd name="T36" fmla="*/ 6 w 22"/>
                  <a:gd name="T37" fmla="*/ 20 h 54"/>
                  <a:gd name="T38" fmla="*/ 8 w 22"/>
                  <a:gd name="T39" fmla="*/ 18 h 54"/>
                  <a:gd name="T40" fmla="*/ 6 w 22"/>
                  <a:gd name="T41" fmla="*/ 16 h 54"/>
                  <a:gd name="T42" fmla="*/ 6 w 22"/>
                  <a:gd name="T43" fmla="*/ 14 h 54"/>
                  <a:gd name="T44" fmla="*/ 2 w 22"/>
                  <a:gd name="T45" fmla="*/ 12 h 54"/>
                  <a:gd name="T46" fmla="*/ 0 w 22"/>
                  <a:gd name="T47" fmla="*/ 12 h 54"/>
                  <a:gd name="T48" fmla="*/ 0 w 22"/>
                  <a:gd name="T49" fmla="*/ 10 h 54"/>
                  <a:gd name="T50" fmla="*/ 0 w 22"/>
                  <a:gd name="T51" fmla="*/ 8 h 54"/>
                  <a:gd name="T52" fmla="*/ 0 w 22"/>
                  <a:gd name="T53" fmla="*/ 6 h 54"/>
                  <a:gd name="T54" fmla="*/ 2 w 22"/>
                  <a:gd name="T55" fmla="*/ 6 h 54"/>
                  <a:gd name="T56" fmla="*/ 2 w 22"/>
                  <a:gd name="T57" fmla="*/ 4 h 54"/>
                  <a:gd name="T58" fmla="*/ 0 w 22"/>
                  <a:gd name="T59" fmla="*/ 0 h 54"/>
                  <a:gd name="T60" fmla="*/ 0 w 22"/>
                  <a:gd name="T61" fmla="*/ 0 h 54"/>
                  <a:gd name="T62" fmla="*/ 0 w 22"/>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54">
                    <a:moveTo>
                      <a:pt x="0" y="0"/>
                    </a:moveTo>
                    <a:lnTo>
                      <a:pt x="8" y="2"/>
                    </a:lnTo>
                    <a:lnTo>
                      <a:pt x="22" y="48"/>
                    </a:lnTo>
                    <a:lnTo>
                      <a:pt x="22" y="52"/>
                    </a:lnTo>
                    <a:lnTo>
                      <a:pt x="14" y="54"/>
                    </a:lnTo>
                    <a:lnTo>
                      <a:pt x="14" y="52"/>
                    </a:lnTo>
                    <a:lnTo>
                      <a:pt x="14" y="48"/>
                    </a:lnTo>
                    <a:lnTo>
                      <a:pt x="14" y="48"/>
                    </a:lnTo>
                    <a:lnTo>
                      <a:pt x="8" y="52"/>
                    </a:lnTo>
                    <a:lnTo>
                      <a:pt x="8" y="48"/>
                    </a:lnTo>
                    <a:lnTo>
                      <a:pt x="12" y="42"/>
                    </a:lnTo>
                    <a:lnTo>
                      <a:pt x="10" y="42"/>
                    </a:lnTo>
                    <a:lnTo>
                      <a:pt x="8" y="42"/>
                    </a:lnTo>
                    <a:lnTo>
                      <a:pt x="6" y="42"/>
                    </a:lnTo>
                    <a:lnTo>
                      <a:pt x="6" y="38"/>
                    </a:lnTo>
                    <a:lnTo>
                      <a:pt x="4" y="34"/>
                    </a:lnTo>
                    <a:lnTo>
                      <a:pt x="6" y="30"/>
                    </a:lnTo>
                    <a:lnTo>
                      <a:pt x="4" y="20"/>
                    </a:lnTo>
                    <a:lnTo>
                      <a:pt x="6" y="20"/>
                    </a:lnTo>
                    <a:lnTo>
                      <a:pt x="8" y="18"/>
                    </a:lnTo>
                    <a:lnTo>
                      <a:pt x="6" y="16"/>
                    </a:lnTo>
                    <a:lnTo>
                      <a:pt x="6" y="14"/>
                    </a:lnTo>
                    <a:lnTo>
                      <a:pt x="2" y="12"/>
                    </a:lnTo>
                    <a:lnTo>
                      <a:pt x="0" y="12"/>
                    </a:lnTo>
                    <a:lnTo>
                      <a:pt x="0" y="10"/>
                    </a:lnTo>
                    <a:lnTo>
                      <a:pt x="0" y="8"/>
                    </a:lnTo>
                    <a:lnTo>
                      <a:pt x="0" y="6"/>
                    </a:lnTo>
                    <a:lnTo>
                      <a:pt x="2" y="6"/>
                    </a:lnTo>
                    <a:lnTo>
                      <a:pt x="2" y="4"/>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11" name="Freeform 228"/>
              <p:cNvSpPr>
                <a:spLocks/>
              </p:cNvSpPr>
              <p:nvPr/>
            </p:nvSpPr>
            <p:spPr bwMode="auto">
              <a:xfrm>
                <a:off x="3514" y="2293"/>
                <a:ext cx="6" cy="2"/>
              </a:xfrm>
              <a:custGeom>
                <a:avLst/>
                <a:gdLst>
                  <a:gd name="T0" fmla="*/ 4 w 6"/>
                  <a:gd name="T1" fmla="*/ 0 h 2"/>
                  <a:gd name="T2" fmla="*/ 6 w 6"/>
                  <a:gd name="T3" fmla="*/ 0 h 2"/>
                  <a:gd name="T4" fmla="*/ 6 w 6"/>
                  <a:gd name="T5" fmla="*/ 2 h 2"/>
                  <a:gd name="T6" fmla="*/ 4 w 6"/>
                  <a:gd name="T7" fmla="*/ 2 h 2"/>
                  <a:gd name="T8" fmla="*/ 2 w 6"/>
                  <a:gd name="T9" fmla="*/ 2 h 2"/>
                  <a:gd name="T10" fmla="*/ 0 w 6"/>
                  <a:gd name="T11" fmla="*/ 0 h 2"/>
                  <a:gd name="T12" fmla="*/ 4 w 6"/>
                  <a:gd name="T13" fmla="*/ 0 h 2"/>
                  <a:gd name="T14" fmla="*/ 4 w 6"/>
                  <a:gd name="T15" fmla="*/ 0 h 2"/>
                  <a:gd name="T16" fmla="*/ 4 w 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4" y="0"/>
                    </a:moveTo>
                    <a:lnTo>
                      <a:pt x="6" y="0"/>
                    </a:lnTo>
                    <a:lnTo>
                      <a:pt x="6" y="2"/>
                    </a:lnTo>
                    <a:lnTo>
                      <a:pt x="4" y="2"/>
                    </a:lnTo>
                    <a:lnTo>
                      <a:pt x="2"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12" name="Freeform 229"/>
              <p:cNvSpPr>
                <a:spLocks/>
              </p:cNvSpPr>
              <p:nvPr/>
            </p:nvSpPr>
            <p:spPr bwMode="auto">
              <a:xfrm>
                <a:off x="3448" y="2297"/>
                <a:ext cx="30" cy="58"/>
              </a:xfrm>
              <a:custGeom>
                <a:avLst/>
                <a:gdLst>
                  <a:gd name="T0" fmla="*/ 0 w 30"/>
                  <a:gd name="T1" fmla="*/ 0 h 58"/>
                  <a:gd name="T2" fmla="*/ 2 w 30"/>
                  <a:gd name="T3" fmla="*/ 0 h 58"/>
                  <a:gd name="T4" fmla="*/ 4 w 30"/>
                  <a:gd name="T5" fmla="*/ 0 h 58"/>
                  <a:gd name="T6" fmla="*/ 6 w 30"/>
                  <a:gd name="T7" fmla="*/ 2 h 58"/>
                  <a:gd name="T8" fmla="*/ 8 w 30"/>
                  <a:gd name="T9" fmla="*/ 4 h 58"/>
                  <a:gd name="T10" fmla="*/ 10 w 30"/>
                  <a:gd name="T11" fmla="*/ 4 h 58"/>
                  <a:gd name="T12" fmla="*/ 12 w 30"/>
                  <a:gd name="T13" fmla="*/ 4 h 58"/>
                  <a:gd name="T14" fmla="*/ 12 w 30"/>
                  <a:gd name="T15" fmla="*/ 6 h 58"/>
                  <a:gd name="T16" fmla="*/ 16 w 30"/>
                  <a:gd name="T17" fmla="*/ 8 h 58"/>
                  <a:gd name="T18" fmla="*/ 18 w 30"/>
                  <a:gd name="T19" fmla="*/ 10 h 58"/>
                  <a:gd name="T20" fmla="*/ 16 w 30"/>
                  <a:gd name="T21" fmla="*/ 14 h 58"/>
                  <a:gd name="T22" fmla="*/ 16 w 30"/>
                  <a:gd name="T23" fmla="*/ 18 h 58"/>
                  <a:gd name="T24" fmla="*/ 18 w 30"/>
                  <a:gd name="T25" fmla="*/ 22 h 58"/>
                  <a:gd name="T26" fmla="*/ 20 w 30"/>
                  <a:gd name="T27" fmla="*/ 24 h 58"/>
                  <a:gd name="T28" fmla="*/ 20 w 30"/>
                  <a:gd name="T29" fmla="*/ 28 h 58"/>
                  <a:gd name="T30" fmla="*/ 22 w 30"/>
                  <a:gd name="T31" fmla="*/ 34 h 58"/>
                  <a:gd name="T32" fmla="*/ 26 w 30"/>
                  <a:gd name="T33" fmla="*/ 44 h 58"/>
                  <a:gd name="T34" fmla="*/ 26 w 30"/>
                  <a:gd name="T35" fmla="*/ 48 h 58"/>
                  <a:gd name="T36" fmla="*/ 28 w 30"/>
                  <a:gd name="T37" fmla="*/ 52 h 58"/>
                  <a:gd name="T38" fmla="*/ 28 w 30"/>
                  <a:gd name="T39" fmla="*/ 54 h 58"/>
                  <a:gd name="T40" fmla="*/ 30 w 30"/>
                  <a:gd name="T41" fmla="*/ 58 h 58"/>
                  <a:gd name="T42" fmla="*/ 24 w 30"/>
                  <a:gd name="T43" fmla="*/ 58 h 58"/>
                  <a:gd name="T44" fmla="*/ 24 w 30"/>
                  <a:gd name="T45" fmla="*/ 52 h 58"/>
                  <a:gd name="T46" fmla="*/ 22 w 30"/>
                  <a:gd name="T47" fmla="*/ 50 h 58"/>
                  <a:gd name="T48" fmla="*/ 18 w 30"/>
                  <a:gd name="T49" fmla="*/ 34 h 58"/>
                  <a:gd name="T50" fmla="*/ 16 w 30"/>
                  <a:gd name="T51" fmla="*/ 28 h 58"/>
                  <a:gd name="T52" fmla="*/ 14 w 30"/>
                  <a:gd name="T53" fmla="*/ 22 h 58"/>
                  <a:gd name="T54" fmla="*/ 6 w 30"/>
                  <a:gd name="T55" fmla="*/ 12 h 58"/>
                  <a:gd name="T56" fmla="*/ 4 w 30"/>
                  <a:gd name="T57" fmla="*/ 10 h 58"/>
                  <a:gd name="T58" fmla="*/ 2 w 30"/>
                  <a:gd name="T59" fmla="*/ 8 h 58"/>
                  <a:gd name="T60" fmla="*/ 0 w 30"/>
                  <a:gd name="T61" fmla="*/ 4 h 58"/>
                  <a:gd name="T62" fmla="*/ 0 w 30"/>
                  <a:gd name="T63" fmla="*/ 2 h 58"/>
                  <a:gd name="T64" fmla="*/ 0 w 30"/>
                  <a:gd name="T65" fmla="*/ 0 h 58"/>
                  <a:gd name="T66" fmla="*/ 0 w 30"/>
                  <a:gd name="T67" fmla="*/ 0 h 58"/>
                  <a:gd name="T68" fmla="*/ 0 w 30"/>
                  <a:gd name="T6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58">
                    <a:moveTo>
                      <a:pt x="0" y="0"/>
                    </a:moveTo>
                    <a:lnTo>
                      <a:pt x="2" y="0"/>
                    </a:lnTo>
                    <a:lnTo>
                      <a:pt x="4" y="0"/>
                    </a:lnTo>
                    <a:lnTo>
                      <a:pt x="6" y="2"/>
                    </a:lnTo>
                    <a:lnTo>
                      <a:pt x="8" y="4"/>
                    </a:lnTo>
                    <a:lnTo>
                      <a:pt x="10" y="4"/>
                    </a:lnTo>
                    <a:lnTo>
                      <a:pt x="12" y="4"/>
                    </a:lnTo>
                    <a:lnTo>
                      <a:pt x="12" y="6"/>
                    </a:lnTo>
                    <a:lnTo>
                      <a:pt x="16" y="8"/>
                    </a:lnTo>
                    <a:lnTo>
                      <a:pt x="18" y="10"/>
                    </a:lnTo>
                    <a:lnTo>
                      <a:pt x="16" y="14"/>
                    </a:lnTo>
                    <a:lnTo>
                      <a:pt x="16" y="18"/>
                    </a:lnTo>
                    <a:lnTo>
                      <a:pt x="18" y="22"/>
                    </a:lnTo>
                    <a:lnTo>
                      <a:pt x="20" y="24"/>
                    </a:lnTo>
                    <a:lnTo>
                      <a:pt x="20" y="28"/>
                    </a:lnTo>
                    <a:lnTo>
                      <a:pt x="22" y="34"/>
                    </a:lnTo>
                    <a:lnTo>
                      <a:pt x="26" y="44"/>
                    </a:lnTo>
                    <a:lnTo>
                      <a:pt x="26" y="48"/>
                    </a:lnTo>
                    <a:lnTo>
                      <a:pt x="28" y="52"/>
                    </a:lnTo>
                    <a:lnTo>
                      <a:pt x="28" y="54"/>
                    </a:lnTo>
                    <a:lnTo>
                      <a:pt x="30" y="58"/>
                    </a:lnTo>
                    <a:lnTo>
                      <a:pt x="24" y="58"/>
                    </a:lnTo>
                    <a:lnTo>
                      <a:pt x="24" y="52"/>
                    </a:lnTo>
                    <a:lnTo>
                      <a:pt x="22" y="50"/>
                    </a:lnTo>
                    <a:lnTo>
                      <a:pt x="18" y="34"/>
                    </a:lnTo>
                    <a:lnTo>
                      <a:pt x="16" y="28"/>
                    </a:lnTo>
                    <a:lnTo>
                      <a:pt x="14" y="22"/>
                    </a:lnTo>
                    <a:lnTo>
                      <a:pt x="6" y="12"/>
                    </a:lnTo>
                    <a:lnTo>
                      <a:pt x="4" y="10"/>
                    </a:lnTo>
                    <a:lnTo>
                      <a:pt x="2" y="8"/>
                    </a:lnTo>
                    <a:lnTo>
                      <a:pt x="0"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13" name="Freeform 230"/>
              <p:cNvSpPr>
                <a:spLocks/>
              </p:cNvSpPr>
              <p:nvPr/>
            </p:nvSpPr>
            <p:spPr bwMode="auto">
              <a:xfrm>
                <a:off x="4714" y="2339"/>
                <a:ext cx="64" cy="132"/>
              </a:xfrm>
              <a:custGeom>
                <a:avLst/>
                <a:gdLst>
                  <a:gd name="T0" fmla="*/ 64 w 64"/>
                  <a:gd name="T1" fmla="*/ 132 h 132"/>
                  <a:gd name="T2" fmla="*/ 56 w 64"/>
                  <a:gd name="T3" fmla="*/ 132 h 132"/>
                  <a:gd name="T4" fmla="*/ 56 w 64"/>
                  <a:gd name="T5" fmla="*/ 130 h 132"/>
                  <a:gd name="T6" fmla="*/ 58 w 64"/>
                  <a:gd name="T7" fmla="*/ 126 h 132"/>
                  <a:gd name="T8" fmla="*/ 54 w 64"/>
                  <a:gd name="T9" fmla="*/ 118 h 132"/>
                  <a:gd name="T10" fmla="*/ 52 w 64"/>
                  <a:gd name="T11" fmla="*/ 114 h 132"/>
                  <a:gd name="T12" fmla="*/ 52 w 64"/>
                  <a:gd name="T13" fmla="*/ 114 h 132"/>
                  <a:gd name="T14" fmla="*/ 50 w 64"/>
                  <a:gd name="T15" fmla="*/ 114 h 132"/>
                  <a:gd name="T16" fmla="*/ 48 w 64"/>
                  <a:gd name="T17" fmla="*/ 112 h 132"/>
                  <a:gd name="T18" fmla="*/ 48 w 64"/>
                  <a:gd name="T19" fmla="*/ 110 h 132"/>
                  <a:gd name="T20" fmla="*/ 50 w 64"/>
                  <a:gd name="T21" fmla="*/ 106 h 132"/>
                  <a:gd name="T22" fmla="*/ 50 w 64"/>
                  <a:gd name="T23" fmla="*/ 102 h 132"/>
                  <a:gd name="T24" fmla="*/ 48 w 64"/>
                  <a:gd name="T25" fmla="*/ 96 h 132"/>
                  <a:gd name="T26" fmla="*/ 46 w 64"/>
                  <a:gd name="T27" fmla="*/ 94 h 132"/>
                  <a:gd name="T28" fmla="*/ 44 w 64"/>
                  <a:gd name="T29" fmla="*/ 92 h 132"/>
                  <a:gd name="T30" fmla="*/ 44 w 64"/>
                  <a:gd name="T31" fmla="*/ 86 h 132"/>
                  <a:gd name="T32" fmla="*/ 42 w 64"/>
                  <a:gd name="T33" fmla="*/ 82 h 132"/>
                  <a:gd name="T34" fmla="*/ 38 w 64"/>
                  <a:gd name="T35" fmla="*/ 84 h 132"/>
                  <a:gd name="T36" fmla="*/ 36 w 64"/>
                  <a:gd name="T37" fmla="*/ 82 h 132"/>
                  <a:gd name="T38" fmla="*/ 34 w 64"/>
                  <a:gd name="T39" fmla="*/ 80 h 132"/>
                  <a:gd name="T40" fmla="*/ 32 w 64"/>
                  <a:gd name="T41" fmla="*/ 78 h 132"/>
                  <a:gd name="T42" fmla="*/ 34 w 64"/>
                  <a:gd name="T43" fmla="*/ 76 h 132"/>
                  <a:gd name="T44" fmla="*/ 34 w 64"/>
                  <a:gd name="T45" fmla="*/ 78 h 132"/>
                  <a:gd name="T46" fmla="*/ 38 w 64"/>
                  <a:gd name="T47" fmla="*/ 76 h 132"/>
                  <a:gd name="T48" fmla="*/ 38 w 64"/>
                  <a:gd name="T49" fmla="*/ 76 h 132"/>
                  <a:gd name="T50" fmla="*/ 40 w 64"/>
                  <a:gd name="T51" fmla="*/ 72 h 132"/>
                  <a:gd name="T52" fmla="*/ 36 w 64"/>
                  <a:gd name="T53" fmla="*/ 74 h 132"/>
                  <a:gd name="T54" fmla="*/ 32 w 64"/>
                  <a:gd name="T55" fmla="*/ 74 h 132"/>
                  <a:gd name="T56" fmla="*/ 32 w 64"/>
                  <a:gd name="T57" fmla="*/ 70 h 132"/>
                  <a:gd name="T58" fmla="*/ 32 w 64"/>
                  <a:gd name="T59" fmla="*/ 66 h 132"/>
                  <a:gd name="T60" fmla="*/ 32 w 64"/>
                  <a:gd name="T61" fmla="*/ 62 h 132"/>
                  <a:gd name="T62" fmla="*/ 32 w 64"/>
                  <a:gd name="T63" fmla="*/ 58 h 132"/>
                  <a:gd name="T64" fmla="*/ 30 w 64"/>
                  <a:gd name="T65" fmla="*/ 56 h 132"/>
                  <a:gd name="T66" fmla="*/ 28 w 64"/>
                  <a:gd name="T67" fmla="*/ 52 h 132"/>
                  <a:gd name="T68" fmla="*/ 28 w 64"/>
                  <a:gd name="T69" fmla="*/ 48 h 132"/>
                  <a:gd name="T70" fmla="*/ 28 w 64"/>
                  <a:gd name="T71" fmla="*/ 44 h 132"/>
                  <a:gd name="T72" fmla="*/ 24 w 64"/>
                  <a:gd name="T73" fmla="*/ 44 h 132"/>
                  <a:gd name="T74" fmla="*/ 22 w 64"/>
                  <a:gd name="T75" fmla="*/ 38 h 132"/>
                  <a:gd name="T76" fmla="*/ 22 w 64"/>
                  <a:gd name="T77" fmla="*/ 34 h 132"/>
                  <a:gd name="T78" fmla="*/ 20 w 64"/>
                  <a:gd name="T79" fmla="*/ 32 h 132"/>
                  <a:gd name="T80" fmla="*/ 20 w 64"/>
                  <a:gd name="T81" fmla="*/ 28 h 132"/>
                  <a:gd name="T82" fmla="*/ 20 w 64"/>
                  <a:gd name="T83" fmla="*/ 26 h 132"/>
                  <a:gd name="T84" fmla="*/ 16 w 64"/>
                  <a:gd name="T85" fmla="*/ 26 h 132"/>
                  <a:gd name="T86" fmla="*/ 14 w 64"/>
                  <a:gd name="T87" fmla="*/ 26 h 132"/>
                  <a:gd name="T88" fmla="*/ 12 w 64"/>
                  <a:gd name="T89" fmla="*/ 22 h 132"/>
                  <a:gd name="T90" fmla="*/ 10 w 64"/>
                  <a:gd name="T91" fmla="*/ 20 h 132"/>
                  <a:gd name="T92" fmla="*/ 10 w 64"/>
                  <a:gd name="T93" fmla="*/ 16 h 132"/>
                  <a:gd name="T94" fmla="*/ 12 w 64"/>
                  <a:gd name="T95" fmla="*/ 14 h 132"/>
                  <a:gd name="T96" fmla="*/ 16 w 64"/>
                  <a:gd name="T97" fmla="*/ 10 h 132"/>
                  <a:gd name="T98" fmla="*/ 14 w 64"/>
                  <a:gd name="T99" fmla="*/ 6 h 132"/>
                  <a:gd name="T100" fmla="*/ 12 w 64"/>
                  <a:gd name="T101" fmla="*/ 6 h 132"/>
                  <a:gd name="T102" fmla="*/ 12 w 64"/>
                  <a:gd name="T103" fmla="*/ 2 h 132"/>
                  <a:gd name="T104" fmla="*/ 2 w 64"/>
                  <a:gd name="T105" fmla="*/ 8 h 132"/>
                  <a:gd name="T106" fmla="*/ 0 w 64"/>
                  <a:gd name="T107" fmla="*/ 4 h 132"/>
                  <a:gd name="T108" fmla="*/ 10 w 64"/>
                  <a:gd name="T109" fmla="*/ 0 h 132"/>
                  <a:gd name="T110" fmla="*/ 14 w 64"/>
                  <a:gd name="T111" fmla="*/ 0 h 132"/>
                  <a:gd name="T112" fmla="*/ 24 w 64"/>
                  <a:gd name="T113" fmla="*/ 26 h 132"/>
                  <a:gd name="T114" fmla="*/ 30 w 64"/>
                  <a:gd name="T115" fmla="*/ 36 h 132"/>
                  <a:gd name="T116" fmla="*/ 64 w 64"/>
                  <a:gd name="T117" fmla="*/ 132 h 132"/>
                  <a:gd name="T118" fmla="*/ 64 w 64"/>
                  <a:gd name="T119" fmla="*/ 132 h 132"/>
                  <a:gd name="T120" fmla="*/ 64 w 64"/>
                  <a:gd name="T1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 h="132">
                    <a:moveTo>
                      <a:pt x="64" y="132"/>
                    </a:moveTo>
                    <a:lnTo>
                      <a:pt x="56" y="132"/>
                    </a:lnTo>
                    <a:lnTo>
                      <a:pt x="56" y="130"/>
                    </a:lnTo>
                    <a:lnTo>
                      <a:pt x="58" y="126"/>
                    </a:lnTo>
                    <a:lnTo>
                      <a:pt x="54" y="118"/>
                    </a:lnTo>
                    <a:lnTo>
                      <a:pt x="52" y="114"/>
                    </a:lnTo>
                    <a:lnTo>
                      <a:pt x="52" y="114"/>
                    </a:lnTo>
                    <a:lnTo>
                      <a:pt x="50" y="114"/>
                    </a:lnTo>
                    <a:lnTo>
                      <a:pt x="48" y="112"/>
                    </a:lnTo>
                    <a:lnTo>
                      <a:pt x="48" y="110"/>
                    </a:lnTo>
                    <a:lnTo>
                      <a:pt x="50" y="106"/>
                    </a:lnTo>
                    <a:lnTo>
                      <a:pt x="50" y="102"/>
                    </a:lnTo>
                    <a:lnTo>
                      <a:pt x="48" y="96"/>
                    </a:lnTo>
                    <a:lnTo>
                      <a:pt x="46" y="94"/>
                    </a:lnTo>
                    <a:lnTo>
                      <a:pt x="44" y="92"/>
                    </a:lnTo>
                    <a:lnTo>
                      <a:pt x="44" y="86"/>
                    </a:lnTo>
                    <a:lnTo>
                      <a:pt x="42" y="82"/>
                    </a:lnTo>
                    <a:lnTo>
                      <a:pt x="38" y="84"/>
                    </a:lnTo>
                    <a:lnTo>
                      <a:pt x="36" y="82"/>
                    </a:lnTo>
                    <a:lnTo>
                      <a:pt x="34" y="80"/>
                    </a:lnTo>
                    <a:lnTo>
                      <a:pt x="32" y="78"/>
                    </a:lnTo>
                    <a:lnTo>
                      <a:pt x="34" y="76"/>
                    </a:lnTo>
                    <a:lnTo>
                      <a:pt x="34" y="78"/>
                    </a:lnTo>
                    <a:lnTo>
                      <a:pt x="38" y="76"/>
                    </a:lnTo>
                    <a:lnTo>
                      <a:pt x="38" y="76"/>
                    </a:lnTo>
                    <a:lnTo>
                      <a:pt x="40" y="72"/>
                    </a:lnTo>
                    <a:lnTo>
                      <a:pt x="36" y="74"/>
                    </a:lnTo>
                    <a:lnTo>
                      <a:pt x="32" y="74"/>
                    </a:lnTo>
                    <a:lnTo>
                      <a:pt x="32" y="70"/>
                    </a:lnTo>
                    <a:lnTo>
                      <a:pt x="32" y="66"/>
                    </a:lnTo>
                    <a:lnTo>
                      <a:pt x="32" y="62"/>
                    </a:lnTo>
                    <a:lnTo>
                      <a:pt x="32" y="58"/>
                    </a:lnTo>
                    <a:lnTo>
                      <a:pt x="30" y="56"/>
                    </a:lnTo>
                    <a:lnTo>
                      <a:pt x="28" y="52"/>
                    </a:lnTo>
                    <a:lnTo>
                      <a:pt x="28" y="48"/>
                    </a:lnTo>
                    <a:lnTo>
                      <a:pt x="28" y="44"/>
                    </a:lnTo>
                    <a:lnTo>
                      <a:pt x="24" y="44"/>
                    </a:lnTo>
                    <a:lnTo>
                      <a:pt x="22" y="38"/>
                    </a:lnTo>
                    <a:lnTo>
                      <a:pt x="22" y="34"/>
                    </a:lnTo>
                    <a:lnTo>
                      <a:pt x="20" y="32"/>
                    </a:lnTo>
                    <a:lnTo>
                      <a:pt x="20" y="28"/>
                    </a:lnTo>
                    <a:lnTo>
                      <a:pt x="20" y="26"/>
                    </a:lnTo>
                    <a:lnTo>
                      <a:pt x="16" y="26"/>
                    </a:lnTo>
                    <a:lnTo>
                      <a:pt x="14" y="26"/>
                    </a:lnTo>
                    <a:lnTo>
                      <a:pt x="12" y="22"/>
                    </a:lnTo>
                    <a:lnTo>
                      <a:pt x="10" y="20"/>
                    </a:lnTo>
                    <a:lnTo>
                      <a:pt x="10" y="16"/>
                    </a:lnTo>
                    <a:lnTo>
                      <a:pt x="12" y="14"/>
                    </a:lnTo>
                    <a:lnTo>
                      <a:pt x="16" y="10"/>
                    </a:lnTo>
                    <a:lnTo>
                      <a:pt x="14" y="6"/>
                    </a:lnTo>
                    <a:lnTo>
                      <a:pt x="12" y="6"/>
                    </a:lnTo>
                    <a:lnTo>
                      <a:pt x="12" y="2"/>
                    </a:lnTo>
                    <a:lnTo>
                      <a:pt x="2" y="8"/>
                    </a:lnTo>
                    <a:lnTo>
                      <a:pt x="0" y="4"/>
                    </a:lnTo>
                    <a:lnTo>
                      <a:pt x="10" y="0"/>
                    </a:lnTo>
                    <a:lnTo>
                      <a:pt x="14" y="0"/>
                    </a:lnTo>
                    <a:lnTo>
                      <a:pt x="24" y="26"/>
                    </a:lnTo>
                    <a:lnTo>
                      <a:pt x="30" y="36"/>
                    </a:lnTo>
                    <a:lnTo>
                      <a:pt x="64" y="132"/>
                    </a:lnTo>
                    <a:lnTo>
                      <a:pt x="64" y="132"/>
                    </a:lnTo>
                    <a:lnTo>
                      <a:pt x="64" y="132"/>
                    </a:lnTo>
                    <a:close/>
                  </a:path>
                </a:pathLst>
              </a:custGeom>
              <a:grpFill/>
              <a:ln w="3175" cmpd="sng">
                <a:solidFill>
                  <a:srgbClr val="000000"/>
                </a:solidFill>
                <a:round/>
                <a:headEnd/>
                <a:tailEnd/>
              </a:ln>
            </p:spPr>
            <p:txBody>
              <a:bodyPr/>
              <a:lstStyle/>
              <a:p>
                <a:endParaRPr lang="en-US" sz="2600" dirty="0"/>
              </a:p>
            </p:txBody>
          </p:sp>
          <p:sp>
            <p:nvSpPr>
              <p:cNvPr id="1014" name="Freeform 231"/>
              <p:cNvSpPr>
                <a:spLocks/>
              </p:cNvSpPr>
              <p:nvPr/>
            </p:nvSpPr>
            <p:spPr bwMode="auto">
              <a:xfrm>
                <a:off x="3490" y="2351"/>
                <a:ext cx="8" cy="6"/>
              </a:xfrm>
              <a:custGeom>
                <a:avLst/>
                <a:gdLst>
                  <a:gd name="T0" fmla="*/ 6 w 8"/>
                  <a:gd name="T1" fmla="*/ 2 h 6"/>
                  <a:gd name="T2" fmla="*/ 6 w 8"/>
                  <a:gd name="T3" fmla="*/ 4 h 6"/>
                  <a:gd name="T4" fmla="*/ 6 w 8"/>
                  <a:gd name="T5" fmla="*/ 4 h 6"/>
                  <a:gd name="T6" fmla="*/ 8 w 8"/>
                  <a:gd name="T7" fmla="*/ 6 h 6"/>
                  <a:gd name="T8" fmla="*/ 4 w 8"/>
                  <a:gd name="T9" fmla="*/ 6 h 6"/>
                  <a:gd name="T10" fmla="*/ 2 w 8"/>
                  <a:gd name="T11" fmla="*/ 6 h 6"/>
                  <a:gd name="T12" fmla="*/ 0 w 8"/>
                  <a:gd name="T13" fmla="*/ 4 h 6"/>
                  <a:gd name="T14" fmla="*/ 0 w 8"/>
                  <a:gd name="T15" fmla="*/ 4 h 6"/>
                  <a:gd name="T16" fmla="*/ 0 w 8"/>
                  <a:gd name="T17" fmla="*/ 2 h 6"/>
                  <a:gd name="T18" fmla="*/ 0 w 8"/>
                  <a:gd name="T19" fmla="*/ 2 h 6"/>
                  <a:gd name="T20" fmla="*/ 0 w 8"/>
                  <a:gd name="T21" fmla="*/ 0 h 6"/>
                  <a:gd name="T22" fmla="*/ 2 w 8"/>
                  <a:gd name="T23" fmla="*/ 0 h 6"/>
                  <a:gd name="T24" fmla="*/ 6 w 8"/>
                  <a:gd name="T25" fmla="*/ 2 h 6"/>
                  <a:gd name="T26" fmla="*/ 6 w 8"/>
                  <a:gd name="T27" fmla="*/ 2 h 6"/>
                  <a:gd name="T28" fmla="*/ 6 w 8"/>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6" y="2"/>
                    </a:moveTo>
                    <a:lnTo>
                      <a:pt x="6" y="4"/>
                    </a:lnTo>
                    <a:lnTo>
                      <a:pt x="6" y="4"/>
                    </a:lnTo>
                    <a:lnTo>
                      <a:pt x="8" y="6"/>
                    </a:lnTo>
                    <a:lnTo>
                      <a:pt x="4" y="6"/>
                    </a:lnTo>
                    <a:lnTo>
                      <a:pt x="2" y="6"/>
                    </a:lnTo>
                    <a:lnTo>
                      <a:pt x="0" y="4"/>
                    </a:lnTo>
                    <a:lnTo>
                      <a:pt x="0" y="4"/>
                    </a:lnTo>
                    <a:lnTo>
                      <a:pt x="0" y="2"/>
                    </a:lnTo>
                    <a:lnTo>
                      <a:pt x="0" y="2"/>
                    </a:lnTo>
                    <a:lnTo>
                      <a:pt x="0" y="0"/>
                    </a:lnTo>
                    <a:lnTo>
                      <a:pt x="2" y="0"/>
                    </a:lnTo>
                    <a:lnTo>
                      <a:pt x="6" y="2"/>
                    </a:lnTo>
                    <a:lnTo>
                      <a:pt x="6" y="2"/>
                    </a:lnTo>
                    <a:lnTo>
                      <a:pt x="6" y="2"/>
                    </a:lnTo>
                    <a:close/>
                  </a:path>
                </a:pathLst>
              </a:custGeom>
              <a:grpFill/>
              <a:ln w="3175" cmpd="sng">
                <a:solidFill>
                  <a:srgbClr val="000000"/>
                </a:solidFill>
                <a:round/>
                <a:headEnd/>
                <a:tailEnd/>
              </a:ln>
            </p:spPr>
            <p:txBody>
              <a:bodyPr/>
              <a:lstStyle/>
              <a:p>
                <a:endParaRPr lang="en-US" sz="2600" dirty="0"/>
              </a:p>
            </p:txBody>
          </p:sp>
          <p:sp>
            <p:nvSpPr>
              <p:cNvPr id="1015" name="Freeform 232"/>
              <p:cNvSpPr>
                <a:spLocks/>
              </p:cNvSpPr>
              <p:nvPr/>
            </p:nvSpPr>
            <p:spPr bwMode="auto">
              <a:xfrm>
                <a:off x="3480" y="2355"/>
                <a:ext cx="4" cy="6"/>
              </a:xfrm>
              <a:custGeom>
                <a:avLst/>
                <a:gdLst>
                  <a:gd name="T0" fmla="*/ 2 w 4"/>
                  <a:gd name="T1" fmla="*/ 0 h 6"/>
                  <a:gd name="T2" fmla="*/ 2 w 4"/>
                  <a:gd name="T3" fmla="*/ 0 h 6"/>
                  <a:gd name="T4" fmla="*/ 4 w 4"/>
                  <a:gd name="T5" fmla="*/ 0 h 6"/>
                  <a:gd name="T6" fmla="*/ 4 w 4"/>
                  <a:gd name="T7" fmla="*/ 2 h 6"/>
                  <a:gd name="T8" fmla="*/ 4 w 4"/>
                  <a:gd name="T9" fmla="*/ 4 h 6"/>
                  <a:gd name="T10" fmla="*/ 4 w 4"/>
                  <a:gd name="T11" fmla="*/ 6 h 6"/>
                  <a:gd name="T12" fmla="*/ 4 w 4"/>
                  <a:gd name="T13" fmla="*/ 6 h 6"/>
                  <a:gd name="T14" fmla="*/ 2 w 4"/>
                  <a:gd name="T15" fmla="*/ 4 h 6"/>
                  <a:gd name="T16" fmla="*/ 2 w 4"/>
                  <a:gd name="T17" fmla="*/ 4 h 6"/>
                  <a:gd name="T18" fmla="*/ 0 w 4"/>
                  <a:gd name="T19" fmla="*/ 2 h 6"/>
                  <a:gd name="T20" fmla="*/ 2 w 4"/>
                  <a:gd name="T21" fmla="*/ 0 h 6"/>
                  <a:gd name="T22" fmla="*/ 2 w 4"/>
                  <a:gd name="T23" fmla="*/ 0 h 6"/>
                  <a:gd name="T24" fmla="*/ 2 w 4"/>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2" y="0"/>
                    </a:moveTo>
                    <a:lnTo>
                      <a:pt x="2" y="0"/>
                    </a:lnTo>
                    <a:lnTo>
                      <a:pt x="4" y="0"/>
                    </a:lnTo>
                    <a:lnTo>
                      <a:pt x="4" y="2"/>
                    </a:lnTo>
                    <a:lnTo>
                      <a:pt x="4" y="4"/>
                    </a:lnTo>
                    <a:lnTo>
                      <a:pt x="4" y="6"/>
                    </a:lnTo>
                    <a:lnTo>
                      <a:pt x="4" y="6"/>
                    </a:lnTo>
                    <a:lnTo>
                      <a:pt x="2" y="4"/>
                    </a:lnTo>
                    <a:lnTo>
                      <a:pt x="2" y="4"/>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16" name="Freeform 233"/>
              <p:cNvSpPr>
                <a:spLocks/>
              </p:cNvSpPr>
              <p:nvPr/>
            </p:nvSpPr>
            <p:spPr bwMode="auto">
              <a:xfrm>
                <a:off x="3472" y="2357"/>
                <a:ext cx="32" cy="34"/>
              </a:xfrm>
              <a:custGeom>
                <a:avLst/>
                <a:gdLst>
                  <a:gd name="T0" fmla="*/ 26 w 32"/>
                  <a:gd name="T1" fmla="*/ 34 h 34"/>
                  <a:gd name="T2" fmla="*/ 26 w 32"/>
                  <a:gd name="T3" fmla="*/ 32 h 34"/>
                  <a:gd name="T4" fmla="*/ 20 w 32"/>
                  <a:gd name="T5" fmla="*/ 22 h 34"/>
                  <a:gd name="T6" fmla="*/ 12 w 32"/>
                  <a:gd name="T7" fmla="*/ 14 h 34"/>
                  <a:gd name="T8" fmla="*/ 10 w 32"/>
                  <a:gd name="T9" fmla="*/ 12 h 34"/>
                  <a:gd name="T10" fmla="*/ 6 w 32"/>
                  <a:gd name="T11" fmla="*/ 10 h 34"/>
                  <a:gd name="T12" fmla="*/ 4 w 32"/>
                  <a:gd name="T13" fmla="*/ 6 h 34"/>
                  <a:gd name="T14" fmla="*/ 0 w 32"/>
                  <a:gd name="T15" fmla="*/ 0 h 34"/>
                  <a:gd name="T16" fmla="*/ 6 w 32"/>
                  <a:gd name="T17" fmla="*/ 0 h 34"/>
                  <a:gd name="T18" fmla="*/ 8 w 32"/>
                  <a:gd name="T19" fmla="*/ 4 h 34"/>
                  <a:gd name="T20" fmla="*/ 10 w 32"/>
                  <a:gd name="T21" fmla="*/ 6 h 34"/>
                  <a:gd name="T22" fmla="*/ 12 w 32"/>
                  <a:gd name="T23" fmla="*/ 6 h 34"/>
                  <a:gd name="T24" fmla="*/ 14 w 32"/>
                  <a:gd name="T25" fmla="*/ 8 h 34"/>
                  <a:gd name="T26" fmla="*/ 16 w 32"/>
                  <a:gd name="T27" fmla="*/ 10 h 34"/>
                  <a:gd name="T28" fmla="*/ 18 w 32"/>
                  <a:gd name="T29" fmla="*/ 12 h 34"/>
                  <a:gd name="T30" fmla="*/ 22 w 32"/>
                  <a:gd name="T31" fmla="*/ 14 h 34"/>
                  <a:gd name="T32" fmla="*/ 24 w 32"/>
                  <a:gd name="T33" fmla="*/ 16 h 34"/>
                  <a:gd name="T34" fmla="*/ 24 w 32"/>
                  <a:gd name="T35" fmla="*/ 18 h 34"/>
                  <a:gd name="T36" fmla="*/ 26 w 32"/>
                  <a:gd name="T37" fmla="*/ 22 h 34"/>
                  <a:gd name="T38" fmla="*/ 30 w 32"/>
                  <a:gd name="T39" fmla="*/ 26 h 34"/>
                  <a:gd name="T40" fmla="*/ 32 w 32"/>
                  <a:gd name="T41" fmla="*/ 32 h 34"/>
                  <a:gd name="T42" fmla="*/ 32 w 32"/>
                  <a:gd name="T43" fmla="*/ 34 h 34"/>
                  <a:gd name="T44" fmla="*/ 26 w 32"/>
                  <a:gd name="T45" fmla="*/ 34 h 34"/>
                  <a:gd name="T46" fmla="*/ 26 w 32"/>
                  <a:gd name="T47" fmla="*/ 34 h 34"/>
                  <a:gd name="T48" fmla="*/ 26 w 32"/>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4">
                    <a:moveTo>
                      <a:pt x="26" y="34"/>
                    </a:moveTo>
                    <a:lnTo>
                      <a:pt x="26" y="32"/>
                    </a:lnTo>
                    <a:lnTo>
                      <a:pt x="20" y="22"/>
                    </a:lnTo>
                    <a:lnTo>
                      <a:pt x="12" y="14"/>
                    </a:lnTo>
                    <a:lnTo>
                      <a:pt x="10" y="12"/>
                    </a:lnTo>
                    <a:lnTo>
                      <a:pt x="6" y="10"/>
                    </a:lnTo>
                    <a:lnTo>
                      <a:pt x="4" y="6"/>
                    </a:lnTo>
                    <a:lnTo>
                      <a:pt x="0" y="0"/>
                    </a:lnTo>
                    <a:lnTo>
                      <a:pt x="6" y="0"/>
                    </a:lnTo>
                    <a:lnTo>
                      <a:pt x="8" y="4"/>
                    </a:lnTo>
                    <a:lnTo>
                      <a:pt x="10" y="6"/>
                    </a:lnTo>
                    <a:lnTo>
                      <a:pt x="12" y="6"/>
                    </a:lnTo>
                    <a:lnTo>
                      <a:pt x="14" y="8"/>
                    </a:lnTo>
                    <a:lnTo>
                      <a:pt x="16" y="10"/>
                    </a:lnTo>
                    <a:lnTo>
                      <a:pt x="18" y="12"/>
                    </a:lnTo>
                    <a:lnTo>
                      <a:pt x="22" y="14"/>
                    </a:lnTo>
                    <a:lnTo>
                      <a:pt x="24" y="16"/>
                    </a:lnTo>
                    <a:lnTo>
                      <a:pt x="24" y="18"/>
                    </a:lnTo>
                    <a:lnTo>
                      <a:pt x="26" y="22"/>
                    </a:lnTo>
                    <a:lnTo>
                      <a:pt x="30" y="26"/>
                    </a:lnTo>
                    <a:lnTo>
                      <a:pt x="32" y="32"/>
                    </a:lnTo>
                    <a:lnTo>
                      <a:pt x="32" y="34"/>
                    </a:lnTo>
                    <a:lnTo>
                      <a:pt x="26" y="34"/>
                    </a:lnTo>
                    <a:lnTo>
                      <a:pt x="26" y="34"/>
                    </a:lnTo>
                    <a:lnTo>
                      <a:pt x="26" y="34"/>
                    </a:lnTo>
                    <a:close/>
                  </a:path>
                </a:pathLst>
              </a:custGeom>
              <a:grpFill/>
              <a:ln w="3175" cmpd="sng">
                <a:solidFill>
                  <a:srgbClr val="000000"/>
                </a:solidFill>
                <a:round/>
                <a:headEnd/>
                <a:tailEnd/>
              </a:ln>
            </p:spPr>
            <p:txBody>
              <a:bodyPr/>
              <a:lstStyle/>
              <a:p>
                <a:endParaRPr lang="en-US" sz="2600" dirty="0"/>
              </a:p>
            </p:txBody>
          </p:sp>
          <p:sp>
            <p:nvSpPr>
              <p:cNvPr id="1017" name="Freeform 234"/>
              <p:cNvSpPr>
                <a:spLocks/>
              </p:cNvSpPr>
              <p:nvPr/>
            </p:nvSpPr>
            <p:spPr bwMode="auto">
              <a:xfrm>
                <a:off x="3486" y="2359"/>
                <a:ext cx="6" cy="8"/>
              </a:xfrm>
              <a:custGeom>
                <a:avLst/>
                <a:gdLst>
                  <a:gd name="T0" fmla="*/ 0 w 6"/>
                  <a:gd name="T1" fmla="*/ 0 h 8"/>
                  <a:gd name="T2" fmla="*/ 0 w 6"/>
                  <a:gd name="T3" fmla="*/ 0 h 8"/>
                  <a:gd name="T4" fmla="*/ 0 w 6"/>
                  <a:gd name="T5" fmla="*/ 0 h 8"/>
                  <a:gd name="T6" fmla="*/ 2 w 6"/>
                  <a:gd name="T7" fmla="*/ 0 h 8"/>
                  <a:gd name="T8" fmla="*/ 2 w 6"/>
                  <a:gd name="T9" fmla="*/ 2 h 8"/>
                  <a:gd name="T10" fmla="*/ 2 w 6"/>
                  <a:gd name="T11" fmla="*/ 2 h 8"/>
                  <a:gd name="T12" fmla="*/ 4 w 6"/>
                  <a:gd name="T13" fmla="*/ 2 h 8"/>
                  <a:gd name="T14" fmla="*/ 4 w 6"/>
                  <a:gd name="T15" fmla="*/ 2 h 8"/>
                  <a:gd name="T16" fmla="*/ 6 w 6"/>
                  <a:gd name="T17" fmla="*/ 4 h 8"/>
                  <a:gd name="T18" fmla="*/ 6 w 6"/>
                  <a:gd name="T19" fmla="*/ 4 h 8"/>
                  <a:gd name="T20" fmla="*/ 6 w 6"/>
                  <a:gd name="T21" fmla="*/ 6 h 8"/>
                  <a:gd name="T22" fmla="*/ 6 w 6"/>
                  <a:gd name="T23" fmla="*/ 6 h 8"/>
                  <a:gd name="T24" fmla="*/ 4 w 6"/>
                  <a:gd name="T25" fmla="*/ 8 h 8"/>
                  <a:gd name="T26" fmla="*/ 4 w 6"/>
                  <a:gd name="T27" fmla="*/ 8 h 8"/>
                  <a:gd name="T28" fmla="*/ 2 w 6"/>
                  <a:gd name="T29" fmla="*/ 6 h 8"/>
                  <a:gd name="T30" fmla="*/ 0 w 6"/>
                  <a:gd name="T31" fmla="*/ 6 h 8"/>
                  <a:gd name="T32" fmla="*/ 0 w 6"/>
                  <a:gd name="T33" fmla="*/ 4 h 8"/>
                  <a:gd name="T34" fmla="*/ 0 w 6"/>
                  <a:gd name="T35" fmla="*/ 2 h 8"/>
                  <a:gd name="T36" fmla="*/ 0 w 6"/>
                  <a:gd name="T37" fmla="*/ 0 h 8"/>
                  <a:gd name="T38" fmla="*/ 0 w 6"/>
                  <a:gd name="T39" fmla="*/ 0 h 8"/>
                  <a:gd name="T40" fmla="*/ 0 w 6"/>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8">
                    <a:moveTo>
                      <a:pt x="0" y="0"/>
                    </a:moveTo>
                    <a:lnTo>
                      <a:pt x="0" y="0"/>
                    </a:lnTo>
                    <a:lnTo>
                      <a:pt x="0" y="0"/>
                    </a:lnTo>
                    <a:lnTo>
                      <a:pt x="2" y="0"/>
                    </a:lnTo>
                    <a:lnTo>
                      <a:pt x="2" y="2"/>
                    </a:lnTo>
                    <a:lnTo>
                      <a:pt x="2" y="2"/>
                    </a:lnTo>
                    <a:lnTo>
                      <a:pt x="4" y="2"/>
                    </a:lnTo>
                    <a:lnTo>
                      <a:pt x="4" y="2"/>
                    </a:lnTo>
                    <a:lnTo>
                      <a:pt x="6" y="4"/>
                    </a:lnTo>
                    <a:lnTo>
                      <a:pt x="6" y="4"/>
                    </a:lnTo>
                    <a:lnTo>
                      <a:pt x="6" y="6"/>
                    </a:lnTo>
                    <a:lnTo>
                      <a:pt x="6" y="6"/>
                    </a:lnTo>
                    <a:lnTo>
                      <a:pt x="4" y="8"/>
                    </a:lnTo>
                    <a:lnTo>
                      <a:pt x="4" y="8"/>
                    </a:lnTo>
                    <a:lnTo>
                      <a:pt x="2" y="6"/>
                    </a:lnTo>
                    <a:lnTo>
                      <a:pt x="0" y="6"/>
                    </a:lnTo>
                    <a:lnTo>
                      <a:pt x="0"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18" name="Freeform 235"/>
              <p:cNvSpPr>
                <a:spLocks/>
              </p:cNvSpPr>
              <p:nvPr/>
            </p:nvSpPr>
            <p:spPr bwMode="auto">
              <a:xfrm>
                <a:off x="3506" y="2387"/>
                <a:ext cx="4" cy="4"/>
              </a:xfrm>
              <a:custGeom>
                <a:avLst/>
                <a:gdLst>
                  <a:gd name="T0" fmla="*/ 0 w 4"/>
                  <a:gd name="T1" fmla="*/ 0 h 4"/>
                  <a:gd name="T2" fmla="*/ 2 w 4"/>
                  <a:gd name="T3" fmla="*/ 0 h 4"/>
                  <a:gd name="T4" fmla="*/ 2 w 4"/>
                  <a:gd name="T5" fmla="*/ 0 h 4"/>
                  <a:gd name="T6" fmla="*/ 4 w 4"/>
                  <a:gd name="T7" fmla="*/ 2 h 4"/>
                  <a:gd name="T8" fmla="*/ 4 w 4"/>
                  <a:gd name="T9" fmla="*/ 4 h 4"/>
                  <a:gd name="T10" fmla="*/ 2 w 4"/>
                  <a:gd name="T11" fmla="*/ 4 h 4"/>
                  <a:gd name="T12" fmla="*/ 0 w 4"/>
                  <a:gd name="T13" fmla="*/ 2 h 4"/>
                  <a:gd name="T14" fmla="*/ 0 w 4"/>
                  <a:gd name="T15" fmla="*/ 0 h 4"/>
                  <a:gd name="T16" fmla="*/ 0 w 4"/>
                  <a:gd name="T17" fmla="*/ 0 h 4"/>
                  <a:gd name="T18" fmla="*/ 0 w 4"/>
                  <a:gd name="T19" fmla="*/ 0 h 4"/>
                  <a:gd name="T20" fmla="*/ 0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0"/>
                    </a:moveTo>
                    <a:lnTo>
                      <a:pt x="2" y="0"/>
                    </a:lnTo>
                    <a:lnTo>
                      <a:pt x="2" y="0"/>
                    </a:lnTo>
                    <a:lnTo>
                      <a:pt x="4" y="2"/>
                    </a:lnTo>
                    <a:lnTo>
                      <a:pt x="4" y="4"/>
                    </a:lnTo>
                    <a:lnTo>
                      <a:pt x="2" y="4"/>
                    </a:lnTo>
                    <a:lnTo>
                      <a:pt x="0" y="2"/>
                    </a:lnTo>
                    <a:lnTo>
                      <a:pt x="0" y="0"/>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19" name="Freeform 236"/>
              <p:cNvSpPr>
                <a:spLocks/>
              </p:cNvSpPr>
              <p:nvPr/>
            </p:nvSpPr>
            <p:spPr bwMode="auto">
              <a:xfrm>
                <a:off x="3498" y="2391"/>
                <a:ext cx="34" cy="36"/>
              </a:xfrm>
              <a:custGeom>
                <a:avLst/>
                <a:gdLst>
                  <a:gd name="T0" fmla="*/ 0 w 34"/>
                  <a:gd name="T1" fmla="*/ 0 h 36"/>
                  <a:gd name="T2" fmla="*/ 6 w 34"/>
                  <a:gd name="T3" fmla="*/ 0 h 36"/>
                  <a:gd name="T4" fmla="*/ 8 w 34"/>
                  <a:gd name="T5" fmla="*/ 2 h 36"/>
                  <a:gd name="T6" fmla="*/ 8 w 34"/>
                  <a:gd name="T7" fmla="*/ 4 h 36"/>
                  <a:gd name="T8" fmla="*/ 10 w 34"/>
                  <a:gd name="T9" fmla="*/ 2 h 36"/>
                  <a:gd name="T10" fmla="*/ 10 w 34"/>
                  <a:gd name="T11" fmla="*/ 2 h 36"/>
                  <a:gd name="T12" fmla="*/ 12 w 34"/>
                  <a:gd name="T13" fmla="*/ 2 h 36"/>
                  <a:gd name="T14" fmla="*/ 14 w 34"/>
                  <a:gd name="T15" fmla="*/ 4 h 36"/>
                  <a:gd name="T16" fmla="*/ 16 w 34"/>
                  <a:gd name="T17" fmla="*/ 4 h 36"/>
                  <a:gd name="T18" fmla="*/ 18 w 34"/>
                  <a:gd name="T19" fmla="*/ 6 h 36"/>
                  <a:gd name="T20" fmla="*/ 18 w 34"/>
                  <a:gd name="T21" fmla="*/ 10 h 36"/>
                  <a:gd name="T22" fmla="*/ 16 w 34"/>
                  <a:gd name="T23" fmla="*/ 14 h 36"/>
                  <a:gd name="T24" fmla="*/ 18 w 34"/>
                  <a:gd name="T25" fmla="*/ 16 h 36"/>
                  <a:gd name="T26" fmla="*/ 20 w 34"/>
                  <a:gd name="T27" fmla="*/ 18 h 36"/>
                  <a:gd name="T28" fmla="*/ 22 w 34"/>
                  <a:gd name="T29" fmla="*/ 20 h 36"/>
                  <a:gd name="T30" fmla="*/ 24 w 34"/>
                  <a:gd name="T31" fmla="*/ 24 h 36"/>
                  <a:gd name="T32" fmla="*/ 26 w 34"/>
                  <a:gd name="T33" fmla="*/ 26 h 36"/>
                  <a:gd name="T34" fmla="*/ 32 w 34"/>
                  <a:gd name="T35" fmla="*/ 30 h 36"/>
                  <a:gd name="T36" fmla="*/ 34 w 34"/>
                  <a:gd name="T37" fmla="*/ 30 h 36"/>
                  <a:gd name="T38" fmla="*/ 30 w 34"/>
                  <a:gd name="T39" fmla="*/ 34 h 36"/>
                  <a:gd name="T40" fmla="*/ 30 w 34"/>
                  <a:gd name="T41" fmla="*/ 36 h 36"/>
                  <a:gd name="T42" fmla="*/ 28 w 34"/>
                  <a:gd name="T43" fmla="*/ 36 h 36"/>
                  <a:gd name="T44" fmla="*/ 22 w 34"/>
                  <a:gd name="T45" fmla="*/ 30 h 36"/>
                  <a:gd name="T46" fmla="*/ 20 w 34"/>
                  <a:gd name="T47" fmla="*/ 26 h 36"/>
                  <a:gd name="T48" fmla="*/ 4 w 34"/>
                  <a:gd name="T49" fmla="*/ 6 h 36"/>
                  <a:gd name="T50" fmla="*/ 2 w 34"/>
                  <a:gd name="T51" fmla="*/ 2 h 36"/>
                  <a:gd name="T52" fmla="*/ 0 w 34"/>
                  <a:gd name="T53" fmla="*/ 0 h 36"/>
                  <a:gd name="T54" fmla="*/ 0 w 34"/>
                  <a:gd name="T55" fmla="*/ 0 h 36"/>
                  <a:gd name="T56" fmla="*/ 0 w 34"/>
                  <a:gd name="T5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36">
                    <a:moveTo>
                      <a:pt x="0" y="0"/>
                    </a:moveTo>
                    <a:lnTo>
                      <a:pt x="6" y="0"/>
                    </a:lnTo>
                    <a:lnTo>
                      <a:pt x="8" y="2"/>
                    </a:lnTo>
                    <a:lnTo>
                      <a:pt x="8" y="4"/>
                    </a:lnTo>
                    <a:lnTo>
                      <a:pt x="10" y="2"/>
                    </a:lnTo>
                    <a:lnTo>
                      <a:pt x="10" y="2"/>
                    </a:lnTo>
                    <a:lnTo>
                      <a:pt x="12" y="2"/>
                    </a:lnTo>
                    <a:lnTo>
                      <a:pt x="14" y="4"/>
                    </a:lnTo>
                    <a:lnTo>
                      <a:pt x="16" y="4"/>
                    </a:lnTo>
                    <a:lnTo>
                      <a:pt x="18" y="6"/>
                    </a:lnTo>
                    <a:lnTo>
                      <a:pt x="18" y="10"/>
                    </a:lnTo>
                    <a:lnTo>
                      <a:pt x="16" y="14"/>
                    </a:lnTo>
                    <a:lnTo>
                      <a:pt x="18" y="16"/>
                    </a:lnTo>
                    <a:lnTo>
                      <a:pt x="20" y="18"/>
                    </a:lnTo>
                    <a:lnTo>
                      <a:pt x="22" y="20"/>
                    </a:lnTo>
                    <a:lnTo>
                      <a:pt x="24" y="24"/>
                    </a:lnTo>
                    <a:lnTo>
                      <a:pt x="26" y="26"/>
                    </a:lnTo>
                    <a:lnTo>
                      <a:pt x="32" y="30"/>
                    </a:lnTo>
                    <a:lnTo>
                      <a:pt x="34" y="30"/>
                    </a:lnTo>
                    <a:lnTo>
                      <a:pt x="30" y="34"/>
                    </a:lnTo>
                    <a:lnTo>
                      <a:pt x="30" y="36"/>
                    </a:lnTo>
                    <a:lnTo>
                      <a:pt x="28" y="36"/>
                    </a:lnTo>
                    <a:lnTo>
                      <a:pt x="22" y="30"/>
                    </a:lnTo>
                    <a:lnTo>
                      <a:pt x="20" y="26"/>
                    </a:lnTo>
                    <a:lnTo>
                      <a:pt x="4" y="6"/>
                    </a:lnTo>
                    <a:lnTo>
                      <a:pt x="2"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20" name="Freeform 237"/>
              <p:cNvSpPr>
                <a:spLocks/>
              </p:cNvSpPr>
              <p:nvPr/>
            </p:nvSpPr>
            <p:spPr bwMode="auto">
              <a:xfrm>
                <a:off x="3538" y="2391"/>
                <a:ext cx="268" cy="278"/>
              </a:xfrm>
              <a:custGeom>
                <a:avLst/>
                <a:gdLst>
                  <a:gd name="T0" fmla="*/ 64 w 268"/>
                  <a:gd name="T1" fmla="*/ 2 h 278"/>
                  <a:gd name="T2" fmla="*/ 268 w 268"/>
                  <a:gd name="T3" fmla="*/ 114 h 278"/>
                  <a:gd name="T4" fmla="*/ 164 w 268"/>
                  <a:gd name="T5" fmla="*/ 242 h 278"/>
                  <a:gd name="T6" fmla="*/ 160 w 268"/>
                  <a:gd name="T7" fmla="*/ 234 h 278"/>
                  <a:gd name="T8" fmla="*/ 156 w 268"/>
                  <a:gd name="T9" fmla="*/ 226 h 278"/>
                  <a:gd name="T10" fmla="*/ 154 w 268"/>
                  <a:gd name="T11" fmla="*/ 234 h 278"/>
                  <a:gd name="T12" fmla="*/ 154 w 268"/>
                  <a:gd name="T13" fmla="*/ 240 h 278"/>
                  <a:gd name="T14" fmla="*/ 162 w 268"/>
                  <a:gd name="T15" fmla="*/ 246 h 278"/>
                  <a:gd name="T16" fmla="*/ 112 w 268"/>
                  <a:gd name="T17" fmla="*/ 278 h 278"/>
                  <a:gd name="T18" fmla="*/ 110 w 268"/>
                  <a:gd name="T19" fmla="*/ 270 h 278"/>
                  <a:gd name="T20" fmla="*/ 106 w 268"/>
                  <a:gd name="T21" fmla="*/ 264 h 278"/>
                  <a:gd name="T22" fmla="*/ 100 w 268"/>
                  <a:gd name="T23" fmla="*/ 262 h 278"/>
                  <a:gd name="T24" fmla="*/ 90 w 268"/>
                  <a:gd name="T25" fmla="*/ 246 h 278"/>
                  <a:gd name="T26" fmla="*/ 90 w 268"/>
                  <a:gd name="T27" fmla="*/ 252 h 278"/>
                  <a:gd name="T28" fmla="*/ 96 w 268"/>
                  <a:gd name="T29" fmla="*/ 262 h 278"/>
                  <a:gd name="T30" fmla="*/ 102 w 268"/>
                  <a:gd name="T31" fmla="*/ 272 h 278"/>
                  <a:gd name="T32" fmla="*/ 100 w 268"/>
                  <a:gd name="T33" fmla="*/ 278 h 278"/>
                  <a:gd name="T34" fmla="*/ 64 w 268"/>
                  <a:gd name="T35" fmla="*/ 206 h 278"/>
                  <a:gd name="T36" fmla="*/ 56 w 268"/>
                  <a:gd name="T37" fmla="*/ 178 h 278"/>
                  <a:gd name="T38" fmla="*/ 50 w 268"/>
                  <a:gd name="T39" fmla="*/ 166 h 278"/>
                  <a:gd name="T40" fmla="*/ 30 w 268"/>
                  <a:gd name="T41" fmla="*/ 118 h 278"/>
                  <a:gd name="T42" fmla="*/ 34 w 268"/>
                  <a:gd name="T43" fmla="*/ 116 h 278"/>
                  <a:gd name="T44" fmla="*/ 38 w 268"/>
                  <a:gd name="T45" fmla="*/ 122 h 278"/>
                  <a:gd name="T46" fmla="*/ 42 w 268"/>
                  <a:gd name="T47" fmla="*/ 128 h 278"/>
                  <a:gd name="T48" fmla="*/ 42 w 268"/>
                  <a:gd name="T49" fmla="*/ 122 h 278"/>
                  <a:gd name="T50" fmla="*/ 36 w 268"/>
                  <a:gd name="T51" fmla="*/ 110 h 278"/>
                  <a:gd name="T52" fmla="*/ 32 w 268"/>
                  <a:gd name="T53" fmla="*/ 96 h 278"/>
                  <a:gd name="T54" fmla="*/ 24 w 268"/>
                  <a:gd name="T55" fmla="*/ 82 h 278"/>
                  <a:gd name="T56" fmla="*/ 16 w 268"/>
                  <a:gd name="T57" fmla="*/ 80 h 278"/>
                  <a:gd name="T58" fmla="*/ 26 w 268"/>
                  <a:gd name="T59" fmla="*/ 94 h 278"/>
                  <a:gd name="T60" fmla="*/ 30 w 268"/>
                  <a:gd name="T61" fmla="*/ 108 h 278"/>
                  <a:gd name="T62" fmla="*/ 30 w 268"/>
                  <a:gd name="T63" fmla="*/ 114 h 278"/>
                  <a:gd name="T64" fmla="*/ 24 w 268"/>
                  <a:gd name="T65" fmla="*/ 100 h 278"/>
                  <a:gd name="T66" fmla="*/ 6 w 268"/>
                  <a:gd name="T67" fmla="*/ 76 h 278"/>
                  <a:gd name="T68" fmla="*/ 0 w 268"/>
                  <a:gd name="T69" fmla="*/ 70 h 278"/>
                  <a:gd name="T70" fmla="*/ 4 w 268"/>
                  <a:gd name="T71" fmla="*/ 56 h 278"/>
                  <a:gd name="T72" fmla="*/ 10 w 268"/>
                  <a:gd name="T73" fmla="*/ 56 h 278"/>
                  <a:gd name="T74" fmla="*/ 14 w 268"/>
                  <a:gd name="T75" fmla="*/ 66 h 278"/>
                  <a:gd name="T76" fmla="*/ 16 w 268"/>
                  <a:gd name="T77" fmla="*/ 60 h 278"/>
                  <a:gd name="T78" fmla="*/ 16 w 268"/>
                  <a:gd name="T79" fmla="*/ 46 h 278"/>
                  <a:gd name="T80" fmla="*/ 16 w 268"/>
                  <a:gd name="T81" fmla="*/ 36 h 278"/>
                  <a:gd name="T82" fmla="*/ 12 w 268"/>
                  <a:gd name="T83" fmla="*/ 36 h 278"/>
                  <a:gd name="T84" fmla="*/ 10 w 268"/>
                  <a:gd name="T85" fmla="*/ 32 h 278"/>
                  <a:gd name="T86" fmla="*/ 10 w 268"/>
                  <a:gd name="T87" fmla="*/ 22 h 278"/>
                  <a:gd name="T88" fmla="*/ 2 w 268"/>
                  <a:gd name="T89" fmla="*/ 8 h 278"/>
                  <a:gd name="T90" fmla="*/ 2 w 268"/>
                  <a:gd name="T9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8" h="278">
                    <a:moveTo>
                      <a:pt x="2" y="0"/>
                    </a:moveTo>
                    <a:lnTo>
                      <a:pt x="64" y="0"/>
                    </a:lnTo>
                    <a:lnTo>
                      <a:pt x="64" y="2"/>
                    </a:lnTo>
                    <a:lnTo>
                      <a:pt x="166" y="2"/>
                    </a:lnTo>
                    <a:lnTo>
                      <a:pt x="166" y="114"/>
                    </a:lnTo>
                    <a:lnTo>
                      <a:pt x="268" y="114"/>
                    </a:lnTo>
                    <a:lnTo>
                      <a:pt x="268" y="224"/>
                    </a:lnTo>
                    <a:lnTo>
                      <a:pt x="164" y="224"/>
                    </a:lnTo>
                    <a:lnTo>
                      <a:pt x="164" y="242"/>
                    </a:lnTo>
                    <a:lnTo>
                      <a:pt x="162" y="242"/>
                    </a:lnTo>
                    <a:lnTo>
                      <a:pt x="162" y="238"/>
                    </a:lnTo>
                    <a:lnTo>
                      <a:pt x="160" y="234"/>
                    </a:lnTo>
                    <a:lnTo>
                      <a:pt x="158" y="230"/>
                    </a:lnTo>
                    <a:lnTo>
                      <a:pt x="158" y="228"/>
                    </a:lnTo>
                    <a:lnTo>
                      <a:pt x="156" y="226"/>
                    </a:lnTo>
                    <a:lnTo>
                      <a:pt x="154" y="228"/>
                    </a:lnTo>
                    <a:lnTo>
                      <a:pt x="154" y="232"/>
                    </a:lnTo>
                    <a:lnTo>
                      <a:pt x="154" y="234"/>
                    </a:lnTo>
                    <a:lnTo>
                      <a:pt x="154" y="236"/>
                    </a:lnTo>
                    <a:lnTo>
                      <a:pt x="156" y="238"/>
                    </a:lnTo>
                    <a:lnTo>
                      <a:pt x="154" y="240"/>
                    </a:lnTo>
                    <a:lnTo>
                      <a:pt x="156" y="242"/>
                    </a:lnTo>
                    <a:lnTo>
                      <a:pt x="158" y="242"/>
                    </a:lnTo>
                    <a:lnTo>
                      <a:pt x="162" y="246"/>
                    </a:lnTo>
                    <a:lnTo>
                      <a:pt x="164" y="246"/>
                    </a:lnTo>
                    <a:lnTo>
                      <a:pt x="164" y="278"/>
                    </a:lnTo>
                    <a:lnTo>
                      <a:pt x="112" y="278"/>
                    </a:lnTo>
                    <a:lnTo>
                      <a:pt x="112" y="278"/>
                    </a:lnTo>
                    <a:lnTo>
                      <a:pt x="112" y="274"/>
                    </a:lnTo>
                    <a:lnTo>
                      <a:pt x="110" y="270"/>
                    </a:lnTo>
                    <a:lnTo>
                      <a:pt x="108" y="268"/>
                    </a:lnTo>
                    <a:lnTo>
                      <a:pt x="108" y="266"/>
                    </a:lnTo>
                    <a:lnTo>
                      <a:pt x="106" y="264"/>
                    </a:lnTo>
                    <a:lnTo>
                      <a:pt x="104" y="264"/>
                    </a:lnTo>
                    <a:lnTo>
                      <a:pt x="102" y="264"/>
                    </a:lnTo>
                    <a:lnTo>
                      <a:pt x="100" y="262"/>
                    </a:lnTo>
                    <a:lnTo>
                      <a:pt x="98" y="258"/>
                    </a:lnTo>
                    <a:lnTo>
                      <a:pt x="92" y="246"/>
                    </a:lnTo>
                    <a:lnTo>
                      <a:pt x="90" y="246"/>
                    </a:lnTo>
                    <a:lnTo>
                      <a:pt x="90" y="246"/>
                    </a:lnTo>
                    <a:lnTo>
                      <a:pt x="90" y="252"/>
                    </a:lnTo>
                    <a:lnTo>
                      <a:pt x="90" y="252"/>
                    </a:lnTo>
                    <a:lnTo>
                      <a:pt x="90" y="256"/>
                    </a:lnTo>
                    <a:lnTo>
                      <a:pt x="94" y="260"/>
                    </a:lnTo>
                    <a:lnTo>
                      <a:pt x="96" y="262"/>
                    </a:lnTo>
                    <a:lnTo>
                      <a:pt x="98" y="266"/>
                    </a:lnTo>
                    <a:lnTo>
                      <a:pt x="98" y="268"/>
                    </a:lnTo>
                    <a:lnTo>
                      <a:pt x="102" y="272"/>
                    </a:lnTo>
                    <a:lnTo>
                      <a:pt x="104" y="272"/>
                    </a:lnTo>
                    <a:lnTo>
                      <a:pt x="106" y="278"/>
                    </a:lnTo>
                    <a:lnTo>
                      <a:pt x="100" y="278"/>
                    </a:lnTo>
                    <a:lnTo>
                      <a:pt x="88" y="254"/>
                    </a:lnTo>
                    <a:lnTo>
                      <a:pt x="82" y="238"/>
                    </a:lnTo>
                    <a:lnTo>
                      <a:pt x="64" y="206"/>
                    </a:lnTo>
                    <a:lnTo>
                      <a:pt x="60" y="198"/>
                    </a:lnTo>
                    <a:lnTo>
                      <a:pt x="58" y="192"/>
                    </a:lnTo>
                    <a:lnTo>
                      <a:pt x="56" y="178"/>
                    </a:lnTo>
                    <a:lnTo>
                      <a:pt x="52" y="174"/>
                    </a:lnTo>
                    <a:lnTo>
                      <a:pt x="52" y="172"/>
                    </a:lnTo>
                    <a:lnTo>
                      <a:pt x="50" y="166"/>
                    </a:lnTo>
                    <a:lnTo>
                      <a:pt x="46" y="152"/>
                    </a:lnTo>
                    <a:lnTo>
                      <a:pt x="38" y="136"/>
                    </a:lnTo>
                    <a:lnTo>
                      <a:pt x="30" y="118"/>
                    </a:lnTo>
                    <a:lnTo>
                      <a:pt x="30" y="116"/>
                    </a:lnTo>
                    <a:lnTo>
                      <a:pt x="32" y="116"/>
                    </a:lnTo>
                    <a:lnTo>
                      <a:pt x="34" y="116"/>
                    </a:lnTo>
                    <a:lnTo>
                      <a:pt x="36" y="116"/>
                    </a:lnTo>
                    <a:lnTo>
                      <a:pt x="36" y="120"/>
                    </a:lnTo>
                    <a:lnTo>
                      <a:pt x="38" y="122"/>
                    </a:lnTo>
                    <a:lnTo>
                      <a:pt x="40" y="126"/>
                    </a:lnTo>
                    <a:lnTo>
                      <a:pt x="42" y="128"/>
                    </a:lnTo>
                    <a:lnTo>
                      <a:pt x="42" y="128"/>
                    </a:lnTo>
                    <a:lnTo>
                      <a:pt x="42" y="126"/>
                    </a:lnTo>
                    <a:lnTo>
                      <a:pt x="42" y="124"/>
                    </a:lnTo>
                    <a:lnTo>
                      <a:pt x="42" y="122"/>
                    </a:lnTo>
                    <a:lnTo>
                      <a:pt x="40" y="118"/>
                    </a:lnTo>
                    <a:lnTo>
                      <a:pt x="38" y="116"/>
                    </a:lnTo>
                    <a:lnTo>
                      <a:pt x="36" y="110"/>
                    </a:lnTo>
                    <a:lnTo>
                      <a:pt x="36" y="108"/>
                    </a:lnTo>
                    <a:lnTo>
                      <a:pt x="34" y="100"/>
                    </a:lnTo>
                    <a:lnTo>
                      <a:pt x="32" y="96"/>
                    </a:lnTo>
                    <a:lnTo>
                      <a:pt x="30" y="92"/>
                    </a:lnTo>
                    <a:lnTo>
                      <a:pt x="28" y="86"/>
                    </a:lnTo>
                    <a:lnTo>
                      <a:pt x="24" y="82"/>
                    </a:lnTo>
                    <a:lnTo>
                      <a:pt x="22" y="80"/>
                    </a:lnTo>
                    <a:lnTo>
                      <a:pt x="16" y="74"/>
                    </a:lnTo>
                    <a:lnTo>
                      <a:pt x="16" y="80"/>
                    </a:lnTo>
                    <a:lnTo>
                      <a:pt x="24" y="90"/>
                    </a:lnTo>
                    <a:lnTo>
                      <a:pt x="24" y="92"/>
                    </a:lnTo>
                    <a:lnTo>
                      <a:pt x="26" y="94"/>
                    </a:lnTo>
                    <a:lnTo>
                      <a:pt x="28" y="96"/>
                    </a:lnTo>
                    <a:lnTo>
                      <a:pt x="30" y="102"/>
                    </a:lnTo>
                    <a:lnTo>
                      <a:pt x="30" y="108"/>
                    </a:lnTo>
                    <a:lnTo>
                      <a:pt x="32" y="110"/>
                    </a:lnTo>
                    <a:lnTo>
                      <a:pt x="32" y="112"/>
                    </a:lnTo>
                    <a:lnTo>
                      <a:pt x="30" y="114"/>
                    </a:lnTo>
                    <a:lnTo>
                      <a:pt x="28" y="110"/>
                    </a:lnTo>
                    <a:lnTo>
                      <a:pt x="24" y="104"/>
                    </a:lnTo>
                    <a:lnTo>
                      <a:pt x="24" y="100"/>
                    </a:lnTo>
                    <a:lnTo>
                      <a:pt x="22" y="96"/>
                    </a:lnTo>
                    <a:lnTo>
                      <a:pt x="8" y="78"/>
                    </a:lnTo>
                    <a:lnTo>
                      <a:pt x="6" y="76"/>
                    </a:lnTo>
                    <a:lnTo>
                      <a:pt x="4" y="74"/>
                    </a:lnTo>
                    <a:lnTo>
                      <a:pt x="0" y="72"/>
                    </a:lnTo>
                    <a:lnTo>
                      <a:pt x="0" y="70"/>
                    </a:lnTo>
                    <a:lnTo>
                      <a:pt x="0" y="66"/>
                    </a:lnTo>
                    <a:lnTo>
                      <a:pt x="2" y="64"/>
                    </a:lnTo>
                    <a:lnTo>
                      <a:pt x="4" y="56"/>
                    </a:lnTo>
                    <a:lnTo>
                      <a:pt x="6" y="52"/>
                    </a:lnTo>
                    <a:lnTo>
                      <a:pt x="10" y="54"/>
                    </a:lnTo>
                    <a:lnTo>
                      <a:pt x="10" y="56"/>
                    </a:lnTo>
                    <a:lnTo>
                      <a:pt x="10" y="64"/>
                    </a:lnTo>
                    <a:lnTo>
                      <a:pt x="12" y="66"/>
                    </a:lnTo>
                    <a:lnTo>
                      <a:pt x="14" y="66"/>
                    </a:lnTo>
                    <a:lnTo>
                      <a:pt x="16" y="66"/>
                    </a:lnTo>
                    <a:lnTo>
                      <a:pt x="16" y="64"/>
                    </a:lnTo>
                    <a:lnTo>
                      <a:pt x="16" y="60"/>
                    </a:lnTo>
                    <a:lnTo>
                      <a:pt x="16" y="58"/>
                    </a:lnTo>
                    <a:lnTo>
                      <a:pt x="16" y="52"/>
                    </a:lnTo>
                    <a:lnTo>
                      <a:pt x="16" y="46"/>
                    </a:lnTo>
                    <a:lnTo>
                      <a:pt x="14" y="46"/>
                    </a:lnTo>
                    <a:lnTo>
                      <a:pt x="16" y="40"/>
                    </a:lnTo>
                    <a:lnTo>
                      <a:pt x="16" y="36"/>
                    </a:lnTo>
                    <a:lnTo>
                      <a:pt x="14" y="34"/>
                    </a:lnTo>
                    <a:lnTo>
                      <a:pt x="12" y="36"/>
                    </a:lnTo>
                    <a:lnTo>
                      <a:pt x="12" y="36"/>
                    </a:lnTo>
                    <a:lnTo>
                      <a:pt x="10" y="34"/>
                    </a:lnTo>
                    <a:lnTo>
                      <a:pt x="10" y="34"/>
                    </a:lnTo>
                    <a:lnTo>
                      <a:pt x="10" y="32"/>
                    </a:lnTo>
                    <a:lnTo>
                      <a:pt x="10" y="28"/>
                    </a:lnTo>
                    <a:lnTo>
                      <a:pt x="10" y="26"/>
                    </a:lnTo>
                    <a:lnTo>
                      <a:pt x="10" y="22"/>
                    </a:lnTo>
                    <a:lnTo>
                      <a:pt x="8" y="18"/>
                    </a:lnTo>
                    <a:lnTo>
                      <a:pt x="6" y="12"/>
                    </a:lnTo>
                    <a:lnTo>
                      <a:pt x="2" y="8"/>
                    </a:lnTo>
                    <a:lnTo>
                      <a:pt x="2" y="6"/>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21" name="Freeform 238"/>
              <p:cNvSpPr>
                <a:spLocks/>
              </p:cNvSpPr>
              <p:nvPr/>
            </p:nvSpPr>
            <p:spPr bwMode="auto">
              <a:xfrm>
                <a:off x="3806" y="2421"/>
                <a:ext cx="258" cy="194"/>
              </a:xfrm>
              <a:custGeom>
                <a:avLst/>
                <a:gdLst>
                  <a:gd name="T0" fmla="*/ 258 w 258"/>
                  <a:gd name="T1" fmla="*/ 0 h 194"/>
                  <a:gd name="T2" fmla="*/ 258 w 258"/>
                  <a:gd name="T3" fmla="*/ 194 h 194"/>
                  <a:gd name="T4" fmla="*/ 40 w 258"/>
                  <a:gd name="T5" fmla="*/ 192 h 194"/>
                  <a:gd name="T6" fmla="*/ 40 w 258"/>
                  <a:gd name="T7" fmla="*/ 186 h 194"/>
                  <a:gd name="T8" fmla="*/ 40 w 258"/>
                  <a:gd name="T9" fmla="*/ 184 h 194"/>
                  <a:gd name="T10" fmla="*/ 38 w 258"/>
                  <a:gd name="T11" fmla="*/ 184 h 194"/>
                  <a:gd name="T12" fmla="*/ 36 w 258"/>
                  <a:gd name="T13" fmla="*/ 188 h 194"/>
                  <a:gd name="T14" fmla="*/ 36 w 258"/>
                  <a:gd name="T15" fmla="*/ 188 h 194"/>
                  <a:gd name="T16" fmla="*/ 34 w 258"/>
                  <a:gd name="T17" fmla="*/ 190 h 194"/>
                  <a:gd name="T18" fmla="*/ 32 w 258"/>
                  <a:gd name="T19" fmla="*/ 192 h 194"/>
                  <a:gd name="T20" fmla="*/ 32 w 258"/>
                  <a:gd name="T21" fmla="*/ 192 h 194"/>
                  <a:gd name="T22" fmla="*/ 34 w 258"/>
                  <a:gd name="T23" fmla="*/ 194 h 194"/>
                  <a:gd name="T24" fmla="*/ 32 w 258"/>
                  <a:gd name="T25" fmla="*/ 194 h 194"/>
                  <a:gd name="T26" fmla="*/ 0 w 258"/>
                  <a:gd name="T27" fmla="*/ 194 h 194"/>
                  <a:gd name="T28" fmla="*/ 0 w 258"/>
                  <a:gd name="T29" fmla="*/ 2 h 194"/>
                  <a:gd name="T30" fmla="*/ 104 w 258"/>
                  <a:gd name="T31" fmla="*/ 4 h 194"/>
                  <a:gd name="T32" fmla="*/ 104 w 258"/>
                  <a:gd name="T33" fmla="*/ 0 h 194"/>
                  <a:gd name="T34" fmla="*/ 258 w 258"/>
                  <a:gd name="T35" fmla="*/ 0 h 194"/>
                  <a:gd name="T36" fmla="*/ 258 w 258"/>
                  <a:gd name="T3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194">
                    <a:moveTo>
                      <a:pt x="258" y="0"/>
                    </a:moveTo>
                    <a:lnTo>
                      <a:pt x="258" y="194"/>
                    </a:lnTo>
                    <a:lnTo>
                      <a:pt x="40" y="192"/>
                    </a:lnTo>
                    <a:lnTo>
                      <a:pt x="40" y="186"/>
                    </a:lnTo>
                    <a:lnTo>
                      <a:pt x="40" y="184"/>
                    </a:lnTo>
                    <a:lnTo>
                      <a:pt x="38" y="184"/>
                    </a:lnTo>
                    <a:lnTo>
                      <a:pt x="36" y="188"/>
                    </a:lnTo>
                    <a:lnTo>
                      <a:pt x="36" y="188"/>
                    </a:lnTo>
                    <a:lnTo>
                      <a:pt x="34" y="190"/>
                    </a:lnTo>
                    <a:lnTo>
                      <a:pt x="32" y="192"/>
                    </a:lnTo>
                    <a:lnTo>
                      <a:pt x="32" y="192"/>
                    </a:lnTo>
                    <a:lnTo>
                      <a:pt x="34" y="194"/>
                    </a:lnTo>
                    <a:lnTo>
                      <a:pt x="32" y="194"/>
                    </a:lnTo>
                    <a:lnTo>
                      <a:pt x="0" y="194"/>
                    </a:lnTo>
                    <a:lnTo>
                      <a:pt x="0" y="2"/>
                    </a:lnTo>
                    <a:lnTo>
                      <a:pt x="104" y="4"/>
                    </a:lnTo>
                    <a:lnTo>
                      <a:pt x="104" y="0"/>
                    </a:lnTo>
                    <a:lnTo>
                      <a:pt x="258" y="0"/>
                    </a:lnTo>
                    <a:lnTo>
                      <a:pt x="258" y="0"/>
                    </a:lnTo>
                    <a:close/>
                  </a:path>
                </a:pathLst>
              </a:custGeom>
              <a:grpFill/>
              <a:ln w="3175" cmpd="sng">
                <a:solidFill>
                  <a:srgbClr val="000000"/>
                </a:solidFill>
                <a:round/>
                <a:headEnd/>
                <a:tailEnd/>
              </a:ln>
            </p:spPr>
            <p:txBody>
              <a:bodyPr/>
              <a:lstStyle/>
              <a:p>
                <a:endParaRPr lang="en-US" sz="2600" dirty="0"/>
              </a:p>
            </p:txBody>
          </p:sp>
          <p:sp>
            <p:nvSpPr>
              <p:cNvPr id="1022" name="Freeform 239"/>
              <p:cNvSpPr>
                <a:spLocks/>
              </p:cNvSpPr>
              <p:nvPr/>
            </p:nvSpPr>
            <p:spPr bwMode="auto">
              <a:xfrm>
                <a:off x="3526" y="2425"/>
                <a:ext cx="16" cy="22"/>
              </a:xfrm>
              <a:custGeom>
                <a:avLst/>
                <a:gdLst>
                  <a:gd name="T0" fmla="*/ 12 w 16"/>
                  <a:gd name="T1" fmla="*/ 22 h 22"/>
                  <a:gd name="T2" fmla="*/ 10 w 16"/>
                  <a:gd name="T3" fmla="*/ 20 h 22"/>
                  <a:gd name="T4" fmla="*/ 10 w 16"/>
                  <a:gd name="T5" fmla="*/ 16 h 22"/>
                  <a:gd name="T6" fmla="*/ 6 w 16"/>
                  <a:gd name="T7" fmla="*/ 12 h 22"/>
                  <a:gd name="T8" fmla="*/ 2 w 16"/>
                  <a:gd name="T9" fmla="*/ 10 h 22"/>
                  <a:gd name="T10" fmla="*/ 0 w 16"/>
                  <a:gd name="T11" fmla="*/ 6 h 22"/>
                  <a:gd name="T12" fmla="*/ 8 w 16"/>
                  <a:gd name="T13" fmla="*/ 0 h 22"/>
                  <a:gd name="T14" fmla="*/ 10 w 16"/>
                  <a:gd name="T15" fmla="*/ 2 h 22"/>
                  <a:gd name="T16" fmla="*/ 10 w 16"/>
                  <a:gd name="T17" fmla="*/ 2 h 22"/>
                  <a:gd name="T18" fmla="*/ 10 w 16"/>
                  <a:gd name="T19" fmla="*/ 4 h 22"/>
                  <a:gd name="T20" fmla="*/ 10 w 16"/>
                  <a:gd name="T21" fmla="*/ 8 h 22"/>
                  <a:gd name="T22" fmla="*/ 12 w 16"/>
                  <a:gd name="T23" fmla="*/ 10 h 22"/>
                  <a:gd name="T24" fmla="*/ 12 w 16"/>
                  <a:gd name="T25" fmla="*/ 12 h 22"/>
                  <a:gd name="T26" fmla="*/ 16 w 16"/>
                  <a:gd name="T27" fmla="*/ 16 h 22"/>
                  <a:gd name="T28" fmla="*/ 14 w 16"/>
                  <a:gd name="T29" fmla="*/ 18 h 22"/>
                  <a:gd name="T30" fmla="*/ 12 w 16"/>
                  <a:gd name="T31" fmla="*/ 22 h 22"/>
                  <a:gd name="T32" fmla="*/ 12 w 16"/>
                  <a:gd name="T33" fmla="*/ 22 h 22"/>
                  <a:gd name="T34" fmla="*/ 12 w 16"/>
                  <a:gd name="T3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2">
                    <a:moveTo>
                      <a:pt x="12" y="22"/>
                    </a:moveTo>
                    <a:lnTo>
                      <a:pt x="10" y="20"/>
                    </a:lnTo>
                    <a:lnTo>
                      <a:pt x="10" y="16"/>
                    </a:lnTo>
                    <a:lnTo>
                      <a:pt x="6" y="12"/>
                    </a:lnTo>
                    <a:lnTo>
                      <a:pt x="2" y="10"/>
                    </a:lnTo>
                    <a:lnTo>
                      <a:pt x="0" y="6"/>
                    </a:lnTo>
                    <a:lnTo>
                      <a:pt x="8" y="0"/>
                    </a:lnTo>
                    <a:lnTo>
                      <a:pt x="10" y="2"/>
                    </a:lnTo>
                    <a:lnTo>
                      <a:pt x="10" y="2"/>
                    </a:lnTo>
                    <a:lnTo>
                      <a:pt x="10" y="4"/>
                    </a:lnTo>
                    <a:lnTo>
                      <a:pt x="10" y="8"/>
                    </a:lnTo>
                    <a:lnTo>
                      <a:pt x="12" y="10"/>
                    </a:lnTo>
                    <a:lnTo>
                      <a:pt x="12" y="12"/>
                    </a:lnTo>
                    <a:lnTo>
                      <a:pt x="16" y="16"/>
                    </a:lnTo>
                    <a:lnTo>
                      <a:pt x="14" y="18"/>
                    </a:lnTo>
                    <a:lnTo>
                      <a:pt x="12" y="22"/>
                    </a:lnTo>
                    <a:lnTo>
                      <a:pt x="12" y="22"/>
                    </a:lnTo>
                    <a:lnTo>
                      <a:pt x="12" y="22"/>
                    </a:lnTo>
                    <a:close/>
                  </a:path>
                </a:pathLst>
              </a:custGeom>
              <a:grpFill/>
              <a:ln w="3175" cmpd="sng">
                <a:solidFill>
                  <a:srgbClr val="000000"/>
                </a:solidFill>
                <a:round/>
                <a:headEnd/>
                <a:tailEnd/>
              </a:ln>
            </p:spPr>
            <p:txBody>
              <a:bodyPr/>
              <a:lstStyle/>
              <a:p>
                <a:endParaRPr lang="en-US" sz="2600" dirty="0"/>
              </a:p>
            </p:txBody>
          </p:sp>
          <p:sp>
            <p:nvSpPr>
              <p:cNvPr id="1023" name="Freeform 240"/>
              <p:cNvSpPr>
                <a:spLocks/>
              </p:cNvSpPr>
              <p:nvPr/>
            </p:nvSpPr>
            <p:spPr bwMode="auto">
              <a:xfrm>
                <a:off x="3542" y="2427"/>
                <a:ext cx="4" cy="8"/>
              </a:xfrm>
              <a:custGeom>
                <a:avLst/>
                <a:gdLst>
                  <a:gd name="T0" fmla="*/ 0 w 4"/>
                  <a:gd name="T1" fmla="*/ 0 h 8"/>
                  <a:gd name="T2" fmla="*/ 0 w 4"/>
                  <a:gd name="T3" fmla="*/ 0 h 8"/>
                  <a:gd name="T4" fmla="*/ 2 w 4"/>
                  <a:gd name="T5" fmla="*/ 0 h 8"/>
                  <a:gd name="T6" fmla="*/ 2 w 4"/>
                  <a:gd name="T7" fmla="*/ 0 h 8"/>
                  <a:gd name="T8" fmla="*/ 4 w 4"/>
                  <a:gd name="T9" fmla="*/ 0 h 8"/>
                  <a:gd name="T10" fmla="*/ 4 w 4"/>
                  <a:gd name="T11" fmla="*/ 2 h 8"/>
                  <a:gd name="T12" fmla="*/ 4 w 4"/>
                  <a:gd name="T13" fmla="*/ 2 h 8"/>
                  <a:gd name="T14" fmla="*/ 2 w 4"/>
                  <a:gd name="T15" fmla="*/ 4 h 8"/>
                  <a:gd name="T16" fmla="*/ 2 w 4"/>
                  <a:gd name="T17" fmla="*/ 6 h 8"/>
                  <a:gd name="T18" fmla="*/ 2 w 4"/>
                  <a:gd name="T19" fmla="*/ 8 h 8"/>
                  <a:gd name="T20" fmla="*/ 2 w 4"/>
                  <a:gd name="T21" fmla="*/ 8 h 8"/>
                  <a:gd name="T22" fmla="*/ 2 w 4"/>
                  <a:gd name="T23" fmla="*/ 8 h 8"/>
                  <a:gd name="T24" fmla="*/ 0 w 4"/>
                  <a:gd name="T25" fmla="*/ 8 h 8"/>
                  <a:gd name="T26" fmla="*/ 0 w 4"/>
                  <a:gd name="T27" fmla="*/ 6 h 8"/>
                  <a:gd name="T28" fmla="*/ 0 w 4"/>
                  <a:gd name="T29" fmla="*/ 4 h 8"/>
                  <a:gd name="T30" fmla="*/ 0 w 4"/>
                  <a:gd name="T31" fmla="*/ 4 h 8"/>
                  <a:gd name="T32" fmla="*/ 0 w 4"/>
                  <a:gd name="T33" fmla="*/ 2 h 8"/>
                  <a:gd name="T34" fmla="*/ 0 w 4"/>
                  <a:gd name="T35" fmla="*/ 0 h 8"/>
                  <a:gd name="T36" fmla="*/ 0 w 4"/>
                  <a:gd name="T37" fmla="*/ 0 h 8"/>
                  <a:gd name="T38" fmla="*/ 0 w 4"/>
                  <a:gd name="T3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8">
                    <a:moveTo>
                      <a:pt x="0" y="0"/>
                    </a:moveTo>
                    <a:lnTo>
                      <a:pt x="0" y="0"/>
                    </a:lnTo>
                    <a:lnTo>
                      <a:pt x="2" y="0"/>
                    </a:lnTo>
                    <a:lnTo>
                      <a:pt x="2" y="0"/>
                    </a:lnTo>
                    <a:lnTo>
                      <a:pt x="4" y="0"/>
                    </a:lnTo>
                    <a:lnTo>
                      <a:pt x="4" y="2"/>
                    </a:lnTo>
                    <a:lnTo>
                      <a:pt x="4" y="2"/>
                    </a:lnTo>
                    <a:lnTo>
                      <a:pt x="2" y="4"/>
                    </a:lnTo>
                    <a:lnTo>
                      <a:pt x="2" y="6"/>
                    </a:lnTo>
                    <a:lnTo>
                      <a:pt x="2" y="8"/>
                    </a:lnTo>
                    <a:lnTo>
                      <a:pt x="2" y="8"/>
                    </a:lnTo>
                    <a:lnTo>
                      <a:pt x="2" y="8"/>
                    </a:lnTo>
                    <a:lnTo>
                      <a:pt x="0" y="8"/>
                    </a:lnTo>
                    <a:lnTo>
                      <a:pt x="0" y="6"/>
                    </a:lnTo>
                    <a:lnTo>
                      <a:pt x="0" y="4"/>
                    </a:lnTo>
                    <a:lnTo>
                      <a:pt x="0"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24" name="Freeform 241"/>
              <p:cNvSpPr>
                <a:spLocks/>
              </p:cNvSpPr>
              <p:nvPr/>
            </p:nvSpPr>
            <p:spPr bwMode="auto">
              <a:xfrm>
                <a:off x="3538" y="2431"/>
                <a:ext cx="4" cy="4"/>
              </a:xfrm>
              <a:custGeom>
                <a:avLst/>
                <a:gdLst>
                  <a:gd name="T0" fmla="*/ 0 w 4"/>
                  <a:gd name="T1" fmla="*/ 0 h 4"/>
                  <a:gd name="T2" fmla="*/ 2 w 4"/>
                  <a:gd name="T3" fmla="*/ 0 h 4"/>
                  <a:gd name="T4" fmla="*/ 4 w 4"/>
                  <a:gd name="T5" fmla="*/ 2 h 4"/>
                  <a:gd name="T6" fmla="*/ 4 w 4"/>
                  <a:gd name="T7" fmla="*/ 4 h 4"/>
                  <a:gd name="T8" fmla="*/ 4 w 4"/>
                  <a:gd name="T9" fmla="*/ 4 h 4"/>
                  <a:gd name="T10" fmla="*/ 2 w 4"/>
                  <a:gd name="T11" fmla="*/ 4 h 4"/>
                  <a:gd name="T12" fmla="*/ 2 w 4"/>
                  <a:gd name="T13" fmla="*/ 4 h 4"/>
                  <a:gd name="T14" fmla="*/ 0 w 4"/>
                  <a:gd name="T15" fmla="*/ 2 h 4"/>
                  <a:gd name="T16" fmla="*/ 0 w 4"/>
                  <a:gd name="T17" fmla="*/ 0 h 4"/>
                  <a:gd name="T18" fmla="*/ 0 w 4"/>
                  <a:gd name="T19" fmla="*/ 0 h 4"/>
                  <a:gd name="T20" fmla="*/ 0 w 4"/>
                  <a:gd name="T21" fmla="*/ 0 h 4"/>
                  <a:gd name="T22" fmla="*/ 0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0" y="0"/>
                    </a:moveTo>
                    <a:lnTo>
                      <a:pt x="2" y="0"/>
                    </a:lnTo>
                    <a:lnTo>
                      <a:pt x="4" y="2"/>
                    </a:lnTo>
                    <a:lnTo>
                      <a:pt x="4" y="4"/>
                    </a:lnTo>
                    <a:lnTo>
                      <a:pt x="4" y="4"/>
                    </a:lnTo>
                    <a:lnTo>
                      <a:pt x="2" y="4"/>
                    </a:lnTo>
                    <a:lnTo>
                      <a:pt x="2" y="4"/>
                    </a:lnTo>
                    <a:lnTo>
                      <a:pt x="0" y="2"/>
                    </a:lnTo>
                    <a:lnTo>
                      <a:pt x="0" y="0"/>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25" name="Freeform 242"/>
              <p:cNvSpPr>
                <a:spLocks/>
              </p:cNvSpPr>
              <p:nvPr/>
            </p:nvSpPr>
            <p:spPr bwMode="auto">
              <a:xfrm>
                <a:off x="4732" y="2469"/>
                <a:ext cx="52" cy="58"/>
              </a:xfrm>
              <a:custGeom>
                <a:avLst/>
                <a:gdLst>
                  <a:gd name="T0" fmla="*/ 28 w 52"/>
                  <a:gd name="T1" fmla="*/ 2 h 58"/>
                  <a:gd name="T2" fmla="*/ 28 w 52"/>
                  <a:gd name="T3" fmla="*/ 4 h 58"/>
                  <a:gd name="T4" fmla="*/ 30 w 52"/>
                  <a:gd name="T5" fmla="*/ 8 h 58"/>
                  <a:gd name="T6" fmla="*/ 32 w 52"/>
                  <a:gd name="T7" fmla="*/ 10 h 58"/>
                  <a:gd name="T8" fmla="*/ 34 w 52"/>
                  <a:gd name="T9" fmla="*/ 16 h 58"/>
                  <a:gd name="T10" fmla="*/ 36 w 52"/>
                  <a:gd name="T11" fmla="*/ 20 h 58"/>
                  <a:gd name="T12" fmla="*/ 36 w 52"/>
                  <a:gd name="T13" fmla="*/ 20 h 58"/>
                  <a:gd name="T14" fmla="*/ 38 w 52"/>
                  <a:gd name="T15" fmla="*/ 22 h 58"/>
                  <a:gd name="T16" fmla="*/ 38 w 52"/>
                  <a:gd name="T17" fmla="*/ 24 h 58"/>
                  <a:gd name="T18" fmla="*/ 40 w 52"/>
                  <a:gd name="T19" fmla="*/ 28 h 58"/>
                  <a:gd name="T20" fmla="*/ 40 w 52"/>
                  <a:gd name="T21" fmla="*/ 30 h 58"/>
                  <a:gd name="T22" fmla="*/ 40 w 52"/>
                  <a:gd name="T23" fmla="*/ 32 h 58"/>
                  <a:gd name="T24" fmla="*/ 42 w 52"/>
                  <a:gd name="T25" fmla="*/ 36 h 58"/>
                  <a:gd name="T26" fmla="*/ 44 w 52"/>
                  <a:gd name="T27" fmla="*/ 40 h 58"/>
                  <a:gd name="T28" fmla="*/ 46 w 52"/>
                  <a:gd name="T29" fmla="*/ 44 h 58"/>
                  <a:gd name="T30" fmla="*/ 50 w 52"/>
                  <a:gd name="T31" fmla="*/ 48 h 58"/>
                  <a:gd name="T32" fmla="*/ 50 w 52"/>
                  <a:gd name="T33" fmla="*/ 52 h 58"/>
                  <a:gd name="T34" fmla="*/ 52 w 52"/>
                  <a:gd name="T35" fmla="*/ 56 h 58"/>
                  <a:gd name="T36" fmla="*/ 50 w 52"/>
                  <a:gd name="T37" fmla="*/ 58 h 58"/>
                  <a:gd name="T38" fmla="*/ 50 w 52"/>
                  <a:gd name="T39" fmla="*/ 58 h 58"/>
                  <a:gd name="T40" fmla="*/ 48 w 52"/>
                  <a:gd name="T41" fmla="*/ 54 h 58"/>
                  <a:gd name="T42" fmla="*/ 48 w 52"/>
                  <a:gd name="T43" fmla="*/ 52 h 58"/>
                  <a:gd name="T44" fmla="*/ 44 w 52"/>
                  <a:gd name="T45" fmla="*/ 46 h 58"/>
                  <a:gd name="T46" fmla="*/ 42 w 52"/>
                  <a:gd name="T47" fmla="*/ 42 h 58"/>
                  <a:gd name="T48" fmla="*/ 42 w 52"/>
                  <a:gd name="T49" fmla="*/ 40 h 58"/>
                  <a:gd name="T50" fmla="*/ 40 w 52"/>
                  <a:gd name="T51" fmla="*/ 38 h 58"/>
                  <a:gd name="T52" fmla="*/ 38 w 52"/>
                  <a:gd name="T53" fmla="*/ 32 h 58"/>
                  <a:gd name="T54" fmla="*/ 34 w 52"/>
                  <a:gd name="T55" fmla="*/ 30 h 58"/>
                  <a:gd name="T56" fmla="*/ 30 w 52"/>
                  <a:gd name="T57" fmla="*/ 28 h 58"/>
                  <a:gd name="T58" fmla="*/ 28 w 52"/>
                  <a:gd name="T59" fmla="*/ 30 h 58"/>
                  <a:gd name="T60" fmla="*/ 24 w 52"/>
                  <a:gd name="T61" fmla="*/ 32 h 58"/>
                  <a:gd name="T62" fmla="*/ 18 w 52"/>
                  <a:gd name="T63" fmla="*/ 32 h 58"/>
                  <a:gd name="T64" fmla="*/ 16 w 52"/>
                  <a:gd name="T65" fmla="*/ 32 h 58"/>
                  <a:gd name="T66" fmla="*/ 14 w 52"/>
                  <a:gd name="T67" fmla="*/ 36 h 58"/>
                  <a:gd name="T68" fmla="*/ 14 w 52"/>
                  <a:gd name="T69" fmla="*/ 38 h 58"/>
                  <a:gd name="T70" fmla="*/ 10 w 52"/>
                  <a:gd name="T71" fmla="*/ 38 h 58"/>
                  <a:gd name="T72" fmla="*/ 10 w 52"/>
                  <a:gd name="T73" fmla="*/ 32 h 58"/>
                  <a:gd name="T74" fmla="*/ 4 w 52"/>
                  <a:gd name="T75" fmla="*/ 30 h 58"/>
                  <a:gd name="T76" fmla="*/ 4 w 52"/>
                  <a:gd name="T77" fmla="*/ 24 h 58"/>
                  <a:gd name="T78" fmla="*/ 2 w 52"/>
                  <a:gd name="T79" fmla="*/ 22 h 58"/>
                  <a:gd name="T80" fmla="*/ 0 w 52"/>
                  <a:gd name="T81" fmla="*/ 20 h 58"/>
                  <a:gd name="T82" fmla="*/ 0 w 52"/>
                  <a:gd name="T83" fmla="*/ 0 h 58"/>
                  <a:gd name="T84" fmla="*/ 28 w 52"/>
                  <a:gd name="T85" fmla="*/ 2 h 58"/>
                  <a:gd name="T86" fmla="*/ 28 w 52"/>
                  <a:gd name="T8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58">
                    <a:moveTo>
                      <a:pt x="28" y="2"/>
                    </a:moveTo>
                    <a:lnTo>
                      <a:pt x="28" y="4"/>
                    </a:lnTo>
                    <a:lnTo>
                      <a:pt x="30" y="8"/>
                    </a:lnTo>
                    <a:lnTo>
                      <a:pt x="32" y="10"/>
                    </a:lnTo>
                    <a:lnTo>
                      <a:pt x="34" y="16"/>
                    </a:lnTo>
                    <a:lnTo>
                      <a:pt x="36" y="20"/>
                    </a:lnTo>
                    <a:lnTo>
                      <a:pt x="36" y="20"/>
                    </a:lnTo>
                    <a:lnTo>
                      <a:pt x="38" y="22"/>
                    </a:lnTo>
                    <a:lnTo>
                      <a:pt x="38" y="24"/>
                    </a:lnTo>
                    <a:lnTo>
                      <a:pt x="40" y="28"/>
                    </a:lnTo>
                    <a:lnTo>
                      <a:pt x="40" y="30"/>
                    </a:lnTo>
                    <a:lnTo>
                      <a:pt x="40" y="32"/>
                    </a:lnTo>
                    <a:lnTo>
                      <a:pt x="42" y="36"/>
                    </a:lnTo>
                    <a:lnTo>
                      <a:pt x="44" y="40"/>
                    </a:lnTo>
                    <a:lnTo>
                      <a:pt x="46" y="44"/>
                    </a:lnTo>
                    <a:lnTo>
                      <a:pt x="50" y="48"/>
                    </a:lnTo>
                    <a:lnTo>
                      <a:pt x="50" y="52"/>
                    </a:lnTo>
                    <a:lnTo>
                      <a:pt x="52" y="56"/>
                    </a:lnTo>
                    <a:lnTo>
                      <a:pt x="50" y="58"/>
                    </a:lnTo>
                    <a:lnTo>
                      <a:pt x="50" y="58"/>
                    </a:lnTo>
                    <a:lnTo>
                      <a:pt x="48" y="54"/>
                    </a:lnTo>
                    <a:lnTo>
                      <a:pt x="48" y="52"/>
                    </a:lnTo>
                    <a:lnTo>
                      <a:pt x="44" y="46"/>
                    </a:lnTo>
                    <a:lnTo>
                      <a:pt x="42" y="42"/>
                    </a:lnTo>
                    <a:lnTo>
                      <a:pt x="42" y="40"/>
                    </a:lnTo>
                    <a:lnTo>
                      <a:pt x="40" y="38"/>
                    </a:lnTo>
                    <a:lnTo>
                      <a:pt x="38" y="32"/>
                    </a:lnTo>
                    <a:lnTo>
                      <a:pt x="34" y="30"/>
                    </a:lnTo>
                    <a:lnTo>
                      <a:pt x="30" y="28"/>
                    </a:lnTo>
                    <a:lnTo>
                      <a:pt x="28" y="30"/>
                    </a:lnTo>
                    <a:lnTo>
                      <a:pt x="24" y="32"/>
                    </a:lnTo>
                    <a:lnTo>
                      <a:pt x="18" y="32"/>
                    </a:lnTo>
                    <a:lnTo>
                      <a:pt x="16" y="32"/>
                    </a:lnTo>
                    <a:lnTo>
                      <a:pt x="14" y="36"/>
                    </a:lnTo>
                    <a:lnTo>
                      <a:pt x="14" y="38"/>
                    </a:lnTo>
                    <a:lnTo>
                      <a:pt x="10" y="38"/>
                    </a:lnTo>
                    <a:lnTo>
                      <a:pt x="10" y="32"/>
                    </a:lnTo>
                    <a:lnTo>
                      <a:pt x="4" y="30"/>
                    </a:lnTo>
                    <a:lnTo>
                      <a:pt x="4" y="24"/>
                    </a:lnTo>
                    <a:lnTo>
                      <a:pt x="2" y="22"/>
                    </a:lnTo>
                    <a:lnTo>
                      <a:pt x="0" y="20"/>
                    </a:lnTo>
                    <a:lnTo>
                      <a:pt x="0" y="0"/>
                    </a:lnTo>
                    <a:lnTo>
                      <a:pt x="28" y="2"/>
                    </a:lnTo>
                    <a:lnTo>
                      <a:pt x="28" y="2"/>
                    </a:lnTo>
                    <a:close/>
                  </a:path>
                </a:pathLst>
              </a:custGeom>
              <a:grpFill/>
              <a:ln w="3175" cmpd="sng">
                <a:solidFill>
                  <a:srgbClr val="000000"/>
                </a:solidFill>
                <a:round/>
                <a:headEnd/>
                <a:tailEnd/>
              </a:ln>
            </p:spPr>
            <p:txBody>
              <a:bodyPr/>
              <a:lstStyle/>
              <a:p>
                <a:endParaRPr lang="en-US" sz="2600" dirty="0"/>
              </a:p>
            </p:txBody>
          </p:sp>
          <p:sp>
            <p:nvSpPr>
              <p:cNvPr id="1026" name="Freeform 243"/>
              <p:cNvSpPr>
                <a:spLocks/>
              </p:cNvSpPr>
              <p:nvPr/>
            </p:nvSpPr>
            <p:spPr bwMode="auto">
              <a:xfrm>
                <a:off x="4770" y="2471"/>
                <a:ext cx="30" cy="58"/>
              </a:xfrm>
              <a:custGeom>
                <a:avLst/>
                <a:gdLst>
                  <a:gd name="T0" fmla="*/ 8 w 30"/>
                  <a:gd name="T1" fmla="*/ 0 h 58"/>
                  <a:gd name="T2" fmla="*/ 10 w 30"/>
                  <a:gd name="T3" fmla="*/ 4 h 58"/>
                  <a:gd name="T4" fmla="*/ 12 w 30"/>
                  <a:gd name="T5" fmla="*/ 8 h 58"/>
                  <a:gd name="T6" fmla="*/ 22 w 30"/>
                  <a:gd name="T7" fmla="*/ 32 h 58"/>
                  <a:gd name="T8" fmla="*/ 22 w 30"/>
                  <a:gd name="T9" fmla="*/ 36 h 58"/>
                  <a:gd name="T10" fmla="*/ 26 w 30"/>
                  <a:gd name="T11" fmla="*/ 40 h 58"/>
                  <a:gd name="T12" fmla="*/ 26 w 30"/>
                  <a:gd name="T13" fmla="*/ 44 h 58"/>
                  <a:gd name="T14" fmla="*/ 28 w 30"/>
                  <a:gd name="T15" fmla="*/ 50 h 58"/>
                  <a:gd name="T16" fmla="*/ 30 w 30"/>
                  <a:gd name="T17" fmla="*/ 52 h 58"/>
                  <a:gd name="T18" fmla="*/ 30 w 30"/>
                  <a:gd name="T19" fmla="*/ 58 h 58"/>
                  <a:gd name="T20" fmla="*/ 22 w 30"/>
                  <a:gd name="T21" fmla="*/ 56 h 58"/>
                  <a:gd name="T22" fmla="*/ 22 w 30"/>
                  <a:gd name="T23" fmla="*/ 56 h 58"/>
                  <a:gd name="T24" fmla="*/ 22 w 30"/>
                  <a:gd name="T25" fmla="*/ 54 h 58"/>
                  <a:gd name="T26" fmla="*/ 20 w 30"/>
                  <a:gd name="T27" fmla="*/ 50 h 58"/>
                  <a:gd name="T28" fmla="*/ 24 w 30"/>
                  <a:gd name="T29" fmla="*/ 48 h 58"/>
                  <a:gd name="T30" fmla="*/ 24 w 30"/>
                  <a:gd name="T31" fmla="*/ 46 h 58"/>
                  <a:gd name="T32" fmla="*/ 24 w 30"/>
                  <a:gd name="T33" fmla="*/ 42 h 58"/>
                  <a:gd name="T34" fmla="*/ 24 w 30"/>
                  <a:gd name="T35" fmla="*/ 40 h 58"/>
                  <a:gd name="T36" fmla="*/ 20 w 30"/>
                  <a:gd name="T37" fmla="*/ 34 h 58"/>
                  <a:gd name="T38" fmla="*/ 16 w 30"/>
                  <a:gd name="T39" fmla="*/ 34 h 58"/>
                  <a:gd name="T40" fmla="*/ 14 w 30"/>
                  <a:gd name="T41" fmla="*/ 32 h 58"/>
                  <a:gd name="T42" fmla="*/ 12 w 30"/>
                  <a:gd name="T43" fmla="*/ 32 h 58"/>
                  <a:gd name="T44" fmla="*/ 12 w 30"/>
                  <a:gd name="T45" fmla="*/ 30 h 58"/>
                  <a:gd name="T46" fmla="*/ 14 w 30"/>
                  <a:gd name="T47" fmla="*/ 30 h 58"/>
                  <a:gd name="T48" fmla="*/ 14 w 30"/>
                  <a:gd name="T49" fmla="*/ 26 h 58"/>
                  <a:gd name="T50" fmla="*/ 14 w 30"/>
                  <a:gd name="T51" fmla="*/ 22 h 58"/>
                  <a:gd name="T52" fmla="*/ 12 w 30"/>
                  <a:gd name="T53" fmla="*/ 18 h 58"/>
                  <a:gd name="T54" fmla="*/ 8 w 30"/>
                  <a:gd name="T55" fmla="*/ 14 h 58"/>
                  <a:gd name="T56" fmla="*/ 8 w 30"/>
                  <a:gd name="T57" fmla="*/ 12 h 58"/>
                  <a:gd name="T58" fmla="*/ 8 w 30"/>
                  <a:gd name="T59" fmla="*/ 8 h 58"/>
                  <a:gd name="T60" fmla="*/ 8 w 30"/>
                  <a:gd name="T61" fmla="*/ 6 h 58"/>
                  <a:gd name="T62" fmla="*/ 6 w 30"/>
                  <a:gd name="T63" fmla="*/ 6 h 58"/>
                  <a:gd name="T64" fmla="*/ 2 w 30"/>
                  <a:gd name="T65" fmla="*/ 4 h 58"/>
                  <a:gd name="T66" fmla="*/ 0 w 30"/>
                  <a:gd name="T67" fmla="*/ 2 h 58"/>
                  <a:gd name="T68" fmla="*/ 0 w 30"/>
                  <a:gd name="T69" fmla="*/ 0 h 58"/>
                  <a:gd name="T70" fmla="*/ 8 w 30"/>
                  <a:gd name="T71" fmla="*/ 0 h 58"/>
                  <a:gd name="T72" fmla="*/ 8 w 30"/>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 h="58">
                    <a:moveTo>
                      <a:pt x="8" y="0"/>
                    </a:moveTo>
                    <a:lnTo>
                      <a:pt x="10" y="4"/>
                    </a:lnTo>
                    <a:lnTo>
                      <a:pt x="12" y="8"/>
                    </a:lnTo>
                    <a:lnTo>
                      <a:pt x="22" y="32"/>
                    </a:lnTo>
                    <a:lnTo>
                      <a:pt x="22" y="36"/>
                    </a:lnTo>
                    <a:lnTo>
                      <a:pt x="26" y="40"/>
                    </a:lnTo>
                    <a:lnTo>
                      <a:pt x="26" y="44"/>
                    </a:lnTo>
                    <a:lnTo>
                      <a:pt x="28" y="50"/>
                    </a:lnTo>
                    <a:lnTo>
                      <a:pt x="30" y="52"/>
                    </a:lnTo>
                    <a:lnTo>
                      <a:pt x="30" y="58"/>
                    </a:lnTo>
                    <a:lnTo>
                      <a:pt x="22" y="56"/>
                    </a:lnTo>
                    <a:lnTo>
                      <a:pt x="22" y="56"/>
                    </a:lnTo>
                    <a:lnTo>
                      <a:pt x="22" y="54"/>
                    </a:lnTo>
                    <a:lnTo>
                      <a:pt x="20" y="50"/>
                    </a:lnTo>
                    <a:lnTo>
                      <a:pt x="24" y="48"/>
                    </a:lnTo>
                    <a:lnTo>
                      <a:pt x="24" y="46"/>
                    </a:lnTo>
                    <a:lnTo>
                      <a:pt x="24" y="42"/>
                    </a:lnTo>
                    <a:lnTo>
                      <a:pt x="24" y="40"/>
                    </a:lnTo>
                    <a:lnTo>
                      <a:pt x="20" y="34"/>
                    </a:lnTo>
                    <a:lnTo>
                      <a:pt x="16" y="34"/>
                    </a:lnTo>
                    <a:lnTo>
                      <a:pt x="14" y="32"/>
                    </a:lnTo>
                    <a:lnTo>
                      <a:pt x="12" y="32"/>
                    </a:lnTo>
                    <a:lnTo>
                      <a:pt x="12" y="30"/>
                    </a:lnTo>
                    <a:lnTo>
                      <a:pt x="14" y="30"/>
                    </a:lnTo>
                    <a:lnTo>
                      <a:pt x="14" y="26"/>
                    </a:lnTo>
                    <a:lnTo>
                      <a:pt x="14" y="22"/>
                    </a:lnTo>
                    <a:lnTo>
                      <a:pt x="12" y="18"/>
                    </a:lnTo>
                    <a:lnTo>
                      <a:pt x="8" y="14"/>
                    </a:lnTo>
                    <a:lnTo>
                      <a:pt x="8" y="12"/>
                    </a:lnTo>
                    <a:lnTo>
                      <a:pt x="8" y="8"/>
                    </a:lnTo>
                    <a:lnTo>
                      <a:pt x="8" y="6"/>
                    </a:lnTo>
                    <a:lnTo>
                      <a:pt x="6" y="6"/>
                    </a:lnTo>
                    <a:lnTo>
                      <a:pt x="2" y="4"/>
                    </a:lnTo>
                    <a:lnTo>
                      <a:pt x="0" y="2"/>
                    </a:lnTo>
                    <a:lnTo>
                      <a:pt x="0" y="0"/>
                    </a:lnTo>
                    <a:lnTo>
                      <a:pt x="8" y="0"/>
                    </a:lnTo>
                    <a:lnTo>
                      <a:pt x="8" y="0"/>
                    </a:lnTo>
                    <a:close/>
                  </a:path>
                </a:pathLst>
              </a:custGeom>
              <a:grpFill/>
              <a:ln w="3175" cmpd="sng">
                <a:solidFill>
                  <a:srgbClr val="000000"/>
                </a:solidFill>
                <a:round/>
                <a:headEnd/>
                <a:tailEnd/>
              </a:ln>
            </p:spPr>
            <p:txBody>
              <a:bodyPr/>
              <a:lstStyle/>
              <a:p>
                <a:endParaRPr lang="en-US" sz="2600" dirty="0"/>
              </a:p>
            </p:txBody>
          </p:sp>
          <p:sp>
            <p:nvSpPr>
              <p:cNvPr id="1027" name="Freeform 244"/>
              <p:cNvSpPr>
                <a:spLocks/>
              </p:cNvSpPr>
              <p:nvPr/>
            </p:nvSpPr>
            <p:spPr bwMode="auto">
              <a:xfrm>
                <a:off x="4422" y="2501"/>
                <a:ext cx="418" cy="162"/>
              </a:xfrm>
              <a:custGeom>
                <a:avLst/>
                <a:gdLst>
                  <a:gd name="T0" fmla="*/ 310 w 418"/>
                  <a:gd name="T1" fmla="*/ 4 h 162"/>
                  <a:gd name="T2" fmla="*/ 312 w 418"/>
                  <a:gd name="T3" fmla="*/ 6 h 162"/>
                  <a:gd name="T4" fmla="*/ 320 w 418"/>
                  <a:gd name="T5" fmla="*/ 10 h 162"/>
                  <a:gd name="T6" fmla="*/ 318 w 418"/>
                  <a:gd name="T7" fmla="*/ 14 h 162"/>
                  <a:gd name="T8" fmla="*/ 320 w 418"/>
                  <a:gd name="T9" fmla="*/ 18 h 162"/>
                  <a:gd name="T10" fmla="*/ 322 w 418"/>
                  <a:gd name="T11" fmla="*/ 30 h 162"/>
                  <a:gd name="T12" fmla="*/ 326 w 418"/>
                  <a:gd name="T13" fmla="*/ 36 h 162"/>
                  <a:gd name="T14" fmla="*/ 328 w 418"/>
                  <a:gd name="T15" fmla="*/ 30 h 162"/>
                  <a:gd name="T16" fmla="*/ 324 w 418"/>
                  <a:gd name="T17" fmla="*/ 20 h 162"/>
                  <a:gd name="T18" fmla="*/ 324 w 418"/>
                  <a:gd name="T19" fmla="*/ 14 h 162"/>
                  <a:gd name="T20" fmla="*/ 328 w 418"/>
                  <a:gd name="T21" fmla="*/ 10 h 162"/>
                  <a:gd name="T22" fmla="*/ 332 w 418"/>
                  <a:gd name="T23" fmla="*/ 8 h 162"/>
                  <a:gd name="T24" fmla="*/ 336 w 418"/>
                  <a:gd name="T25" fmla="*/ 8 h 162"/>
                  <a:gd name="T26" fmla="*/ 340 w 418"/>
                  <a:gd name="T27" fmla="*/ 6 h 162"/>
                  <a:gd name="T28" fmla="*/ 346 w 418"/>
                  <a:gd name="T29" fmla="*/ 10 h 162"/>
                  <a:gd name="T30" fmla="*/ 348 w 418"/>
                  <a:gd name="T31" fmla="*/ 16 h 162"/>
                  <a:gd name="T32" fmla="*/ 352 w 418"/>
                  <a:gd name="T33" fmla="*/ 20 h 162"/>
                  <a:gd name="T34" fmla="*/ 356 w 418"/>
                  <a:gd name="T35" fmla="*/ 28 h 162"/>
                  <a:gd name="T36" fmla="*/ 358 w 418"/>
                  <a:gd name="T37" fmla="*/ 32 h 162"/>
                  <a:gd name="T38" fmla="*/ 362 w 418"/>
                  <a:gd name="T39" fmla="*/ 32 h 162"/>
                  <a:gd name="T40" fmla="*/ 366 w 418"/>
                  <a:gd name="T41" fmla="*/ 36 h 162"/>
                  <a:gd name="T42" fmla="*/ 374 w 418"/>
                  <a:gd name="T43" fmla="*/ 46 h 162"/>
                  <a:gd name="T44" fmla="*/ 374 w 418"/>
                  <a:gd name="T45" fmla="*/ 40 h 162"/>
                  <a:gd name="T46" fmla="*/ 378 w 418"/>
                  <a:gd name="T47" fmla="*/ 32 h 162"/>
                  <a:gd name="T48" fmla="*/ 380 w 418"/>
                  <a:gd name="T49" fmla="*/ 40 h 162"/>
                  <a:gd name="T50" fmla="*/ 386 w 418"/>
                  <a:gd name="T51" fmla="*/ 54 h 162"/>
                  <a:gd name="T52" fmla="*/ 388 w 418"/>
                  <a:gd name="T53" fmla="*/ 60 h 162"/>
                  <a:gd name="T54" fmla="*/ 388 w 418"/>
                  <a:gd name="T55" fmla="*/ 62 h 162"/>
                  <a:gd name="T56" fmla="*/ 390 w 418"/>
                  <a:gd name="T57" fmla="*/ 68 h 162"/>
                  <a:gd name="T58" fmla="*/ 396 w 418"/>
                  <a:gd name="T59" fmla="*/ 82 h 162"/>
                  <a:gd name="T60" fmla="*/ 398 w 418"/>
                  <a:gd name="T61" fmla="*/ 84 h 162"/>
                  <a:gd name="T62" fmla="*/ 408 w 418"/>
                  <a:gd name="T63" fmla="*/ 110 h 162"/>
                  <a:gd name="T64" fmla="*/ 410 w 418"/>
                  <a:gd name="T65" fmla="*/ 116 h 162"/>
                  <a:gd name="T66" fmla="*/ 412 w 418"/>
                  <a:gd name="T67" fmla="*/ 122 h 162"/>
                  <a:gd name="T68" fmla="*/ 412 w 418"/>
                  <a:gd name="T69" fmla="*/ 126 h 162"/>
                  <a:gd name="T70" fmla="*/ 416 w 418"/>
                  <a:gd name="T71" fmla="*/ 146 h 162"/>
                  <a:gd name="T72" fmla="*/ 418 w 418"/>
                  <a:gd name="T73" fmla="*/ 152 h 162"/>
                  <a:gd name="T74" fmla="*/ 382 w 418"/>
                  <a:gd name="T75" fmla="*/ 140 h 162"/>
                  <a:gd name="T76" fmla="*/ 386 w 418"/>
                  <a:gd name="T77" fmla="*/ 150 h 162"/>
                  <a:gd name="T78" fmla="*/ 384 w 418"/>
                  <a:gd name="T79" fmla="*/ 152 h 162"/>
                  <a:gd name="T80" fmla="*/ 0 w 418"/>
                  <a:gd name="T81" fmla="*/ 160 h 162"/>
                  <a:gd name="T82" fmla="*/ 104 w 418"/>
                  <a:gd name="T83" fmla="*/ 6 h 162"/>
                  <a:gd name="T84" fmla="*/ 310 w 418"/>
                  <a:gd name="T85" fmla="*/ 0 h 162"/>
                  <a:gd name="T86" fmla="*/ 310 w 418"/>
                  <a:gd name="T8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8" h="162">
                    <a:moveTo>
                      <a:pt x="310" y="0"/>
                    </a:moveTo>
                    <a:lnTo>
                      <a:pt x="310" y="4"/>
                    </a:lnTo>
                    <a:lnTo>
                      <a:pt x="312" y="6"/>
                    </a:lnTo>
                    <a:lnTo>
                      <a:pt x="312" y="6"/>
                    </a:lnTo>
                    <a:lnTo>
                      <a:pt x="318" y="6"/>
                    </a:lnTo>
                    <a:lnTo>
                      <a:pt x="320" y="10"/>
                    </a:lnTo>
                    <a:lnTo>
                      <a:pt x="318" y="12"/>
                    </a:lnTo>
                    <a:lnTo>
                      <a:pt x="318" y="14"/>
                    </a:lnTo>
                    <a:lnTo>
                      <a:pt x="316" y="16"/>
                    </a:lnTo>
                    <a:lnTo>
                      <a:pt x="320" y="18"/>
                    </a:lnTo>
                    <a:lnTo>
                      <a:pt x="322" y="26"/>
                    </a:lnTo>
                    <a:lnTo>
                      <a:pt x="322" y="30"/>
                    </a:lnTo>
                    <a:lnTo>
                      <a:pt x="324" y="34"/>
                    </a:lnTo>
                    <a:lnTo>
                      <a:pt x="326" y="36"/>
                    </a:lnTo>
                    <a:lnTo>
                      <a:pt x="328" y="32"/>
                    </a:lnTo>
                    <a:lnTo>
                      <a:pt x="328" y="30"/>
                    </a:lnTo>
                    <a:lnTo>
                      <a:pt x="324" y="22"/>
                    </a:lnTo>
                    <a:lnTo>
                      <a:pt x="324" y="20"/>
                    </a:lnTo>
                    <a:lnTo>
                      <a:pt x="324" y="16"/>
                    </a:lnTo>
                    <a:lnTo>
                      <a:pt x="324" y="14"/>
                    </a:lnTo>
                    <a:lnTo>
                      <a:pt x="326" y="10"/>
                    </a:lnTo>
                    <a:lnTo>
                      <a:pt x="328" y="10"/>
                    </a:lnTo>
                    <a:lnTo>
                      <a:pt x="330" y="10"/>
                    </a:lnTo>
                    <a:lnTo>
                      <a:pt x="332" y="8"/>
                    </a:lnTo>
                    <a:lnTo>
                      <a:pt x="334" y="8"/>
                    </a:lnTo>
                    <a:lnTo>
                      <a:pt x="336" y="8"/>
                    </a:lnTo>
                    <a:lnTo>
                      <a:pt x="340" y="8"/>
                    </a:lnTo>
                    <a:lnTo>
                      <a:pt x="340" y="6"/>
                    </a:lnTo>
                    <a:lnTo>
                      <a:pt x="346" y="6"/>
                    </a:lnTo>
                    <a:lnTo>
                      <a:pt x="346" y="10"/>
                    </a:lnTo>
                    <a:lnTo>
                      <a:pt x="348" y="12"/>
                    </a:lnTo>
                    <a:lnTo>
                      <a:pt x="348" y="16"/>
                    </a:lnTo>
                    <a:lnTo>
                      <a:pt x="350" y="18"/>
                    </a:lnTo>
                    <a:lnTo>
                      <a:pt x="352" y="20"/>
                    </a:lnTo>
                    <a:lnTo>
                      <a:pt x="352" y="22"/>
                    </a:lnTo>
                    <a:lnTo>
                      <a:pt x="356" y="28"/>
                    </a:lnTo>
                    <a:lnTo>
                      <a:pt x="358" y="30"/>
                    </a:lnTo>
                    <a:lnTo>
                      <a:pt x="358" y="32"/>
                    </a:lnTo>
                    <a:lnTo>
                      <a:pt x="360" y="32"/>
                    </a:lnTo>
                    <a:lnTo>
                      <a:pt x="362" y="32"/>
                    </a:lnTo>
                    <a:lnTo>
                      <a:pt x="364" y="32"/>
                    </a:lnTo>
                    <a:lnTo>
                      <a:pt x="366" y="36"/>
                    </a:lnTo>
                    <a:lnTo>
                      <a:pt x="372" y="46"/>
                    </a:lnTo>
                    <a:lnTo>
                      <a:pt x="374" y="46"/>
                    </a:lnTo>
                    <a:lnTo>
                      <a:pt x="376" y="46"/>
                    </a:lnTo>
                    <a:lnTo>
                      <a:pt x="374" y="40"/>
                    </a:lnTo>
                    <a:lnTo>
                      <a:pt x="370" y="32"/>
                    </a:lnTo>
                    <a:lnTo>
                      <a:pt x="378" y="32"/>
                    </a:lnTo>
                    <a:lnTo>
                      <a:pt x="378" y="38"/>
                    </a:lnTo>
                    <a:lnTo>
                      <a:pt x="380" y="40"/>
                    </a:lnTo>
                    <a:lnTo>
                      <a:pt x="386" y="52"/>
                    </a:lnTo>
                    <a:lnTo>
                      <a:pt x="386" y="54"/>
                    </a:lnTo>
                    <a:lnTo>
                      <a:pt x="386" y="58"/>
                    </a:lnTo>
                    <a:lnTo>
                      <a:pt x="388" y="60"/>
                    </a:lnTo>
                    <a:lnTo>
                      <a:pt x="388" y="60"/>
                    </a:lnTo>
                    <a:lnTo>
                      <a:pt x="388" y="62"/>
                    </a:lnTo>
                    <a:lnTo>
                      <a:pt x="388" y="64"/>
                    </a:lnTo>
                    <a:lnTo>
                      <a:pt x="390" y="68"/>
                    </a:lnTo>
                    <a:lnTo>
                      <a:pt x="392" y="74"/>
                    </a:lnTo>
                    <a:lnTo>
                      <a:pt x="396" y="82"/>
                    </a:lnTo>
                    <a:lnTo>
                      <a:pt x="398" y="84"/>
                    </a:lnTo>
                    <a:lnTo>
                      <a:pt x="398" y="84"/>
                    </a:lnTo>
                    <a:lnTo>
                      <a:pt x="404" y="100"/>
                    </a:lnTo>
                    <a:lnTo>
                      <a:pt x="408" y="110"/>
                    </a:lnTo>
                    <a:lnTo>
                      <a:pt x="408" y="114"/>
                    </a:lnTo>
                    <a:lnTo>
                      <a:pt x="410" y="116"/>
                    </a:lnTo>
                    <a:lnTo>
                      <a:pt x="410" y="120"/>
                    </a:lnTo>
                    <a:lnTo>
                      <a:pt x="412" y="122"/>
                    </a:lnTo>
                    <a:lnTo>
                      <a:pt x="412" y="122"/>
                    </a:lnTo>
                    <a:lnTo>
                      <a:pt x="412" y="126"/>
                    </a:lnTo>
                    <a:lnTo>
                      <a:pt x="414" y="140"/>
                    </a:lnTo>
                    <a:lnTo>
                      <a:pt x="416" y="146"/>
                    </a:lnTo>
                    <a:lnTo>
                      <a:pt x="418" y="152"/>
                    </a:lnTo>
                    <a:lnTo>
                      <a:pt x="418" y="152"/>
                    </a:lnTo>
                    <a:lnTo>
                      <a:pt x="394" y="152"/>
                    </a:lnTo>
                    <a:lnTo>
                      <a:pt x="382" y="140"/>
                    </a:lnTo>
                    <a:lnTo>
                      <a:pt x="382" y="146"/>
                    </a:lnTo>
                    <a:lnTo>
                      <a:pt x="386" y="150"/>
                    </a:lnTo>
                    <a:lnTo>
                      <a:pt x="388" y="152"/>
                    </a:lnTo>
                    <a:lnTo>
                      <a:pt x="384" y="152"/>
                    </a:lnTo>
                    <a:lnTo>
                      <a:pt x="384" y="162"/>
                    </a:lnTo>
                    <a:lnTo>
                      <a:pt x="0" y="160"/>
                    </a:lnTo>
                    <a:lnTo>
                      <a:pt x="104" y="56"/>
                    </a:lnTo>
                    <a:lnTo>
                      <a:pt x="104" y="6"/>
                    </a:lnTo>
                    <a:lnTo>
                      <a:pt x="310" y="4"/>
                    </a:lnTo>
                    <a:lnTo>
                      <a:pt x="310" y="0"/>
                    </a:lnTo>
                    <a:lnTo>
                      <a:pt x="310" y="0"/>
                    </a:lnTo>
                    <a:lnTo>
                      <a:pt x="310" y="0"/>
                    </a:lnTo>
                    <a:close/>
                  </a:path>
                </a:pathLst>
              </a:custGeom>
              <a:grpFill/>
              <a:ln w="3175" cmpd="sng">
                <a:solidFill>
                  <a:srgbClr val="000000"/>
                </a:solidFill>
                <a:round/>
                <a:headEnd/>
                <a:tailEnd/>
              </a:ln>
            </p:spPr>
            <p:txBody>
              <a:bodyPr/>
              <a:lstStyle/>
              <a:p>
                <a:endParaRPr lang="en-US" sz="2600" dirty="0"/>
              </a:p>
            </p:txBody>
          </p:sp>
          <p:sp>
            <p:nvSpPr>
              <p:cNvPr id="1028" name="Freeform 245"/>
              <p:cNvSpPr>
                <a:spLocks/>
              </p:cNvSpPr>
              <p:nvPr/>
            </p:nvSpPr>
            <p:spPr bwMode="auto">
              <a:xfrm>
                <a:off x="4062" y="2503"/>
                <a:ext cx="364" cy="278"/>
              </a:xfrm>
              <a:custGeom>
                <a:avLst/>
                <a:gdLst>
                  <a:gd name="T0" fmla="*/ 326 w 364"/>
                  <a:gd name="T1" fmla="*/ 0 h 278"/>
                  <a:gd name="T2" fmla="*/ 328 w 364"/>
                  <a:gd name="T3" fmla="*/ 4 h 278"/>
                  <a:gd name="T4" fmla="*/ 330 w 364"/>
                  <a:gd name="T5" fmla="*/ 6 h 278"/>
                  <a:gd name="T6" fmla="*/ 330 w 364"/>
                  <a:gd name="T7" fmla="*/ 8 h 278"/>
                  <a:gd name="T8" fmla="*/ 334 w 364"/>
                  <a:gd name="T9" fmla="*/ 8 h 278"/>
                  <a:gd name="T10" fmla="*/ 336 w 364"/>
                  <a:gd name="T11" fmla="*/ 10 h 278"/>
                  <a:gd name="T12" fmla="*/ 340 w 364"/>
                  <a:gd name="T13" fmla="*/ 14 h 278"/>
                  <a:gd name="T14" fmla="*/ 344 w 364"/>
                  <a:gd name="T15" fmla="*/ 14 h 278"/>
                  <a:gd name="T16" fmla="*/ 344 w 364"/>
                  <a:gd name="T17" fmla="*/ 16 h 278"/>
                  <a:gd name="T18" fmla="*/ 344 w 364"/>
                  <a:gd name="T19" fmla="*/ 20 h 278"/>
                  <a:gd name="T20" fmla="*/ 344 w 364"/>
                  <a:gd name="T21" fmla="*/ 22 h 278"/>
                  <a:gd name="T22" fmla="*/ 346 w 364"/>
                  <a:gd name="T23" fmla="*/ 24 h 278"/>
                  <a:gd name="T24" fmla="*/ 348 w 364"/>
                  <a:gd name="T25" fmla="*/ 26 h 278"/>
                  <a:gd name="T26" fmla="*/ 352 w 364"/>
                  <a:gd name="T27" fmla="*/ 28 h 278"/>
                  <a:gd name="T28" fmla="*/ 354 w 364"/>
                  <a:gd name="T29" fmla="*/ 26 h 278"/>
                  <a:gd name="T30" fmla="*/ 356 w 364"/>
                  <a:gd name="T31" fmla="*/ 28 h 278"/>
                  <a:gd name="T32" fmla="*/ 364 w 364"/>
                  <a:gd name="T33" fmla="*/ 40 h 278"/>
                  <a:gd name="T34" fmla="*/ 360 w 364"/>
                  <a:gd name="T35" fmla="*/ 158 h 278"/>
                  <a:gd name="T36" fmla="*/ 332 w 364"/>
                  <a:gd name="T37" fmla="*/ 276 h 278"/>
                  <a:gd name="T38" fmla="*/ 68 w 364"/>
                  <a:gd name="T39" fmla="*/ 278 h 278"/>
                  <a:gd name="T40" fmla="*/ 70 w 364"/>
                  <a:gd name="T41" fmla="*/ 268 h 278"/>
                  <a:gd name="T42" fmla="*/ 56 w 364"/>
                  <a:gd name="T43" fmla="*/ 268 h 278"/>
                  <a:gd name="T44" fmla="*/ 56 w 364"/>
                  <a:gd name="T45" fmla="*/ 278 h 278"/>
                  <a:gd name="T46" fmla="*/ 0 w 364"/>
                  <a:gd name="T47" fmla="*/ 276 h 278"/>
                  <a:gd name="T48" fmla="*/ 2 w 364"/>
                  <a:gd name="T49" fmla="*/ 112 h 278"/>
                  <a:gd name="T50" fmla="*/ 118 w 364"/>
                  <a:gd name="T51" fmla="*/ 112 h 278"/>
                  <a:gd name="T52" fmla="*/ 118 w 364"/>
                  <a:gd name="T53" fmla="*/ 110 h 278"/>
                  <a:gd name="T54" fmla="*/ 118 w 364"/>
                  <a:gd name="T55" fmla="*/ 108 h 278"/>
                  <a:gd name="T56" fmla="*/ 122 w 364"/>
                  <a:gd name="T57" fmla="*/ 108 h 278"/>
                  <a:gd name="T58" fmla="*/ 122 w 364"/>
                  <a:gd name="T59" fmla="*/ 112 h 278"/>
                  <a:gd name="T60" fmla="*/ 156 w 364"/>
                  <a:gd name="T61" fmla="*/ 112 h 278"/>
                  <a:gd name="T62" fmla="*/ 156 w 364"/>
                  <a:gd name="T63" fmla="*/ 56 h 278"/>
                  <a:gd name="T64" fmla="*/ 208 w 364"/>
                  <a:gd name="T65" fmla="*/ 56 h 278"/>
                  <a:gd name="T66" fmla="*/ 208 w 364"/>
                  <a:gd name="T67" fmla="*/ 2 h 278"/>
                  <a:gd name="T68" fmla="*/ 326 w 364"/>
                  <a:gd name="T69" fmla="*/ 0 h 278"/>
                  <a:gd name="T70" fmla="*/ 326 w 364"/>
                  <a:gd name="T7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4" h="278">
                    <a:moveTo>
                      <a:pt x="326" y="0"/>
                    </a:moveTo>
                    <a:lnTo>
                      <a:pt x="328" y="4"/>
                    </a:lnTo>
                    <a:lnTo>
                      <a:pt x="330" y="6"/>
                    </a:lnTo>
                    <a:lnTo>
                      <a:pt x="330" y="8"/>
                    </a:lnTo>
                    <a:lnTo>
                      <a:pt x="334" y="8"/>
                    </a:lnTo>
                    <a:lnTo>
                      <a:pt x="336" y="10"/>
                    </a:lnTo>
                    <a:lnTo>
                      <a:pt x="340" y="14"/>
                    </a:lnTo>
                    <a:lnTo>
                      <a:pt x="344" y="14"/>
                    </a:lnTo>
                    <a:lnTo>
                      <a:pt x="344" y="16"/>
                    </a:lnTo>
                    <a:lnTo>
                      <a:pt x="344" y="20"/>
                    </a:lnTo>
                    <a:lnTo>
                      <a:pt x="344" y="22"/>
                    </a:lnTo>
                    <a:lnTo>
                      <a:pt x="346" y="24"/>
                    </a:lnTo>
                    <a:lnTo>
                      <a:pt x="348" y="26"/>
                    </a:lnTo>
                    <a:lnTo>
                      <a:pt x="352" y="28"/>
                    </a:lnTo>
                    <a:lnTo>
                      <a:pt x="354" y="26"/>
                    </a:lnTo>
                    <a:lnTo>
                      <a:pt x="356" y="28"/>
                    </a:lnTo>
                    <a:lnTo>
                      <a:pt x="364" y="40"/>
                    </a:lnTo>
                    <a:lnTo>
                      <a:pt x="360" y="158"/>
                    </a:lnTo>
                    <a:lnTo>
                      <a:pt x="332" y="276"/>
                    </a:lnTo>
                    <a:lnTo>
                      <a:pt x="68" y="278"/>
                    </a:lnTo>
                    <a:lnTo>
                      <a:pt x="70" y="268"/>
                    </a:lnTo>
                    <a:lnTo>
                      <a:pt x="56" y="268"/>
                    </a:lnTo>
                    <a:lnTo>
                      <a:pt x="56" y="278"/>
                    </a:lnTo>
                    <a:lnTo>
                      <a:pt x="0" y="276"/>
                    </a:lnTo>
                    <a:lnTo>
                      <a:pt x="2" y="112"/>
                    </a:lnTo>
                    <a:lnTo>
                      <a:pt x="118" y="112"/>
                    </a:lnTo>
                    <a:lnTo>
                      <a:pt x="118" y="110"/>
                    </a:lnTo>
                    <a:lnTo>
                      <a:pt x="118" y="108"/>
                    </a:lnTo>
                    <a:lnTo>
                      <a:pt x="122" y="108"/>
                    </a:lnTo>
                    <a:lnTo>
                      <a:pt x="122" y="112"/>
                    </a:lnTo>
                    <a:lnTo>
                      <a:pt x="156" y="112"/>
                    </a:lnTo>
                    <a:lnTo>
                      <a:pt x="156" y="56"/>
                    </a:lnTo>
                    <a:lnTo>
                      <a:pt x="208" y="56"/>
                    </a:lnTo>
                    <a:lnTo>
                      <a:pt x="208" y="2"/>
                    </a:lnTo>
                    <a:lnTo>
                      <a:pt x="326" y="0"/>
                    </a:lnTo>
                    <a:lnTo>
                      <a:pt x="326" y="0"/>
                    </a:lnTo>
                    <a:close/>
                  </a:path>
                </a:pathLst>
              </a:custGeom>
              <a:grpFill/>
              <a:ln w="3175" cmpd="sng">
                <a:solidFill>
                  <a:srgbClr val="000000"/>
                </a:solidFill>
                <a:round/>
                <a:headEnd/>
                <a:tailEnd/>
              </a:ln>
            </p:spPr>
            <p:txBody>
              <a:bodyPr/>
              <a:lstStyle/>
              <a:p>
                <a:endParaRPr lang="en-US" sz="2600" dirty="0"/>
              </a:p>
            </p:txBody>
          </p:sp>
          <p:sp>
            <p:nvSpPr>
              <p:cNvPr id="1029" name="Freeform 246"/>
              <p:cNvSpPr>
                <a:spLocks/>
              </p:cNvSpPr>
              <p:nvPr/>
            </p:nvSpPr>
            <p:spPr bwMode="auto">
              <a:xfrm>
                <a:off x="3784" y="2613"/>
                <a:ext cx="280" cy="168"/>
              </a:xfrm>
              <a:custGeom>
                <a:avLst/>
                <a:gdLst>
                  <a:gd name="T0" fmla="*/ 280 w 280"/>
                  <a:gd name="T1" fmla="*/ 2 h 168"/>
                  <a:gd name="T2" fmla="*/ 278 w 280"/>
                  <a:gd name="T3" fmla="*/ 166 h 168"/>
                  <a:gd name="T4" fmla="*/ 16 w 280"/>
                  <a:gd name="T5" fmla="*/ 168 h 168"/>
                  <a:gd name="T6" fmla="*/ 18 w 280"/>
                  <a:gd name="T7" fmla="*/ 162 h 168"/>
                  <a:gd name="T8" fmla="*/ 18 w 280"/>
                  <a:gd name="T9" fmla="*/ 160 h 168"/>
                  <a:gd name="T10" fmla="*/ 18 w 280"/>
                  <a:gd name="T11" fmla="*/ 158 h 168"/>
                  <a:gd name="T12" fmla="*/ 22 w 280"/>
                  <a:gd name="T13" fmla="*/ 150 h 168"/>
                  <a:gd name="T14" fmla="*/ 24 w 280"/>
                  <a:gd name="T15" fmla="*/ 142 h 168"/>
                  <a:gd name="T16" fmla="*/ 24 w 280"/>
                  <a:gd name="T17" fmla="*/ 134 h 168"/>
                  <a:gd name="T18" fmla="*/ 22 w 280"/>
                  <a:gd name="T19" fmla="*/ 130 h 168"/>
                  <a:gd name="T20" fmla="*/ 22 w 280"/>
                  <a:gd name="T21" fmla="*/ 128 h 168"/>
                  <a:gd name="T22" fmla="*/ 22 w 280"/>
                  <a:gd name="T23" fmla="*/ 126 h 168"/>
                  <a:gd name="T24" fmla="*/ 22 w 280"/>
                  <a:gd name="T25" fmla="*/ 120 h 168"/>
                  <a:gd name="T26" fmla="*/ 24 w 280"/>
                  <a:gd name="T27" fmla="*/ 114 h 168"/>
                  <a:gd name="T28" fmla="*/ 24 w 280"/>
                  <a:gd name="T29" fmla="*/ 110 h 168"/>
                  <a:gd name="T30" fmla="*/ 24 w 280"/>
                  <a:gd name="T31" fmla="*/ 106 h 168"/>
                  <a:gd name="T32" fmla="*/ 24 w 280"/>
                  <a:gd name="T33" fmla="*/ 102 h 168"/>
                  <a:gd name="T34" fmla="*/ 20 w 280"/>
                  <a:gd name="T35" fmla="*/ 98 h 168"/>
                  <a:gd name="T36" fmla="*/ 12 w 280"/>
                  <a:gd name="T37" fmla="*/ 96 h 168"/>
                  <a:gd name="T38" fmla="*/ 8 w 280"/>
                  <a:gd name="T39" fmla="*/ 96 h 168"/>
                  <a:gd name="T40" fmla="*/ 6 w 280"/>
                  <a:gd name="T41" fmla="*/ 92 h 168"/>
                  <a:gd name="T42" fmla="*/ 2 w 280"/>
                  <a:gd name="T43" fmla="*/ 90 h 168"/>
                  <a:gd name="T44" fmla="*/ 0 w 280"/>
                  <a:gd name="T45" fmla="*/ 88 h 168"/>
                  <a:gd name="T46" fmla="*/ 0 w 280"/>
                  <a:gd name="T47" fmla="*/ 86 h 168"/>
                  <a:gd name="T48" fmla="*/ 0 w 280"/>
                  <a:gd name="T49" fmla="*/ 82 h 168"/>
                  <a:gd name="T50" fmla="*/ 0 w 280"/>
                  <a:gd name="T51" fmla="*/ 76 h 168"/>
                  <a:gd name="T52" fmla="*/ 0 w 280"/>
                  <a:gd name="T53" fmla="*/ 72 h 168"/>
                  <a:gd name="T54" fmla="*/ 4 w 280"/>
                  <a:gd name="T55" fmla="*/ 68 h 168"/>
                  <a:gd name="T56" fmla="*/ 16 w 280"/>
                  <a:gd name="T57" fmla="*/ 64 h 168"/>
                  <a:gd name="T58" fmla="*/ 20 w 280"/>
                  <a:gd name="T59" fmla="*/ 60 h 168"/>
                  <a:gd name="T60" fmla="*/ 28 w 280"/>
                  <a:gd name="T61" fmla="*/ 56 h 168"/>
                  <a:gd name="T62" fmla="*/ 30 w 280"/>
                  <a:gd name="T63" fmla="*/ 56 h 168"/>
                  <a:gd name="T64" fmla="*/ 32 w 280"/>
                  <a:gd name="T65" fmla="*/ 54 h 168"/>
                  <a:gd name="T66" fmla="*/ 38 w 280"/>
                  <a:gd name="T67" fmla="*/ 54 h 168"/>
                  <a:gd name="T68" fmla="*/ 42 w 280"/>
                  <a:gd name="T69" fmla="*/ 54 h 168"/>
                  <a:gd name="T70" fmla="*/ 50 w 280"/>
                  <a:gd name="T71" fmla="*/ 50 h 168"/>
                  <a:gd name="T72" fmla="*/ 56 w 280"/>
                  <a:gd name="T73" fmla="*/ 46 h 168"/>
                  <a:gd name="T74" fmla="*/ 58 w 280"/>
                  <a:gd name="T75" fmla="*/ 42 h 168"/>
                  <a:gd name="T76" fmla="*/ 56 w 280"/>
                  <a:gd name="T77" fmla="*/ 38 h 168"/>
                  <a:gd name="T78" fmla="*/ 54 w 280"/>
                  <a:gd name="T79" fmla="*/ 36 h 168"/>
                  <a:gd name="T80" fmla="*/ 52 w 280"/>
                  <a:gd name="T81" fmla="*/ 34 h 168"/>
                  <a:gd name="T82" fmla="*/ 54 w 280"/>
                  <a:gd name="T83" fmla="*/ 32 h 168"/>
                  <a:gd name="T84" fmla="*/ 58 w 280"/>
                  <a:gd name="T85" fmla="*/ 30 h 168"/>
                  <a:gd name="T86" fmla="*/ 58 w 280"/>
                  <a:gd name="T87" fmla="*/ 30 h 168"/>
                  <a:gd name="T88" fmla="*/ 60 w 280"/>
                  <a:gd name="T89" fmla="*/ 30 h 168"/>
                  <a:gd name="T90" fmla="*/ 60 w 280"/>
                  <a:gd name="T91" fmla="*/ 26 h 168"/>
                  <a:gd name="T92" fmla="*/ 62 w 280"/>
                  <a:gd name="T93" fmla="*/ 24 h 168"/>
                  <a:gd name="T94" fmla="*/ 66 w 280"/>
                  <a:gd name="T95" fmla="*/ 20 h 168"/>
                  <a:gd name="T96" fmla="*/ 66 w 280"/>
                  <a:gd name="T97" fmla="*/ 18 h 168"/>
                  <a:gd name="T98" fmla="*/ 66 w 280"/>
                  <a:gd name="T99" fmla="*/ 16 h 168"/>
                  <a:gd name="T100" fmla="*/ 62 w 280"/>
                  <a:gd name="T101" fmla="*/ 16 h 168"/>
                  <a:gd name="T102" fmla="*/ 60 w 280"/>
                  <a:gd name="T103" fmla="*/ 16 h 168"/>
                  <a:gd name="T104" fmla="*/ 62 w 280"/>
                  <a:gd name="T105" fmla="*/ 14 h 168"/>
                  <a:gd name="T106" fmla="*/ 62 w 280"/>
                  <a:gd name="T107" fmla="*/ 10 h 168"/>
                  <a:gd name="T108" fmla="*/ 62 w 280"/>
                  <a:gd name="T109" fmla="*/ 6 h 168"/>
                  <a:gd name="T110" fmla="*/ 62 w 280"/>
                  <a:gd name="T111" fmla="*/ 0 h 168"/>
                  <a:gd name="T112" fmla="*/ 280 w 280"/>
                  <a:gd name="T113" fmla="*/ 2 h 168"/>
                  <a:gd name="T114" fmla="*/ 280 w 280"/>
                  <a:gd name="T115" fmla="*/ 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168">
                    <a:moveTo>
                      <a:pt x="280" y="2"/>
                    </a:moveTo>
                    <a:lnTo>
                      <a:pt x="278" y="166"/>
                    </a:lnTo>
                    <a:lnTo>
                      <a:pt x="16" y="168"/>
                    </a:lnTo>
                    <a:lnTo>
                      <a:pt x="18" y="162"/>
                    </a:lnTo>
                    <a:lnTo>
                      <a:pt x="18" y="160"/>
                    </a:lnTo>
                    <a:lnTo>
                      <a:pt x="18" y="158"/>
                    </a:lnTo>
                    <a:lnTo>
                      <a:pt x="22" y="150"/>
                    </a:lnTo>
                    <a:lnTo>
                      <a:pt x="24" y="142"/>
                    </a:lnTo>
                    <a:lnTo>
                      <a:pt x="24" y="134"/>
                    </a:lnTo>
                    <a:lnTo>
                      <a:pt x="22" y="130"/>
                    </a:lnTo>
                    <a:lnTo>
                      <a:pt x="22" y="128"/>
                    </a:lnTo>
                    <a:lnTo>
                      <a:pt x="22" y="126"/>
                    </a:lnTo>
                    <a:lnTo>
                      <a:pt x="22" y="120"/>
                    </a:lnTo>
                    <a:lnTo>
                      <a:pt x="24" y="114"/>
                    </a:lnTo>
                    <a:lnTo>
                      <a:pt x="24" y="110"/>
                    </a:lnTo>
                    <a:lnTo>
                      <a:pt x="24" y="106"/>
                    </a:lnTo>
                    <a:lnTo>
                      <a:pt x="24" y="102"/>
                    </a:lnTo>
                    <a:lnTo>
                      <a:pt x="20" y="98"/>
                    </a:lnTo>
                    <a:lnTo>
                      <a:pt x="12" y="96"/>
                    </a:lnTo>
                    <a:lnTo>
                      <a:pt x="8" y="96"/>
                    </a:lnTo>
                    <a:lnTo>
                      <a:pt x="6" y="92"/>
                    </a:lnTo>
                    <a:lnTo>
                      <a:pt x="2" y="90"/>
                    </a:lnTo>
                    <a:lnTo>
                      <a:pt x="0" y="88"/>
                    </a:lnTo>
                    <a:lnTo>
                      <a:pt x="0" y="86"/>
                    </a:lnTo>
                    <a:lnTo>
                      <a:pt x="0" y="82"/>
                    </a:lnTo>
                    <a:lnTo>
                      <a:pt x="0" y="76"/>
                    </a:lnTo>
                    <a:lnTo>
                      <a:pt x="0" y="72"/>
                    </a:lnTo>
                    <a:lnTo>
                      <a:pt x="4" y="68"/>
                    </a:lnTo>
                    <a:lnTo>
                      <a:pt x="16" y="64"/>
                    </a:lnTo>
                    <a:lnTo>
                      <a:pt x="20" y="60"/>
                    </a:lnTo>
                    <a:lnTo>
                      <a:pt x="28" y="56"/>
                    </a:lnTo>
                    <a:lnTo>
                      <a:pt x="30" y="56"/>
                    </a:lnTo>
                    <a:lnTo>
                      <a:pt x="32" y="54"/>
                    </a:lnTo>
                    <a:lnTo>
                      <a:pt x="38" y="54"/>
                    </a:lnTo>
                    <a:lnTo>
                      <a:pt x="42" y="54"/>
                    </a:lnTo>
                    <a:lnTo>
                      <a:pt x="50" y="50"/>
                    </a:lnTo>
                    <a:lnTo>
                      <a:pt x="56" y="46"/>
                    </a:lnTo>
                    <a:lnTo>
                      <a:pt x="58" y="42"/>
                    </a:lnTo>
                    <a:lnTo>
                      <a:pt x="56" y="38"/>
                    </a:lnTo>
                    <a:lnTo>
                      <a:pt x="54" y="36"/>
                    </a:lnTo>
                    <a:lnTo>
                      <a:pt x="52" y="34"/>
                    </a:lnTo>
                    <a:lnTo>
                      <a:pt x="54" y="32"/>
                    </a:lnTo>
                    <a:lnTo>
                      <a:pt x="58" y="30"/>
                    </a:lnTo>
                    <a:lnTo>
                      <a:pt x="58" y="30"/>
                    </a:lnTo>
                    <a:lnTo>
                      <a:pt x="60" y="30"/>
                    </a:lnTo>
                    <a:lnTo>
                      <a:pt x="60" y="26"/>
                    </a:lnTo>
                    <a:lnTo>
                      <a:pt x="62" y="24"/>
                    </a:lnTo>
                    <a:lnTo>
                      <a:pt x="66" y="20"/>
                    </a:lnTo>
                    <a:lnTo>
                      <a:pt x="66" y="18"/>
                    </a:lnTo>
                    <a:lnTo>
                      <a:pt x="66" y="16"/>
                    </a:lnTo>
                    <a:lnTo>
                      <a:pt x="62" y="16"/>
                    </a:lnTo>
                    <a:lnTo>
                      <a:pt x="60" y="16"/>
                    </a:lnTo>
                    <a:lnTo>
                      <a:pt x="62" y="14"/>
                    </a:lnTo>
                    <a:lnTo>
                      <a:pt x="62" y="10"/>
                    </a:lnTo>
                    <a:lnTo>
                      <a:pt x="62" y="6"/>
                    </a:lnTo>
                    <a:lnTo>
                      <a:pt x="62" y="0"/>
                    </a:lnTo>
                    <a:lnTo>
                      <a:pt x="280" y="2"/>
                    </a:lnTo>
                    <a:lnTo>
                      <a:pt x="280" y="2"/>
                    </a:lnTo>
                    <a:close/>
                  </a:path>
                </a:pathLst>
              </a:custGeom>
              <a:grpFill/>
              <a:ln w="3175" cmpd="sng">
                <a:solidFill>
                  <a:srgbClr val="000000"/>
                </a:solidFill>
                <a:round/>
                <a:headEnd/>
                <a:tailEnd/>
              </a:ln>
            </p:spPr>
            <p:txBody>
              <a:bodyPr/>
              <a:lstStyle/>
              <a:p>
                <a:endParaRPr lang="en-US" sz="2600" dirty="0"/>
              </a:p>
            </p:txBody>
          </p:sp>
          <p:sp>
            <p:nvSpPr>
              <p:cNvPr id="1030" name="Freeform 247"/>
              <p:cNvSpPr>
                <a:spLocks/>
              </p:cNvSpPr>
              <p:nvPr/>
            </p:nvSpPr>
            <p:spPr bwMode="auto">
              <a:xfrm>
                <a:off x="3702" y="2615"/>
                <a:ext cx="140" cy="66"/>
              </a:xfrm>
              <a:custGeom>
                <a:avLst/>
                <a:gdLst>
                  <a:gd name="T0" fmla="*/ 138 w 140"/>
                  <a:gd name="T1" fmla="*/ 2 h 66"/>
                  <a:gd name="T2" fmla="*/ 140 w 140"/>
                  <a:gd name="T3" fmla="*/ 8 h 66"/>
                  <a:gd name="T4" fmla="*/ 136 w 140"/>
                  <a:gd name="T5" fmla="*/ 24 h 66"/>
                  <a:gd name="T6" fmla="*/ 132 w 140"/>
                  <a:gd name="T7" fmla="*/ 30 h 66"/>
                  <a:gd name="T8" fmla="*/ 126 w 140"/>
                  <a:gd name="T9" fmla="*/ 36 h 66"/>
                  <a:gd name="T10" fmla="*/ 122 w 140"/>
                  <a:gd name="T11" fmla="*/ 42 h 66"/>
                  <a:gd name="T12" fmla="*/ 116 w 140"/>
                  <a:gd name="T13" fmla="*/ 40 h 66"/>
                  <a:gd name="T14" fmla="*/ 108 w 140"/>
                  <a:gd name="T15" fmla="*/ 42 h 66"/>
                  <a:gd name="T16" fmla="*/ 104 w 140"/>
                  <a:gd name="T17" fmla="*/ 42 h 66"/>
                  <a:gd name="T18" fmla="*/ 100 w 140"/>
                  <a:gd name="T19" fmla="*/ 48 h 66"/>
                  <a:gd name="T20" fmla="*/ 92 w 140"/>
                  <a:gd name="T21" fmla="*/ 48 h 66"/>
                  <a:gd name="T22" fmla="*/ 80 w 140"/>
                  <a:gd name="T23" fmla="*/ 48 h 66"/>
                  <a:gd name="T24" fmla="*/ 78 w 140"/>
                  <a:gd name="T25" fmla="*/ 42 h 66"/>
                  <a:gd name="T26" fmla="*/ 72 w 140"/>
                  <a:gd name="T27" fmla="*/ 44 h 66"/>
                  <a:gd name="T28" fmla="*/ 70 w 140"/>
                  <a:gd name="T29" fmla="*/ 44 h 66"/>
                  <a:gd name="T30" fmla="*/ 70 w 140"/>
                  <a:gd name="T31" fmla="*/ 50 h 66"/>
                  <a:gd name="T32" fmla="*/ 72 w 140"/>
                  <a:gd name="T33" fmla="*/ 54 h 66"/>
                  <a:gd name="T34" fmla="*/ 60 w 140"/>
                  <a:gd name="T35" fmla="*/ 58 h 66"/>
                  <a:gd name="T36" fmla="*/ 54 w 140"/>
                  <a:gd name="T37" fmla="*/ 58 h 66"/>
                  <a:gd name="T38" fmla="*/ 54 w 140"/>
                  <a:gd name="T39" fmla="*/ 60 h 66"/>
                  <a:gd name="T40" fmla="*/ 56 w 140"/>
                  <a:gd name="T41" fmla="*/ 62 h 66"/>
                  <a:gd name="T42" fmla="*/ 60 w 140"/>
                  <a:gd name="T43" fmla="*/ 62 h 66"/>
                  <a:gd name="T44" fmla="*/ 62 w 140"/>
                  <a:gd name="T45" fmla="*/ 66 h 66"/>
                  <a:gd name="T46" fmla="*/ 56 w 140"/>
                  <a:gd name="T47" fmla="*/ 66 h 66"/>
                  <a:gd name="T48" fmla="*/ 50 w 140"/>
                  <a:gd name="T49" fmla="*/ 64 h 66"/>
                  <a:gd name="T50" fmla="*/ 44 w 140"/>
                  <a:gd name="T51" fmla="*/ 62 h 66"/>
                  <a:gd name="T52" fmla="*/ 44 w 140"/>
                  <a:gd name="T53" fmla="*/ 56 h 66"/>
                  <a:gd name="T54" fmla="*/ 46 w 140"/>
                  <a:gd name="T55" fmla="*/ 52 h 66"/>
                  <a:gd name="T56" fmla="*/ 42 w 140"/>
                  <a:gd name="T57" fmla="*/ 50 h 66"/>
                  <a:gd name="T58" fmla="*/ 38 w 140"/>
                  <a:gd name="T59" fmla="*/ 48 h 66"/>
                  <a:gd name="T60" fmla="*/ 36 w 140"/>
                  <a:gd name="T61" fmla="*/ 42 h 66"/>
                  <a:gd name="T62" fmla="*/ 40 w 140"/>
                  <a:gd name="T63" fmla="*/ 42 h 66"/>
                  <a:gd name="T64" fmla="*/ 42 w 140"/>
                  <a:gd name="T65" fmla="*/ 38 h 66"/>
                  <a:gd name="T66" fmla="*/ 38 w 140"/>
                  <a:gd name="T67" fmla="*/ 34 h 66"/>
                  <a:gd name="T68" fmla="*/ 32 w 140"/>
                  <a:gd name="T69" fmla="*/ 32 h 66"/>
                  <a:gd name="T70" fmla="*/ 30 w 140"/>
                  <a:gd name="T71" fmla="*/ 42 h 66"/>
                  <a:gd name="T72" fmla="*/ 24 w 140"/>
                  <a:gd name="T73" fmla="*/ 44 h 66"/>
                  <a:gd name="T74" fmla="*/ 14 w 140"/>
                  <a:gd name="T75" fmla="*/ 38 h 66"/>
                  <a:gd name="T76" fmla="*/ 12 w 140"/>
                  <a:gd name="T77" fmla="*/ 36 h 66"/>
                  <a:gd name="T78" fmla="*/ 12 w 140"/>
                  <a:gd name="T79" fmla="*/ 32 h 66"/>
                  <a:gd name="T80" fmla="*/ 8 w 140"/>
                  <a:gd name="T81" fmla="*/ 20 h 66"/>
                  <a:gd name="T82" fmla="*/ 4 w 140"/>
                  <a:gd name="T83" fmla="*/ 18 h 66"/>
                  <a:gd name="T84" fmla="*/ 0 w 140"/>
                  <a:gd name="T85" fmla="*/ 0 h 66"/>
                  <a:gd name="T86" fmla="*/ 138 w 140"/>
                  <a:gd name="T87" fmla="*/ 0 h 66"/>
                  <a:gd name="T88" fmla="*/ 138 w 140"/>
                  <a:gd name="T8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66">
                    <a:moveTo>
                      <a:pt x="138" y="0"/>
                    </a:moveTo>
                    <a:lnTo>
                      <a:pt x="138" y="2"/>
                    </a:lnTo>
                    <a:lnTo>
                      <a:pt x="138" y="4"/>
                    </a:lnTo>
                    <a:lnTo>
                      <a:pt x="140" y="8"/>
                    </a:lnTo>
                    <a:lnTo>
                      <a:pt x="140" y="12"/>
                    </a:lnTo>
                    <a:lnTo>
                      <a:pt x="136" y="24"/>
                    </a:lnTo>
                    <a:lnTo>
                      <a:pt x="134" y="26"/>
                    </a:lnTo>
                    <a:lnTo>
                      <a:pt x="132" y="30"/>
                    </a:lnTo>
                    <a:lnTo>
                      <a:pt x="132" y="32"/>
                    </a:lnTo>
                    <a:lnTo>
                      <a:pt x="126" y="36"/>
                    </a:lnTo>
                    <a:lnTo>
                      <a:pt x="124" y="40"/>
                    </a:lnTo>
                    <a:lnTo>
                      <a:pt x="122" y="42"/>
                    </a:lnTo>
                    <a:lnTo>
                      <a:pt x="120" y="42"/>
                    </a:lnTo>
                    <a:lnTo>
                      <a:pt x="116" y="40"/>
                    </a:lnTo>
                    <a:lnTo>
                      <a:pt x="112" y="42"/>
                    </a:lnTo>
                    <a:lnTo>
                      <a:pt x="108" y="42"/>
                    </a:lnTo>
                    <a:lnTo>
                      <a:pt x="106" y="40"/>
                    </a:lnTo>
                    <a:lnTo>
                      <a:pt x="104" y="42"/>
                    </a:lnTo>
                    <a:lnTo>
                      <a:pt x="104" y="46"/>
                    </a:lnTo>
                    <a:lnTo>
                      <a:pt x="100" y="48"/>
                    </a:lnTo>
                    <a:lnTo>
                      <a:pt x="94" y="50"/>
                    </a:lnTo>
                    <a:lnTo>
                      <a:pt x="92" y="48"/>
                    </a:lnTo>
                    <a:lnTo>
                      <a:pt x="88" y="46"/>
                    </a:lnTo>
                    <a:lnTo>
                      <a:pt x="80" y="48"/>
                    </a:lnTo>
                    <a:lnTo>
                      <a:pt x="80" y="48"/>
                    </a:lnTo>
                    <a:lnTo>
                      <a:pt x="78" y="42"/>
                    </a:lnTo>
                    <a:lnTo>
                      <a:pt x="76" y="42"/>
                    </a:lnTo>
                    <a:lnTo>
                      <a:pt x="72" y="44"/>
                    </a:lnTo>
                    <a:lnTo>
                      <a:pt x="70" y="44"/>
                    </a:lnTo>
                    <a:lnTo>
                      <a:pt x="70" y="44"/>
                    </a:lnTo>
                    <a:lnTo>
                      <a:pt x="70" y="48"/>
                    </a:lnTo>
                    <a:lnTo>
                      <a:pt x="70" y="50"/>
                    </a:lnTo>
                    <a:lnTo>
                      <a:pt x="72" y="54"/>
                    </a:lnTo>
                    <a:lnTo>
                      <a:pt x="72" y="54"/>
                    </a:lnTo>
                    <a:lnTo>
                      <a:pt x="68" y="56"/>
                    </a:lnTo>
                    <a:lnTo>
                      <a:pt x="60" y="58"/>
                    </a:lnTo>
                    <a:lnTo>
                      <a:pt x="56" y="58"/>
                    </a:lnTo>
                    <a:lnTo>
                      <a:pt x="54" y="58"/>
                    </a:lnTo>
                    <a:lnTo>
                      <a:pt x="54" y="58"/>
                    </a:lnTo>
                    <a:lnTo>
                      <a:pt x="54" y="60"/>
                    </a:lnTo>
                    <a:lnTo>
                      <a:pt x="54" y="62"/>
                    </a:lnTo>
                    <a:lnTo>
                      <a:pt x="56" y="62"/>
                    </a:lnTo>
                    <a:lnTo>
                      <a:pt x="58" y="62"/>
                    </a:lnTo>
                    <a:lnTo>
                      <a:pt x="60" y="62"/>
                    </a:lnTo>
                    <a:lnTo>
                      <a:pt x="62" y="64"/>
                    </a:lnTo>
                    <a:lnTo>
                      <a:pt x="62" y="66"/>
                    </a:lnTo>
                    <a:lnTo>
                      <a:pt x="58" y="66"/>
                    </a:lnTo>
                    <a:lnTo>
                      <a:pt x="56" y="66"/>
                    </a:lnTo>
                    <a:lnTo>
                      <a:pt x="54" y="66"/>
                    </a:lnTo>
                    <a:lnTo>
                      <a:pt x="50" y="64"/>
                    </a:lnTo>
                    <a:lnTo>
                      <a:pt x="46" y="64"/>
                    </a:lnTo>
                    <a:lnTo>
                      <a:pt x="44" y="62"/>
                    </a:lnTo>
                    <a:lnTo>
                      <a:pt x="42" y="60"/>
                    </a:lnTo>
                    <a:lnTo>
                      <a:pt x="44" y="56"/>
                    </a:lnTo>
                    <a:lnTo>
                      <a:pt x="46" y="54"/>
                    </a:lnTo>
                    <a:lnTo>
                      <a:pt x="46" y="52"/>
                    </a:lnTo>
                    <a:lnTo>
                      <a:pt x="44" y="50"/>
                    </a:lnTo>
                    <a:lnTo>
                      <a:pt x="42" y="50"/>
                    </a:lnTo>
                    <a:lnTo>
                      <a:pt x="40" y="50"/>
                    </a:lnTo>
                    <a:lnTo>
                      <a:pt x="38" y="48"/>
                    </a:lnTo>
                    <a:lnTo>
                      <a:pt x="36" y="48"/>
                    </a:lnTo>
                    <a:lnTo>
                      <a:pt x="36" y="42"/>
                    </a:lnTo>
                    <a:lnTo>
                      <a:pt x="38" y="40"/>
                    </a:lnTo>
                    <a:lnTo>
                      <a:pt x="40" y="42"/>
                    </a:lnTo>
                    <a:lnTo>
                      <a:pt x="42" y="38"/>
                    </a:lnTo>
                    <a:lnTo>
                      <a:pt x="42" y="38"/>
                    </a:lnTo>
                    <a:lnTo>
                      <a:pt x="40" y="36"/>
                    </a:lnTo>
                    <a:lnTo>
                      <a:pt x="38" y="34"/>
                    </a:lnTo>
                    <a:lnTo>
                      <a:pt x="34" y="32"/>
                    </a:lnTo>
                    <a:lnTo>
                      <a:pt x="32" y="32"/>
                    </a:lnTo>
                    <a:lnTo>
                      <a:pt x="32" y="40"/>
                    </a:lnTo>
                    <a:lnTo>
                      <a:pt x="30" y="42"/>
                    </a:lnTo>
                    <a:lnTo>
                      <a:pt x="26" y="44"/>
                    </a:lnTo>
                    <a:lnTo>
                      <a:pt x="24" y="44"/>
                    </a:lnTo>
                    <a:lnTo>
                      <a:pt x="18" y="40"/>
                    </a:lnTo>
                    <a:lnTo>
                      <a:pt x="14" y="38"/>
                    </a:lnTo>
                    <a:lnTo>
                      <a:pt x="12" y="38"/>
                    </a:lnTo>
                    <a:lnTo>
                      <a:pt x="12" y="36"/>
                    </a:lnTo>
                    <a:lnTo>
                      <a:pt x="12" y="34"/>
                    </a:lnTo>
                    <a:lnTo>
                      <a:pt x="12" y="32"/>
                    </a:lnTo>
                    <a:lnTo>
                      <a:pt x="12" y="30"/>
                    </a:lnTo>
                    <a:lnTo>
                      <a:pt x="8" y="20"/>
                    </a:lnTo>
                    <a:lnTo>
                      <a:pt x="6" y="18"/>
                    </a:lnTo>
                    <a:lnTo>
                      <a:pt x="4" y="18"/>
                    </a:lnTo>
                    <a:lnTo>
                      <a:pt x="0" y="18"/>
                    </a:lnTo>
                    <a:lnTo>
                      <a:pt x="0" y="0"/>
                    </a:lnTo>
                    <a:lnTo>
                      <a:pt x="136" y="0"/>
                    </a:lnTo>
                    <a:lnTo>
                      <a:pt x="138" y="0"/>
                    </a:lnTo>
                    <a:lnTo>
                      <a:pt x="138" y="0"/>
                    </a:lnTo>
                    <a:lnTo>
                      <a:pt x="138" y="0"/>
                    </a:lnTo>
                    <a:close/>
                  </a:path>
                </a:pathLst>
              </a:custGeom>
              <a:grpFill/>
              <a:ln w="3175" cmpd="sng">
                <a:solidFill>
                  <a:srgbClr val="000000"/>
                </a:solidFill>
                <a:round/>
                <a:headEnd/>
                <a:tailEnd/>
              </a:ln>
            </p:spPr>
            <p:txBody>
              <a:bodyPr/>
              <a:lstStyle/>
              <a:p>
                <a:endParaRPr lang="en-US" sz="2600" dirty="0"/>
              </a:p>
            </p:txBody>
          </p:sp>
          <p:sp>
            <p:nvSpPr>
              <p:cNvPr id="1031" name="Freeform 248"/>
              <p:cNvSpPr>
                <a:spLocks/>
              </p:cNvSpPr>
              <p:nvPr/>
            </p:nvSpPr>
            <p:spPr bwMode="auto">
              <a:xfrm>
                <a:off x="3650" y="2637"/>
                <a:ext cx="108" cy="132"/>
              </a:xfrm>
              <a:custGeom>
                <a:avLst/>
                <a:gdLst>
                  <a:gd name="T0" fmla="*/ 58 w 108"/>
                  <a:gd name="T1" fmla="*/ 8 h 132"/>
                  <a:gd name="T2" fmla="*/ 58 w 108"/>
                  <a:gd name="T3" fmla="*/ 16 h 132"/>
                  <a:gd name="T4" fmla="*/ 66 w 108"/>
                  <a:gd name="T5" fmla="*/ 22 h 132"/>
                  <a:gd name="T6" fmla="*/ 78 w 108"/>
                  <a:gd name="T7" fmla="*/ 32 h 132"/>
                  <a:gd name="T8" fmla="*/ 84 w 108"/>
                  <a:gd name="T9" fmla="*/ 34 h 132"/>
                  <a:gd name="T10" fmla="*/ 88 w 108"/>
                  <a:gd name="T11" fmla="*/ 44 h 132"/>
                  <a:gd name="T12" fmla="*/ 94 w 108"/>
                  <a:gd name="T13" fmla="*/ 52 h 132"/>
                  <a:gd name="T14" fmla="*/ 98 w 108"/>
                  <a:gd name="T15" fmla="*/ 74 h 132"/>
                  <a:gd name="T16" fmla="*/ 104 w 108"/>
                  <a:gd name="T17" fmla="*/ 90 h 132"/>
                  <a:gd name="T18" fmla="*/ 106 w 108"/>
                  <a:gd name="T19" fmla="*/ 102 h 132"/>
                  <a:gd name="T20" fmla="*/ 106 w 108"/>
                  <a:gd name="T21" fmla="*/ 108 h 132"/>
                  <a:gd name="T22" fmla="*/ 108 w 108"/>
                  <a:gd name="T23" fmla="*/ 128 h 132"/>
                  <a:gd name="T24" fmla="*/ 98 w 108"/>
                  <a:gd name="T25" fmla="*/ 132 h 132"/>
                  <a:gd name="T26" fmla="*/ 94 w 108"/>
                  <a:gd name="T27" fmla="*/ 122 h 132"/>
                  <a:gd name="T28" fmla="*/ 96 w 108"/>
                  <a:gd name="T29" fmla="*/ 118 h 132"/>
                  <a:gd name="T30" fmla="*/ 100 w 108"/>
                  <a:gd name="T31" fmla="*/ 114 h 132"/>
                  <a:gd name="T32" fmla="*/ 102 w 108"/>
                  <a:gd name="T33" fmla="*/ 110 h 132"/>
                  <a:gd name="T34" fmla="*/ 96 w 108"/>
                  <a:gd name="T35" fmla="*/ 104 h 132"/>
                  <a:gd name="T36" fmla="*/ 88 w 108"/>
                  <a:gd name="T37" fmla="*/ 116 h 132"/>
                  <a:gd name="T38" fmla="*/ 80 w 108"/>
                  <a:gd name="T39" fmla="*/ 118 h 132"/>
                  <a:gd name="T40" fmla="*/ 76 w 108"/>
                  <a:gd name="T41" fmla="*/ 116 h 132"/>
                  <a:gd name="T42" fmla="*/ 76 w 108"/>
                  <a:gd name="T43" fmla="*/ 106 h 132"/>
                  <a:gd name="T44" fmla="*/ 72 w 108"/>
                  <a:gd name="T45" fmla="*/ 108 h 132"/>
                  <a:gd name="T46" fmla="*/ 68 w 108"/>
                  <a:gd name="T47" fmla="*/ 118 h 132"/>
                  <a:gd name="T48" fmla="*/ 60 w 108"/>
                  <a:gd name="T49" fmla="*/ 116 h 132"/>
                  <a:gd name="T50" fmla="*/ 60 w 108"/>
                  <a:gd name="T51" fmla="*/ 108 h 132"/>
                  <a:gd name="T52" fmla="*/ 58 w 108"/>
                  <a:gd name="T53" fmla="*/ 100 h 132"/>
                  <a:gd name="T54" fmla="*/ 54 w 108"/>
                  <a:gd name="T55" fmla="*/ 106 h 132"/>
                  <a:gd name="T56" fmla="*/ 46 w 108"/>
                  <a:gd name="T57" fmla="*/ 102 h 132"/>
                  <a:gd name="T58" fmla="*/ 42 w 108"/>
                  <a:gd name="T59" fmla="*/ 96 h 132"/>
                  <a:gd name="T60" fmla="*/ 36 w 108"/>
                  <a:gd name="T61" fmla="*/ 84 h 132"/>
                  <a:gd name="T62" fmla="*/ 38 w 108"/>
                  <a:gd name="T63" fmla="*/ 74 h 132"/>
                  <a:gd name="T64" fmla="*/ 46 w 108"/>
                  <a:gd name="T65" fmla="*/ 68 h 132"/>
                  <a:gd name="T66" fmla="*/ 40 w 108"/>
                  <a:gd name="T67" fmla="*/ 70 h 132"/>
                  <a:gd name="T68" fmla="*/ 32 w 108"/>
                  <a:gd name="T69" fmla="*/ 78 h 132"/>
                  <a:gd name="T70" fmla="*/ 34 w 108"/>
                  <a:gd name="T71" fmla="*/ 92 h 132"/>
                  <a:gd name="T72" fmla="*/ 32 w 108"/>
                  <a:gd name="T73" fmla="*/ 94 h 132"/>
                  <a:gd name="T74" fmla="*/ 28 w 108"/>
                  <a:gd name="T75" fmla="*/ 86 h 132"/>
                  <a:gd name="T76" fmla="*/ 22 w 108"/>
                  <a:gd name="T77" fmla="*/ 86 h 132"/>
                  <a:gd name="T78" fmla="*/ 26 w 108"/>
                  <a:gd name="T79" fmla="*/ 92 h 132"/>
                  <a:gd name="T80" fmla="*/ 32 w 108"/>
                  <a:gd name="T81" fmla="*/ 98 h 132"/>
                  <a:gd name="T82" fmla="*/ 38 w 108"/>
                  <a:gd name="T83" fmla="*/ 112 h 132"/>
                  <a:gd name="T84" fmla="*/ 32 w 108"/>
                  <a:gd name="T85" fmla="*/ 106 h 132"/>
                  <a:gd name="T86" fmla="*/ 14 w 108"/>
                  <a:gd name="T87" fmla="*/ 78 h 132"/>
                  <a:gd name="T88" fmla="*/ 6 w 108"/>
                  <a:gd name="T89" fmla="*/ 66 h 132"/>
                  <a:gd name="T90" fmla="*/ 12 w 108"/>
                  <a:gd name="T91" fmla="*/ 64 h 132"/>
                  <a:gd name="T92" fmla="*/ 18 w 108"/>
                  <a:gd name="T93" fmla="*/ 74 h 132"/>
                  <a:gd name="T94" fmla="*/ 22 w 108"/>
                  <a:gd name="T95" fmla="*/ 76 h 132"/>
                  <a:gd name="T96" fmla="*/ 14 w 108"/>
                  <a:gd name="T97" fmla="*/ 58 h 132"/>
                  <a:gd name="T98" fmla="*/ 12 w 108"/>
                  <a:gd name="T99" fmla="*/ 48 h 132"/>
                  <a:gd name="T100" fmla="*/ 8 w 108"/>
                  <a:gd name="T101" fmla="*/ 44 h 132"/>
                  <a:gd name="T102" fmla="*/ 12 w 108"/>
                  <a:gd name="T103" fmla="*/ 38 h 132"/>
                  <a:gd name="T104" fmla="*/ 4 w 108"/>
                  <a:gd name="T105" fmla="*/ 38 h 132"/>
                  <a:gd name="T106" fmla="*/ 0 w 108"/>
                  <a:gd name="T107" fmla="*/ 32 h 132"/>
                  <a:gd name="T108" fmla="*/ 52 w 108"/>
                  <a:gd name="T10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132">
                    <a:moveTo>
                      <a:pt x="52" y="0"/>
                    </a:moveTo>
                    <a:lnTo>
                      <a:pt x="56" y="4"/>
                    </a:lnTo>
                    <a:lnTo>
                      <a:pt x="58" y="8"/>
                    </a:lnTo>
                    <a:lnTo>
                      <a:pt x="58" y="10"/>
                    </a:lnTo>
                    <a:lnTo>
                      <a:pt x="58" y="12"/>
                    </a:lnTo>
                    <a:lnTo>
                      <a:pt x="58" y="16"/>
                    </a:lnTo>
                    <a:lnTo>
                      <a:pt x="60" y="20"/>
                    </a:lnTo>
                    <a:lnTo>
                      <a:pt x="62" y="22"/>
                    </a:lnTo>
                    <a:lnTo>
                      <a:pt x="66" y="22"/>
                    </a:lnTo>
                    <a:lnTo>
                      <a:pt x="74" y="26"/>
                    </a:lnTo>
                    <a:lnTo>
                      <a:pt x="76" y="28"/>
                    </a:lnTo>
                    <a:lnTo>
                      <a:pt x="78" y="32"/>
                    </a:lnTo>
                    <a:lnTo>
                      <a:pt x="80" y="32"/>
                    </a:lnTo>
                    <a:lnTo>
                      <a:pt x="82" y="32"/>
                    </a:lnTo>
                    <a:lnTo>
                      <a:pt x="84" y="34"/>
                    </a:lnTo>
                    <a:lnTo>
                      <a:pt x="86" y="36"/>
                    </a:lnTo>
                    <a:lnTo>
                      <a:pt x="88" y="42"/>
                    </a:lnTo>
                    <a:lnTo>
                      <a:pt x="88" y="44"/>
                    </a:lnTo>
                    <a:lnTo>
                      <a:pt x="90" y="46"/>
                    </a:lnTo>
                    <a:lnTo>
                      <a:pt x="92" y="48"/>
                    </a:lnTo>
                    <a:lnTo>
                      <a:pt x="94" y="52"/>
                    </a:lnTo>
                    <a:lnTo>
                      <a:pt x="96" y="58"/>
                    </a:lnTo>
                    <a:lnTo>
                      <a:pt x="96" y="62"/>
                    </a:lnTo>
                    <a:lnTo>
                      <a:pt x="98" y="74"/>
                    </a:lnTo>
                    <a:lnTo>
                      <a:pt x="98" y="76"/>
                    </a:lnTo>
                    <a:lnTo>
                      <a:pt x="102" y="84"/>
                    </a:lnTo>
                    <a:lnTo>
                      <a:pt x="104" y="90"/>
                    </a:lnTo>
                    <a:lnTo>
                      <a:pt x="104" y="92"/>
                    </a:lnTo>
                    <a:lnTo>
                      <a:pt x="104" y="96"/>
                    </a:lnTo>
                    <a:lnTo>
                      <a:pt x="106" y="102"/>
                    </a:lnTo>
                    <a:lnTo>
                      <a:pt x="106" y="104"/>
                    </a:lnTo>
                    <a:lnTo>
                      <a:pt x="106" y="106"/>
                    </a:lnTo>
                    <a:lnTo>
                      <a:pt x="106" y="108"/>
                    </a:lnTo>
                    <a:lnTo>
                      <a:pt x="106" y="110"/>
                    </a:lnTo>
                    <a:lnTo>
                      <a:pt x="108" y="122"/>
                    </a:lnTo>
                    <a:lnTo>
                      <a:pt x="108" y="128"/>
                    </a:lnTo>
                    <a:lnTo>
                      <a:pt x="106" y="130"/>
                    </a:lnTo>
                    <a:lnTo>
                      <a:pt x="100" y="132"/>
                    </a:lnTo>
                    <a:lnTo>
                      <a:pt x="98" y="132"/>
                    </a:lnTo>
                    <a:lnTo>
                      <a:pt x="96" y="130"/>
                    </a:lnTo>
                    <a:lnTo>
                      <a:pt x="96" y="128"/>
                    </a:lnTo>
                    <a:lnTo>
                      <a:pt x="94" y="122"/>
                    </a:lnTo>
                    <a:lnTo>
                      <a:pt x="96" y="120"/>
                    </a:lnTo>
                    <a:lnTo>
                      <a:pt x="96" y="120"/>
                    </a:lnTo>
                    <a:lnTo>
                      <a:pt x="96" y="118"/>
                    </a:lnTo>
                    <a:lnTo>
                      <a:pt x="96" y="114"/>
                    </a:lnTo>
                    <a:lnTo>
                      <a:pt x="98" y="114"/>
                    </a:lnTo>
                    <a:lnTo>
                      <a:pt x="100" y="114"/>
                    </a:lnTo>
                    <a:lnTo>
                      <a:pt x="102" y="114"/>
                    </a:lnTo>
                    <a:lnTo>
                      <a:pt x="102" y="112"/>
                    </a:lnTo>
                    <a:lnTo>
                      <a:pt x="102" y="110"/>
                    </a:lnTo>
                    <a:lnTo>
                      <a:pt x="100" y="108"/>
                    </a:lnTo>
                    <a:lnTo>
                      <a:pt x="98" y="106"/>
                    </a:lnTo>
                    <a:lnTo>
                      <a:pt x="96" y="104"/>
                    </a:lnTo>
                    <a:lnTo>
                      <a:pt x="94" y="104"/>
                    </a:lnTo>
                    <a:lnTo>
                      <a:pt x="92" y="108"/>
                    </a:lnTo>
                    <a:lnTo>
                      <a:pt x="88" y="116"/>
                    </a:lnTo>
                    <a:lnTo>
                      <a:pt x="86" y="118"/>
                    </a:lnTo>
                    <a:lnTo>
                      <a:pt x="84" y="120"/>
                    </a:lnTo>
                    <a:lnTo>
                      <a:pt x="80" y="118"/>
                    </a:lnTo>
                    <a:lnTo>
                      <a:pt x="80" y="118"/>
                    </a:lnTo>
                    <a:lnTo>
                      <a:pt x="78" y="116"/>
                    </a:lnTo>
                    <a:lnTo>
                      <a:pt x="76" y="116"/>
                    </a:lnTo>
                    <a:lnTo>
                      <a:pt x="76" y="114"/>
                    </a:lnTo>
                    <a:lnTo>
                      <a:pt x="76" y="106"/>
                    </a:lnTo>
                    <a:lnTo>
                      <a:pt x="76" y="106"/>
                    </a:lnTo>
                    <a:lnTo>
                      <a:pt x="74" y="106"/>
                    </a:lnTo>
                    <a:lnTo>
                      <a:pt x="74" y="106"/>
                    </a:lnTo>
                    <a:lnTo>
                      <a:pt x="72" y="108"/>
                    </a:lnTo>
                    <a:lnTo>
                      <a:pt x="72" y="110"/>
                    </a:lnTo>
                    <a:lnTo>
                      <a:pt x="70" y="118"/>
                    </a:lnTo>
                    <a:lnTo>
                      <a:pt x="68" y="118"/>
                    </a:lnTo>
                    <a:lnTo>
                      <a:pt x="66" y="116"/>
                    </a:lnTo>
                    <a:lnTo>
                      <a:pt x="62" y="116"/>
                    </a:lnTo>
                    <a:lnTo>
                      <a:pt x="60" y="116"/>
                    </a:lnTo>
                    <a:lnTo>
                      <a:pt x="58" y="114"/>
                    </a:lnTo>
                    <a:lnTo>
                      <a:pt x="58" y="108"/>
                    </a:lnTo>
                    <a:lnTo>
                      <a:pt x="60" y="108"/>
                    </a:lnTo>
                    <a:lnTo>
                      <a:pt x="60" y="106"/>
                    </a:lnTo>
                    <a:lnTo>
                      <a:pt x="58" y="102"/>
                    </a:lnTo>
                    <a:lnTo>
                      <a:pt x="58" y="100"/>
                    </a:lnTo>
                    <a:lnTo>
                      <a:pt x="56" y="100"/>
                    </a:lnTo>
                    <a:lnTo>
                      <a:pt x="54" y="102"/>
                    </a:lnTo>
                    <a:lnTo>
                      <a:pt x="54" y="106"/>
                    </a:lnTo>
                    <a:lnTo>
                      <a:pt x="52" y="110"/>
                    </a:lnTo>
                    <a:lnTo>
                      <a:pt x="48" y="106"/>
                    </a:lnTo>
                    <a:lnTo>
                      <a:pt x="46" y="102"/>
                    </a:lnTo>
                    <a:lnTo>
                      <a:pt x="44" y="102"/>
                    </a:lnTo>
                    <a:lnTo>
                      <a:pt x="44" y="98"/>
                    </a:lnTo>
                    <a:lnTo>
                      <a:pt x="42" y="96"/>
                    </a:lnTo>
                    <a:lnTo>
                      <a:pt x="40" y="94"/>
                    </a:lnTo>
                    <a:lnTo>
                      <a:pt x="38" y="92"/>
                    </a:lnTo>
                    <a:lnTo>
                      <a:pt x="36" y="84"/>
                    </a:lnTo>
                    <a:lnTo>
                      <a:pt x="36" y="80"/>
                    </a:lnTo>
                    <a:lnTo>
                      <a:pt x="36" y="76"/>
                    </a:lnTo>
                    <a:lnTo>
                      <a:pt x="38" y="74"/>
                    </a:lnTo>
                    <a:lnTo>
                      <a:pt x="46" y="70"/>
                    </a:lnTo>
                    <a:lnTo>
                      <a:pt x="48" y="68"/>
                    </a:lnTo>
                    <a:lnTo>
                      <a:pt x="46" y="68"/>
                    </a:lnTo>
                    <a:lnTo>
                      <a:pt x="44" y="66"/>
                    </a:lnTo>
                    <a:lnTo>
                      <a:pt x="40" y="68"/>
                    </a:lnTo>
                    <a:lnTo>
                      <a:pt x="40" y="70"/>
                    </a:lnTo>
                    <a:lnTo>
                      <a:pt x="34" y="72"/>
                    </a:lnTo>
                    <a:lnTo>
                      <a:pt x="32" y="76"/>
                    </a:lnTo>
                    <a:lnTo>
                      <a:pt x="32" y="78"/>
                    </a:lnTo>
                    <a:lnTo>
                      <a:pt x="32" y="82"/>
                    </a:lnTo>
                    <a:lnTo>
                      <a:pt x="34" y="86"/>
                    </a:lnTo>
                    <a:lnTo>
                      <a:pt x="34" y="92"/>
                    </a:lnTo>
                    <a:lnTo>
                      <a:pt x="36" y="94"/>
                    </a:lnTo>
                    <a:lnTo>
                      <a:pt x="34" y="94"/>
                    </a:lnTo>
                    <a:lnTo>
                      <a:pt x="32" y="94"/>
                    </a:lnTo>
                    <a:lnTo>
                      <a:pt x="30" y="90"/>
                    </a:lnTo>
                    <a:lnTo>
                      <a:pt x="30" y="88"/>
                    </a:lnTo>
                    <a:lnTo>
                      <a:pt x="28" y="86"/>
                    </a:lnTo>
                    <a:lnTo>
                      <a:pt x="26" y="84"/>
                    </a:lnTo>
                    <a:lnTo>
                      <a:pt x="24" y="86"/>
                    </a:lnTo>
                    <a:lnTo>
                      <a:pt x="22" y="86"/>
                    </a:lnTo>
                    <a:lnTo>
                      <a:pt x="24" y="88"/>
                    </a:lnTo>
                    <a:lnTo>
                      <a:pt x="24" y="90"/>
                    </a:lnTo>
                    <a:lnTo>
                      <a:pt x="26" y="92"/>
                    </a:lnTo>
                    <a:lnTo>
                      <a:pt x="28" y="92"/>
                    </a:lnTo>
                    <a:lnTo>
                      <a:pt x="30" y="96"/>
                    </a:lnTo>
                    <a:lnTo>
                      <a:pt x="32" y="98"/>
                    </a:lnTo>
                    <a:lnTo>
                      <a:pt x="36" y="106"/>
                    </a:lnTo>
                    <a:lnTo>
                      <a:pt x="38" y="108"/>
                    </a:lnTo>
                    <a:lnTo>
                      <a:pt x="38" y="112"/>
                    </a:lnTo>
                    <a:lnTo>
                      <a:pt x="36" y="114"/>
                    </a:lnTo>
                    <a:lnTo>
                      <a:pt x="34" y="108"/>
                    </a:lnTo>
                    <a:lnTo>
                      <a:pt x="32" y="106"/>
                    </a:lnTo>
                    <a:lnTo>
                      <a:pt x="26" y="98"/>
                    </a:lnTo>
                    <a:lnTo>
                      <a:pt x="24" y="92"/>
                    </a:lnTo>
                    <a:lnTo>
                      <a:pt x="14" y="78"/>
                    </a:lnTo>
                    <a:lnTo>
                      <a:pt x="14" y="76"/>
                    </a:lnTo>
                    <a:lnTo>
                      <a:pt x="12" y="74"/>
                    </a:lnTo>
                    <a:lnTo>
                      <a:pt x="6" y="66"/>
                    </a:lnTo>
                    <a:lnTo>
                      <a:pt x="10" y="62"/>
                    </a:lnTo>
                    <a:lnTo>
                      <a:pt x="10" y="62"/>
                    </a:lnTo>
                    <a:lnTo>
                      <a:pt x="12" y="64"/>
                    </a:lnTo>
                    <a:lnTo>
                      <a:pt x="14" y="66"/>
                    </a:lnTo>
                    <a:lnTo>
                      <a:pt x="16" y="72"/>
                    </a:lnTo>
                    <a:lnTo>
                      <a:pt x="18" y="74"/>
                    </a:lnTo>
                    <a:lnTo>
                      <a:pt x="20" y="76"/>
                    </a:lnTo>
                    <a:lnTo>
                      <a:pt x="22" y="76"/>
                    </a:lnTo>
                    <a:lnTo>
                      <a:pt x="22" y="76"/>
                    </a:lnTo>
                    <a:lnTo>
                      <a:pt x="18" y="66"/>
                    </a:lnTo>
                    <a:lnTo>
                      <a:pt x="16" y="64"/>
                    </a:lnTo>
                    <a:lnTo>
                      <a:pt x="14" y="58"/>
                    </a:lnTo>
                    <a:lnTo>
                      <a:pt x="10" y="52"/>
                    </a:lnTo>
                    <a:lnTo>
                      <a:pt x="10" y="50"/>
                    </a:lnTo>
                    <a:lnTo>
                      <a:pt x="12" y="48"/>
                    </a:lnTo>
                    <a:lnTo>
                      <a:pt x="10" y="44"/>
                    </a:lnTo>
                    <a:lnTo>
                      <a:pt x="8" y="44"/>
                    </a:lnTo>
                    <a:lnTo>
                      <a:pt x="8" y="44"/>
                    </a:lnTo>
                    <a:lnTo>
                      <a:pt x="8" y="42"/>
                    </a:lnTo>
                    <a:lnTo>
                      <a:pt x="10" y="40"/>
                    </a:lnTo>
                    <a:lnTo>
                      <a:pt x="12" y="38"/>
                    </a:lnTo>
                    <a:lnTo>
                      <a:pt x="10" y="36"/>
                    </a:lnTo>
                    <a:lnTo>
                      <a:pt x="8" y="36"/>
                    </a:lnTo>
                    <a:lnTo>
                      <a:pt x="4" y="38"/>
                    </a:lnTo>
                    <a:lnTo>
                      <a:pt x="4" y="38"/>
                    </a:lnTo>
                    <a:lnTo>
                      <a:pt x="2" y="34"/>
                    </a:lnTo>
                    <a:lnTo>
                      <a:pt x="0" y="32"/>
                    </a:lnTo>
                    <a:lnTo>
                      <a:pt x="52" y="32"/>
                    </a:lnTo>
                    <a:lnTo>
                      <a:pt x="52" y="0"/>
                    </a:lnTo>
                    <a:lnTo>
                      <a:pt x="52" y="0"/>
                    </a:lnTo>
                    <a:lnTo>
                      <a:pt x="52" y="0"/>
                    </a:lnTo>
                    <a:close/>
                  </a:path>
                </a:pathLst>
              </a:custGeom>
              <a:grpFill/>
              <a:ln w="3175" cmpd="sng">
                <a:solidFill>
                  <a:srgbClr val="000000"/>
                </a:solidFill>
                <a:round/>
                <a:headEnd/>
                <a:tailEnd/>
              </a:ln>
            </p:spPr>
            <p:txBody>
              <a:bodyPr/>
              <a:lstStyle/>
              <a:p>
                <a:endParaRPr lang="en-US" sz="2600" dirty="0"/>
              </a:p>
            </p:txBody>
          </p:sp>
          <p:sp>
            <p:nvSpPr>
              <p:cNvPr id="1032" name="Freeform 249"/>
              <p:cNvSpPr>
                <a:spLocks/>
              </p:cNvSpPr>
              <p:nvPr/>
            </p:nvSpPr>
            <p:spPr bwMode="auto">
              <a:xfrm>
                <a:off x="4420" y="2653"/>
                <a:ext cx="446" cy="408"/>
              </a:xfrm>
              <a:custGeom>
                <a:avLst/>
                <a:gdLst>
                  <a:gd name="T0" fmla="*/ 386 w 446"/>
                  <a:gd name="T1" fmla="*/ 10 h 408"/>
                  <a:gd name="T2" fmla="*/ 390 w 446"/>
                  <a:gd name="T3" fmla="*/ 0 h 408"/>
                  <a:gd name="T4" fmla="*/ 396 w 446"/>
                  <a:gd name="T5" fmla="*/ 10 h 408"/>
                  <a:gd name="T6" fmla="*/ 400 w 446"/>
                  <a:gd name="T7" fmla="*/ 12 h 408"/>
                  <a:gd name="T8" fmla="*/ 402 w 446"/>
                  <a:gd name="T9" fmla="*/ 14 h 408"/>
                  <a:gd name="T10" fmla="*/ 396 w 446"/>
                  <a:gd name="T11" fmla="*/ 18 h 408"/>
                  <a:gd name="T12" fmla="*/ 404 w 446"/>
                  <a:gd name="T13" fmla="*/ 16 h 408"/>
                  <a:gd name="T14" fmla="*/ 410 w 446"/>
                  <a:gd name="T15" fmla="*/ 16 h 408"/>
                  <a:gd name="T16" fmla="*/ 418 w 446"/>
                  <a:gd name="T17" fmla="*/ 18 h 408"/>
                  <a:gd name="T18" fmla="*/ 422 w 446"/>
                  <a:gd name="T19" fmla="*/ 20 h 408"/>
                  <a:gd name="T20" fmla="*/ 430 w 446"/>
                  <a:gd name="T21" fmla="*/ 40 h 408"/>
                  <a:gd name="T22" fmla="*/ 442 w 446"/>
                  <a:gd name="T23" fmla="*/ 90 h 408"/>
                  <a:gd name="T24" fmla="*/ 444 w 446"/>
                  <a:gd name="T25" fmla="*/ 98 h 408"/>
                  <a:gd name="T26" fmla="*/ 446 w 446"/>
                  <a:gd name="T27" fmla="*/ 104 h 408"/>
                  <a:gd name="T28" fmla="*/ 444 w 446"/>
                  <a:gd name="T29" fmla="*/ 110 h 408"/>
                  <a:gd name="T30" fmla="*/ 444 w 446"/>
                  <a:gd name="T31" fmla="*/ 120 h 408"/>
                  <a:gd name="T32" fmla="*/ 440 w 446"/>
                  <a:gd name="T33" fmla="*/ 122 h 408"/>
                  <a:gd name="T34" fmla="*/ 440 w 446"/>
                  <a:gd name="T35" fmla="*/ 114 h 408"/>
                  <a:gd name="T36" fmla="*/ 440 w 446"/>
                  <a:gd name="T37" fmla="*/ 108 h 408"/>
                  <a:gd name="T38" fmla="*/ 440 w 446"/>
                  <a:gd name="T39" fmla="*/ 102 h 408"/>
                  <a:gd name="T40" fmla="*/ 438 w 446"/>
                  <a:gd name="T41" fmla="*/ 96 h 408"/>
                  <a:gd name="T42" fmla="*/ 436 w 446"/>
                  <a:gd name="T43" fmla="*/ 86 h 408"/>
                  <a:gd name="T44" fmla="*/ 432 w 446"/>
                  <a:gd name="T45" fmla="*/ 78 h 408"/>
                  <a:gd name="T46" fmla="*/ 432 w 446"/>
                  <a:gd name="T47" fmla="*/ 76 h 408"/>
                  <a:gd name="T48" fmla="*/ 432 w 446"/>
                  <a:gd name="T49" fmla="*/ 80 h 408"/>
                  <a:gd name="T50" fmla="*/ 430 w 446"/>
                  <a:gd name="T51" fmla="*/ 82 h 408"/>
                  <a:gd name="T52" fmla="*/ 430 w 446"/>
                  <a:gd name="T53" fmla="*/ 84 h 408"/>
                  <a:gd name="T54" fmla="*/ 430 w 446"/>
                  <a:gd name="T55" fmla="*/ 90 h 408"/>
                  <a:gd name="T56" fmla="*/ 430 w 446"/>
                  <a:gd name="T57" fmla="*/ 98 h 408"/>
                  <a:gd name="T58" fmla="*/ 432 w 446"/>
                  <a:gd name="T59" fmla="*/ 100 h 408"/>
                  <a:gd name="T60" fmla="*/ 434 w 446"/>
                  <a:gd name="T61" fmla="*/ 110 h 408"/>
                  <a:gd name="T62" fmla="*/ 434 w 446"/>
                  <a:gd name="T63" fmla="*/ 120 h 408"/>
                  <a:gd name="T64" fmla="*/ 434 w 446"/>
                  <a:gd name="T65" fmla="*/ 146 h 408"/>
                  <a:gd name="T66" fmla="*/ 434 w 446"/>
                  <a:gd name="T67" fmla="*/ 162 h 408"/>
                  <a:gd name="T68" fmla="*/ 434 w 446"/>
                  <a:gd name="T69" fmla="*/ 166 h 408"/>
                  <a:gd name="T70" fmla="*/ 434 w 446"/>
                  <a:gd name="T71" fmla="*/ 184 h 408"/>
                  <a:gd name="T72" fmla="*/ 434 w 446"/>
                  <a:gd name="T73" fmla="*/ 190 h 408"/>
                  <a:gd name="T74" fmla="*/ 436 w 446"/>
                  <a:gd name="T75" fmla="*/ 196 h 408"/>
                  <a:gd name="T76" fmla="*/ 434 w 446"/>
                  <a:gd name="T77" fmla="*/ 214 h 408"/>
                  <a:gd name="T78" fmla="*/ 434 w 446"/>
                  <a:gd name="T79" fmla="*/ 224 h 408"/>
                  <a:gd name="T80" fmla="*/ 434 w 446"/>
                  <a:gd name="T81" fmla="*/ 228 h 408"/>
                  <a:gd name="T82" fmla="*/ 434 w 446"/>
                  <a:gd name="T83" fmla="*/ 232 h 408"/>
                  <a:gd name="T84" fmla="*/ 434 w 446"/>
                  <a:gd name="T85" fmla="*/ 254 h 408"/>
                  <a:gd name="T86" fmla="*/ 432 w 446"/>
                  <a:gd name="T87" fmla="*/ 264 h 408"/>
                  <a:gd name="T88" fmla="*/ 436 w 446"/>
                  <a:gd name="T89" fmla="*/ 266 h 408"/>
                  <a:gd name="T90" fmla="*/ 438 w 446"/>
                  <a:gd name="T91" fmla="*/ 276 h 408"/>
                  <a:gd name="T92" fmla="*/ 438 w 446"/>
                  <a:gd name="T93" fmla="*/ 282 h 408"/>
                  <a:gd name="T94" fmla="*/ 436 w 446"/>
                  <a:gd name="T95" fmla="*/ 292 h 408"/>
                  <a:gd name="T96" fmla="*/ 432 w 446"/>
                  <a:gd name="T97" fmla="*/ 318 h 408"/>
                  <a:gd name="T98" fmla="*/ 426 w 446"/>
                  <a:gd name="T99" fmla="*/ 376 h 408"/>
                  <a:gd name="T100" fmla="*/ 426 w 446"/>
                  <a:gd name="T101" fmla="*/ 382 h 408"/>
                  <a:gd name="T102" fmla="*/ 426 w 446"/>
                  <a:gd name="T103" fmla="*/ 388 h 408"/>
                  <a:gd name="T104" fmla="*/ 424 w 446"/>
                  <a:gd name="T105" fmla="*/ 396 h 408"/>
                  <a:gd name="T106" fmla="*/ 422 w 446"/>
                  <a:gd name="T107" fmla="*/ 398 h 408"/>
                  <a:gd name="T108" fmla="*/ 424 w 446"/>
                  <a:gd name="T109" fmla="*/ 402 h 408"/>
                  <a:gd name="T110" fmla="*/ 422 w 446"/>
                  <a:gd name="T111" fmla="*/ 408 h 408"/>
                  <a:gd name="T112" fmla="*/ 414 w 446"/>
                  <a:gd name="T113" fmla="*/ 406 h 408"/>
                  <a:gd name="T114" fmla="*/ 410 w 446"/>
                  <a:gd name="T115" fmla="*/ 406 h 408"/>
                  <a:gd name="T116" fmla="*/ 408 w 446"/>
                  <a:gd name="T117" fmla="*/ 404 h 408"/>
                  <a:gd name="T118" fmla="*/ 354 w 446"/>
                  <a:gd name="T119" fmla="*/ 404 h 408"/>
                  <a:gd name="T120" fmla="*/ 0 w 446"/>
                  <a:gd name="T121" fmla="*/ 400 h 408"/>
                  <a:gd name="T122" fmla="*/ 0 w 446"/>
                  <a:gd name="T123" fmla="*/ 392 h 408"/>
                  <a:gd name="T124" fmla="*/ 2 w 446"/>
                  <a:gd name="T125" fmla="*/ 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6" h="408">
                    <a:moveTo>
                      <a:pt x="2" y="8"/>
                    </a:moveTo>
                    <a:lnTo>
                      <a:pt x="386" y="10"/>
                    </a:lnTo>
                    <a:lnTo>
                      <a:pt x="386" y="0"/>
                    </a:lnTo>
                    <a:lnTo>
                      <a:pt x="390" y="0"/>
                    </a:lnTo>
                    <a:lnTo>
                      <a:pt x="396" y="6"/>
                    </a:lnTo>
                    <a:lnTo>
                      <a:pt x="396" y="10"/>
                    </a:lnTo>
                    <a:lnTo>
                      <a:pt x="400" y="10"/>
                    </a:lnTo>
                    <a:lnTo>
                      <a:pt x="400" y="12"/>
                    </a:lnTo>
                    <a:lnTo>
                      <a:pt x="402" y="14"/>
                    </a:lnTo>
                    <a:lnTo>
                      <a:pt x="402" y="14"/>
                    </a:lnTo>
                    <a:lnTo>
                      <a:pt x="398" y="16"/>
                    </a:lnTo>
                    <a:lnTo>
                      <a:pt x="396" y="18"/>
                    </a:lnTo>
                    <a:lnTo>
                      <a:pt x="400" y="18"/>
                    </a:lnTo>
                    <a:lnTo>
                      <a:pt x="404" y="16"/>
                    </a:lnTo>
                    <a:lnTo>
                      <a:pt x="408" y="16"/>
                    </a:lnTo>
                    <a:lnTo>
                      <a:pt x="410" y="16"/>
                    </a:lnTo>
                    <a:lnTo>
                      <a:pt x="416" y="18"/>
                    </a:lnTo>
                    <a:lnTo>
                      <a:pt x="418" y="18"/>
                    </a:lnTo>
                    <a:lnTo>
                      <a:pt x="422" y="18"/>
                    </a:lnTo>
                    <a:lnTo>
                      <a:pt x="422" y="20"/>
                    </a:lnTo>
                    <a:lnTo>
                      <a:pt x="424" y="22"/>
                    </a:lnTo>
                    <a:lnTo>
                      <a:pt x="430" y="40"/>
                    </a:lnTo>
                    <a:lnTo>
                      <a:pt x="440" y="84"/>
                    </a:lnTo>
                    <a:lnTo>
                      <a:pt x="442" y="90"/>
                    </a:lnTo>
                    <a:lnTo>
                      <a:pt x="442" y="94"/>
                    </a:lnTo>
                    <a:lnTo>
                      <a:pt x="444" y="98"/>
                    </a:lnTo>
                    <a:lnTo>
                      <a:pt x="446" y="102"/>
                    </a:lnTo>
                    <a:lnTo>
                      <a:pt x="446" y="104"/>
                    </a:lnTo>
                    <a:lnTo>
                      <a:pt x="446" y="108"/>
                    </a:lnTo>
                    <a:lnTo>
                      <a:pt x="444" y="110"/>
                    </a:lnTo>
                    <a:lnTo>
                      <a:pt x="444" y="114"/>
                    </a:lnTo>
                    <a:lnTo>
                      <a:pt x="444" y="120"/>
                    </a:lnTo>
                    <a:lnTo>
                      <a:pt x="444" y="124"/>
                    </a:lnTo>
                    <a:lnTo>
                      <a:pt x="440" y="122"/>
                    </a:lnTo>
                    <a:lnTo>
                      <a:pt x="440" y="120"/>
                    </a:lnTo>
                    <a:lnTo>
                      <a:pt x="440" y="114"/>
                    </a:lnTo>
                    <a:lnTo>
                      <a:pt x="440" y="112"/>
                    </a:lnTo>
                    <a:lnTo>
                      <a:pt x="440" y="108"/>
                    </a:lnTo>
                    <a:lnTo>
                      <a:pt x="440" y="104"/>
                    </a:lnTo>
                    <a:lnTo>
                      <a:pt x="440" y="102"/>
                    </a:lnTo>
                    <a:lnTo>
                      <a:pt x="440" y="100"/>
                    </a:lnTo>
                    <a:lnTo>
                      <a:pt x="438" y="96"/>
                    </a:lnTo>
                    <a:lnTo>
                      <a:pt x="436" y="88"/>
                    </a:lnTo>
                    <a:lnTo>
                      <a:pt x="436" y="86"/>
                    </a:lnTo>
                    <a:lnTo>
                      <a:pt x="434" y="82"/>
                    </a:lnTo>
                    <a:lnTo>
                      <a:pt x="432" y="78"/>
                    </a:lnTo>
                    <a:lnTo>
                      <a:pt x="432" y="76"/>
                    </a:lnTo>
                    <a:lnTo>
                      <a:pt x="432" y="76"/>
                    </a:lnTo>
                    <a:lnTo>
                      <a:pt x="430" y="78"/>
                    </a:lnTo>
                    <a:lnTo>
                      <a:pt x="432" y="80"/>
                    </a:lnTo>
                    <a:lnTo>
                      <a:pt x="430" y="80"/>
                    </a:lnTo>
                    <a:lnTo>
                      <a:pt x="430" y="82"/>
                    </a:lnTo>
                    <a:lnTo>
                      <a:pt x="430" y="82"/>
                    </a:lnTo>
                    <a:lnTo>
                      <a:pt x="430" y="84"/>
                    </a:lnTo>
                    <a:lnTo>
                      <a:pt x="432" y="86"/>
                    </a:lnTo>
                    <a:lnTo>
                      <a:pt x="430" y="90"/>
                    </a:lnTo>
                    <a:lnTo>
                      <a:pt x="430" y="94"/>
                    </a:lnTo>
                    <a:lnTo>
                      <a:pt x="430" y="98"/>
                    </a:lnTo>
                    <a:lnTo>
                      <a:pt x="432" y="100"/>
                    </a:lnTo>
                    <a:lnTo>
                      <a:pt x="432" y="100"/>
                    </a:lnTo>
                    <a:lnTo>
                      <a:pt x="432" y="102"/>
                    </a:lnTo>
                    <a:lnTo>
                      <a:pt x="434" y="110"/>
                    </a:lnTo>
                    <a:lnTo>
                      <a:pt x="434" y="118"/>
                    </a:lnTo>
                    <a:lnTo>
                      <a:pt x="434" y="120"/>
                    </a:lnTo>
                    <a:lnTo>
                      <a:pt x="434" y="138"/>
                    </a:lnTo>
                    <a:lnTo>
                      <a:pt x="434" y="146"/>
                    </a:lnTo>
                    <a:lnTo>
                      <a:pt x="434" y="156"/>
                    </a:lnTo>
                    <a:lnTo>
                      <a:pt x="434" y="162"/>
                    </a:lnTo>
                    <a:lnTo>
                      <a:pt x="434" y="162"/>
                    </a:lnTo>
                    <a:lnTo>
                      <a:pt x="434" y="166"/>
                    </a:lnTo>
                    <a:lnTo>
                      <a:pt x="434" y="172"/>
                    </a:lnTo>
                    <a:lnTo>
                      <a:pt x="434" y="184"/>
                    </a:lnTo>
                    <a:lnTo>
                      <a:pt x="434" y="188"/>
                    </a:lnTo>
                    <a:lnTo>
                      <a:pt x="434" y="190"/>
                    </a:lnTo>
                    <a:lnTo>
                      <a:pt x="434" y="194"/>
                    </a:lnTo>
                    <a:lnTo>
                      <a:pt x="436" y="196"/>
                    </a:lnTo>
                    <a:lnTo>
                      <a:pt x="434" y="200"/>
                    </a:lnTo>
                    <a:lnTo>
                      <a:pt x="434" y="214"/>
                    </a:lnTo>
                    <a:lnTo>
                      <a:pt x="434" y="218"/>
                    </a:lnTo>
                    <a:lnTo>
                      <a:pt x="434" y="224"/>
                    </a:lnTo>
                    <a:lnTo>
                      <a:pt x="434" y="226"/>
                    </a:lnTo>
                    <a:lnTo>
                      <a:pt x="434" y="228"/>
                    </a:lnTo>
                    <a:lnTo>
                      <a:pt x="434" y="230"/>
                    </a:lnTo>
                    <a:lnTo>
                      <a:pt x="434" y="232"/>
                    </a:lnTo>
                    <a:lnTo>
                      <a:pt x="434" y="242"/>
                    </a:lnTo>
                    <a:lnTo>
                      <a:pt x="434" y="254"/>
                    </a:lnTo>
                    <a:lnTo>
                      <a:pt x="432" y="262"/>
                    </a:lnTo>
                    <a:lnTo>
                      <a:pt x="432" y="264"/>
                    </a:lnTo>
                    <a:lnTo>
                      <a:pt x="434" y="268"/>
                    </a:lnTo>
                    <a:lnTo>
                      <a:pt x="436" y="266"/>
                    </a:lnTo>
                    <a:lnTo>
                      <a:pt x="440" y="266"/>
                    </a:lnTo>
                    <a:lnTo>
                      <a:pt x="438" y="276"/>
                    </a:lnTo>
                    <a:lnTo>
                      <a:pt x="438" y="280"/>
                    </a:lnTo>
                    <a:lnTo>
                      <a:pt x="438" y="282"/>
                    </a:lnTo>
                    <a:lnTo>
                      <a:pt x="438" y="286"/>
                    </a:lnTo>
                    <a:lnTo>
                      <a:pt x="436" y="292"/>
                    </a:lnTo>
                    <a:lnTo>
                      <a:pt x="432" y="316"/>
                    </a:lnTo>
                    <a:lnTo>
                      <a:pt x="432" y="318"/>
                    </a:lnTo>
                    <a:lnTo>
                      <a:pt x="430" y="328"/>
                    </a:lnTo>
                    <a:lnTo>
                      <a:pt x="426" y="376"/>
                    </a:lnTo>
                    <a:lnTo>
                      <a:pt x="426" y="380"/>
                    </a:lnTo>
                    <a:lnTo>
                      <a:pt x="426" y="382"/>
                    </a:lnTo>
                    <a:lnTo>
                      <a:pt x="426" y="386"/>
                    </a:lnTo>
                    <a:lnTo>
                      <a:pt x="426" y="388"/>
                    </a:lnTo>
                    <a:lnTo>
                      <a:pt x="426" y="394"/>
                    </a:lnTo>
                    <a:lnTo>
                      <a:pt x="424" y="396"/>
                    </a:lnTo>
                    <a:lnTo>
                      <a:pt x="422" y="396"/>
                    </a:lnTo>
                    <a:lnTo>
                      <a:pt x="422" y="398"/>
                    </a:lnTo>
                    <a:lnTo>
                      <a:pt x="422" y="400"/>
                    </a:lnTo>
                    <a:lnTo>
                      <a:pt x="424" y="402"/>
                    </a:lnTo>
                    <a:lnTo>
                      <a:pt x="422" y="404"/>
                    </a:lnTo>
                    <a:lnTo>
                      <a:pt x="422" y="408"/>
                    </a:lnTo>
                    <a:lnTo>
                      <a:pt x="414" y="408"/>
                    </a:lnTo>
                    <a:lnTo>
                      <a:pt x="414" y="406"/>
                    </a:lnTo>
                    <a:lnTo>
                      <a:pt x="412" y="406"/>
                    </a:lnTo>
                    <a:lnTo>
                      <a:pt x="410" y="406"/>
                    </a:lnTo>
                    <a:lnTo>
                      <a:pt x="408" y="406"/>
                    </a:lnTo>
                    <a:lnTo>
                      <a:pt x="408" y="404"/>
                    </a:lnTo>
                    <a:lnTo>
                      <a:pt x="408" y="404"/>
                    </a:lnTo>
                    <a:lnTo>
                      <a:pt x="354" y="404"/>
                    </a:lnTo>
                    <a:lnTo>
                      <a:pt x="340" y="400"/>
                    </a:lnTo>
                    <a:lnTo>
                      <a:pt x="0" y="400"/>
                    </a:lnTo>
                    <a:lnTo>
                      <a:pt x="0" y="392"/>
                    </a:lnTo>
                    <a:lnTo>
                      <a:pt x="0" y="392"/>
                    </a:lnTo>
                    <a:lnTo>
                      <a:pt x="2" y="8"/>
                    </a:lnTo>
                    <a:lnTo>
                      <a:pt x="2" y="8"/>
                    </a:lnTo>
                    <a:lnTo>
                      <a:pt x="2" y="8"/>
                    </a:lnTo>
                    <a:close/>
                  </a:path>
                </a:pathLst>
              </a:custGeom>
              <a:grpFill/>
              <a:ln w="3175" cmpd="sng">
                <a:solidFill>
                  <a:srgbClr val="000000"/>
                </a:solidFill>
                <a:round/>
                <a:headEnd/>
                <a:tailEnd/>
              </a:ln>
            </p:spPr>
            <p:txBody>
              <a:bodyPr/>
              <a:lstStyle/>
              <a:p>
                <a:endParaRPr lang="en-US" sz="2600" dirty="0"/>
              </a:p>
            </p:txBody>
          </p:sp>
          <p:sp>
            <p:nvSpPr>
              <p:cNvPr id="1033" name="Freeform 250"/>
              <p:cNvSpPr>
                <a:spLocks/>
              </p:cNvSpPr>
              <p:nvPr/>
            </p:nvSpPr>
            <p:spPr bwMode="auto">
              <a:xfrm>
                <a:off x="4816" y="2653"/>
                <a:ext cx="28" cy="16"/>
              </a:xfrm>
              <a:custGeom>
                <a:avLst/>
                <a:gdLst>
                  <a:gd name="T0" fmla="*/ 0 w 28"/>
                  <a:gd name="T1" fmla="*/ 0 h 16"/>
                  <a:gd name="T2" fmla="*/ 24 w 28"/>
                  <a:gd name="T3" fmla="*/ 0 h 16"/>
                  <a:gd name="T4" fmla="*/ 26 w 28"/>
                  <a:gd name="T5" fmla="*/ 6 h 16"/>
                  <a:gd name="T6" fmla="*/ 28 w 28"/>
                  <a:gd name="T7" fmla="*/ 16 h 16"/>
                  <a:gd name="T8" fmla="*/ 26 w 28"/>
                  <a:gd name="T9" fmla="*/ 16 h 16"/>
                  <a:gd name="T10" fmla="*/ 22 w 28"/>
                  <a:gd name="T11" fmla="*/ 14 h 16"/>
                  <a:gd name="T12" fmla="*/ 14 w 28"/>
                  <a:gd name="T13" fmla="*/ 12 h 16"/>
                  <a:gd name="T14" fmla="*/ 12 w 28"/>
                  <a:gd name="T15" fmla="*/ 12 h 16"/>
                  <a:gd name="T16" fmla="*/ 12 w 28"/>
                  <a:gd name="T17" fmla="*/ 8 h 16"/>
                  <a:gd name="T18" fmla="*/ 12 w 28"/>
                  <a:gd name="T19" fmla="*/ 4 h 16"/>
                  <a:gd name="T20" fmla="*/ 10 w 28"/>
                  <a:gd name="T21" fmla="*/ 2 h 16"/>
                  <a:gd name="T22" fmla="*/ 8 w 28"/>
                  <a:gd name="T23" fmla="*/ 2 h 16"/>
                  <a:gd name="T24" fmla="*/ 8 w 28"/>
                  <a:gd name="T25" fmla="*/ 4 h 16"/>
                  <a:gd name="T26" fmla="*/ 8 w 28"/>
                  <a:gd name="T27" fmla="*/ 6 h 16"/>
                  <a:gd name="T28" fmla="*/ 8 w 28"/>
                  <a:gd name="T29" fmla="*/ 8 h 16"/>
                  <a:gd name="T30" fmla="*/ 10 w 28"/>
                  <a:gd name="T31" fmla="*/ 10 h 16"/>
                  <a:gd name="T32" fmla="*/ 8 w 28"/>
                  <a:gd name="T33" fmla="*/ 10 h 16"/>
                  <a:gd name="T34" fmla="*/ 6 w 28"/>
                  <a:gd name="T35" fmla="*/ 8 h 16"/>
                  <a:gd name="T36" fmla="*/ 4 w 28"/>
                  <a:gd name="T37" fmla="*/ 6 h 16"/>
                  <a:gd name="T38" fmla="*/ 2 w 28"/>
                  <a:gd name="T39" fmla="*/ 4 h 16"/>
                  <a:gd name="T40" fmla="*/ 0 w 28"/>
                  <a:gd name="T41" fmla="*/ 2 h 16"/>
                  <a:gd name="T42" fmla="*/ 0 w 28"/>
                  <a:gd name="T43" fmla="*/ 0 h 16"/>
                  <a:gd name="T44" fmla="*/ 0 w 28"/>
                  <a:gd name="T45" fmla="*/ 0 h 16"/>
                  <a:gd name="T46" fmla="*/ 0 w 28"/>
                  <a:gd name="T4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6">
                    <a:moveTo>
                      <a:pt x="0" y="0"/>
                    </a:moveTo>
                    <a:lnTo>
                      <a:pt x="24" y="0"/>
                    </a:lnTo>
                    <a:lnTo>
                      <a:pt x="26" y="6"/>
                    </a:lnTo>
                    <a:lnTo>
                      <a:pt x="28" y="16"/>
                    </a:lnTo>
                    <a:lnTo>
                      <a:pt x="26" y="16"/>
                    </a:lnTo>
                    <a:lnTo>
                      <a:pt x="22" y="14"/>
                    </a:lnTo>
                    <a:lnTo>
                      <a:pt x="14" y="12"/>
                    </a:lnTo>
                    <a:lnTo>
                      <a:pt x="12" y="12"/>
                    </a:lnTo>
                    <a:lnTo>
                      <a:pt x="12" y="8"/>
                    </a:lnTo>
                    <a:lnTo>
                      <a:pt x="12" y="4"/>
                    </a:lnTo>
                    <a:lnTo>
                      <a:pt x="10" y="2"/>
                    </a:lnTo>
                    <a:lnTo>
                      <a:pt x="8" y="2"/>
                    </a:lnTo>
                    <a:lnTo>
                      <a:pt x="8" y="4"/>
                    </a:lnTo>
                    <a:lnTo>
                      <a:pt x="8" y="6"/>
                    </a:lnTo>
                    <a:lnTo>
                      <a:pt x="8" y="8"/>
                    </a:lnTo>
                    <a:lnTo>
                      <a:pt x="10" y="10"/>
                    </a:lnTo>
                    <a:lnTo>
                      <a:pt x="8" y="10"/>
                    </a:lnTo>
                    <a:lnTo>
                      <a:pt x="6" y="8"/>
                    </a:lnTo>
                    <a:lnTo>
                      <a:pt x="4" y="6"/>
                    </a:lnTo>
                    <a:lnTo>
                      <a:pt x="2"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34" name="Freeform 251"/>
              <p:cNvSpPr>
                <a:spLocks/>
              </p:cNvSpPr>
              <p:nvPr/>
            </p:nvSpPr>
            <p:spPr bwMode="auto">
              <a:xfrm>
                <a:off x="4062" y="2661"/>
                <a:ext cx="360" cy="442"/>
              </a:xfrm>
              <a:custGeom>
                <a:avLst/>
                <a:gdLst>
                  <a:gd name="T0" fmla="*/ 0 w 360"/>
                  <a:gd name="T1" fmla="*/ 118 h 442"/>
                  <a:gd name="T2" fmla="*/ 56 w 360"/>
                  <a:gd name="T3" fmla="*/ 120 h 442"/>
                  <a:gd name="T4" fmla="*/ 56 w 360"/>
                  <a:gd name="T5" fmla="*/ 110 h 442"/>
                  <a:gd name="T6" fmla="*/ 70 w 360"/>
                  <a:gd name="T7" fmla="*/ 110 h 442"/>
                  <a:gd name="T8" fmla="*/ 68 w 360"/>
                  <a:gd name="T9" fmla="*/ 120 h 442"/>
                  <a:gd name="T10" fmla="*/ 332 w 360"/>
                  <a:gd name="T11" fmla="*/ 118 h 442"/>
                  <a:gd name="T12" fmla="*/ 360 w 360"/>
                  <a:gd name="T13" fmla="*/ 0 h 442"/>
                  <a:gd name="T14" fmla="*/ 358 w 360"/>
                  <a:gd name="T15" fmla="*/ 384 h 442"/>
                  <a:gd name="T16" fmla="*/ 358 w 360"/>
                  <a:gd name="T17" fmla="*/ 384 h 442"/>
                  <a:gd name="T18" fmla="*/ 358 w 360"/>
                  <a:gd name="T19" fmla="*/ 438 h 442"/>
                  <a:gd name="T20" fmla="*/ 156 w 360"/>
                  <a:gd name="T21" fmla="*/ 442 h 442"/>
                  <a:gd name="T22" fmla="*/ 154 w 360"/>
                  <a:gd name="T23" fmla="*/ 278 h 442"/>
                  <a:gd name="T24" fmla="*/ 2 w 360"/>
                  <a:gd name="T25" fmla="*/ 280 h 442"/>
                  <a:gd name="T26" fmla="*/ 0 w 360"/>
                  <a:gd name="T27" fmla="*/ 118 h 442"/>
                  <a:gd name="T28" fmla="*/ 0 w 360"/>
                  <a:gd name="T29" fmla="*/ 118 h 442"/>
                  <a:gd name="T30" fmla="*/ 0 w 360"/>
                  <a:gd name="T31" fmla="*/ 11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0" h="442">
                    <a:moveTo>
                      <a:pt x="0" y="118"/>
                    </a:moveTo>
                    <a:lnTo>
                      <a:pt x="56" y="120"/>
                    </a:lnTo>
                    <a:lnTo>
                      <a:pt x="56" y="110"/>
                    </a:lnTo>
                    <a:lnTo>
                      <a:pt x="70" y="110"/>
                    </a:lnTo>
                    <a:lnTo>
                      <a:pt x="68" y="120"/>
                    </a:lnTo>
                    <a:lnTo>
                      <a:pt x="332" y="118"/>
                    </a:lnTo>
                    <a:lnTo>
                      <a:pt x="360" y="0"/>
                    </a:lnTo>
                    <a:lnTo>
                      <a:pt x="358" y="384"/>
                    </a:lnTo>
                    <a:lnTo>
                      <a:pt x="358" y="384"/>
                    </a:lnTo>
                    <a:lnTo>
                      <a:pt x="358" y="438"/>
                    </a:lnTo>
                    <a:lnTo>
                      <a:pt x="156" y="442"/>
                    </a:lnTo>
                    <a:lnTo>
                      <a:pt x="154" y="278"/>
                    </a:lnTo>
                    <a:lnTo>
                      <a:pt x="2" y="280"/>
                    </a:lnTo>
                    <a:lnTo>
                      <a:pt x="0" y="118"/>
                    </a:lnTo>
                    <a:lnTo>
                      <a:pt x="0" y="118"/>
                    </a:lnTo>
                    <a:lnTo>
                      <a:pt x="0" y="118"/>
                    </a:lnTo>
                    <a:close/>
                  </a:path>
                </a:pathLst>
              </a:custGeom>
              <a:grpFill/>
              <a:ln w="3175" cmpd="sng">
                <a:solidFill>
                  <a:srgbClr val="000000"/>
                </a:solidFill>
                <a:round/>
                <a:headEnd/>
                <a:tailEnd/>
              </a:ln>
            </p:spPr>
            <p:txBody>
              <a:bodyPr/>
              <a:lstStyle/>
              <a:p>
                <a:endParaRPr lang="en-US" sz="2600" dirty="0"/>
              </a:p>
            </p:txBody>
          </p:sp>
          <p:sp>
            <p:nvSpPr>
              <p:cNvPr id="1035" name="Freeform 252"/>
              <p:cNvSpPr>
                <a:spLocks/>
              </p:cNvSpPr>
              <p:nvPr/>
            </p:nvSpPr>
            <p:spPr bwMode="auto">
              <a:xfrm>
                <a:off x="3638" y="2669"/>
                <a:ext cx="20" cy="30"/>
              </a:xfrm>
              <a:custGeom>
                <a:avLst/>
                <a:gdLst>
                  <a:gd name="T0" fmla="*/ 6 w 20"/>
                  <a:gd name="T1" fmla="*/ 0 h 30"/>
                  <a:gd name="T2" fmla="*/ 6 w 20"/>
                  <a:gd name="T3" fmla="*/ 2 h 30"/>
                  <a:gd name="T4" fmla="*/ 8 w 20"/>
                  <a:gd name="T5" fmla="*/ 4 h 30"/>
                  <a:gd name="T6" fmla="*/ 12 w 20"/>
                  <a:gd name="T7" fmla="*/ 6 h 30"/>
                  <a:gd name="T8" fmla="*/ 12 w 20"/>
                  <a:gd name="T9" fmla="*/ 10 h 30"/>
                  <a:gd name="T10" fmla="*/ 12 w 20"/>
                  <a:gd name="T11" fmla="*/ 12 h 30"/>
                  <a:gd name="T12" fmla="*/ 12 w 20"/>
                  <a:gd name="T13" fmla="*/ 14 h 30"/>
                  <a:gd name="T14" fmla="*/ 12 w 20"/>
                  <a:gd name="T15" fmla="*/ 16 h 30"/>
                  <a:gd name="T16" fmla="*/ 12 w 20"/>
                  <a:gd name="T17" fmla="*/ 18 h 30"/>
                  <a:gd name="T18" fmla="*/ 14 w 20"/>
                  <a:gd name="T19" fmla="*/ 20 h 30"/>
                  <a:gd name="T20" fmla="*/ 16 w 20"/>
                  <a:gd name="T21" fmla="*/ 20 h 30"/>
                  <a:gd name="T22" fmla="*/ 18 w 20"/>
                  <a:gd name="T23" fmla="*/ 22 h 30"/>
                  <a:gd name="T24" fmla="*/ 20 w 20"/>
                  <a:gd name="T25" fmla="*/ 26 h 30"/>
                  <a:gd name="T26" fmla="*/ 20 w 20"/>
                  <a:gd name="T27" fmla="*/ 28 h 30"/>
                  <a:gd name="T28" fmla="*/ 16 w 20"/>
                  <a:gd name="T29" fmla="*/ 30 h 30"/>
                  <a:gd name="T30" fmla="*/ 10 w 20"/>
                  <a:gd name="T31" fmla="*/ 20 h 30"/>
                  <a:gd name="T32" fmla="*/ 4 w 20"/>
                  <a:gd name="T33" fmla="*/ 12 h 30"/>
                  <a:gd name="T34" fmla="*/ 2 w 20"/>
                  <a:gd name="T35" fmla="*/ 6 h 30"/>
                  <a:gd name="T36" fmla="*/ 0 w 20"/>
                  <a:gd name="T37" fmla="*/ 0 h 30"/>
                  <a:gd name="T38" fmla="*/ 6 w 20"/>
                  <a:gd name="T39" fmla="*/ 0 h 30"/>
                  <a:gd name="T40" fmla="*/ 6 w 2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30">
                    <a:moveTo>
                      <a:pt x="6" y="0"/>
                    </a:moveTo>
                    <a:lnTo>
                      <a:pt x="6" y="2"/>
                    </a:lnTo>
                    <a:lnTo>
                      <a:pt x="8" y="4"/>
                    </a:lnTo>
                    <a:lnTo>
                      <a:pt x="12" y="6"/>
                    </a:lnTo>
                    <a:lnTo>
                      <a:pt x="12" y="10"/>
                    </a:lnTo>
                    <a:lnTo>
                      <a:pt x="12" y="12"/>
                    </a:lnTo>
                    <a:lnTo>
                      <a:pt x="12" y="14"/>
                    </a:lnTo>
                    <a:lnTo>
                      <a:pt x="12" y="16"/>
                    </a:lnTo>
                    <a:lnTo>
                      <a:pt x="12" y="18"/>
                    </a:lnTo>
                    <a:lnTo>
                      <a:pt x="14" y="20"/>
                    </a:lnTo>
                    <a:lnTo>
                      <a:pt x="16" y="20"/>
                    </a:lnTo>
                    <a:lnTo>
                      <a:pt x="18" y="22"/>
                    </a:lnTo>
                    <a:lnTo>
                      <a:pt x="20" y="26"/>
                    </a:lnTo>
                    <a:lnTo>
                      <a:pt x="20" y="28"/>
                    </a:lnTo>
                    <a:lnTo>
                      <a:pt x="16" y="30"/>
                    </a:lnTo>
                    <a:lnTo>
                      <a:pt x="10" y="20"/>
                    </a:lnTo>
                    <a:lnTo>
                      <a:pt x="4" y="12"/>
                    </a:lnTo>
                    <a:lnTo>
                      <a:pt x="2" y="6"/>
                    </a:lnTo>
                    <a:lnTo>
                      <a:pt x="0"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036" name="Freeform 253"/>
              <p:cNvSpPr>
                <a:spLocks/>
              </p:cNvSpPr>
              <p:nvPr/>
            </p:nvSpPr>
            <p:spPr bwMode="auto">
              <a:xfrm>
                <a:off x="3686" y="2753"/>
                <a:ext cx="12" cy="16"/>
              </a:xfrm>
              <a:custGeom>
                <a:avLst/>
                <a:gdLst>
                  <a:gd name="T0" fmla="*/ 12 w 12"/>
                  <a:gd name="T1" fmla="*/ 16 h 16"/>
                  <a:gd name="T2" fmla="*/ 6 w 12"/>
                  <a:gd name="T3" fmla="*/ 14 h 16"/>
                  <a:gd name="T4" fmla="*/ 4 w 12"/>
                  <a:gd name="T5" fmla="*/ 12 h 16"/>
                  <a:gd name="T6" fmla="*/ 2 w 12"/>
                  <a:gd name="T7" fmla="*/ 10 h 16"/>
                  <a:gd name="T8" fmla="*/ 0 w 12"/>
                  <a:gd name="T9" fmla="*/ 6 h 16"/>
                  <a:gd name="T10" fmla="*/ 0 w 12"/>
                  <a:gd name="T11" fmla="*/ 2 h 16"/>
                  <a:gd name="T12" fmla="*/ 2 w 12"/>
                  <a:gd name="T13" fmla="*/ 0 h 16"/>
                  <a:gd name="T14" fmla="*/ 4 w 12"/>
                  <a:gd name="T15" fmla="*/ 0 h 16"/>
                  <a:gd name="T16" fmla="*/ 6 w 12"/>
                  <a:gd name="T17" fmla="*/ 0 h 16"/>
                  <a:gd name="T18" fmla="*/ 8 w 12"/>
                  <a:gd name="T19" fmla="*/ 0 h 16"/>
                  <a:gd name="T20" fmla="*/ 8 w 12"/>
                  <a:gd name="T21" fmla="*/ 0 h 16"/>
                  <a:gd name="T22" fmla="*/ 10 w 12"/>
                  <a:gd name="T23" fmla="*/ 0 h 16"/>
                  <a:gd name="T24" fmla="*/ 10 w 12"/>
                  <a:gd name="T25" fmla="*/ 0 h 16"/>
                  <a:gd name="T26" fmla="*/ 10 w 12"/>
                  <a:gd name="T27" fmla="*/ 2 h 16"/>
                  <a:gd name="T28" fmla="*/ 10 w 12"/>
                  <a:gd name="T29" fmla="*/ 4 h 16"/>
                  <a:gd name="T30" fmla="*/ 10 w 12"/>
                  <a:gd name="T31" fmla="*/ 6 h 16"/>
                  <a:gd name="T32" fmla="*/ 12 w 12"/>
                  <a:gd name="T33" fmla="*/ 8 h 16"/>
                  <a:gd name="T34" fmla="*/ 12 w 12"/>
                  <a:gd name="T35" fmla="*/ 10 h 16"/>
                  <a:gd name="T36" fmla="*/ 12 w 12"/>
                  <a:gd name="T37" fmla="*/ 16 h 16"/>
                  <a:gd name="T38" fmla="*/ 12 w 12"/>
                  <a:gd name="T39" fmla="*/ 16 h 16"/>
                  <a:gd name="T40" fmla="*/ 12 w 12"/>
                  <a:gd name="T4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6">
                    <a:moveTo>
                      <a:pt x="12" y="16"/>
                    </a:moveTo>
                    <a:lnTo>
                      <a:pt x="6" y="14"/>
                    </a:lnTo>
                    <a:lnTo>
                      <a:pt x="4" y="12"/>
                    </a:lnTo>
                    <a:lnTo>
                      <a:pt x="2" y="10"/>
                    </a:lnTo>
                    <a:lnTo>
                      <a:pt x="0" y="6"/>
                    </a:lnTo>
                    <a:lnTo>
                      <a:pt x="0" y="2"/>
                    </a:lnTo>
                    <a:lnTo>
                      <a:pt x="2" y="0"/>
                    </a:lnTo>
                    <a:lnTo>
                      <a:pt x="4" y="0"/>
                    </a:lnTo>
                    <a:lnTo>
                      <a:pt x="6" y="0"/>
                    </a:lnTo>
                    <a:lnTo>
                      <a:pt x="8" y="0"/>
                    </a:lnTo>
                    <a:lnTo>
                      <a:pt x="8" y="0"/>
                    </a:lnTo>
                    <a:lnTo>
                      <a:pt x="10" y="0"/>
                    </a:lnTo>
                    <a:lnTo>
                      <a:pt x="10" y="0"/>
                    </a:lnTo>
                    <a:lnTo>
                      <a:pt x="10" y="2"/>
                    </a:lnTo>
                    <a:lnTo>
                      <a:pt x="10" y="4"/>
                    </a:lnTo>
                    <a:lnTo>
                      <a:pt x="10" y="6"/>
                    </a:lnTo>
                    <a:lnTo>
                      <a:pt x="12" y="8"/>
                    </a:lnTo>
                    <a:lnTo>
                      <a:pt x="12" y="10"/>
                    </a:lnTo>
                    <a:lnTo>
                      <a:pt x="12" y="16"/>
                    </a:lnTo>
                    <a:lnTo>
                      <a:pt x="12" y="16"/>
                    </a:lnTo>
                    <a:lnTo>
                      <a:pt x="12" y="16"/>
                    </a:lnTo>
                    <a:close/>
                  </a:path>
                </a:pathLst>
              </a:custGeom>
              <a:grpFill/>
              <a:ln w="3175" cmpd="sng">
                <a:solidFill>
                  <a:srgbClr val="000000"/>
                </a:solidFill>
                <a:round/>
                <a:headEnd/>
                <a:tailEnd/>
              </a:ln>
            </p:spPr>
            <p:txBody>
              <a:bodyPr/>
              <a:lstStyle/>
              <a:p>
                <a:endParaRPr lang="en-US" sz="2600" dirty="0"/>
              </a:p>
            </p:txBody>
          </p:sp>
          <p:sp>
            <p:nvSpPr>
              <p:cNvPr id="1037" name="Freeform 254"/>
              <p:cNvSpPr>
                <a:spLocks/>
              </p:cNvSpPr>
              <p:nvPr/>
            </p:nvSpPr>
            <p:spPr bwMode="auto">
              <a:xfrm>
                <a:off x="3708" y="2755"/>
                <a:ext cx="4" cy="6"/>
              </a:xfrm>
              <a:custGeom>
                <a:avLst/>
                <a:gdLst>
                  <a:gd name="T0" fmla="*/ 2 w 4"/>
                  <a:gd name="T1" fmla="*/ 0 h 6"/>
                  <a:gd name="T2" fmla="*/ 4 w 4"/>
                  <a:gd name="T3" fmla="*/ 0 h 6"/>
                  <a:gd name="T4" fmla="*/ 4 w 4"/>
                  <a:gd name="T5" fmla="*/ 2 h 6"/>
                  <a:gd name="T6" fmla="*/ 4 w 4"/>
                  <a:gd name="T7" fmla="*/ 4 h 6"/>
                  <a:gd name="T8" fmla="*/ 4 w 4"/>
                  <a:gd name="T9" fmla="*/ 6 h 6"/>
                  <a:gd name="T10" fmla="*/ 2 w 4"/>
                  <a:gd name="T11" fmla="*/ 4 h 6"/>
                  <a:gd name="T12" fmla="*/ 0 w 4"/>
                  <a:gd name="T13" fmla="*/ 4 h 6"/>
                  <a:gd name="T14" fmla="*/ 0 w 4"/>
                  <a:gd name="T15" fmla="*/ 2 h 6"/>
                  <a:gd name="T16" fmla="*/ 0 w 4"/>
                  <a:gd name="T17" fmla="*/ 0 h 6"/>
                  <a:gd name="T18" fmla="*/ 2 w 4"/>
                  <a:gd name="T19" fmla="*/ 0 h 6"/>
                  <a:gd name="T20" fmla="*/ 2 w 4"/>
                  <a:gd name="T21" fmla="*/ 0 h 6"/>
                  <a:gd name="T22" fmla="*/ 2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2" y="0"/>
                    </a:moveTo>
                    <a:lnTo>
                      <a:pt x="4" y="0"/>
                    </a:lnTo>
                    <a:lnTo>
                      <a:pt x="4" y="2"/>
                    </a:lnTo>
                    <a:lnTo>
                      <a:pt x="4" y="4"/>
                    </a:lnTo>
                    <a:lnTo>
                      <a:pt x="4" y="6"/>
                    </a:lnTo>
                    <a:lnTo>
                      <a:pt x="2" y="4"/>
                    </a:lnTo>
                    <a:lnTo>
                      <a:pt x="0" y="4"/>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38" name="Freeform 255"/>
              <p:cNvSpPr>
                <a:spLocks/>
              </p:cNvSpPr>
              <p:nvPr/>
            </p:nvSpPr>
            <p:spPr bwMode="auto">
              <a:xfrm>
                <a:off x="3722" y="2757"/>
                <a:ext cx="10" cy="6"/>
              </a:xfrm>
              <a:custGeom>
                <a:avLst/>
                <a:gdLst>
                  <a:gd name="T0" fmla="*/ 4 w 10"/>
                  <a:gd name="T1" fmla="*/ 0 h 6"/>
                  <a:gd name="T2" fmla="*/ 6 w 10"/>
                  <a:gd name="T3" fmla="*/ 0 h 6"/>
                  <a:gd name="T4" fmla="*/ 8 w 10"/>
                  <a:gd name="T5" fmla="*/ 2 h 6"/>
                  <a:gd name="T6" fmla="*/ 10 w 10"/>
                  <a:gd name="T7" fmla="*/ 2 h 6"/>
                  <a:gd name="T8" fmla="*/ 10 w 10"/>
                  <a:gd name="T9" fmla="*/ 4 h 6"/>
                  <a:gd name="T10" fmla="*/ 8 w 10"/>
                  <a:gd name="T11" fmla="*/ 6 h 6"/>
                  <a:gd name="T12" fmla="*/ 8 w 10"/>
                  <a:gd name="T13" fmla="*/ 4 h 6"/>
                  <a:gd name="T14" fmla="*/ 6 w 10"/>
                  <a:gd name="T15" fmla="*/ 4 h 6"/>
                  <a:gd name="T16" fmla="*/ 6 w 10"/>
                  <a:gd name="T17" fmla="*/ 6 h 6"/>
                  <a:gd name="T18" fmla="*/ 4 w 10"/>
                  <a:gd name="T19" fmla="*/ 6 h 6"/>
                  <a:gd name="T20" fmla="*/ 2 w 10"/>
                  <a:gd name="T21" fmla="*/ 4 h 6"/>
                  <a:gd name="T22" fmla="*/ 0 w 10"/>
                  <a:gd name="T23" fmla="*/ 4 h 6"/>
                  <a:gd name="T24" fmla="*/ 0 w 10"/>
                  <a:gd name="T25" fmla="*/ 2 h 6"/>
                  <a:gd name="T26" fmla="*/ 0 w 10"/>
                  <a:gd name="T27" fmla="*/ 0 h 6"/>
                  <a:gd name="T28" fmla="*/ 2 w 10"/>
                  <a:gd name="T29" fmla="*/ 0 h 6"/>
                  <a:gd name="T30" fmla="*/ 4 w 10"/>
                  <a:gd name="T31" fmla="*/ 0 h 6"/>
                  <a:gd name="T32" fmla="*/ 4 w 10"/>
                  <a:gd name="T33" fmla="*/ 0 h 6"/>
                  <a:gd name="T34" fmla="*/ 4 w 10"/>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6">
                    <a:moveTo>
                      <a:pt x="4" y="0"/>
                    </a:moveTo>
                    <a:lnTo>
                      <a:pt x="6" y="0"/>
                    </a:lnTo>
                    <a:lnTo>
                      <a:pt x="8" y="2"/>
                    </a:lnTo>
                    <a:lnTo>
                      <a:pt x="10" y="2"/>
                    </a:lnTo>
                    <a:lnTo>
                      <a:pt x="10" y="4"/>
                    </a:lnTo>
                    <a:lnTo>
                      <a:pt x="8" y="6"/>
                    </a:lnTo>
                    <a:lnTo>
                      <a:pt x="8" y="4"/>
                    </a:lnTo>
                    <a:lnTo>
                      <a:pt x="6" y="4"/>
                    </a:lnTo>
                    <a:lnTo>
                      <a:pt x="6" y="6"/>
                    </a:lnTo>
                    <a:lnTo>
                      <a:pt x="4" y="6"/>
                    </a:lnTo>
                    <a:lnTo>
                      <a:pt x="2" y="4"/>
                    </a:lnTo>
                    <a:lnTo>
                      <a:pt x="0" y="4"/>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39" name="Freeform 256"/>
              <p:cNvSpPr>
                <a:spLocks/>
              </p:cNvSpPr>
              <p:nvPr/>
            </p:nvSpPr>
            <p:spPr bwMode="auto">
              <a:xfrm>
                <a:off x="3736" y="2759"/>
                <a:ext cx="4" cy="8"/>
              </a:xfrm>
              <a:custGeom>
                <a:avLst/>
                <a:gdLst>
                  <a:gd name="T0" fmla="*/ 4 w 4"/>
                  <a:gd name="T1" fmla="*/ 0 h 8"/>
                  <a:gd name="T2" fmla="*/ 4 w 4"/>
                  <a:gd name="T3" fmla="*/ 0 h 8"/>
                  <a:gd name="T4" fmla="*/ 4 w 4"/>
                  <a:gd name="T5" fmla="*/ 2 h 8"/>
                  <a:gd name="T6" fmla="*/ 4 w 4"/>
                  <a:gd name="T7" fmla="*/ 4 h 8"/>
                  <a:gd name="T8" fmla="*/ 4 w 4"/>
                  <a:gd name="T9" fmla="*/ 4 h 8"/>
                  <a:gd name="T10" fmla="*/ 4 w 4"/>
                  <a:gd name="T11" fmla="*/ 6 h 8"/>
                  <a:gd name="T12" fmla="*/ 4 w 4"/>
                  <a:gd name="T13" fmla="*/ 6 h 8"/>
                  <a:gd name="T14" fmla="*/ 4 w 4"/>
                  <a:gd name="T15" fmla="*/ 8 h 8"/>
                  <a:gd name="T16" fmla="*/ 2 w 4"/>
                  <a:gd name="T17" fmla="*/ 8 h 8"/>
                  <a:gd name="T18" fmla="*/ 2 w 4"/>
                  <a:gd name="T19" fmla="*/ 8 h 8"/>
                  <a:gd name="T20" fmla="*/ 0 w 4"/>
                  <a:gd name="T21" fmla="*/ 6 h 8"/>
                  <a:gd name="T22" fmla="*/ 0 w 4"/>
                  <a:gd name="T23" fmla="*/ 4 h 8"/>
                  <a:gd name="T24" fmla="*/ 0 w 4"/>
                  <a:gd name="T25" fmla="*/ 2 h 8"/>
                  <a:gd name="T26" fmla="*/ 0 w 4"/>
                  <a:gd name="T27" fmla="*/ 2 h 8"/>
                  <a:gd name="T28" fmla="*/ 2 w 4"/>
                  <a:gd name="T29" fmla="*/ 0 h 8"/>
                  <a:gd name="T30" fmla="*/ 4 w 4"/>
                  <a:gd name="T31" fmla="*/ 0 h 8"/>
                  <a:gd name="T32" fmla="*/ 4 w 4"/>
                  <a:gd name="T33" fmla="*/ 0 h 8"/>
                  <a:gd name="T34" fmla="*/ 4 w 4"/>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8">
                    <a:moveTo>
                      <a:pt x="4" y="0"/>
                    </a:moveTo>
                    <a:lnTo>
                      <a:pt x="4" y="0"/>
                    </a:lnTo>
                    <a:lnTo>
                      <a:pt x="4" y="2"/>
                    </a:lnTo>
                    <a:lnTo>
                      <a:pt x="4" y="4"/>
                    </a:lnTo>
                    <a:lnTo>
                      <a:pt x="4" y="4"/>
                    </a:lnTo>
                    <a:lnTo>
                      <a:pt x="4" y="6"/>
                    </a:lnTo>
                    <a:lnTo>
                      <a:pt x="4" y="6"/>
                    </a:lnTo>
                    <a:lnTo>
                      <a:pt x="4" y="8"/>
                    </a:lnTo>
                    <a:lnTo>
                      <a:pt x="2" y="8"/>
                    </a:lnTo>
                    <a:lnTo>
                      <a:pt x="2" y="8"/>
                    </a:lnTo>
                    <a:lnTo>
                      <a:pt x="0" y="6"/>
                    </a:lnTo>
                    <a:lnTo>
                      <a:pt x="0" y="4"/>
                    </a:lnTo>
                    <a:lnTo>
                      <a:pt x="0" y="2"/>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40" name="Freeform 257"/>
              <p:cNvSpPr>
                <a:spLocks/>
              </p:cNvSpPr>
              <p:nvPr/>
            </p:nvSpPr>
            <p:spPr bwMode="auto">
              <a:xfrm>
                <a:off x="3800" y="2759"/>
                <a:ext cx="4" cy="8"/>
              </a:xfrm>
              <a:custGeom>
                <a:avLst/>
                <a:gdLst>
                  <a:gd name="T0" fmla="*/ 4 w 4"/>
                  <a:gd name="T1" fmla="*/ 4 h 8"/>
                  <a:gd name="T2" fmla="*/ 2 w 4"/>
                  <a:gd name="T3" fmla="*/ 6 h 8"/>
                  <a:gd name="T4" fmla="*/ 2 w 4"/>
                  <a:gd name="T5" fmla="*/ 6 h 8"/>
                  <a:gd name="T6" fmla="*/ 2 w 4"/>
                  <a:gd name="T7" fmla="*/ 8 h 8"/>
                  <a:gd name="T8" fmla="*/ 0 w 4"/>
                  <a:gd name="T9" fmla="*/ 6 h 8"/>
                  <a:gd name="T10" fmla="*/ 0 w 4"/>
                  <a:gd name="T11" fmla="*/ 4 h 8"/>
                  <a:gd name="T12" fmla="*/ 0 w 4"/>
                  <a:gd name="T13" fmla="*/ 0 h 8"/>
                  <a:gd name="T14" fmla="*/ 0 w 4"/>
                  <a:gd name="T15" fmla="*/ 0 h 8"/>
                  <a:gd name="T16" fmla="*/ 2 w 4"/>
                  <a:gd name="T17" fmla="*/ 0 h 8"/>
                  <a:gd name="T18" fmla="*/ 2 w 4"/>
                  <a:gd name="T19" fmla="*/ 0 h 8"/>
                  <a:gd name="T20" fmla="*/ 4 w 4"/>
                  <a:gd name="T21" fmla="*/ 0 h 8"/>
                  <a:gd name="T22" fmla="*/ 4 w 4"/>
                  <a:gd name="T23" fmla="*/ 2 h 8"/>
                  <a:gd name="T24" fmla="*/ 4 w 4"/>
                  <a:gd name="T25" fmla="*/ 2 h 8"/>
                  <a:gd name="T26" fmla="*/ 4 w 4"/>
                  <a:gd name="T27" fmla="*/ 4 h 8"/>
                  <a:gd name="T28" fmla="*/ 4 w 4"/>
                  <a:gd name="T29" fmla="*/ 4 h 8"/>
                  <a:gd name="T30" fmla="*/ 4 w 4"/>
                  <a:gd name="T3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
                    <a:moveTo>
                      <a:pt x="4" y="4"/>
                    </a:moveTo>
                    <a:lnTo>
                      <a:pt x="2" y="6"/>
                    </a:lnTo>
                    <a:lnTo>
                      <a:pt x="2" y="6"/>
                    </a:lnTo>
                    <a:lnTo>
                      <a:pt x="2" y="8"/>
                    </a:lnTo>
                    <a:lnTo>
                      <a:pt x="0" y="6"/>
                    </a:lnTo>
                    <a:lnTo>
                      <a:pt x="0" y="4"/>
                    </a:lnTo>
                    <a:lnTo>
                      <a:pt x="0" y="0"/>
                    </a:lnTo>
                    <a:lnTo>
                      <a:pt x="0" y="0"/>
                    </a:lnTo>
                    <a:lnTo>
                      <a:pt x="2" y="0"/>
                    </a:lnTo>
                    <a:lnTo>
                      <a:pt x="2" y="0"/>
                    </a:lnTo>
                    <a:lnTo>
                      <a:pt x="4" y="0"/>
                    </a:lnTo>
                    <a:lnTo>
                      <a:pt x="4" y="2"/>
                    </a:lnTo>
                    <a:lnTo>
                      <a:pt x="4" y="2"/>
                    </a:lnTo>
                    <a:lnTo>
                      <a:pt x="4" y="4"/>
                    </a:lnTo>
                    <a:lnTo>
                      <a:pt x="4" y="4"/>
                    </a:lnTo>
                    <a:lnTo>
                      <a:pt x="4" y="4"/>
                    </a:lnTo>
                    <a:close/>
                  </a:path>
                </a:pathLst>
              </a:custGeom>
              <a:grpFill/>
              <a:ln w="3175" cmpd="sng">
                <a:solidFill>
                  <a:srgbClr val="000000"/>
                </a:solidFill>
                <a:round/>
                <a:headEnd/>
                <a:tailEnd/>
              </a:ln>
            </p:spPr>
            <p:txBody>
              <a:bodyPr/>
              <a:lstStyle/>
              <a:p>
                <a:endParaRPr lang="en-US" sz="2600" dirty="0"/>
              </a:p>
            </p:txBody>
          </p:sp>
          <p:sp>
            <p:nvSpPr>
              <p:cNvPr id="1041" name="Freeform 258"/>
              <p:cNvSpPr>
                <a:spLocks/>
              </p:cNvSpPr>
              <p:nvPr/>
            </p:nvSpPr>
            <p:spPr bwMode="auto">
              <a:xfrm>
                <a:off x="3720" y="2763"/>
                <a:ext cx="6" cy="8"/>
              </a:xfrm>
              <a:custGeom>
                <a:avLst/>
                <a:gdLst>
                  <a:gd name="T0" fmla="*/ 4 w 6"/>
                  <a:gd name="T1" fmla="*/ 0 h 8"/>
                  <a:gd name="T2" fmla="*/ 4 w 6"/>
                  <a:gd name="T3" fmla="*/ 4 h 8"/>
                  <a:gd name="T4" fmla="*/ 6 w 6"/>
                  <a:gd name="T5" fmla="*/ 4 h 8"/>
                  <a:gd name="T6" fmla="*/ 6 w 6"/>
                  <a:gd name="T7" fmla="*/ 6 h 8"/>
                  <a:gd name="T8" fmla="*/ 6 w 6"/>
                  <a:gd name="T9" fmla="*/ 8 h 8"/>
                  <a:gd name="T10" fmla="*/ 4 w 6"/>
                  <a:gd name="T11" fmla="*/ 6 h 8"/>
                  <a:gd name="T12" fmla="*/ 2 w 6"/>
                  <a:gd name="T13" fmla="*/ 6 h 8"/>
                  <a:gd name="T14" fmla="*/ 0 w 6"/>
                  <a:gd name="T15" fmla="*/ 2 h 8"/>
                  <a:gd name="T16" fmla="*/ 0 w 6"/>
                  <a:gd name="T17" fmla="*/ 2 h 8"/>
                  <a:gd name="T18" fmla="*/ 0 w 6"/>
                  <a:gd name="T19" fmla="*/ 0 h 8"/>
                  <a:gd name="T20" fmla="*/ 2 w 6"/>
                  <a:gd name="T21" fmla="*/ 0 h 8"/>
                  <a:gd name="T22" fmla="*/ 4 w 6"/>
                  <a:gd name="T23" fmla="*/ 0 h 8"/>
                  <a:gd name="T24" fmla="*/ 4 w 6"/>
                  <a:gd name="T25" fmla="*/ 0 h 8"/>
                  <a:gd name="T26" fmla="*/ 4 w 6"/>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4" y="0"/>
                    </a:moveTo>
                    <a:lnTo>
                      <a:pt x="4" y="4"/>
                    </a:lnTo>
                    <a:lnTo>
                      <a:pt x="6" y="4"/>
                    </a:lnTo>
                    <a:lnTo>
                      <a:pt x="6" y="6"/>
                    </a:lnTo>
                    <a:lnTo>
                      <a:pt x="6" y="8"/>
                    </a:lnTo>
                    <a:lnTo>
                      <a:pt x="4" y="6"/>
                    </a:lnTo>
                    <a:lnTo>
                      <a:pt x="2" y="6"/>
                    </a:lnTo>
                    <a:lnTo>
                      <a:pt x="0" y="2"/>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42" name="Freeform 259"/>
              <p:cNvSpPr>
                <a:spLocks/>
              </p:cNvSpPr>
              <p:nvPr/>
            </p:nvSpPr>
            <p:spPr bwMode="auto">
              <a:xfrm>
                <a:off x="3730" y="2765"/>
                <a:ext cx="6" cy="4"/>
              </a:xfrm>
              <a:custGeom>
                <a:avLst/>
                <a:gdLst>
                  <a:gd name="T0" fmla="*/ 4 w 6"/>
                  <a:gd name="T1" fmla="*/ 0 h 4"/>
                  <a:gd name="T2" fmla="*/ 6 w 6"/>
                  <a:gd name="T3" fmla="*/ 2 h 4"/>
                  <a:gd name="T4" fmla="*/ 6 w 6"/>
                  <a:gd name="T5" fmla="*/ 4 h 4"/>
                  <a:gd name="T6" fmla="*/ 4 w 6"/>
                  <a:gd name="T7" fmla="*/ 4 h 4"/>
                  <a:gd name="T8" fmla="*/ 2 w 6"/>
                  <a:gd name="T9" fmla="*/ 2 h 4"/>
                  <a:gd name="T10" fmla="*/ 2 w 6"/>
                  <a:gd name="T11" fmla="*/ 2 h 4"/>
                  <a:gd name="T12" fmla="*/ 0 w 6"/>
                  <a:gd name="T13" fmla="*/ 4 h 4"/>
                  <a:gd name="T14" fmla="*/ 0 w 6"/>
                  <a:gd name="T15" fmla="*/ 2 h 4"/>
                  <a:gd name="T16" fmla="*/ 0 w 6"/>
                  <a:gd name="T17" fmla="*/ 2 h 4"/>
                  <a:gd name="T18" fmla="*/ 0 w 6"/>
                  <a:gd name="T19" fmla="*/ 0 h 4"/>
                  <a:gd name="T20" fmla="*/ 2 w 6"/>
                  <a:gd name="T21" fmla="*/ 0 h 4"/>
                  <a:gd name="T22" fmla="*/ 4 w 6"/>
                  <a:gd name="T23" fmla="*/ 0 h 4"/>
                  <a:gd name="T24" fmla="*/ 4 w 6"/>
                  <a:gd name="T25" fmla="*/ 0 h 4"/>
                  <a:gd name="T26" fmla="*/ 4 w 6"/>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4">
                    <a:moveTo>
                      <a:pt x="4" y="0"/>
                    </a:moveTo>
                    <a:lnTo>
                      <a:pt x="6" y="2"/>
                    </a:lnTo>
                    <a:lnTo>
                      <a:pt x="6" y="4"/>
                    </a:lnTo>
                    <a:lnTo>
                      <a:pt x="4" y="4"/>
                    </a:lnTo>
                    <a:lnTo>
                      <a:pt x="2" y="2"/>
                    </a:lnTo>
                    <a:lnTo>
                      <a:pt x="2" y="2"/>
                    </a:lnTo>
                    <a:lnTo>
                      <a:pt x="0" y="4"/>
                    </a:lnTo>
                    <a:lnTo>
                      <a:pt x="0" y="2"/>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43" name="Freeform 260"/>
              <p:cNvSpPr>
                <a:spLocks/>
              </p:cNvSpPr>
              <p:nvPr/>
            </p:nvSpPr>
            <p:spPr bwMode="auto">
              <a:xfrm>
                <a:off x="3708" y="2765"/>
                <a:ext cx="4" cy="6"/>
              </a:xfrm>
              <a:custGeom>
                <a:avLst/>
                <a:gdLst>
                  <a:gd name="T0" fmla="*/ 4 w 4"/>
                  <a:gd name="T1" fmla="*/ 6 h 6"/>
                  <a:gd name="T2" fmla="*/ 0 w 4"/>
                  <a:gd name="T3" fmla="*/ 4 h 6"/>
                  <a:gd name="T4" fmla="*/ 0 w 4"/>
                  <a:gd name="T5" fmla="*/ 4 h 6"/>
                  <a:gd name="T6" fmla="*/ 0 w 4"/>
                  <a:gd name="T7" fmla="*/ 0 h 6"/>
                  <a:gd name="T8" fmla="*/ 2 w 4"/>
                  <a:gd name="T9" fmla="*/ 0 h 6"/>
                  <a:gd name="T10" fmla="*/ 4 w 4"/>
                  <a:gd name="T11" fmla="*/ 0 h 6"/>
                  <a:gd name="T12" fmla="*/ 4 w 4"/>
                  <a:gd name="T13" fmla="*/ 2 h 6"/>
                  <a:gd name="T14" fmla="*/ 4 w 4"/>
                  <a:gd name="T15" fmla="*/ 2 h 6"/>
                  <a:gd name="T16" fmla="*/ 4 w 4"/>
                  <a:gd name="T17" fmla="*/ 4 h 6"/>
                  <a:gd name="T18" fmla="*/ 4 w 4"/>
                  <a:gd name="T19" fmla="*/ 6 h 6"/>
                  <a:gd name="T20" fmla="*/ 4 w 4"/>
                  <a:gd name="T21" fmla="*/ 6 h 6"/>
                  <a:gd name="T22" fmla="*/ 4 w 4"/>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6"/>
                    </a:moveTo>
                    <a:lnTo>
                      <a:pt x="0" y="4"/>
                    </a:lnTo>
                    <a:lnTo>
                      <a:pt x="0" y="4"/>
                    </a:lnTo>
                    <a:lnTo>
                      <a:pt x="0" y="0"/>
                    </a:lnTo>
                    <a:lnTo>
                      <a:pt x="2" y="0"/>
                    </a:lnTo>
                    <a:lnTo>
                      <a:pt x="4" y="0"/>
                    </a:lnTo>
                    <a:lnTo>
                      <a:pt x="4" y="2"/>
                    </a:lnTo>
                    <a:lnTo>
                      <a:pt x="4" y="2"/>
                    </a:lnTo>
                    <a:lnTo>
                      <a:pt x="4" y="4"/>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1044" name="Freeform 261"/>
              <p:cNvSpPr>
                <a:spLocks/>
              </p:cNvSpPr>
              <p:nvPr/>
            </p:nvSpPr>
            <p:spPr bwMode="auto">
              <a:xfrm>
                <a:off x="3716" y="2767"/>
                <a:ext cx="10" cy="12"/>
              </a:xfrm>
              <a:custGeom>
                <a:avLst/>
                <a:gdLst>
                  <a:gd name="T0" fmla="*/ 8 w 10"/>
                  <a:gd name="T1" fmla="*/ 12 h 12"/>
                  <a:gd name="T2" fmla="*/ 6 w 10"/>
                  <a:gd name="T3" fmla="*/ 8 h 12"/>
                  <a:gd name="T4" fmla="*/ 4 w 10"/>
                  <a:gd name="T5" fmla="*/ 6 h 12"/>
                  <a:gd name="T6" fmla="*/ 0 w 10"/>
                  <a:gd name="T7" fmla="*/ 4 h 12"/>
                  <a:gd name="T8" fmla="*/ 0 w 10"/>
                  <a:gd name="T9" fmla="*/ 4 h 12"/>
                  <a:gd name="T10" fmla="*/ 0 w 10"/>
                  <a:gd name="T11" fmla="*/ 2 h 12"/>
                  <a:gd name="T12" fmla="*/ 0 w 10"/>
                  <a:gd name="T13" fmla="*/ 0 h 12"/>
                  <a:gd name="T14" fmla="*/ 2 w 10"/>
                  <a:gd name="T15" fmla="*/ 0 h 12"/>
                  <a:gd name="T16" fmla="*/ 4 w 10"/>
                  <a:gd name="T17" fmla="*/ 0 h 12"/>
                  <a:gd name="T18" fmla="*/ 4 w 10"/>
                  <a:gd name="T19" fmla="*/ 2 h 12"/>
                  <a:gd name="T20" fmla="*/ 6 w 10"/>
                  <a:gd name="T21" fmla="*/ 2 h 12"/>
                  <a:gd name="T22" fmla="*/ 8 w 10"/>
                  <a:gd name="T23" fmla="*/ 6 h 12"/>
                  <a:gd name="T24" fmla="*/ 8 w 10"/>
                  <a:gd name="T25" fmla="*/ 8 h 12"/>
                  <a:gd name="T26" fmla="*/ 10 w 10"/>
                  <a:gd name="T27" fmla="*/ 8 h 12"/>
                  <a:gd name="T28" fmla="*/ 10 w 10"/>
                  <a:gd name="T29" fmla="*/ 10 h 12"/>
                  <a:gd name="T30" fmla="*/ 10 w 10"/>
                  <a:gd name="T31" fmla="*/ 12 h 12"/>
                  <a:gd name="T32" fmla="*/ 8 w 10"/>
                  <a:gd name="T33" fmla="*/ 12 h 12"/>
                  <a:gd name="T34" fmla="*/ 8 w 10"/>
                  <a:gd name="T35" fmla="*/ 12 h 12"/>
                  <a:gd name="T36" fmla="*/ 8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8" y="12"/>
                    </a:moveTo>
                    <a:lnTo>
                      <a:pt x="6" y="8"/>
                    </a:lnTo>
                    <a:lnTo>
                      <a:pt x="4" y="6"/>
                    </a:lnTo>
                    <a:lnTo>
                      <a:pt x="0" y="4"/>
                    </a:lnTo>
                    <a:lnTo>
                      <a:pt x="0" y="4"/>
                    </a:lnTo>
                    <a:lnTo>
                      <a:pt x="0" y="2"/>
                    </a:lnTo>
                    <a:lnTo>
                      <a:pt x="0" y="0"/>
                    </a:lnTo>
                    <a:lnTo>
                      <a:pt x="2" y="0"/>
                    </a:lnTo>
                    <a:lnTo>
                      <a:pt x="4" y="0"/>
                    </a:lnTo>
                    <a:lnTo>
                      <a:pt x="4" y="2"/>
                    </a:lnTo>
                    <a:lnTo>
                      <a:pt x="6" y="2"/>
                    </a:lnTo>
                    <a:lnTo>
                      <a:pt x="8" y="6"/>
                    </a:lnTo>
                    <a:lnTo>
                      <a:pt x="8" y="8"/>
                    </a:lnTo>
                    <a:lnTo>
                      <a:pt x="10" y="8"/>
                    </a:lnTo>
                    <a:lnTo>
                      <a:pt x="10" y="10"/>
                    </a:lnTo>
                    <a:lnTo>
                      <a:pt x="10" y="12"/>
                    </a:lnTo>
                    <a:lnTo>
                      <a:pt x="8" y="12"/>
                    </a:lnTo>
                    <a:lnTo>
                      <a:pt x="8" y="12"/>
                    </a:lnTo>
                    <a:lnTo>
                      <a:pt x="8" y="12"/>
                    </a:lnTo>
                    <a:close/>
                  </a:path>
                </a:pathLst>
              </a:custGeom>
              <a:grpFill/>
              <a:ln w="3175" cmpd="sng">
                <a:solidFill>
                  <a:srgbClr val="000000"/>
                </a:solidFill>
                <a:round/>
                <a:headEnd/>
                <a:tailEnd/>
              </a:ln>
            </p:spPr>
            <p:txBody>
              <a:bodyPr/>
              <a:lstStyle/>
              <a:p>
                <a:endParaRPr lang="en-US" sz="2600" dirty="0"/>
              </a:p>
            </p:txBody>
          </p:sp>
          <p:sp>
            <p:nvSpPr>
              <p:cNvPr id="1045" name="Freeform 262"/>
              <p:cNvSpPr>
                <a:spLocks/>
              </p:cNvSpPr>
              <p:nvPr/>
            </p:nvSpPr>
            <p:spPr bwMode="auto">
              <a:xfrm>
                <a:off x="3692" y="2767"/>
                <a:ext cx="10" cy="44"/>
              </a:xfrm>
              <a:custGeom>
                <a:avLst/>
                <a:gdLst>
                  <a:gd name="T0" fmla="*/ 0 w 10"/>
                  <a:gd name="T1" fmla="*/ 0 h 44"/>
                  <a:gd name="T2" fmla="*/ 6 w 10"/>
                  <a:gd name="T3" fmla="*/ 2 h 44"/>
                  <a:gd name="T4" fmla="*/ 6 w 10"/>
                  <a:gd name="T5" fmla="*/ 2 h 44"/>
                  <a:gd name="T6" fmla="*/ 6 w 10"/>
                  <a:gd name="T7" fmla="*/ 6 h 44"/>
                  <a:gd name="T8" fmla="*/ 6 w 10"/>
                  <a:gd name="T9" fmla="*/ 8 h 44"/>
                  <a:gd name="T10" fmla="*/ 8 w 10"/>
                  <a:gd name="T11" fmla="*/ 10 h 44"/>
                  <a:gd name="T12" fmla="*/ 8 w 10"/>
                  <a:gd name="T13" fmla="*/ 12 h 44"/>
                  <a:gd name="T14" fmla="*/ 10 w 10"/>
                  <a:gd name="T15" fmla="*/ 12 h 44"/>
                  <a:gd name="T16" fmla="*/ 10 w 10"/>
                  <a:gd name="T17" fmla="*/ 16 h 44"/>
                  <a:gd name="T18" fmla="*/ 10 w 10"/>
                  <a:gd name="T19" fmla="*/ 24 h 44"/>
                  <a:gd name="T20" fmla="*/ 10 w 10"/>
                  <a:gd name="T21" fmla="*/ 28 h 44"/>
                  <a:gd name="T22" fmla="*/ 10 w 10"/>
                  <a:gd name="T23" fmla="*/ 30 h 44"/>
                  <a:gd name="T24" fmla="*/ 10 w 10"/>
                  <a:gd name="T25" fmla="*/ 34 h 44"/>
                  <a:gd name="T26" fmla="*/ 10 w 10"/>
                  <a:gd name="T27" fmla="*/ 36 h 44"/>
                  <a:gd name="T28" fmla="*/ 8 w 10"/>
                  <a:gd name="T29" fmla="*/ 36 h 44"/>
                  <a:gd name="T30" fmla="*/ 8 w 10"/>
                  <a:gd name="T31" fmla="*/ 38 h 44"/>
                  <a:gd name="T32" fmla="*/ 8 w 10"/>
                  <a:gd name="T33" fmla="*/ 40 h 44"/>
                  <a:gd name="T34" fmla="*/ 8 w 10"/>
                  <a:gd name="T35" fmla="*/ 42 h 44"/>
                  <a:gd name="T36" fmla="*/ 8 w 10"/>
                  <a:gd name="T37" fmla="*/ 44 h 44"/>
                  <a:gd name="T38" fmla="*/ 8 w 10"/>
                  <a:gd name="T39" fmla="*/ 44 h 44"/>
                  <a:gd name="T40" fmla="*/ 6 w 10"/>
                  <a:gd name="T41" fmla="*/ 44 h 44"/>
                  <a:gd name="T42" fmla="*/ 4 w 10"/>
                  <a:gd name="T43" fmla="*/ 44 h 44"/>
                  <a:gd name="T44" fmla="*/ 4 w 10"/>
                  <a:gd name="T45" fmla="*/ 44 h 44"/>
                  <a:gd name="T46" fmla="*/ 4 w 10"/>
                  <a:gd name="T47" fmla="*/ 42 h 44"/>
                  <a:gd name="T48" fmla="*/ 2 w 10"/>
                  <a:gd name="T49" fmla="*/ 40 h 44"/>
                  <a:gd name="T50" fmla="*/ 2 w 10"/>
                  <a:gd name="T51" fmla="*/ 38 h 44"/>
                  <a:gd name="T52" fmla="*/ 2 w 10"/>
                  <a:gd name="T53" fmla="*/ 36 h 44"/>
                  <a:gd name="T54" fmla="*/ 2 w 10"/>
                  <a:gd name="T55" fmla="*/ 34 h 44"/>
                  <a:gd name="T56" fmla="*/ 2 w 10"/>
                  <a:gd name="T57" fmla="*/ 32 h 44"/>
                  <a:gd name="T58" fmla="*/ 4 w 10"/>
                  <a:gd name="T59" fmla="*/ 20 h 44"/>
                  <a:gd name="T60" fmla="*/ 4 w 10"/>
                  <a:gd name="T61" fmla="*/ 16 h 44"/>
                  <a:gd name="T62" fmla="*/ 4 w 10"/>
                  <a:gd name="T63" fmla="*/ 14 h 44"/>
                  <a:gd name="T64" fmla="*/ 0 w 10"/>
                  <a:gd name="T65" fmla="*/ 4 h 44"/>
                  <a:gd name="T66" fmla="*/ 0 w 10"/>
                  <a:gd name="T67" fmla="*/ 2 h 44"/>
                  <a:gd name="T68" fmla="*/ 0 w 10"/>
                  <a:gd name="T69" fmla="*/ 0 h 44"/>
                  <a:gd name="T70" fmla="*/ 0 w 10"/>
                  <a:gd name="T71" fmla="*/ 0 h 44"/>
                  <a:gd name="T72" fmla="*/ 0 w 10"/>
                  <a:gd name="T7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44">
                    <a:moveTo>
                      <a:pt x="0" y="0"/>
                    </a:moveTo>
                    <a:lnTo>
                      <a:pt x="6" y="2"/>
                    </a:lnTo>
                    <a:lnTo>
                      <a:pt x="6" y="2"/>
                    </a:lnTo>
                    <a:lnTo>
                      <a:pt x="6" y="6"/>
                    </a:lnTo>
                    <a:lnTo>
                      <a:pt x="6" y="8"/>
                    </a:lnTo>
                    <a:lnTo>
                      <a:pt x="8" y="10"/>
                    </a:lnTo>
                    <a:lnTo>
                      <a:pt x="8" y="12"/>
                    </a:lnTo>
                    <a:lnTo>
                      <a:pt x="10" y="12"/>
                    </a:lnTo>
                    <a:lnTo>
                      <a:pt x="10" y="16"/>
                    </a:lnTo>
                    <a:lnTo>
                      <a:pt x="10" y="24"/>
                    </a:lnTo>
                    <a:lnTo>
                      <a:pt x="10" y="28"/>
                    </a:lnTo>
                    <a:lnTo>
                      <a:pt x="10" y="30"/>
                    </a:lnTo>
                    <a:lnTo>
                      <a:pt x="10" y="34"/>
                    </a:lnTo>
                    <a:lnTo>
                      <a:pt x="10" y="36"/>
                    </a:lnTo>
                    <a:lnTo>
                      <a:pt x="8" y="36"/>
                    </a:lnTo>
                    <a:lnTo>
                      <a:pt x="8" y="38"/>
                    </a:lnTo>
                    <a:lnTo>
                      <a:pt x="8" y="40"/>
                    </a:lnTo>
                    <a:lnTo>
                      <a:pt x="8" y="42"/>
                    </a:lnTo>
                    <a:lnTo>
                      <a:pt x="8" y="44"/>
                    </a:lnTo>
                    <a:lnTo>
                      <a:pt x="8" y="44"/>
                    </a:lnTo>
                    <a:lnTo>
                      <a:pt x="6" y="44"/>
                    </a:lnTo>
                    <a:lnTo>
                      <a:pt x="4" y="44"/>
                    </a:lnTo>
                    <a:lnTo>
                      <a:pt x="4" y="44"/>
                    </a:lnTo>
                    <a:lnTo>
                      <a:pt x="4" y="42"/>
                    </a:lnTo>
                    <a:lnTo>
                      <a:pt x="2" y="40"/>
                    </a:lnTo>
                    <a:lnTo>
                      <a:pt x="2" y="38"/>
                    </a:lnTo>
                    <a:lnTo>
                      <a:pt x="2" y="36"/>
                    </a:lnTo>
                    <a:lnTo>
                      <a:pt x="2" y="34"/>
                    </a:lnTo>
                    <a:lnTo>
                      <a:pt x="2" y="32"/>
                    </a:lnTo>
                    <a:lnTo>
                      <a:pt x="4" y="20"/>
                    </a:lnTo>
                    <a:lnTo>
                      <a:pt x="4" y="16"/>
                    </a:lnTo>
                    <a:lnTo>
                      <a:pt x="4" y="14"/>
                    </a:lnTo>
                    <a:lnTo>
                      <a:pt x="0"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46" name="Freeform 263"/>
              <p:cNvSpPr>
                <a:spLocks/>
              </p:cNvSpPr>
              <p:nvPr/>
            </p:nvSpPr>
            <p:spPr bwMode="auto">
              <a:xfrm>
                <a:off x="3708" y="2769"/>
                <a:ext cx="4" cy="4"/>
              </a:xfrm>
              <a:custGeom>
                <a:avLst/>
                <a:gdLst>
                  <a:gd name="T0" fmla="*/ 0 w 4"/>
                  <a:gd name="T1" fmla="*/ 0 h 4"/>
                  <a:gd name="T2" fmla="*/ 4 w 4"/>
                  <a:gd name="T3" fmla="*/ 2 h 4"/>
                  <a:gd name="T4" fmla="*/ 2 w 4"/>
                  <a:gd name="T5" fmla="*/ 4 h 4"/>
                  <a:gd name="T6" fmla="*/ 0 w 4"/>
                  <a:gd name="T7" fmla="*/ 4 h 4"/>
                  <a:gd name="T8" fmla="*/ 0 w 4"/>
                  <a:gd name="T9" fmla="*/ 4 h 4"/>
                  <a:gd name="T10" fmla="*/ 0 w 4"/>
                  <a:gd name="T11" fmla="*/ 2 h 4"/>
                  <a:gd name="T12" fmla="*/ 0 w 4"/>
                  <a:gd name="T13" fmla="*/ 0 h 4"/>
                  <a:gd name="T14" fmla="*/ 0 w 4"/>
                  <a:gd name="T15" fmla="*/ 0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4" y="2"/>
                    </a:lnTo>
                    <a:lnTo>
                      <a:pt x="2" y="4"/>
                    </a:lnTo>
                    <a:lnTo>
                      <a:pt x="0" y="4"/>
                    </a:lnTo>
                    <a:lnTo>
                      <a:pt x="0"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47" name="Freeform 264"/>
              <p:cNvSpPr>
                <a:spLocks/>
              </p:cNvSpPr>
              <p:nvPr/>
            </p:nvSpPr>
            <p:spPr bwMode="auto">
              <a:xfrm>
                <a:off x="3728" y="2771"/>
                <a:ext cx="4" cy="4"/>
              </a:xfrm>
              <a:custGeom>
                <a:avLst/>
                <a:gdLst>
                  <a:gd name="T0" fmla="*/ 2 w 4"/>
                  <a:gd name="T1" fmla="*/ 0 h 4"/>
                  <a:gd name="T2" fmla="*/ 2 w 4"/>
                  <a:gd name="T3" fmla="*/ 0 h 4"/>
                  <a:gd name="T4" fmla="*/ 4 w 4"/>
                  <a:gd name="T5" fmla="*/ 2 h 4"/>
                  <a:gd name="T6" fmla="*/ 4 w 4"/>
                  <a:gd name="T7" fmla="*/ 2 h 4"/>
                  <a:gd name="T8" fmla="*/ 2 w 4"/>
                  <a:gd name="T9" fmla="*/ 4 h 4"/>
                  <a:gd name="T10" fmla="*/ 2 w 4"/>
                  <a:gd name="T11" fmla="*/ 4 h 4"/>
                  <a:gd name="T12" fmla="*/ 0 w 4"/>
                  <a:gd name="T13" fmla="*/ 2 h 4"/>
                  <a:gd name="T14" fmla="*/ 0 w 4"/>
                  <a:gd name="T15" fmla="*/ 0 h 4"/>
                  <a:gd name="T16" fmla="*/ 0 w 4"/>
                  <a:gd name="T17" fmla="*/ 0 h 4"/>
                  <a:gd name="T18" fmla="*/ 2 w 4"/>
                  <a:gd name="T19" fmla="*/ 0 h 4"/>
                  <a:gd name="T20" fmla="*/ 2 w 4"/>
                  <a:gd name="T21" fmla="*/ 0 h 4"/>
                  <a:gd name="T22" fmla="*/ 2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2" y="0"/>
                    </a:moveTo>
                    <a:lnTo>
                      <a:pt x="2" y="0"/>
                    </a:lnTo>
                    <a:lnTo>
                      <a:pt x="4" y="2"/>
                    </a:lnTo>
                    <a:lnTo>
                      <a:pt x="4" y="2"/>
                    </a:lnTo>
                    <a:lnTo>
                      <a:pt x="2" y="4"/>
                    </a:lnTo>
                    <a:lnTo>
                      <a:pt x="2" y="4"/>
                    </a:lnTo>
                    <a:lnTo>
                      <a:pt x="0" y="2"/>
                    </a:lnTo>
                    <a:lnTo>
                      <a:pt x="0" y="0"/>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48" name="Freeform 265"/>
              <p:cNvSpPr>
                <a:spLocks/>
              </p:cNvSpPr>
              <p:nvPr/>
            </p:nvSpPr>
            <p:spPr bwMode="auto">
              <a:xfrm>
                <a:off x="3732" y="2771"/>
                <a:ext cx="4" cy="4"/>
              </a:xfrm>
              <a:custGeom>
                <a:avLst/>
                <a:gdLst>
                  <a:gd name="T0" fmla="*/ 4 w 4"/>
                  <a:gd name="T1" fmla="*/ 0 h 4"/>
                  <a:gd name="T2" fmla="*/ 4 w 4"/>
                  <a:gd name="T3" fmla="*/ 0 h 4"/>
                  <a:gd name="T4" fmla="*/ 4 w 4"/>
                  <a:gd name="T5" fmla="*/ 2 h 4"/>
                  <a:gd name="T6" fmla="*/ 4 w 4"/>
                  <a:gd name="T7" fmla="*/ 4 h 4"/>
                  <a:gd name="T8" fmla="*/ 2 w 4"/>
                  <a:gd name="T9" fmla="*/ 4 h 4"/>
                  <a:gd name="T10" fmla="*/ 2 w 4"/>
                  <a:gd name="T11" fmla="*/ 4 h 4"/>
                  <a:gd name="T12" fmla="*/ 0 w 4"/>
                  <a:gd name="T13" fmla="*/ 4 h 4"/>
                  <a:gd name="T14" fmla="*/ 0 w 4"/>
                  <a:gd name="T15" fmla="*/ 2 h 4"/>
                  <a:gd name="T16" fmla="*/ 2 w 4"/>
                  <a:gd name="T17" fmla="*/ 0 h 4"/>
                  <a:gd name="T18" fmla="*/ 2 w 4"/>
                  <a:gd name="T19" fmla="*/ 0 h 4"/>
                  <a:gd name="T20" fmla="*/ 4 w 4"/>
                  <a:gd name="T21" fmla="*/ 0 h 4"/>
                  <a:gd name="T22" fmla="*/ 4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4" y="0"/>
                    </a:moveTo>
                    <a:lnTo>
                      <a:pt x="4" y="0"/>
                    </a:lnTo>
                    <a:lnTo>
                      <a:pt x="4" y="2"/>
                    </a:lnTo>
                    <a:lnTo>
                      <a:pt x="4" y="4"/>
                    </a:lnTo>
                    <a:lnTo>
                      <a:pt x="2" y="4"/>
                    </a:lnTo>
                    <a:lnTo>
                      <a:pt x="2" y="4"/>
                    </a:lnTo>
                    <a:lnTo>
                      <a:pt x="0" y="4"/>
                    </a:lnTo>
                    <a:lnTo>
                      <a:pt x="0" y="2"/>
                    </a:lnTo>
                    <a:lnTo>
                      <a:pt x="2" y="0"/>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49" name="Freeform 266"/>
              <p:cNvSpPr>
                <a:spLocks/>
              </p:cNvSpPr>
              <p:nvPr/>
            </p:nvSpPr>
            <p:spPr bwMode="auto">
              <a:xfrm>
                <a:off x="3716" y="2771"/>
                <a:ext cx="8" cy="8"/>
              </a:xfrm>
              <a:custGeom>
                <a:avLst/>
                <a:gdLst>
                  <a:gd name="T0" fmla="*/ 0 w 8"/>
                  <a:gd name="T1" fmla="*/ 0 h 8"/>
                  <a:gd name="T2" fmla="*/ 4 w 8"/>
                  <a:gd name="T3" fmla="*/ 2 h 8"/>
                  <a:gd name="T4" fmla="*/ 6 w 8"/>
                  <a:gd name="T5" fmla="*/ 4 h 8"/>
                  <a:gd name="T6" fmla="*/ 8 w 8"/>
                  <a:gd name="T7" fmla="*/ 8 h 8"/>
                  <a:gd name="T8" fmla="*/ 8 w 8"/>
                  <a:gd name="T9" fmla="*/ 8 h 8"/>
                  <a:gd name="T10" fmla="*/ 6 w 8"/>
                  <a:gd name="T11" fmla="*/ 6 h 8"/>
                  <a:gd name="T12" fmla="*/ 0 w 8"/>
                  <a:gd name="T13" fmla="*/ 2 h 8"/>
                  <a:gd name="T14" fmla="*/ 0 w 8"/>
                  <a:gd name="T15" fmla="*/ 0 h 8"/>
                  <a:gd name="T16" fmla="*/ 0 w 8"/>
                  <a:gd name="T17" fmla="*/ 0 h 8"/>
                  <a:gd name="T18" fmla="*/ 0 w 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0" y="0"/>
                    </a:moveTo>
                    <a:lnTo>
                      <a:pt x="4" y="2"/>
                    </a:lnTo>
                    <a:lnTo>
                      <a:pt x="6" y="4"/>
                    </a:lnTo>
                    <a:lnTo>
                      <a:pt x="8" y="8"/>
                    </a:lnTo>
                    <a:lnTo>
                      <a:pt x="8" y="8"/>
                    </a:lnTo>
                    <a:lnTo>
                      <a:pt x="6" y="6"/>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50" name="Freeform 267"/>
              <p:cNvSpPr>
                <a:spLocks/>
              </p:cNvSpPr>
              <p:nvPr/>
            </p:nvSpPr>
            <p:spPr bwMode="auto">
              <a:xfrm>
                <a:off x="4858" y="2779"/>
                <a:ext cx="6" cy="136"/>
              </a:xfrm>
              <a:custGeom>
                <a:avLst/>
                <a:gdLst>
                  <a:gd name="T0" fmla="*/ 4 w 6"/>
                  <a:gd name="T1" fmla="*/ 0 h 136"/>
                  <a:gd name="T2" fmla="*/ 4 w 6"/>
                  <a:gd name="T3" fmla="*/ 2 h 136"/>
                  <a:gd name="T4" fmla="*/ 4 w 6"/>
                  <a:gd name="T5" fmla="*/ 4 h 136"/>
                  <a:gd name="T6" fmla="*/ 4 w 6"/>
                  <a:gd name="T7" fmla="*/ 6 h 136"/>
                  <a:gd name="T8" fmla="*/ 4 w 6"/>
                  <a:gd name="T9" fmla="*/ 8 h 136"/>
                  <a:gd name="T10" fmla="*/ 6 w 6"/>
                  <a:gd name="T11" fmla="*/ 12 h 136"/>
                  <a:gd name="T12" fmla="*/ 6 w 6"/>
                  <a:gd name="T13" fmla="*/ 20 h 136"/>
                  <a:gd name="T14" fmla="*/ 4 w 6"/>
                  <a:gd name="T15" fmla="*/ 24 h 136"/>
                  <a:gd name="T16" fmla="*/ 4 w 6"/>
                  <a:gd name="T17" fmla="*/ 28 h 136"/>
                  <a:gd name="T18" fmla="*/ 6 w 6"/>
                  <a:gd name="T19" fmla="*/ 36 h 136"/>
                  <a:gd name="T20" fmla="*/ 4 w 6"/>
                  <a:gd name="T21" fmla="*/ 124 h 136"/>
                  <a:gd name="T22" fmla="*/ 2 w 6"/>
                  <a:gd name="T23" fmla="*/ 132 h 136"/>
                  <a:gd name="T24" fmla="*/ 2 w 6"/>
                  <a:gd name="T25" fmla="*/ 136 h 136"/>
                  <a:gd name="T26" fmla="*/ 2 w 6"/>
                  <a:gd name="T27" fmla="*/ 136 h 136"/>
                  <a:gd name="T28" fmla="*/ 0 w 6"/>
                  <a:gd name="T29" fmla="*/ 136 h 136"/>
                  <a:gd name="T30" fmla="*/ 0 w 6"/>
                  <a:gd name="T31" fmla="*/ 136 h 136"/>
                  <a:gd name="T32" fmla="*/ 2 w 6"/>
                  <a:gd name="T33" fmla="*/ 56 h 136"/>
                  <a:gd name="T34" fmla="*/ 2 w 6"/>
                  <a:gd name="T35" fmla="*/ 50 h 136"/>
                  <a:gd name="T36" fmla="*/ 0 w 6"/>
                  <a:gd name="T37" fmla="*/ 40 h 136"/>
                  <a:gd name="T38" fmla="*/ 2 w 6"/>
                  <a:gd name="T39" fmla="*/ 20 h 136"/>
                  <a:gd name="T40" fmla="*/ 0 w 6"/>
                  <a:gd name="T41" fmla="*/ 16 h 136"/>
                  <a:gd name="T42" fmla="*/ 0 w 6"/>
                  <a:gd name="T43" fmla="*/ 4 h 136"/>
                  <a:gd name="T44" fmla="*/ 2 w 6"/>
                  <a:gd name="T45" fmla="*/ 0 h 136"/>
                  <a:gd name="T46" fmla="*/ 4 w 6"/>
                  <a:gd name="T47" fmla="*/ 0 h 136"/>
                  <a:gd name="T48" fmla="*/ 4 w 6"/>
                  <a:gd name="T49" fmla="*/ 0 h 136"/>
                  <a:gd name="T50" fmla="*/ 4 w 6"/>
                  <a:gd name="T5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 h="136">
                    <a:moveTo>
                      <a:pt x="4" y="0"/>
                    </a:moveTo>
                    <a:lnTo>
                      <a:pt x="4" y="2"/>
                    </a:lnTo>
                    <a:lnTo>
                      <a:pt x="4" y="4"/>
                    </a:lnTo>
                    <a:lnTo>
                      <a:pt x="4" y="6"/>
                    </a:lnTo>
                    <a:lnTo>
                      <a:pt x="4" y="8"/>
                    </a:lnTo>
                    <a:lnTo>
                      <a:pt x="6" y="12"/>
                    </a:lnTo>
                    <a:lnTo>
                      <a:pt x="6" y="20"/>
                    </a:lnTo>
                    <a:lnTo>
                      <a:pt x="4" y="24"/>
                    </a:lnTo>
                    <a:lnTo>
                      <a:pt x="4" y="28"/>
                    </a:lnTo>
                    <a:lnTo>
                      <a:pt x="6" y="36"/>
                    </a:lnTo>
                    <a:lnTo>
                      <a:pt x="4" y="124"/>
                    </a:lnTo>
                    <a:lnTo>
                      <a:pt x="2" y="132"/>
                    </a:lnTo>
                    <a:lnTo>
                      <a:pt x="2" y="136"/>
                    </a:lnTo>
                    <a:lnTo>
                      <a:pt x="2" y="136"/>
                    </a:lnTo>
                    <a:lnTo>
                      <a:pt x="0" y="136"/>
                    </a:lnTo>
                    <a:lnTo>
                      <a:pt x="0" y="136"/>
                    </a:lnTo>
                    <a:lnTo>
                      <a:pt x="2" y="56"/>
                    </a:lnTo>
                    <a:lnTo>
                      <a:pt x="2" y="50"/>
                    </a:lnTo>
                    <a:lnTo>
                      <a:pt x="0" y="40"/>
                    </a:lnTo>
                    <a:lnTo>
                      <a:pt x="2" y="20"/>
                    </a:lnTo>
                    <a:lnTo>
                      <a:pt x="0" y="16"/>
                    </a:lnTo>
                    <a:lnTo>
                      <a:pt x="0" y="4"/>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51" name="Freeform 268"/>
              <p:cNvSpPr>
                <a:spLocks/>
              </p:cNvSpPr>
              <p:nvPr/>
            </p:nvSpPr>
            <p:spPr bwMode="auto">
              <a:xfrm>
                <a:off x="3790" y="2779"/>
                <a:ext cx="274" cy="284"/>
              </a:xfrm>
              <a:custGeom>
                <a:avLst/>
                <a:gdLst>
                  <a:gd name="T0" fmla="*/ 224 w 274"/>
                  <a:gd name="T1" fmla="*/ 284 h 284"/>
                  <a:gd name="T2" fmla="*/ 118 w 274"/>
                  <a:gd name="T3" fmla="*/ 260 h 284"/>
                  <a:gd name="T4" fmla="*/ 124 w 274"/>
                  <a:gd name="T5" fmla="*/ 258 h 284"/>
                  <a:gd name="T6" fmla="*/ 128 w 274"/>
                  <a:gd name="T7" fmla="*/ 264 h 284"/>
                  <a:gd name="T8" fmla="*/ 130 w 274"/>
                  <a:gd name="T9" fmla="*/ 254 h 284"/>
                  <a:gd name="T10" fmla="*/ 124 w 274"/>
                  <a:gd name="T11" fmla="*/ 224 h 284"/>
                  <a:gd name="T12" fmla="*/ 124 w 274"/>
                  <a:gd name="T13" fmla="*/ 214 h 284"/>
                  <a:gd name="T14" fmla="*/ 122 w 274"/>
                  <a:gd name="T15" fmla="*/ 200 h 284"/>
                  <a:gd name="T16" fmla="*/ 116 w 274"/>
                  <a:gd name="T17" fmla="*/ 198 h 284"/>
                  <a:gd name="T18" fmla="*/ 110 w 274"/>
                  <a:gd name="T19" fmla="*/ 186 h 284"/>
                  <a:gd name="T20" fmla="*/ 104 w 274"/>
                  <a:gd name="T21" fmla="*/ 178 h 284"/>
                  <a:gd name="T22" fmla="*/ 112 w 274"/>
                  <a:gd name="T23" fmla="*/ 198 h 284"/>
                  <a:gd name="T24" fmla="*/ 106 w 274"/>
                  <a:gd name="T25" fmla="*/ 208 h 284"/>
                  <a:gd name="T26" fmla="*/ 94 w 274"/>
                  <a:gd name="T27" fmla="*/ 202 h 284"/>
                  <a:gd name="T28" fmla="*/ 86 w 274"/>
                  <a:gd name="T29" fmla="*/ 192 h 284"/>
                  <a:gd name="T30" fmla="*/ 88 w 274"/>
                  <a:gd name="T31" fmla="*/ 202 h 284"/>
                  <a:gd name="T32" fmla="*/ 80 w 274"/>
                  <a:gd name="T33" fmla="*/ 194 h 284"/>
                  <a:gd name="T34" fmla="*/ 76 w 274"/>
                  <a:gd name="T35" fmla="*/ 190 h 284"/>
                  <a:gd name="T36" fmla="*/ 70 w 274"/>
                  <a:gd name="T37" fmla="*/ 184 h 284"/>
                  <a:gd name="T38" fmla="*/ 50 w 274"/>
                  <a:gd name="T39" fmla="*/ 180 h 284"/>
                  <a:gd name="T40" fmla="*/ 38 w 274"/>
                  <a:gd name="T41" fmla="*/ 178 h 284"/>
                  <a:gd name="T42" fmla="*/ 42 w 274"/>
                  <a:gd name="T43" fmla="*/ 172 h 284"/>
                  <a:gd name="T44" fmla="*/ 46 w 274"/>
                  <a:gd name="T45" fmla="*/ 170 h 284"/>
                  <a:gd name="T46" fmla="*/ 40 w 274"/>
                  <a:gd name="T47" fmla="*/ 164 h 284"/>
                  <a:gd name="T48" fmla="*/ 46 w 274"/>
                  <a:gd name="T49" fmla="*/ 156 h 284"/>
                  <a:gd name="T50" fmla="*/ 62 w 274"/>
                  <a:gd name="T51" fmla="*/ 158 h 284"/>
                  <a:gd name="T52" fmla="*/ 78 w 274"/>
                  <a:gd name="T53" fmla="*/ 146 h 284"/>
                  <a:gd name="T54" fmla="*/ 84 w 274"/>
                  <a:gd name="T55" fmla="*/ 140 h 284"/>
                  <a:gd name="T56" fmla="*/ 96 w 274"/>
                  <a:gd name="T57" fmla="*/ 122 h 284"/>
                  <a:gd name="T58" fmla="*/ 104 w 274"/>
                  <a:gd name="T59" fmla="*/ 88 h 284"/>
                  <a:gd name="T60" fmla="*/ 136 w 274"/>
                  <a:gd name="T61" fmla="*/ 56 h 284"/>
                  <a:gd name="T62" fmla="*/ 148 w 274"/>
                  <a:gd name="T63" fmla="*/ 50 h 284"/>
                  <a:gd name="T64" fmla="*/ 164 w 274"/>
                  <a:gd name="T65" fmla="*/ 40 h 284"/>
                  <a:gd name="T66" fmla="*/ 148 w 274"/>
                  <a:gd name="T67" fmla="*/ 44 h 284"/>
                  <a:gd name="T68" fmla="*/ 132 w 274"/>
                  <a:gd name="T69" fmla="*/ 48 h 284"/>
                  <a:gd name="T70" fmla="*/ 116 w 274"/>
                  <a:gd name="T71" fmla="*/ 60 h 284"/>
                  <a:gd name="T72" fmla="*/ 102 w 274"/>
                  <a:gd name="T73" fmla="*/ 68 h 284"/>
                  <a:gd name="T74" fmla="*/ 100 w 274"/>
                  <a:gd name="T75" fmla="*/ 72 h 284"/>
                  <a:gd name="T76" fmla="*/ 94 w 274"/>
                  <a:gd name="T77" fmla="*/ 78 h 284"/>
                  <a:gd name="T78" fmla="*/ 90 w 274"/>
                  <a:gd name="T79" fmla="*/ 86 h 284"/>
                  <a:gd name="T80" fmla="*/ 90 w 274"/>
                  <a:gd name="T81" fmla="*/ 100 h 284"/>
                  <a:gd name="T82" fmla="*/ 84 w 274"/>
                  <a:gd name="T83" fmla="*/ 112 h 284"/>
                  <a:gd name="T84" fmla="*/ 80 w 274"/>
                  <a:gd name="T85" fmla="*/ 124 h 284"/>
                  <a:gd name="T86" fmla="*/ 74 w 274"/>
                  <a:gd name="T87" fmla="*/ 140 h 284"/>
                  <a:gd name="T88" fmla="*/ 64 w 274"/>
                  <a:gd name="T89" fmla="*/ 142 h 284"/>
                  <a:gd name="T90" fmla="*/ 48 w 274"/>
                  <a:gd name="T91" fmla="*/ 148 h 284"/>
                  <a:gd name="T92" fmla="*/ 48 w 274"/>
                  <a:gd name="T93" fmla="*/ 140 h 284"/>
                  <a:gd name="T94" fmla="*/ 42 w 274"/>
                  <a:gd name="T95" fmla="*/ 146 h 284"/>
                  <a:gd name="T96" fmla="*/ 32 w 274"/>
                  <a:gd name="T97" fmla="*/ 152 h 284"/>
                  <a:gd name="T98" fmla="*/ 24 w 274"/>
                  <a:gd name="T99" fmla="*/ 154 h 284"/>
                  <a:gd name="T100" fmla="*/ 22 w 274"/>
                  <a:gd name="T101" fmla="*/ 140 h 284"/>
                  <a:gd name="T102" fmla="*/ 14 w 274"/>
                  <a:gd name="T103" fmla="*/ 142 h 284"/>
                  <a:gd name="T104" fmla="*/ 10 w 274"/>
                  <a:gd name="T105" fmla="*/ 124 h 284"/>
                  <a:gd name="T106" fmla="*/ 20 w 274"/>
                  <a:gd name="T107" fmla="*/ 110 h 284"/>
                  <a:gd name="T108" fmla="*/ 16 w 274"/>
                  <a:gd name="T109" fmla="*/ 92 h 284"/>
                  <a:gd name="T110" fmla="*/ 4 w 274"/>
                  <a:gd name="T111" fmla="*/ 68 h 284"/>
                  <a:gd name="T112" fmla="*/ 4 w 274"/>
                  <a:gd name="T113" fmla="*/ 58 h 284"/>
                  <a:gd name="T114" fmla="*/ 4 w 274"/>
                  <a:gd name="T115" fmla="*/ 48 h 284"/>
                  <a:gd name="T116" fmla="*/ 2 w 274"/>
                  <a:gd name="T117" fmla="*/ 34 h 284"/>
                  <a:gd name="T118" fmla="*/ 10 w 274"/>
                  <a:gd name="T119" fmla="*/ 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84">
                    <a:moveTo>
                      <a:pt x="10" y="2"/>
                    </a:moveTo>
                    <a:lnTo>
                      <a:pt x="272" y="0"/>
                    </a:lnTo>
                    <a:lnTo>
                      <a:pt x="274" y="218"/>
                    </a:lnTo>
                    <a:lnTo>
                      <a:pt x="224" y="220"/>
                    </a:lnTo>
                    <a:lnTo>
                      <a:pt x="224" y="284"/>
                    </a:lnTo>
                    <a:lnTo>
                      <a:pt x="140" y="284"/>
                    </a:lnTo>
                    <a:lnTo>
                      <a:pt x="140" y="276"/>
                    </a:lnTo>
                    <a:lnTo>
                      <a:pt x="124" y="276"/>
                    </a:lnTo>
                    <a:lnTo>
                      <a:pt x="118" y="260"/>
                    </a:lnTo>
                    <a:lnTo>
                      <a:pt x="118" y="260"/>
                    </a:lnTo>
                    <a:lnTo>
                      <a:pt x="120" y="258"/>
                    </a:lnTo>
                    <a:lnTo>
                      <a:pt x="122" y="256"/>
                    </a:lnTo>
                    <a:lnTo>
                      <a:pt x="124" y="256"/>
                    </a:lnTo>
                    <a:lnTo>
                      <a:pt x="124" y="258"/>
                    </a:lnTo>
                    <a:lnTo>
                      <a:pt x="124" y="258"/>
                    </a:lnTo>
                    <a:lnTo>
                      <a:pt x="124" y="262"/>
                    </a:lnTo>
                    <a:lnTo>
                      <a:pt x="126" y="262"/>
                    </a:lnTo>
                    <a:lnTo>
                      <a:pt x="126" y="262"/>
                    </a:lnTo>
                    <a:lnTo>
                      <a:pt x="126" y="264"/>
                    </a:lnTo>
                    <a:lnTo>
                      <a:pt x="128" y="264"/>
                    </a:lnTo>
                    <a:lnTo>
                      <a:pt x="130" y="264"/>
                    </a:lnTo>
                    <a:lnTo>
                      <a:pt x="132" y="260"/>
                    </a:lnTo>
                    <a:lnTo>
                      <a:pt x="130" y="258"/>
                    </a:lnTo>
                    <a:lnTo>
                      <a:pt x="130" y="256"/>
                    </a:lnTo>
                    <a:lnTo>
                      <a:pt x="130" y="254"/>
                    </a:lnTo>
                    <a:lnTo>
                      <a:pt x="126" y="234"/>
                    </a:lnTo>
                    <a:lnTo>
                      <a:pt x="124" y="230"/>
                    </a:lnTo>
                    <a:lnTo>
                      <a:pt x="126" y="228"/>
                    </a:lnTo>
                    <a:lnTo>
                      <a:pt x="126" y="226"/>
                    </a:lnTo>
                    <a:lnTo>
                      <a:pt x="124" y="224"/>
                    </a:lnTo>
                    <a:lnTo>
                      <a:pt x="124" y="222"/>
                    </a:lnTo>
                    <a:lnTo>
                      <a:pt x="124" y="222"/>
                    </a:lnTo>
                    <a:lnTo>
                      <a:pt x="126" y="218"/>
                    </a:lnTo>
                    <a:lnTo>
                      <a:pt x="126" y="216"/>
                    </a:lnTo>
                    <a:lnTo>
                      <a:pt x="124" y="214"/>
                    </a:lnTo>
                    <a:lnTo>
                      <a:pt x="124" y="212"/>
                    </a:lnTo>
                    <a:lnTo>
                      <a:pt x="122" y="210"/>
                    </a:lnTo>
                    <a:lnTo>
                      <a:pt x="122" y="206"/>
                    </a:lnTo>
                    <a:lnTo>
                      <a:pt x="122" y="204"/>
                    </a:lnTo>
                    <a:lnTo>
                      <a:pt x="122" y="200"/>
                    </a:lnTo>
                    <a:lnTo>
                      <a:pt x="124" y="200"/>
                    </a:lnTo>
                    <a:lnTo>
                      <a:pt x="122" y="198"/>
                    </a:lnTo>
                    <a:lnTo>
                      <a:pt x="122" y="198"/>
                    </a:lnTo>
                    <a:lnTo>
                      <a:pt x="118" y="200"/>
                    </a:lnTo>
                    <a:lnTo>
                      <a:pt x="116" y="198"/>
                    </a:lnTo>
                    <a:lnTo>
                      <a:pt x="114" y="196"/>
                    </a:lnTo>
                    <a:lnTo>
                      <a:pt x="114" y="194"/>
                    </a:lnTo>
                    <a:lnTo>
                      <a:pt x="114" y="192"/>
                    </a:lnTo>
                    <a:lnTo>
                      <a:pt x="112" y="190"/>
                    </a:lnTo>
                    <a:lnTo>
                      <a:pt x="110" y="186"/>
                    </a:lnTo>
                    <a:lnTo>
                      <a:pt x="108" y="182"/>
                    </a:lnTo>
                    <a:lnTo>
                      <a:pt x="108" y="178"/>
                    </a:lnTo>
                    <a:lnTo>
                      <a:pt x="106" y="176"/>
                    </a:lnTo>
                    <a:lnTo>
                      <a:pt x="104" y="176"/>
                    </a:lnTo>
                    <a:lnTo>
                      <a:pt x="104" y="178"/>
                    </a:lnTo>
                    <a:lnTo>
                      <a:pt x="104" y="184"/>
                    </a:lnTo>
                    <a:lnTo>
                      <a:pt x="104" y="188"/>
                    </a:lnTo>
                    <a:lnTo>
                      <a:pt x="106" y="190"/>
                    </a:lnTo>
                    <a:lnTo>
                      <a:pt x="108" y="192"/>
                    </a:lnTo>
                    <a:lnTo>
                      <a:pt x="112" y="198"/>
                    </a:lnTo>
                    <a:lnTo>
                      <a:pt x="112" y="200"/>
                    </a:lnTo>
                    <a:lnTo>
                      <a:pt x="112" y="200"/>
                    </a:lnTo>
                    <a:lnTo>
                      <a:pt x="108" y="202"/>
                    </a:lnTo>
                    <a:lnTo>
                      <a:pt x="106" y="206"/>
                    </a:lnTo>
                    <a:lnTo>
                      <a:pt x="106" y="208"/>
                    </a:lnTo>
                    <a:lnTo>
                      <a:pt x="104" y="206"/>
                    </a:lnTo>
                    <a:lnTo>
                      <a:pt x="102" y="206"/>
                    </a:lnTo>
                    <a:lnTo>
                      <a:pt x="100" y="204"/>
                    </a:lnTo>
                    <a:lnTo>
                      <a:pt x="96" y="204"/>
                    </a:lnTo>
                    <a:lnTo>
                      <a:pt x="94" y="202"/>
                    </a:lnTo>
                    <a:lnTo>
                      <a:pt x="94" y="200"/>
                    </a:lnTo>
                    <a:lnTo>
                      <a:pt x="94" y="196"/>
                    </a:lnTo>
                    <a:lnTo>
                      <a:pt x="90" y="190"/>
                    </a:lnTo>
                    <a:lnTo>
                      <a:pt x="88" y="190"/>
                    </a:lnTo>
                    <a:lnTo>
                      <a:pt x="86" y="192"/>
                    </a:lnTo>
                    <a:lnTo>
                      <a:pt x="86" y="194"/>
                    </a:lnTo>
                    <a:lnTo>
                      <a:pt x="86" y="198"/>
                    </a:lnTo>
                    <a:lnTo>
                      <a:pt x="88" y="200"/>
                    </a:lnTo>
                    <a:lnTo>
                      <a:pt x="88" y="200"/>
                    </a:lnTo>
                    <a:lnTo>
                      <a:pt x="88" y="202"/>
                    </a:lnTo>
                    <a:lnTo>
                      <a:pt x="86" y="200"/>
                    </a:lnTo>
                    <a:lnTo>
                      <a:pt x="86" y="200"/>
                    </a:lnTo>
                    <a:lnTo>
                      <a:pt x="82" y="200"/>
                    </a:lnTo>
                    <a:lnTo>
                      <a:pt x="80" y="196"/>
                    </a:lnTo>
                    <a:lnTo>
                      <a:pt x="80" y="194"/>
                    </a:lnTo>
                    <a:lnTo>
                      <a:pt x="80" y="192"/>
                    </a:lnTo>
                    <a:lnTo>
                      <a:pt x="80" y="190"/>
                    </a:lnTo>
                    <a:lnTo>
                      <a:pt x="80" y="188"/>
                    </a:lnTo>
                    <a:lnTo>
                      <a:pt x="78" y="188"/>
                    </a:lnTo>
                    <a:lnTo>
                      <a:pt x="76" y="190"/>
                    </a:lnTo>
                    <a:lnTo>
                      <a:pt x="74" y="188"/>
                    </a:lnTo>
                    <a:lnTo>
                      <a:pt x="74" y="188"/>
                    </a:lnTo>
                    <a:lnTo>
                      <a:pt x="74" y="186"/>
                    </a:lnTo>
                    <a:lnTo>
                      <a:pt x="74" y="184"/>
                    </a:lnTo>
                    <a:lnTo>
                      <a:pt x="70" y="184"/>
                    </a:lnTo>
                    <a:lnTo>
                      <a:pt x="68" y="186"/>
                    </a:lnTo>
                    <a:lnTo>
                      <a:pt x="64" y="184"/>
                    </a:lnTo>
                    <a:lnTo>
                      <a:pt x="56" y="182"/>
                    </a:lnTo>
                    <a:lnTo>
                      <a:pt x="54" y="180"/>
                    </a:lnTo>
                    <a:lnTo>
                      <a:pt x="50" y="180"/>
                    </a:lnTo>
                    <a:lnTo>
                      <a:pt x="48" y="180"/>
                    </a:lnTo>
                    <a:lnTo>
                      <a:pt x="46" y="180"/>
                    </a:lnTo>
                    <a:lnTo>
                      <a:pt x="44" y="178"/>
                    </a:lnTo>
                    <a:lnTo>
                      <a:pt x="40" y="178"/>
                    </a:lnTo>
                    <a:lnTo>
                      <a:pt x="38" y="178"/>
                    </a:lnTo>
                    <a:lnTo>
                      <a:pt x="38" y="176"/>
                    </a:lnTo>
                    <a:lnTo>
                      <a:pt x="38" y="176"/>
                    </a:lnTo>
                    <a:lnTo>
                      <a:pt x="38" y="174"/>
                    </a:lnTo>
                    <a:lnTo>
                      <a:pt x="40" y="172"/>
                    </a:lnTo>
                    <a:lnTo>
                      <a:pt x="42" y="172"/>
                    </a:lnTo>
                    <a:lnTo>
                      <a:pt x="42" y="174"/>
                    </a:lnTo>
                    <a:lnTo>
                      <a:pt x="46" y="174"/>
                    </a:lnTo>
                    <a:lnTo>
                      <a:pt x="48" y="174"/>
                    </a:lnTo>
                    <a:lnTo>
                      <a:pt x="46" y="170"/>
                    </a:lnTo>
                    <a:lnTo>
                      <a:pt x="46" y="170"/>
                    </a:lnTo>
                    <a:lnTo>
                      <a:pt x="46" y="168"/>
                    </a:lnTo>
                    <a:lnTo>
                      <a:pt x="44" y="168"/>
                    </a:lnTo>
                    <a:lnTo>
                      <a:pt x="42" y="166"/>
                    </a:lnTo>
                    <a:lnTo>
                      <a:pt x="42" y="166"/>
                    </a:lnTo>
                    <a:lnTo>
                      <a:pt x="40" y="164"/>
                    </a:lnTo>
                    <a:lnTo>
                      <a:pt x="40" y="164"/>
                    </a:lnTo>
                    <a:lnTo>
                      <a:pt x="38" y="162"/>
                    </a:lnTo>
                    <a:lnTo>
                      <a:pt x="40" y="158"/>
                    </a:lnTo>
                    <a:lnTo>
                      <a:pt x="42" y="156"/>
                    </a:lnTo>
                    <a:lnTo>
                      <a:pt x="46" y="156"/>
                    </a:lnTo>
                    <a:lnTo>
                      <a:pt x="48" y="156"/>
                    </a:lnTo>
                    <a:lnTo>
                      <a:pt x="54" y="164"/>
                    </a:lnTo>
                    <a:lnTo>
                      <a:pt x="56" y="164"/>
                    </a:lnTo>
                    <a:lnTo>
                      <a:pt x="58" y="162"/>
                    </a:lnTo>
                    <a:lnTo>
                      <a:pt x="62" y="158"/>
                    </a:lnTo>
                    <a:lnTo>
                      <a:pt x="68" y="154"/>
                    </a:lnTo>
                    <a:lnTo>
                      <a:pt x="72" y="152"/>
                    </a:lnTo>
                    <a:lnTo>
                      <a:pt x="74" y="150"/>
                    </a:lnTo>
                    <a:lnTo>
                      <a:pt x="76" y="148"/>
                    </a:lnTo>
                    <a:lnTo>
                      <a:pt x="78" y="146"/>
                    </a:lnTo>
                    <a:lnTo>
                      <a:pt x="82" y="148"/>
                    </a:lnTo>
                    <a:lnTo>
                      <a:pt x="84" y="146"/>
                    </a:lnTo>
                    <a:lnTo>
                      <a:pt x="84" y="142"/>
                    </a:lnTo>
                    <a:lnTo>
                      <a:pt x="84" y="142"/>
                    </a:lnTo>
                    <a:lnTo>
                      <a:pt x="84" y="140"/>
                    </a:lnTo>
                    <a:lnTo>
                      <a:pt x="84" y="138"/>
                    </a:lnTo>
                    <a:lnTo>
                      <a:pt x="86" y="130"/>
                    </a:lnTo>
                    <a:lnTo>
                      <a:pt x="88" y="128"/>
                    </a:lnTo>
                    <a:lnTo>
                      <a:pt x="94" y="126"/>
                    </a:lnTo>
                    <a:lnTo>
                      <a:pt x="96" y="122"/>
                    </a:lnTo>
                    <a:lnTo>
                      <a:pt x="98" y="116"/>
                    </a:lnTo>
                    <a:lnTo>
                      <a:pt x="100" y="112"/>
                    </a:lnTo>
                    <a:lnTo>
                      <a:pt x="102" y="106"/>
                    </a:lnTo>
                    <a:lnTo>
                      <a:pt x="102" y="92"/>
                    </a:lnTo>
                    <a:lnTo>
                      <a:pt x="104" y="88"/>
                    </a:lnTo>
                    <a:lnTo>
                      <a:pt x="106" y="84"/>
                    </a:lnTo>
                    <a:lnTo>
                      <a:pt x="108" y="80"/>
                    </a:lnTo>
                    <a:lnTo>
                      <a:pt x="114" y="74"/>
                    </a:lnTo>
                    <a:lnTo>
                      <a:pt x="124" y="66"/>
                    </a:lnTo>
                    <a:lnTo>
                      <a:pt x="136" y="56"/>
                    </a:lnTo>
                    <a:lnTo>
                      <a:pt x="138" y="56"/>
                    </a:lnTo>
                    <a:lnTo>
                      <a:pt x="142" y="54"/>
                    </a:lnTo>
                    <a:lnTo>
                      <a:pt x="144" y="52"/>
                    </a:lnTo>
                    <a:lnTo>
                      <a:pt x="146" y="50"/>
                    </a:lnTo>
                    <a:lnTo>
                      <a:pt x="148" y="50"/>
                    </a:lnTo>
                    <a:lnTo>
                      <a:pt x="152" y="48"/>
                    </a:lnTo>
                    <a:lnTo>
                      <a:pt x="154" y="46"/>
                    </a:lnTo>
                    <a:lnTo>
                      <a:pt x="158" y="46"/>
                    </a:lnTo>
                    <a:lnTo>
                      <a:pt x="162" y="44"/>
                    </a:lnTo>
                    <a:lnTo>
                      <a:pt x="164" y="40"/>
                    </a:lnTo>
                    <a:lnTo>
                      <a:pt x="160" y="40"/>
                    </a:lnTo>
                    <a:lnTo>
                      <a:pt x="158" y="38"/>
                    </a:lnTo>
                    <a:lnTo>
                      <a:pt x="154" y="42"/>
                    </a:lnTo>
                    <a:lnTo>
                      <a:pt x="150" y="42"/>
                    </a:lnTo>
                    <a:lnTo>
                      <a:pt x="148" y="44"/>
                    </a:lnTo>
                    <a:lnTo>
                      <a:pt x="148" y="44"/>
                    </a:lnTo>
                    <a:lnTo>
                      <a:pt x="146" y="44"/>
                    </a:lnTo>
                    <a:lnTo>
                      <a:pt x="138" y="48"/>
                    </a:lnTo>
                    <a:lnTo>
                      <a:pt x="136" y="48"/>
                    </a:lnTo>
                    <a:lnTo>
                      <a:pt x="132" y="48"/>
                    </a:lnTo>
                    <a:lnTo>
                      <a:pt x="128" y="50"/>
                    </a:lnTo>
                    <a:lnTo>
                      <a:pt x="126" y="50"/>
                    </a:lnTo>
                    <a:lnTo>
                      <a:pt x="124" y="52"/>
                    </a:lnTo>
                    <a:lnTo>
                      <a:pt x="118" y="58"/>
                    </a:lnTo>
                    <a:lnTo>
                      <a:pt x="116" y="60"/>
                    </a:lnTo>
                    <a:lnTo>
                      <a:pt x="112" y="64"/>
                    </a:lnTo>
                    <a:lnTo>
                      <a:pt x="110" y="66"/>
                    </a:lnTo>
                    <a:lnTo>
                      <a:pt x="106" y="68"/>
                    </a:lnTo>
                    <a:lnTo>
                      <a:pt x="104" y="68"/>
                    </a:lnTo>
                    <a:lnTo>
                      <a:pt x="102" y="68"/>
                    </a:lnTo>
                    <a:lnTo>
                      <a:pt x="100" y="68"/>
                    </a:lnTo>
                    <a:lnTo>
                      <a:pt x="100" y="68"/>
                    </a:lnTo>
                    <a:lnTo>
                      <a:pt x="100" y="70"/>
                    </a:lnTo>
                    <a:lnTo>
                      <a:pt x="100" y="70"/>
                    </a:lnTo>
                    <a:lnTo>
                      <a:pt x="100" y="72"/>
                    </a:lnTo>
                    <a:lnTo>
                      <a:pt x="100" y="72"/>
                    </a:lnTo>
                    <a:lnTo>
                      <a:pt x="100" y="74"/>
                    </a:lnTo>
                    <a:lnTo>
                      <a:pt x="98" y="76"/>
                    </a:lnTo>
                    <a:lnTo>
                      <a:pt x="96" y="78"/>
                    </a:lnTo>
                    <a:lnTo>
                      <a:pt x="94" y="78"/>
                    </a:lnTo>
                    <a:lnTo>
                      <a:pt x="94" y="80"/>
                    </a:lnTo>
                    <a:lnTo>
                      <a:pt x="94" y="84"/>
                    </a:lnTo>
                    <a:lnTo>
                      <a:pt x="92" y="86"/>
                    </a:lnTo>
                    <a:lnTo>
                      <a:pt x="90" y="86"/>
                    </a:lnTo>
                    <a:lnTo>
                      <a:pt x="90" y="86"/>
                    </a:lnTo>
                    <a:lnTo>
                      <a:pt x="88" y="88"/>
                    </a:lnTo>
                    <a:lnTo>
                      <a:pt x="88" y="90"/>
                    </a:lnTo>
                    <a:lnTo>
                      <a:pt x="88" y="92"/>
                    </a:lnTo>
                    <a:lnTo>
                      <a:pt x="88" y="96"/>
                    </a:lnTo>
                    <a:lnTo>
                      <a:pt x="90" y="100"/>
                    </a:lnTo>
                    <a:lnTo>
                      <a:pt x="92" y="102"/>
                    </a:lnTo>
                    <a:lnTo>
                      <a:pt x="90" y="106"/>
                    </a:lnTo>
                    <a:lnTo>
                      <a:pt x="88" y="108"/>
                    </a:lnTo>
                    <a:lnTo>
                      <a:pt x="84" y="110"/>
                    </a:lnTo>
                    <a:lnTo>
                      <a:pt x="84" y="112"/>
                    </a:lnTo>
                    <a:lnTo>
                      <a:pt x="84" y="114"/>
                    </a:lnTo>
                    <a:lnTo>
                      <a:pt x="84" y="116"/>
                    </a:lnTo>
                    <a:lnTo>
                      <a:pt x="82" y="116"/>
                    </a:lnTo>
                    <a:lnTo>
                      <a:pt x="82" y="120"/>
                    </a:lnTo>
                    <a:lnTo>
                      <a:pt x="80" y="124"/>
                    </a:lnTo>
                    <a:lnTo>
                      <a:pt x="80" y="126"/>
                    </a:lnTo>
                    <a:lnTo>
                      <a:pt x="80" y="130"/>
                    </a:lnTo>
                    <a:lnTo>
                      <a:pt x="76" y="134"/>
                    </a:lnTo>
                    <a:lnTo>
                      <a:pt x="76" y="136"/>
                    </a:lnTo>
                    <a:lnTo>
                      <a:pt x="74" y="140"/>
                    </a:lnTo>
                    <a:lnTo>
                      <a:pt x="74" y="144"/>
                    </a:lnTo>
                    <a:lnTo>
                      <a:pt x="72" y="144"/>
                    </a:lnTo>
                    <a:lnTo>
                      <a:pt x="70" y="144"/>
                    </a:lnTo>
                    <a:lnTo>
                      <a:pt x="68" y="144"/>
                    </a:lnTo>
                    <a:lnTo>
                      <a:pt x="64" y="142"/>
                    </a:lnTo>
                    <a:lnTo>
                      <a:pt x="62" y="144"/>
                    </a:lnTo>
                    <a:lnTo>
                      <a:pt x="60" y="144"/>
                    </a:lnTo>
                    <a:lnTo>
                      <a:pt x="58" y="150"/>
                    </a:lnTo>
                    <a:lnTo>
                      <a:pt x="50" y="150"/>
                    </a:lnTo>
                    <a:lnTo>
                      <a:pt x="48" y="148"/>
                    </a:lnTo>
                    <a:lnTo>
                      <a:pt x="48" y="148"/>
                    </a:lnTo>
                    <a:lnTo>
                      <a:pt x="50" y="146"/>
                    </a:lnTo>
                    <a:lnTo>
                      <a:pt x="52" y="142"/>
                    </a:lnTo>
                    <a:lnTo>
                      <a:pt x="50" y="140"/>
                    </a:lnTo>
                    <a:lnTo>
                      <a:pt x="48" y="140"/>
                    </a:lnTo>
                    <a:lnTo>
                      <a:pt x="48" y="140"/>
                    </a:lnTo>
                    <a:lnTo>
                      <a:pt x="48" y="142"/>
                    </a:lnTo>
                    <a:lnTo>
                      <a:pt x="48" y="146"/>
                    </a:lnTo>
                    <a:lnTo>
                      <a:pt x="46" y="146"/>
                    </a:lnTo>
                    <a:lnTo>
                      <a:pt x="42" y="146"/>
                    </a:lnTo>
                    <a:lnTo>
                      <a:pt x="38" y="148"/>
                    </a:lnTo>
                    <a:lnTo>
                      <a:pt x="38" y="150"/>
                    </a:lnTo>
                    <a:lnTo>
                      <a:pt x="36" y="150"/>
                    </a:lnTo>
                    <a:lnTo>
                      <a:pt x="34" y="150"/>
                    </a:lnTo>
                    <a:lnTo>
                      <a:pt x="32" y="152"/>
                    </a:lnTo>
                    <a:lnTo>
                      <a:pt x="30" y="152"/>
                    </a:lnTo>
                    <a:lnTo>
                      <a:pt x="28" y="152"/>
                    </a:lnTo>
                    <a:lnTo>
                      <a:pt x="26" y="154"/>
                    </a:lnTo>
                    <a:lnTo>
                      <a:pt x="24" y="154"/>
                    </a:lnTo>
                    <a:lnTo>
                      <a:pt x="24" y="154"/>
                    </a:lnTo>
                    <a:lnTo>
                      <a:pt x="24" y="152"/>
                    </a:lnTo>
                    <a:lnTo>
                      <a:pt x="24" y="148"/>
                    </a:lnTo>
                    <a:lnTo>
                      <a:pt x="24" y="146"/>
                    </a:lnTo>
                    <a:lnTo>
                      <a:pt x="24" y="142"/>
                    </a:lnTo>
                    <a:lnTo>
                      <a:pt x="22" y="140"/>
                    </a:lnTo>
                    <a:lnTo>
                      <a:pt x="20" y="140"/>
                    </a:lnTo>
                    <a:lnTo>
                      <a:pt x="20" y="140"/>
                    </a:lnTo>
                    <a:lnTo>
                      <a:pt x="18" y="142"/>
                    </a:lnTo>
                    <a:lnTo>
                      <a:pt x="14" y="142"/>
                    </a:lnTo>
                    <a:lnTo>
                      <a:pt x="14" y="142"/>
                    </a:lnTo>
                    <a:lnTo>
                      <a:pt x="14" y="136"/>
                    </a:lnTo>
                    <a:lnTo>
                      <a:pt x="12" y="132"/>
                    </a:lnTo>
                    <a:lnTo>
                      <a:pt x="10" y="130"/>
                    </a:lnTo>
                    <a:lnTo>
                      <a:pt x="8" y="126"/>
                    </a:lnTo>
                    <a:lnTo>
                      <a:pt x="10" y="124"/>
                    </a:lnTo>
                    <a:lnTo>
                      <a:pt x="10" y="124"/>
                    </a:lnTo>
                    <a:lnTo>
                      <a:pt x="14" y="124"/>
                    </a:lnTo>
                    <a:lnTo>
                      <a:pt x="16" y="122"/>
                    </a:lnTo>
                    <a:lnTo>
                      <a:pt x="20" y="112"/>
                    </a:lnTo>
                    <a:lnTo>
                      <a:pt x="20" y="110"/>
                    </a:lnTo>
                    <a:lnTo>
                      <a:pt x="18" y="108"/>
                    </a:lnTo>
                    <a:lnTo>
                      <a:pt x="18" y="100"/>
                    </a:lnTo>
                    <a:lnTo>
                      <a:pt x="18" y="96"/>
                    </a:lnTo>
                    <a:lnTo>
                      <a:pt x="16" y="94"/>
                    </a:lnTo>
                    <a:lnTo>
                      <a:pt x="16" y="92"/>
                    </a:lnTo>
                    <a:lnTo>
                      <a:pt x="16" y="88"/>
                    </a:lnTo>
                    <a:lnTo>
                      <a:pt x="16" y="86"/>
                    </a:lnTo>
                    <a:lnTo>
                      <a:pt x="4" y="72"/>
                    </a:lnTo>
                    <a:lnTo>
                      <a:pt x="4" y="70"/>
                    </a:lnTo>
                    <a:lnTo>
                      <a:pt x="4" y="68"/>
                    </a:lnTo>
                    <a:lnTo>
                      <a:pt x="4" y="66"/>
                    </a:lnTo>
                    <a:lnTo>
                      <a:pt x="6" y="66"/>
                    </a:lnTo>
                    <a:lnTo>
                      <a:pt x="6" y="62"/>
                    </a:lnTo>
                    <a:lnTo>
                      <a:pt x="6" y="60"/>
                    </a:lnTo>
                    <a:lnTo>
                      <a:pt x="4" y="58"/>
                    </a:lnTo>
                    <a:lnTo>
                      <a:pt x="4" y="56"/>
                    </a:lnTo>
                    <a:lnTo>
                      <a:pt x="4" y="54"/>
                    </a:lnTo>
                    <a:lnTo>
                      <a:pt x="2" y="54"/>
                    </a:lnTo>
                    <a:lnTo>
                      <a:pt x="0" y="50"/>
                    </a:lnTo>
                    <a:lnTo>
                      <a:pt x="4" y="48"/>
                    </a:lnTo>
                    <a:lnTo>
                      <a:pt x="6" y="46"/>
                    </a:lnTo>
                    <a:lnTo>
                      <a:pt x="4" y="42"/>
                    </a:lnTo>
                    <a:lnTo>
                      <a:pt x="4" y="38"/>
                    </a:lnTo>
                    <a:lnTo>
                      <a:pt x="2" y="36"/>
                    </a:lnTo>
                    <a:lnTo>
                      <a:pt x="2" y="34"/>
                    </a:lnTo>
                    <a:lnTo>
                      <a:pt x="2" y="32"/>
                    </a:lnTo>
                    <a:lnTo>
                      <a:pt x="4" y="28"/>
                    </a:lnTo>
                    <a:lnTo>
                      <a:pt x="6" y="24"/>
                    </a:lnTo>
                    <a:lnTo>
                      <a:pt x="8" y="18"/>
                    </a:lnTo>
                    <a:lnTo>
                      <a:pt x="10" y="2"/>
                    </a:lnTo>
                    <a:lnTo>
                      <a:pt x="10" y="2"/>
                    </a:lnTo>
                    <a:lnTo>
                      <a:pt x="10" y="2"/>
                    </a:lnTo>
                    <a:close/>
                  </a:path>
                </a:pathLst>
              </a:custGeom>
              <a:grpFill/>
              <a:ln w="3175" cmpd="sng">
                <a:solidFill>
                  <a:srgbClr val="000000"/>
                </a:solidFill>
                <a:round/>
                <a:headEnd/>
                <a:tailEnd/>
              </a:ln>
            </p:spPr>
            <p:txBody>
              <a:bodyPr/>
              <a:lstStyle/>
              <a:p>
                <a:endParaRPr lang="en-US" sz="2600" dirty="0"/>
              </a:p>
            </p:txBody>
          </p:sp>
          <p:sp>
            <p:nvSpPr>
              <p:cNvPr id="1052" name="Freeform 269"/>
              <p:cNvSpPr>
                <a:spLocks/>
              </p:cNvSpPr>
              <p:nvPr/>
            </p:nvSpPr>
            <p:spPr bwMode="auto">
              <a:xfrm>
                <a:off x="3742" y="2815"/>
                <a:ext cx="12" cy="10"/>
              </a:xfrm>
              <a:custGeom>
                <a:avLst/>
                <a:gdLst>
                  <a:gd name="T0" fmla="*/ 6 w 12"/>
                  <a:gd name="T1" fmla="*/ 0 h 10"/>
                  <a:gd name="T2" fmla="*/ 8 w 12"/>
                  <a:gd name="T3" fmla="*/ 0 h 10"/>
                  <a:gd name="T4" fmla="*/ 8 w 12"/>
                  <a:gd name="T5" fmla="*/ 0 h 10"/>
                  <a:gd name="T6" fmla="*/ 10 w 12"/>
                  <a:gd name="T7" fmla="*/ 0 h 10"/>
                  <a:gd name="T8" fmla="*/ 12 w 12"/>
                  <a:gd name="T9" fmla="*/ 2 h 10"/>
                  <a:gd name="T10" fmla="*/ 10 w 12"/>
                  <a:gd name="T11" fmla="*/ 4 h 10"/>
                  <a:gd name="T12" fmla="*/ 8 w 12"/>
                  <a:gd name="T13" fmla="*/ 6 h 10"/>
                  <a:gd name="T14" fmla="*/ 6 w 12"/>
                  <a:gd name="T15" fmla="*/ 8 h 10"/>
                  <a:gd name="T16" fmla="*/ 6 w 12"/>
                  <a:gd name="T17" fmla="*/ 10 h 10"/>
                  <a:gd name="T18" fmla="*/ 4 w 12"/>
                  <a:gd name="T19" fmla="*/ 8 h 10"/>
                  <a:gd name="T20" fmla="*/ 2 w 12"/>
                  <a:gd name="T21" fmla="*/ 8 h 10"/>
                  <a:gd name="T22" fmla="*/ 0 w 12"/>
                  <a:gd name="T23" fmla="*/ 8 h 10"/>
                  <a:gd name="T24" fmla="*/ 0 w 12"/>
                  <a:gd name="T25" fmla="*/ 6 h 10"/>
                  <a:gd name="T26" fmla="*/ 0 w 12"/>
                  <a:gd name="T27" fmla="*/ 4 h 10"/>
                  <a:gd name="T28" fmla="*/ 2 w 12"/>
                  <a:gd name="T29" fmla="*/ 2 h 10"/>
                  <a:gd name="T30" fmla="*/ 2 w 12"/>
                  <a:gd name="T31" fmla="*/ 0 h 10"/>
                  <a:gd name="T32" fmla="*/ 6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8" y="0"/>
                    </a:lnTo>
                    <a:lnTo>
                      <a:pt x="8" y="0"/>
                    </a:lnTo>
                    <a:lnTo>
                      <a:pt x="10" y="0"/>
                    </a:lnTo>
                    <a:lnTo>
                      <a:pt x="12" y="2"/>
                    </a:lnTo>
                    <a:lnTo>
                      <a:pt x="10" y="4"/>
                    </a:lnTo>
                    <a:lnTo>
                      <a:pt x="8" y="6"/>
                    </a:lnTo>
                    <a:lnTo>
                      <a:pt x="6" y="8"/>
                    </a:lnTo>
                    <a:lnTo>
                      <a:pt x="6" y="10"/>
                    </a:lnTo>
                    <a:lnTo>
                      <a:pt x="4" y="8"/>
                    </a:lnTo>
                    <a:lnTo>
                      <a:pt x="2" y="8"/>
                    </a:lnTo>
                    <a:lnTo>
                      <a:pt x="0" y="8"/>
                    </a:lnTo>
                    <a:lnTo>
                      <a:pt x="0" y="6"/>
                    </a:lnTo>
                    <a:lnTo>
                      <a:pt x="0" y="4"/>
                    </a:lnTo>
                    <a:lnTo>
                      <a:pt x="2" y="2"/>
                    </a:lnTo>
                    <a:lnTo>
                      <a:pt x="2"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053" name="Freeform 270"/>
              <p:cNvSpPr>
                <a:spLocks/>
              </p:cNvSpPr>
              <p:nvPr/>
            </p:nvSpPr>
            <p:spPr bwMode="auto">
              <a:xfrm>
                <a:off x="3700" y="2817"/>
                <a:ext cx="22" cy="62"/>
              </a:xfrm>
              <a:custGeom>
                <a:avLst/>
                <a:gdLst>
                  <a:gd name="T0" fmla="*/ 18 w 22"/>
                  <a:gd name="T1" fmla="*/ 62 h 62"/>
                  <a:gd name="T2" fmla="*/ 18 w 22"/>
                  <a:gd name="T3" fmla="*/ 58 h 62"/>
                  <a:gd name="T4" fmla="*/ 14 w 22"/>
                  <a:gd name="T5" fmla="*/ 50 h 62"/>
                  <a:gd name="T6" fmla="*/ 14 w 22"/>
                  <a:gd name="T7" fmla="*/ 46 h 62"/>
                  <a:gd name="T8" fmla="*/ 8 w 22"/>
                  <a:gd name="T9" fmla="*/ 40 h 62"/>
                  <a:gd name="T10" fmla="*/ 6 w 22"/>
                  <a:gd name="T11" fmla="*/ 34 h 62"/>
                  <a:gd name="T12" fmla="*/ 6 w 22"/>
                  <a:gd name="T13" fmla="*/ 34 h 62"/>
                  <a:gd name="T14" fmla="*/ 6 w 22"/>
                  <a:gd name="T15" fmla="*/ 28 h 62"/>
                  <a:gd name="T16" fmla="*/ 4 w 22"/>
                  <a:gd name="T17" fmla="*/ 24 h 62"/>
                  <a:gd name="T18" fmla="*/ 4 w 22"/>
                  <a:gd name="T19" fmla="*/ 22 h 62"/>
                  <a:gd name="T20" fmla="*/ 0 w 22"/>
                  <a:gd name="T21" fmla="*/ 16 h 62"/>
                  <a:gd name="T22" fmla="*/ 0 w 22"/>
                  <a:gd name="T23" fmla="*/ 14 h 62"/>
                  <a:gd name="T24" fmla="*/ 2 w 22"/>
                  <a:gd name="T25" fmla="*/ 12 h 62"/>
                  <a:gd name="T26" fmla="*/ 2 w 22"/>
                  <a:gd name="T27" fmla="*/ 10 h 62"/>
                  <a:gd name="T28" fmla="*/ 2 w 22"/>
                  <a:gd name="T29" fmla="*/ 8 h 62"/>
                  <a:gd name="T30" fmla="*/ 2 w 22"/>
                  <a:gd name="T31" fmla="*/ 2 h 62"/>
                  <a:gd name="T32" fmla="*/ 2 w 22"/>
                  <a:gd name="T33" fmla="*/ 0 h 62"/>
                  <a:gd name="T34" fmla="*/ 4 w 22"/>
                  <a:gd name="T35" fmla="*/ 0 h 62"/>
                  <a:gd name="T36" fmla="*/ 6 w 22"/>
                  <a:gd name="T37" fmla="*/ 0 h 62"/>
                  <a:gd name="T38" fmla="*/ 6 w 22"/>
                  <a:gd name="T39" fmla="*/ 2 h 62"/>
                  <a:gd name="T40" fmla="*/ 8 w 22"/>
                  <a:gd name="T41" fmla="*/ 4 h 62"/>
                  <a:gd name="T42" fmla="*/ 8 w 22"/>
                  <a:gd name="T43" fmla="*/ 6 h 62"/>
                  <a:gd name="T44" fmla="*/ 8 w 22"/>
                  <a:gd name="T45" fmla="*/ 6 h 62"/>
                  <a:gd name="T46" fmla="*/ 8 w 22"/>
                  <a:gd name="T47" fmla="*/ 8 h 62"/>
                  <a:gd name="T48" fmla="*/ 6 w 22"/>
                  <a:gd name="T49" fmla="*/ 10 h 62"/>
                  <a:gd name="T50" fmla="*/ 6 w 22"/>
                  <a:gd name="T51" fmla="*/ 12 h 62"/>
                  <a:gd name="T52" fmla="*/ 6 w 22"/>
                  <a:gd name="T53" fmla="*/ 12 h 62"/>
                  <a:gd name="T54" fmla="*/ 6 w 22"/>
                  <a:gd name="T55" fmla="*/ 16 h 62"/>
                  <a:gd name="T56" fmla="*/ 8 w 22"/>
                  <a:gd name="T57" fmla="*/ 16 h 62"/>
                  <a:gd name="T58" fmla="*/ 10 w 22"/>
                  <a:gd name="T59" fmla="*/ 18 h 62"/>
                  <a:gd name="T60" fmla="*/ 10 w 22"/>
                  <a:gd name="T61" fmla="*/ 20 h 62"/>
                  <a:gd name="T62" fmla="*/ 10 w 22"/>
                  <a:gd name="T63" fmla="*/ 22 h 62"/>
                  <a:gd name="T64" fmla="*/ 10 w 22"/>
                  <a:gd name="T65" fmla="*/ 24 h 62"/>
                  <a:gd name="T66" fmla="*/ 10 w 22"/>
                  <a:gd name="T67" fmla="*/ 26 h 62"/>
                  <a:gd name="T68" fmla="*/ 10 w 22"/>
                  <a:gd name="T69" fmla="*/ 28 h 62"/>
                  <a:gd name="T70" fmla="*/ 12 w 22"/>
                  <a:gd name="T71" fmla="*/ 28 h 62"/>
                  <a:gd name="T72" fmla="*/ 12 w 22"/>
                  <a:gd name="T73" fmla="*/ 30 h 62"/>
                  <a:gd name="T74" fmla="*/ 12 w 22"/>
                  <a:gd name="T75" fmla="*/ 32 h 62"/>
                  <a:gd name="T76" fmla="*/ 12 w 22"/>
                  <a:gd name="T77" fmla="*/ 34 h 62"/>
                  <a:gd name="T78" fmla="*/ 14 w 22"/>
                  <a:gd name="T79" fmla="*/ 34 h 62"/>
                  <a:gd name="T80" fmla="*/ 14 w 22"/>
                  <a:gd name="T81" fmla="*/ 36 h 62"/>
                  <a:gd name="T82" fmla="*/ 16 w 22"/>
                  <a:gd name="T83" fmla="*/ 38 h 62"/>
                  <a:gd name="T84" fmla="*/ 16 w 22"/>
                  <a:gd name="T85" fmla="*/ 40 h 62"/>
                  <a:gd name="T86" fmla="*/ 18 w 22"/>
                  <a:gd name="T87" fmla="*/ 42 h 62"/>
                  <a:gd name="T88" fmla="*/ 18 w 22"/>
                  <a:gd name="T89" fmla="*/ 44 h 62"/>
                  <a:gd name="T90" fmla="*/ 20 w 22"/>
                  <a:gd name="T91" fmla="*/ 46 h 62"/>
                  <a:gd name="T92" fmla="*/ 20 w 22"/>
                  <a:gd name="T93" fmla="*/ 46 h 62"/>
                  <a:gd name="T94" fmla="*/ 20 w 22"/>
                  <a:gd name="T95" fmla="*/ 50 h 62"/>
                  <a:gd name="T96" fmla="*/ 20 w 22"/>
                  <a:gd name="T97" fmla="*/ 52 h 62"/>
                  <a:gd name="T98" fmla="*/ 22 w 22"/>
                  <a:gd name="T99" fmla="*/ 54 h 62"/>
                  <a:gd name="T100" fmla="*/ 20 w 22"/>
                  <a:gd name="T101" fmla="*/ 60 h 62"/>
                  <a:gd name="T102" fmla="*/ 20 w 22"/>
                  <a:gd name="T103" fmla="*/ 60 h 62"/>
                  <a:gd name="T104" fmla="*/ 18 w 22"/>
                  <a:gd name="T105" fmla="*/ 62 h 62"/>
                  <a:gd name="T106" fmla="*/ 18 w 22"/>
                  <a:gd name="T107" fmla="*/ 62 h 62"/>
                  <a:gd name="T108" fmla="*/ 18 w 22"/>
                  <a:gd name="T10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 h="62">
                    <a:moveTo>
                      <a:pt x="18" y="62"/>
                    </a:moveTo>
                    <a:lnTo>
                      <a:pt x="18" y="58"/>
                    </a:lnTo>
                    <a:lnTo>
                      <a:pt x="14" y="50"/>
                    </a:lnTo>
                    <a:lnTo>
                      <a:pt x="14" y="46"/>
                    </a:lnTo>
                    <a:lnTo>
                      <a:pt x="8" y="40"/>
                    </a:lnTo>
                    <a:lnTo>
                      <a:pt x="6" y="34"/>
                    </a:lnTo>
                    <a:lnTo>
                      <a:pt x="6" y="34"/>
                    </a:lnTo>
                    <a:lnTo>
                      <a:pt x="6" y="28"/>
                    </a:lnTo>
                    <a:lnTo>
                      <a:pt x="4" y="24"/>
                    </a:lnTo>
                    <a:lnTo>
                      <a:pt x="4" y="22"/>
                    </a:lnTo>
                    <a:lnTo>
                      <a:pt x="0" y="16"/>
                    </a:lnTo>
                    <a:lnTo>
                      <a:pt x="0" y="14"/>
                    </a:lnTo>
                    <a:lnTo>
                      <a:pt x="2" y="12"/>
                    </a:lnTo>
                    <a:lnTo>
                      <a:pt x="2" y="10"/>
                    </a:lnTo>
                    <a:lnTo>
                      <a:pt x="2" y="8"/>
                    </a:lnTo>
                    <a:lnTo>
                      <a:pt x="2" y="2"/>
                    </a:lnTo>
                    <a:lnTo>
                      <a:pt x="2" y="0"/>
                    </a:lnTo>
                    <a:lnTo>
                      <a:pt x="4" y="0"/>
                    </a:lnTo>
                    <a:lnTo>
                      <a:pt x="6" y="0"/>
                    </a:lnTo>
                    <a:lnTo>
                      <a:pt x="6" y="2"/>
                    </a:lnTo>
                    <a:lnTo>
                      <a:pt x="8" y="4"/>
                    </a:lnTo>
                    <a:lnTo>
                      <a:pt x="8" y="6"/>
                    </a:lnTo>
                    <a:lnTo>
                      <a:pt x="8" y="6"/>
                    </a:lnTo>
                    <a:lnTo>
                      <a:pt x="8" y="8"/>
                    </a:lnTo>
                    <a:lnTo>
                      <a:pt x="6" y="10"/>
                    </a:lnTo>
                    <a:lnTo>
                      <a:pt x="6" y="12"/>
                    </a:lnTo>
                    <a:lnTo>
                      <a:pt x="6" y="12"/>
                    </a:lnTo>
                    <a:lnTo>
                      <a:pt x="6" y="16"/>
                    </a:lnTo>
                    <a:lnTo>
                      <a:pt x="8" y="16"/>
                    </a:lnTo>
                    <a:lnTo>
                      <a:pt x="10" y="18"/>
                    </a:lnTo>
                    <a:lnTo>
                      <a:pt x="10" y="20"/>
                    </a:lnTo>
                    <a:lnTo>
                      <a:pt x="10" y="22"/>
                    </a:lnTo>
                    <a:lnTo>
                      <a:pt x="10" y="24"/>
                    </a:lnTo>
                    <a:lnTo>
                      <a:pt x="10" y="26"/>
                    </a:lnTo>
                    <a:lnTo>
                      <a:pt x="10" y="28"/>
                    </a:lnTo>
                    <a:lnTo>
                      <a:pt x="12" y="28"/>
                    </a:lnTo>
                    <a:lnTo>
                      <a:pt x="12" y="30"/>
                    </a:lnTo>
                    <a:lnTo>
                      <a:pt x="12" y="32"/>
                    </a:lnTo>
                    <a:lnTo>
                      <a:pt x="12" y="34"/>
                    </a:lnTo>
                    <a:lnTo>
                      <a:pt x="14" y="34"/>
                    </a:lnTo>
                    <a:lnTo>
                      <a:pt x="14" y="36"/>
                    </a:lnTo>
                    <a:lnTo>
                      <a:pt x="16" y="38"/>
                    </a:lnTo>
                    <a:lnTo>
                      <a:pt x="16" y="40"/>
                    </a:lnTo>
                    <a:lnTo>
                      <a:pt x="18" y="42"/>
                    </a:lnTo>
                    <a:lnTo>
                      <a:pt x="18" y="44"/>
                    </a:lnTo>
                    <a:lnTo>
                      <a:pt x="20" y="46"/>
                    </a:lnTo>
                    <a:lnTo>
                      <a:pt x="20" y="46"/>
                    </a:lnTo>
                    <a:lnTo>
                      <a:pt x="20" y="50"/>
                    </a:lnTo>
                    <a:lnTo>
                      <a:pt x="20" y="52"/>
                    </a:lnTo>
                    <a:lnTo>
                      <a:pt x="22" y="54"/>
                    </a:lnTo>
                    <a:lnTo>
                      <a:pt x="20" y="60"/>
                    </a:lnTo>
                    <a:lnTo>
                      <a:pt x="20" y="60"/>
                    </a:lnTo>
                    <a:lnTo>
                      <a:pt x="18" y="62"/>
                    </a:lnTo>
                    <a:lnTo>
                      <a:pt x="18" y="62"/>
                    </a:lnTo>
                    <a:lnTo>
                      <a:pt x="18" y="62"/>
                    </a:lnTo>
                    <a:close/>
                  </a:path>
                </a:pathLst>
              </a:custGeom>
              <a:grpFill/>
              <a:ln w="3175" cmpd="sng">
                <a:solidFill>
                  <a:srgbClr val="000000"/>
                </a:solidFill>
                <a:round/>
                <a:headEnd/>
                <a:tailEnd/>
              </a:ln>
            </p:spPr>
            <p:txBody>
              <a:bodyPr/>
              <a:lstStyle/>
              <a:p>
                <a:endParaRPr lang="en-US" sz="2600" dirty="0"/>
              </a:p>
            </p:txBody>
          </p:sp>
          <p:sp>
            <p:nvSpPr>
              <p:cNvPr id="1054" name="Freeform 271"/>
              <p:cNvSpPr>
                <a:spLocks/>
              </p:cNvSpPr>
              <p:nvPr/>
            </p:nvSpPr>
            <p:spPr bwMode="auto">
              <a:xfrm>
                <a:off x="3788" y="2817"/>
                <a:ext cx="4" cy="8"/>
              </a:xfrm>
              <a:custGeom>
                <a:avLst/>
                <a:gdLst>
                  <a:gd name="T0" fmla="*/ 4 w 4"/>
                  <a:gd name="T1" fmla="*/ 6 h 8"/>
                  <a:gd name="T2" fmla="*/ 2 w 4"/>
                  <a:gd name="T3" fmla="*/ 8 h 8"/>
                  <a:gd name="T4" fmla="*/ 2 w 4"/>
                  <a:gd name="T5" fmla="*/ 8 h 8"/>
                  <a:gd name="T6" fmla="*/ 0 w 4"/>
                  <a:gd name="T7" fmla="*/ 8 h 8"/>
                  <a:gd name="T8" fmla="*/ 0 w 4"/>
                  <a:gd name="T9" fmla="*/ 4 h 8"/>
                  <a:gd name="T10" fmla="*/ 0 w 4"/>
                  <a:gd name="T11" fmla="*/ 2 h 8"/>
                  <a:gd name="T12" fmla="*/ 0 w 4"/>
                  <a:gd name="T13" fmla="*/ 0 h 8"/>
                  <a:gd name="T14" fmla="*/ 2 w 4"/>
                  <a:gd name="T15" fmla="*/ 0 h 8"/>
                  <a:gd name="T16" fmla="*/ 4 w 4"/>
                  <a:gd name="T17" fmla="*/ 2 h 8"/>
                  <a:gd name="T18" fmla="*/ 4 w 4"/>
                  <a:gd name="T19" fmla="*/ 2 h 8"/>
                  <a:gd name="T20" fmla="*/ 4 w 4"/>
                  <a:gd name="T21" fmla="*/ 4 h 8"/>
                  <a:gd name="T22" fmla="*/ 4 w 4"/>
                  <a:gd name="T23" fmla="*/ 6 h 8"/>
                  <a:gd name="T24" fmla="*/ 4 w 4"/>
                  <a:gd name="T25" fmla="*/ 6 h 8"/>
                  <a:gd name="T26" fmla="*/ 4 w 4"/>
                  <a:gd name="T27" fmla="*/ 6 h 8"/>
                  <a:gd name="T28" fmla="*/ 4 w 4"/>
                  <a:gd name="T2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8">
                    <a:moveTo>
                      <a:pt x="4" y="6"/>
                    </a:moveTo>
                    <a:lnTo>
                      <a:pt x="2" y="8"/>
                    </a:lnTo>
                    <a:lnTo>
                      <a:pt x="2" y="8"/>
                    </a:lnTo>
                    <a:lnTo>
                      <a:pt x="0" y="8"/>
                    </a:lnTo>
                    <a:lnTo>
                      <a:pt x="0" y="4"/>
                    </a:lnTo>
                    <a:lnTo>
                      <a:pt x="0" y="2"/>
                    </a:lnTo>
                    <a:lnTo>
                      <a:pt x="0" y="0"/>
                    </a:lnTo>
                    <a:lnTo>
                      <a:pt x="2" y="0"/>
                    </a:lnTo>
                    <a:lnTo>
                      <a:pt x="4" y="2"/>
                    </a:lnTo>
                    <a:lnTo>
                      <a:pt x="4" y="2"/>
                    </a:lnTo>
                    <a:lnTo>
                      <a:pt x="4" y="4"/>
                    </a:lnTo>
                    <a:lnTo>
                      <a:pt x="4" y="6"/>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1055" name="Freeform 272"/>
              <p:cNvSpPr>
                <a:spLocks/>
              </p:cNvSpPr>
              <p:nvPr/>
            </p:nvSpPr>
            <p:spPr bwMode="auto">
              <a:xfrm>
                <a:off x="3738" y="2825"/>
                <a:ext cx="6" cy="6"/>
              </a:xfrm>
              <a:custGeom>
                <a:avLst/>
                <a:gdLst>
                  <a:gd name="T0" fmla="*/ 4 w 6"/>
                  <a:gd name="T1" fmla="*/ 0 h 6"/>
                  <a:gd name="T2" fmla="*/ 4 w 6"/>
                  <a:gd name="T3" fmla="*/ 0 h 6"/>
                  <a:gd name="T4" fmla="*/ 4 w 6"/>
                  <a:gd name="T5" fmla="*/ 0 h 6"/>
                  <a:gd name="T6" fmla="*/ 6 w 6"/>
                  <a:gd name="T7" fmla="*/ 2 h 6"/>
                  <a:gd name="T8" fmla="*/ 4 w 6"/>
                  <a:gd name="T9" fmla="*/ 2 h 6"/>
                  <a:gd name="T10" fmla="*/ 4 w 6"/>
                  <a:gd name="T11" fmla="*/ 4 h 6"/>
                  <a:gd name="T12" fmla="*/ 4 w 6"/>
                  <a:gd name="T13" fmla="*/ 4 h 6"/>
                  <a:gd name="T14" fmla="*/ 2 w 6"/>
                  <a:gd name="T15" fmla="*/ 6 h 6"/>
                  <a:gd name="T16" fmla="*/ 2 w 6"/>
                  <a:gd name="T17" fmla="*/ 6 h 6"/>
                  <a:gd name="T18" fmla="*/ 2 w 6"/>
                  <a:gd name="T19" fmla="*/ 4 h 6"/>
                  <a:gd name="T20" fmla="*/ 0 w 6"/>
                  <a:gd name="T21" fmla="*/ 4 h 6"/>
                  <a:gd name="T22" fmla="*/ 0 w 6"/>
                  <a:gd name="T23" fmla="*/ 2 h 6"/>
                  <a:gd name="T24" fmla="*/ 0 w 6"/>
                  <a:gd name="T25" fmla="*/ 0 h 6"/>
                  <a:gd name="T26" fmla="*/ 4 w 6"/>
                  <a:gd name="T27" fmla="*/ 0 h 6"/>
                  <a:gd name="T28" fmla="*/ 4 w 6"/>
                  <a:gd name="T29" fmla="*/ 0 h 6"/>
                  <a:gd name="T30" fmla="*/ 4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4" y="0"/>
                    </a:moveTo>
                    <a:lnTo>
                      <a:pt x="4" y="0"/>
                    </a:lnTo>
                    <a:lnTo>
                      <a:pt x="4" y="0"/>
                    </a:lnTo>
                    <a:lnTo>
                      <a:pt x="6" y="2"/>
                    </a:lnTo>
                    <a:lnTo>
                      <a:pt x="4" y="2"/>
                    </a:lnTo>
                    <a:lnTo>
                      <a:pt x="4" y="4"/>
                    </a:lnTo>
                    <a:lnTo>
                      <a:pt x="4" y="4"/>
                    </a:lnTo>
                    <a:lnTo>
                      <a:pt x="2" y="6"/>
                    </a:lnTo>
                    <a:lnTo>
                      <a:pt x="2" y="6"/>
                    </a:lnTo>
                    <a:lnTo>
                      <a:pt x="2" y="4"/>
                    </a:lnTo>
                    <a:lnTo>
                      <a:pt x="0" y="4"/>
                    </a:lnTo>
                    <a:lnTo>
                      <a:pt x="0" y="2"/>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56" name="Freeform 273"/>
              <p:cNvSpPr>
                <a:spLocks/>
              </p:cNvSpPr>
              <p:nvPr/>
            </p:nvSpPr>
            <p:spPr bwMode="auto">
              <a:xfrm>
                <a:off x="3708" y="2825"/>
                <a:ext cx="12" cy="12"/>
              </a:xfrm>
              <a:custGeom>
                <a:avLst/>
                <a:gdLst>
                  <a:gd name="T0" fmla="*/ 6 w 12"/>
                  <a:gd name="T1" fmla="*/ 2 h 12"/>
                  <a:gd name="T2" fmla="*/ 6 w 12"/>
                  <a:gd name="T3" fmla="*/ 4 h 12"/>
                  <a:gd name="T4" fmla="*/ 12 w 12"/>
                  <a:gd name="T5" fmla="*/ 8 h 12"/>
                  <a:gd name="T6" fmla="*/ 12 w 12"/>
                  <a:gd name="T7" fmla="*/ 10 h 12"/>
                  <a:gd name="T8" fmla="*/ 6 w 12"/>
                  <a:gd name="T9" fmla="*/ 12 h 12"/>
                  <a:gd name="T10" fmla="*/ 6 w 12"/>
                  <a:gd name="T11" fmla="*/ 12 h 12"/>
                  <a:gd name="T12" fmla="*/ 4 w 12"/>
                  <a:gd name="T13" fmla="*/ 10 h 12"/>
                  <a:gd name="T14" fmla="*/ 4 w 12"/>
                  <a:gd name="T15" fmla="*/ 8 h 12"/>
                  <a:gd name="T16" fmla="*/ 2 w 12"/>
                  <a:gd name="T17" fmla="*/ 6 h 12"/>
                  <a:gd name="T18" fmla="*/ 0 w 12"/>
                  <a:gd name="T19" fmla="*/ 4 h 12"/>
                  <a:gd name="T20" fmla="*/ 2 w 12"/>
                  <a:gd name="T21" fmla="*/ 2 h 12"/>
                  <a:gd name="T22" fmla="*/ 2 w 12"/>
                  <a:gd name="T23" fmla="*/ 2 h 12"/>
                  <a:gd name="T24" fmla="*/ 4 w 12"/>
                  <a:gd name="T25" fmla="*/ 0 h 12"/>
                  <a:gd name="T26" fmla="*/ 6 w 12"/>
                  <a:gd name="T27" fmla="*/ 2 h 12"/>
                  <a:gd name="T28" fmla="*/ 6 w 12"/>
                  <a:gd name="T29" fmla="*/ 2 h 12"/>
                  <a:gd name="T30" fmla="*/ 6 w 12"/>
                  <a:gd name="T3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2">
                    <a:moveTo>
                      <a:pt x="6" y="2"/>
                    </a:moveTo>
                    <a:lnTo>
                      <a:pt x="6" y="4"/>
                    </a:lnTo>
                    <a:lnTo>
                      <a:pt x="12" y="8"/>
                    </a:lnTo>
                    <a:lnTo>
                      <a:pt x="12" y="10"/>
                    </a:lnTo>
                    <a:lnTo>
                      <a:pt x="6" y="12"/>
                    </a:lnTo>
                    <a:lnTo>
                      <a:pt x="6" y="12"/>
                    </a:lnTo>
                    <a:lnTo>
                      <a:pt x="4" y="10"/>
                    </a:lnTo>
                    <a:lnTo>
                      <a:pt x="4" y="8"/>
                    </a:lnTo>
                    <a:lnTo>
                      <a:pt x="2" y="6"/>
                    </a:lnTo>
                    <a:lnTo>
                      <a:pt x="0" y="4"/>
                    </a:lnTo>
                    <a:lnTo>
                      <a:pt x="2" y="2"/>
                    </a:lnTo>
                    <a:lnTo>
                      <a:pt x="2" y="2"/>
                    </a:lnTo>
                    <a:lnTo>
                      <a:pt x="4" y="0"/>
                    </a:lnTo>
                    <a:lnTo>
                      <a:pt x="6" y="2"/>
                    </a:lnTo>
                    <a:lnTo>
                      <a:pt x="6" y="2"/>
                    </a:lnTo>
                    <a:lnTo>
                      <a:pt x="6" y="2"/>
                    </a:lnTo>
                    <a:close/>
                  </a:path>
                </a:pathLst>
              </a:custGeom>
              <a:grpFill/>
              <a:ln w="3175" cmpd="sng">
                <a:solidFill>
                  <a:srgbClr val="000000"/>
                </a:solidFill>
                <a:round/>
                <a:headEnd/>
                <a:tailEnd/>
              </a:ln>
            </p:spPr>
            <p:txBody>
              <a:bodyPr/>
              <a:lstStyle/>
              <a:p>
                <a:endParaRPr lang="en-US" sz="2600" dirty="0"/>
              </a:p>
            </p:txBody>
          </p:sp>
          <p:sp>
            <p:nvSpPr>
              <p:cNvPr id="1057" name="Freeform 274"/>
              <p:cNvSpPr>
                <a:spLocks/>
              </p:cNvSpPr>
              <p:nvPr/>
            </p:nvSpPr>
            <p:spPr bwMode="auto">
              <a:xfrm>
                <a:off x="3740" y="2825"/>
                <a:ext cx="60" cy="128"/>
              </a:xfrm>
              <a:custGeom>
                <a:avLst/>
                <a:gdLst>
                  <a:gd name="T0" fmla="*/ 38 w 60"/>
                  <a:gd name="T1" fmla="*/ 94 h 128"/>
                  <a:gd name="T2" fmla="*/ 36 w 60"/>
                  <a:gd name="T3" fmla="*/ 90 h 128"/>
                  <a:gd name="T4" fmla="*/ 32 w 60"/>
                  <a:gd name="T5" fmla="*/ 76 h 128"/>
                  <a:gd name="T6" fmla="*/ 28 w 60"/>
                  <a:gd name="T7" fmla="*/ 70 h 128"/>
                  <a:gd name="T8" fmla="*/ 24 w 60"/>
                  <a:gd name="T9" fmla="*/ 66 h 128"/>
                  <a:gd name="T10" fmla="*/ 30 w 60"/>
                  <a:gd name="T11" fmla="*/ 58 h 128"/>
                  <a:gd name="T12" fmla="*/ 28 w 60"/>
                  <a:gd name="T13" fmla="*/ 54 h 128"/>
                  <a:gd name="T14" fmla="*/ 26 w 60"/>
                  <a:gd name="T15" fmla="*/ 44 h 128"/>
                  <a:gd name="T16" fmla="*/ 24 w 60"/>
                  <a:gd name="T17" fmla="*/ 36 h 128"/>
                  <a:gd name="T18" fmla="*/ 24 w 60"/>
                  <a:gd name="T19" fmla="*/ 32 h 128"/>
                  <a:gd name="T20" fmla="*/ 18 w 60"/>
                  <a:gd name="T21" fmla="*/ 30 h 128"/>
                  <a:gd name="T22" fmla="*/ 12 w 60"/>
                  <a:gd name="T23" fmla="*/ 26 h 128"/>
                  <a:gd name="T24" fmla="*/ 8 w 60"/>
                  <a:gd name="T25" fmla="*/ 22 h 128"/>
                  <a:gd name="T26" fmla="*/ 8 w 60"/>
                  <a:gd name="T27" fmla="*/ 16 h 128"/>
                  <a:gd name="T28" fmla="*/ 6 w 60"/>
                  <a:gd name="T29" fmla="*/ 12 h 128"/>
                  <a:gd name="T30" fmla="*/ 0 w 60"/>
                  <a:gd name="T31" fmla="*/ 14 h 128"/>
                  <a:gd name="T32" fmla="*/ 0 w 60"/>
                  <a:gd name="T33" fmla="*/ 8 h 128"/>
                  <a:gd name="T34" fmla="*/ 4 w 60"/>
                  <a:gd name="T35" fmla="*/ 8 h 128"/>
                  <a:gd name="T36" fmla="*/ 8 w 60"/>
                  <a:gd name="T37" fmla="*/ 6 h 128"/>
                  <a:gd name="T38" fmla="*/ 12 w 60"/>
                  <a:gd name="T39" fmla="*/ 2 h 128"/>
                  <a:gd name="T40" fmla="*/ 16 w 60"/>
                  <a:gd name="T41" fmla="*/ 0 h 128"/>
                  <a:gd name="T42" fmla="*/ 20 w 60"/>
                  <a:gd name="T43" fmla="*/ 2 h 128"/>
                  <a:gd name="T44" fmla="*/ 24 w 60"/>
                  <a:gd name="T45" fmla="*/ 0 h 128"/>
                  <a:gd name="T46" fmla="*/ 28 w 60"/>
                  <a:gd name="T47" fmla="*/ 2 h 128"/>
                  <a:gd name="T48" fmla="*/ 32 w 60"/>
                  <a:gd name="T49" fmla="*/ 12 h 128"/>
                  <a:gd name="T50" fmla="*/ 32 w 60"/>
                  <a:gd name="T51" fmla="*/ 16 h 128"/>
                  <a:gd name="T52" fmla="*/ 34 w 60"/>
                  <a:gd name="T53" fmla="*/ 20 h 128"/>
                  <a:gd name="T54" fmla="*/ 36 w 60"/>
                  <a:gd name="T55" fmla="*/ 22 h 128"/>
                  <a:gd name="T56" fmla="*/ 34 w 60"/>
                  <a:gd name="T57" fmla="*/ 26 h 128"/>
                  <a:gd name="T58" fmla="*/ 36 w 60"/>
                  <a:gd name="T59" fmla="*/ 30 h 128"/>
                  <a:gd name="T60" fmla="*/ 38 w 60"/>
                  <a:gd name="T61" fmla="*/ 36 h 128"/>
                  <a:gd name="T62" fmla="*/ 36 w 60"/>
                  <a:gd name="T63" fmla="*/ 40 h 128"/>
                  <a:gd name="T64" fmla="*/ 36 w 60"/>
                  <a:gd name="T65" fmla="*/ 46 h 128"/>
                  <a:gd name="T66" fmla="*/ 38 w 60"/>
                  <a:gd name="T67" fmla="*/ 52 h 128"/>
                  <a:gd name="T68" fmla="*/ 40 w 60"/>
                  <a:gd name="T69" fmla="*/ 60 h 128"/>
                  <a:gd name="T70" fmla="*/ 42 w 60"/>
                  <a:gd name="T71" fmla="*/ 70 h 128"/>
                  <a:gd name="T72" fmla="*/ 44 w 60"/>
                  <a:gd name="T73" fmla="*/ 74 h 128"/>
                  <a:gd name="T74" fmla="*/ 50 w 60"/>
                  <a:gd name="T75" fmla="*/ 80 h 128"/>
                  <a:gd name="T76" fmla="*/ 50 w 60"/>
                  <a:gd name="T77" fmla="*/ 86 h 128"/>
                  <a:gd name="T78" fmla="*/ 50 w 60"/>
                  <a:gd name="T79" fmla="*/ 90 h 128"/>
                  <a:gd name="T80" fmla="*/ 52 w 60"/>
                  <a:gd name="T81" fmla="*/ 94 h 128"/>
                  <a:gd name="T82" fmla="*/ 52 w 60"/>
                  <a:gd name="T83" fmla="*/ 102 h 128"/>
                  <a:gd name="T84" fmla="*/ 54 w 60"/>
                  <a:gd name="T85" fmla="*/ 106 h 128"/>
                  <a:gd name="T86" fmla="*/ 52 w 60"/>
                  <a:gd name="T87" fmla="*/ 112 h 128"/>
                  <a:gd name="T88" fmla="*/ 54 w 60"/>
                  <a:gd name="T89" fmla="*/ 116 h 128"/>
                  <a:gd name="T90" fmla="*/ 58 w 60"/>
                  <a:gd name="T91" fmla="*/ 120 h 128"/>
                  <a:gd name="T92" fmla="*/ 60 w 60"/>
                  <a:gd name="T93" fmla="*/ 126 h 128"/>
                  <a:gd name="T94" fmla="*/ 58 w 60"/>
                  <a:gd name="T95" fmla="*/ 128 h 128"/>
                  <a:gd name="T96" fmla="*/ 46 w 60"/>
                  <a:gd name="T97" fmla="*/ 128 h 128"/>
                  <a:gd name="T98" fmla="*/ 44 w 60"/>
                  <a:gd name="T99" fmla="*/ 126 h 128"/>
                  <a:gd name="T100" fmla="*/ 44 w 60"/>
                  <a:gd name="T101" fmla="*/ 120 h 128"/>
                  <a:gd name="T102" fmla="*/ 42 w 60"/>
                  <a:gd name="T103" fmla="*/ 110 h 128"/>
                  <a:gd name="T104" fmla="*/ 40 w 60"/>
                  <a:gd name="T105" fmla="*/ 104 h 128"/>
                  <a:gd name="T106" fmla="*/ 38 w 60"/>
                  <a:gd name="T107" fmla="*/ 100 h 128"/>
                  <a:gd name="T108" fmla="*/ 38 w 60"/>
                  <a:gd name="T109" fmla="*/ 10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 h="128">
                    <a:moveTo>
                      <a:pt x="38" y="100"/>
                    </a:moveTo>
                    <a:lnTo>
                      <a:pt x="38" y="94"/>
                    </a:lnTo>
                    <a:lnTo>
                      <a:pt x="36" y="92"/>
                    </a:lnTo>
                    <a:lnTo>
                      <a:pt x="36" y="90"/>
                    </a:lnTo>
                    <a:lnTo>
                      <a:pt x="34" y="88"/>
                    </a:lnTo>
                    <a:lnTo>
                      <a:pt x="32" y="76"/>
                    </a:lnTo>
                    <a:lnTo>
                      <a:pt x="30" y="72"/>
                    </a:lnTo>
                    <a:lnTo>
                      <a:pt x="28" y="70"/>
                    </a:lnTo>
                    <a:lnTo>
                      <a:pt x="26" y="68"/>
                    </a:lnTo>
                    <a:lnTo>
                      <a:pt x="24" y="66"/>
                    </a:lnTo>
                    <a:lnTo>
                      <a:pt x="28" y="64"/>
                    </a:lnTo>
                    <a:lnTo>
                      <a:pt x="30" y="58"/>
                    </a:lnTo>
                    <a:lnTo>
                      <a:pt x="28" y="56"/>
                    </a:lnTo>
                    <a:lnTo>
                      <a:pt x="28" y="54"/>
                    </a:lnTo>
                    <a:lnTo>
                      <a:pt x="26" y="52"/>
                    </a:lnTo>
                    <a:lnTo>
                      <a:pt x="26" y="44"/>
                    </a:lnTo>
                    <a:lnTo>
                      <a:pt x="26" y="40"/>
                    </a:lnTo>
                    <a:lnTo>
                      <a:pt x="24" y="36"/>
                    </a:lnTo>
                    <a:lnTo>
                      <a:pt x="24" y="34"/>
                    </a:lnTo>
                    <a:lnTo>
                      <a:pt x="24" y="32"/>
                    </a:lnTo>
                    <a:lnTo>
                      <a:pt x="22" y="32"/>
                    </a:lnTo>
                    <a:lnTo>
                      <a:pt x="18" y="30"/>
                    </a:lnTo>
                    <a:lnTo>
                      <a:pt x="16" y="30"/>
                    </a:lnTo>
                    <a:lnTo>
                      <a:pt x="12" y="26"/>
                    </a:lnTo>
                    <a:lnTo>
                      <a:pt x="10" y="24"/>
                    </a:lnTo>
                    <a:lnTo>
                      <a:pt x="8" y="22"/>
                    </a:lnTo>
                    <a:lnTo>
                      <a:pt x="8" y="18"/>
                    </a:lnTo>
                    <a:lnTo>
                      <a:pt x="8" y="16"/>
                    </a:lnTo>
                    <a:lnTo>
                      <a:pt x="10" y="14"/>
                    </a:lnTo>
                    <a:lnTo>
                      <a:pt x="6" y="12"/>
                    </a:lnTo>
                    <a:lnTo>
                      <a:pt x="2" y="14"/>
                    </a:lnTo>
                    <a:lnTo>
                      <a:pt x="0" y="14"/>
                    </a:lnTo>
                    <a:lnTo>
                      <a:pt x="0" y="12"/>
                    </a:lnTo>
                    <a:lnTo>
                      <a:pt x="0" y="8"/>
                    </a:lnTo>
                    <a:lnTo>
                      <a:pt x="2" y="8"/>
                    </a:lnTo>
                    <a:lnTo>
                      <a:pt x="4" y="8"/>
                    </a:lnTo>
                    <a:lnTo>
                      <a:pt x="6" y="8"/>
                    </a:lnTo>
                    <a:lnTo>
                      <a:pt x="8" y="6"/>
                    </a:lnTo>
                    <a:lnTo>
                      <a:pt x="8" y="4"/>
                    </a:lnTo>
                    <a:lnTo>
                      <a:pt x="12" y="2"/>
                    </a:lnTo>
                    <a:lnTo>
                      <a:pt x="14" y="0"/>
                    </a:lnTo>
                    <a:lnTo>
                      <a:pt x="16" y="0"/>
                    </a:lnTo>
                    <a:lnTo>
                      <a:pt x="18" y="0"/>
                    </a:lnTo>
                    <a:lnTo>
                      <a:pt x="20" y="2"/>
                    </a:lnTo>
                    <a:lnTo>
                      <a:pt x="22" y="2"/>
                    </a:lnTo>
                    <a:lnTo>
                      <a:pt x="24" y="0"/>
                    </a:lnTo>
                    <a:lnTo>
                      <a:pt x="26" y="2"/>
                    </a:lnTo>
                    <a:lnTo>
                      <a:pt x="28" y="2"/>
                    </a:lnTo>
                    <a:lnTo>
                      <a:pt x="30" y="8"/>
                    </a:lnTo>
                    <a:lnTo>
                      <a:pt x="32" y="12"/>
                    </a:lnTo>
                    <a:lnTo>
                      <a:pt x="32" y="14"/>
                    </a:lnTo>
                    <a:lnTo>
                      <a:pt x="32" y="16"/>
                    </a:lnTo>
                    <a:lnTo>
                      <a:pt x="32" y="20"/>
                    </a:lnTo>
                    <a:lnTo>
                      <a:pt x="34" y="20"/>
                    </a:lnTo>
                    <a:lnTo>
                      <a:pt x="36" y="18"/>
                    </a:lnTo>
                    <a:lnTo>
                      <a:pt x="36" y="22"/>
                    </a:lnTo>
                    <a:lnTo>
                      <a:pt x="36" y="24"/>
                    </a:lnTo>
                    <a:lnTo>
                      <a:pt x="34" y="26"/>
                    </a:lnTo>
                    <a:lnTo>
                      <a:pt x="36" y="28"/>
                    </a:lnTo>
                    <a:lnTo>
                      <a:pt x="36" y="30"/>
                    </a:lnTo>
                    <a:lnTo>
                      <a:pt x="36" y="32"/>
                    </a:lnTo>
                    <a:lnTo>
                      <a:pt x="38" y="36"/>
                    </a:lnTo>
                    <a:lnTo>
                      <a:pt x="36" y="38"/>
                    </a:lnTo>
                    <a:lnTo>
                      <a:pt x="36" y="40"/>
                    </a:lnTo>
                    <a:lnTo>
                      <a:pt x="36" y="42"/>
                    </a:lnTo>
                    <a:lnTo>
                      <a:pt x="36" y="46"/>
                    </a:lnTo>
                    <a:lnTo>
                      <a:pt x="38" y="50"/>
                    </a:lnTo>
                    <a:lnTo>
                      <a:pt x="38" y="52"/>
                    </a:lnTo>
                    <a:lnTo>
                      <a:pt x="38" y="56"/>
                    </a:lnTo>
                    <a:lnTo>
                      <a:pt x="40" y="60"/>
                    </a:lnTo>
                    <a:lnTo>
                      <a:pt x="42" y="68"/>
                    </a:lnTo>
                    <a:lnTo>
                      <a:pt x="42" y="70"/>
                    </a:lnTo>
                    <a:lnTo>
                      <a:pt x="42" y="72"/>
                    </a:lnTo>
                    <a:lnTo>
                      <a:pt x="44" y="74"/>
                    </a:lnTo>
                    <a:lnTo>
                      <a:pt x="46" y="76"/>
                    </a:lnTo>
                    <a:lnTo>
                      <a:pt x="50" y="80"/>
                    </a:lnTo>
                    <a:lnTo>
                      <a:pt x="50" y="84"/>
                    </a:lnTo>
                    <a:lnTo>
                      <a:pt x="50" y="86"/>
                    </a:lnTo>
                    <a:lnTo>
                      <a:pt x="50" y="88"/>
                    </a:lnTo>
                    <a:lnTo>
                      <a:pt x="50" y="90"/>
                    </a:lnTo>
                    <a:lnTo>
                      <a:pt x="50" y="92"/>
                    </a:lnTo>
                    <a:lnTo>
                      <a:pt x="52" y="94"/>
                    </a:lnTo>
                    <a:lnTo>
                      <a:pt x="52" y="98"/>
                    </a:lnTo>
                    <a:lnTo>
                      <a:pt x="52" y="102"/>
                    </a:lnTo>
                    <a:lnTo>
                      <a:pt x="52" y="104"/>
                    </a:lnTo>
                    <a:lnTo>
                      <a:pt x="54" y="106"/>
                    </a:lnTo>
                    <a:lnTo>
                      <a:pt x="52" y="108"/>
                    </a:lnTo>
                    <a:lnTo>
                      <a:pt x="52" y="112"/>
                    </a:lnTo>
                    <a:lnTo>
                      <a:pt x="52" y="114"/>
                    </a:lnTo>
                    <a:lnTo>
                      <a:pt x="54" y="116"/>
                    </a:lnTo>
                    <a:lnTo>
                      <a:pt x="56" y="118"/>
                    </a:lnTo>
                    <a:lnTo>
                      <a:pt x="58" y="120"/>
                    </a:lnTo>
                    <a:lnTo>
                      <a:pt x="60" y="122"/>
                    </a:lnTo>
                    <a:lnTo>
                      <a:pt x="60" y="126"/>
                    </a:lnTo>
                    <a:lnTo>
                      <a:pt x="60" y="128"/>
                    </a:lnTo>
                    <a:lnTo>
                      <a:pt x="58" y="128"/>
                    </a:lnTo>
                    <a:lnTo>
                      <a:pt x="56" y="128"/>
                    </a:lnTo>
                    <a:lnTo>
                      <a:pt x="46" y="128"/>
                    </a:lnTo>
                    <a:lnTo>
                      <a:pt x="44" y="128"/>
                    </a:lnTo>
                    <a:lnTo>
                      <a:pt x="44" y="126"/>
                    </a:lnTo>
                    <a:lnTo>
                      <a:pt x="44" y="122"/>
                    </a:lnTo>
                    <a:lnTo>
                      <a:pt x="44" y="120"/>
                    </a:lnTo>
                    <a:lnTo>
                      <a:pt x="42" y="114"/>
                    </a:lnTo>
                    <a:lnTo>
                      <a:pt x="42" y="110"/>
                    </a:lnTo>
                    <a:lnTo>
                      <a:pt x="40" y="106"/>
                    </a:lnTo>
                    <a:lnTo>
                      <a:pt x="40" y="104"/>
                    </a:lnTo>
                    <a:lnTo>
                      <a:pt x="38" y="102"/>
                    </a:lnTo>
                    <a:lnTo>
                      <a:pt x="38" y="100"/>
                    </a:lnTo>
                    <a:lnTo>
                      <a:pt x="38" y="100"/>
                    </a:lnTo>
                    <a:lnTo>
                      <a:pt x="38" y="100"/>
                    </a:lnTo>
                    <a:close/>
                  </a:path>
                </a:pathLst>
              </a:custGeom>
              <a:grpFill/>
              <a:ln w="3175" cmpd="sng">
                <a:solidFill>
                  <a:srgbClr val="000000"/>
                </a:solidFill>
                <a:round/>
                <a:headEnd/>
                <a:tailEnd/>
              </a:ln>
            </p:spPr>
            <p:txBody>
              <a:bodyPr/>
              <a:lstStyle/>
              <a:p>
                <a:endParaRPr lang="en-US" sz="2600" dirty="0"/>
              </a:p>
            </p:txBody>
          </p:sp>
          <p:sp>
            <p:nvSpPr>
              <p:cNvPr id="1058" name="Freeform 275"/>
              <p:cNvSpPr>
                <a:spLocks/>
              </p:cNvSpPr>
              <p:nvPr/>
            </p:nvSpPr>
            <p:spPr bwMode="auto">
              <a:xfrm>
                <a:off x="3726" y="2827"/>
                <a:ext cx="6" cy="10"/>
              </a:xfrm>
              <a:custGeom>
                <a:avLst/>
                <a:gdLst>
                  <a:gd name="T0" fmla="*/ 4 w 6"/>
                  <a:gd name="T1" fmla="*/ 6 h 10"/>
                  <a:gd name="T2" fmla="*/ 4 w 6"/>
                  <a:gd name="T3" fmla="*/ 8 h 10"/>
                  <a:gd name="T4" fmla="*/ 4 w 6"/>
                  <a:gd name="T5" fmla="*/ 10 h 10"/>
                  <a:gd name="T6" fmla="*/ 0 w 6"/>
                  <a:gd name="T7" fmla="*/ 8 h 10"/>
                  <a:gd name="T8" fmla="*/ 0 w 6"/>
                  <a:gd name="T9" fmla="*/ 6 h 10"/>
                  <a:gd name="T10" fmla="*/ 0 w 6"/>
                  <a:gd name="T11" fmla="*/ 6 h 10"/>
                  <a:gd name="T12" fmla="*/ 0 w 6"/>
                  <a:gd name="T13" fmla="*/ 4 h 10"/>
                  <a:gd name="T14" fmla="*/ 0 w 6"/>
                  <a:gd name="T15" fmla="*/ 4 h 10"/>
                  <a:gd name="T16" fmla="*/ 0 w 6"/>
                  <a:gd name="T17" fmla="*/ 2 h 10"/>
                  <a:gd name="T18" fmla="*/ 2 w 6"/>
                  <a:gd name="T19" fmla="*/ 0 h 10"/>
                  <a:gd name="T20" fmla="*/ 4 w 6"/>
                  <a:gd name="T21" fmla="*/ 0 h 10"/>
                  <a:gd name="T22" fmla="*/ 4 w 6"/>
                  <a:gd name="T23" fmla="*/ 0 h 10"/>
                  <a:gd name="T24" fmla="*/ 6 w 6"/>
                  <a:gd name="T25" fmla="*/ 0 h 10"/>
                  <a:gd name="T26" fmla="*/ 6 w 6"/>
                  <a:gd name="T27" fmla="*/ 2 h 10"/>
                  <a:gd name="T28" fmla="*/ 4 w 6"/>
                  <a:gd name="T29" fmla="*/ 4 h 10"/>
                  <a:gd name="T30" fmla="*/ 4 w 6"/>
                  <a:gd name="T31" fmla="*/ 4 h 10"/>
                  <a:gd name="T32" fmla="*/ 4 w 6"/>
                  <a:gd name="T33" fmla="*/ 6 h 10"/>
                  <a:gd name="T34" fmla="*/ 4 w 6"/>
                  <a:gd name="T35" fmla="*/ 6 h 10"/>
                  <a:gd name="T36" fmla="*/ 4 w 6"/>
                  <a:gd name="T3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0">
                    <a:moveTo>
                      <a:pt x="4" y="6"/>
                    </a:moveTo>
                    <a:lnTo>
                      <a:pt x="4" y="8"/>
                    </a:lnTo>
                    <a:lnTo>
                      <a:pt x="4" y="10"/>
                    </a:lnTo>
                    <a:lnTo>
                      <a:pt x="0" y="8"/>
                    </a:lnTo>
                    <a:lnTo>
                      <a:pt x="0" y="6"/>
                    </a:lnTo>
                    <a:lnTo>
                      <a:pt x="0" y="6"/>
                    </a:lnTo>
                    <a:lnTo>
                      <a:pt x="0" y="4"/>
                    </a:lnTo>
                    <a:lnTo>
                      <a:pt x="0" y="4"/>
                    </a:lnTo>
                    <a:lnTo>
                      <a:pt x="0" y="2"/>
                    </a:lnTo>
                    <a:lnTo>
                      <a:pt x="2" y="0"/>
                    </a:lnTo>
                    <a:lnTo>
                      <a:pt x="4" y="0"/>
                    </a:lnTo>
                    <a:lnTo>
                      <a:pt x="4" y="0"/>
                    </a:lnTo>
                    <a:lnTo>
                      <a:pt x="6" y="0"/>
                    </a:lnTo>
                    <a:lnTo>
                      <a:pt x="6" y="2"/>
                    </a:lnTo>
                    <a:lnTo>
                      <a:pt x="4" y="4"/>
                    </a:lnTo>
                    <a:lnTo>
                      <a:pt x="4" y="4"/>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1059" name="Freeform 276"/>
              <p:cNvSpPr>
                <a:spLocks/>
              </p:cNvSpPr>
              <p:nvPr/>
            </p:nvSpPr>
            <p:spPr bwMode="auto">
              <a:xfrm>
                <a:off x="3722" y="2831"/>
                <a:ext cx="2" cy="8"/>
              </a:xfrm>
              <a:custGeom>
                <a:avLst/>
                <a:gdLst>
                  <a:gd name="T0" fmla="*/ 0 w 2"/>
                  <a:gd name="T1" fmla="*/ 0 h 8"/>
                  <a:gd name="T2" fmla="*/ 0 w 2"/>
                  <a:gd name="T3" fmla="*/ 0 h 8"/>
                  <a:gd name="T4" fmla="*/ 2 w 2"/>
                  <a:gd name="T5" fmla="*/ 2 h 8"/>
                  <a:gd name="T6" fmla="*/ 2 w 2"/>
                  <a:gd name="T7" fmla="*/ 4 h 8"/>
                  <a:gd name="T8" fmla="*/ 2 w 2"/>
                  <a:gd name="T9" fmla="*/ 6 h 8"/>
                  <a:gd name="T10" fmla="*/ 2 w 2"/>
                  <a:gd name="T11" fmla="*/ 8 h 8"/>
                  <a:gd name="T12" fmla="*/ 0 w 2"/>
                  <a:gd name="T13" fmla="*/ 6 h 8"/>
                  <a:gd name="T14" fmla="*/ 0 w 2"/>
                  <a:gd name="T15" fmla="*/ 2 h 8"/>
                  <a:gd name="T16" fmla="*/ 0 w 2"/>
                  <a:gd name="T17" fmla="*/ 0 h 8"/>
                  <a:gd name="T18" fmla="*/ 0 w 2"/>
                  <a:gd name="T19" fmla="*/ 0 h 8"/>
                  <a:gd name="T20" fmla="*/ 0 w 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8">
                    <a:moveTo>
                      <a:pt x="0" y="0"/>
                    </a:moveTo>
                    <a:lnTo>
                      <a:pt x="0" y="0"/>
                    </a:lnTo>
                    <a:lnTo>
                      <a:pt x="2" y="2"/>
                    </a:lnTo>
                    <a:lnTo>
                      <a:pt x="2" y="4"/>
                    </a:lnTo>
                    <a:lnTo>
                      <a:pt x="2" y="6"/>
                    </a:lnTo>
                    <a:lnTo>
                      <a:pt x="2" y="8"/>
                    </a:lnTo>
                    <a:lnTo>
                      <a:pt x="0" y="6"/>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60" name="Freeform 277"/>
              <p:cNvSpPr>
                <a:spLocks/>
              </p:cNvSpPr>
              <p:nvPr/>
            </p:nvSpPr>
            <p:spPr bwMode="auto">
              <a:xfrm>
                <a:off x="3690" y="2831"/>
                <a:ext cx="10" cy="10"/>
              </a:xfrm>
              <a:custGeom>
                <a:avLst/>
                <a:gdLst>
                  <a:gd name="T0" fmla="*/ 2 w 10"/>
                  <a:gd name="T1" fmla="*/ 2 h 10"/>
                  <a:gd name="T2" fmla="*/ 2 w 10"/>
                  <a:gd name="T3" fmla="*/ 0 h 10"/>
                  <a:gd name="T4" fmla="*/ 4 w 10"/>
                  <a:gd name="T5" fmla="*/ 2 h 10"/>
                  <a:gd name="T6" fmla="*/ 4 w 10"/>
                  <a:gd name="T7" fmla="*/ 2 h 10"/>
                  <a:gd name="T8" fmla="*/ 4 w 10"/>
                  <a:gd name="T9" fmla="*/ 4 h 10"/>
                  <a:gd name="T10" fmla="*/ 6 w 10"/>
                  <a:gd name="T11" fmla="*/ 6 h 10"/>
                  <a:gd name="T12" fmla="*/ 8 w 10"/>
                  <a:gd name="T13" fmla="*/ 6 h 10"/>
                  <a:gd name="T14" fmla="*/ 8 w 10"/>
                  <a:gd name="T15" fmla="*/ 8 h 10"/>
                  <a:gd name="T16" fmla="*/ 10 w 10"/>
                  <a:gd name="T17" fmla="*/ 8 h 10"/>
                  <a:gd name="T18" fmla="*/ 8 w 10"/>
                  <a:gd name="T19" fmla="*/ 10 h 10"/>
                  <a:gd name="T20" fmla="*/ 8 w 10"/>
                  <a:gd name="T21" fmla="*/ 10 h 10"/>
                  <a:gd name="T22" fmla="*/ 6 w 10"/>
                  <a:gd name="T23" fmla="*/ 10 h 10"/>
                  <a:gd name="T24" fmla="*/ 6 w 10"/>
                  <a:gd name="T25" fmla="*/ 10 h 10"/>
                  <a:gd name="T26" fmla="*/ 2 w 10"/>
                  <a:gd name="T27" fmla="*/ 6 h 10"/>
                  <a:gd name="T28" fmla="*/ 2 w 10"/>
                  <a:gd name="T29" fmla="*/ 6 h 10"/>
                  <a:gd name="T30" fmla="*/ 0 w 10"/>
                  <a:gd name="T31" fmla="*/ 4 h 10"/>
                  <a:gd name="T32" fmla="*/ 0 w 10"/>
                  <a:gd name="T33" fmla="*/ 2 h 10"/>
                  <a:gd name="T34" fmla="*/ 2 w 10"/>
                  <a:gd name="T35" fmla="*/ 2 h 10"/>
                  <a:gd name="T36" fmla="*/ 2 w 10"/>
                  <a:gd name="T37" fmla="*/ 2 h 10"/>
                  <a:gd name="T38" fmla="*/ 2 w 10"/>
                  <a:gd name="T3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0">
                    <a:moveTo>
                      <a:pt x="2" y="2"/>
                    </a:moveTo>
                    <a:lnTo>
                      <a:pt x="2" y="0"/>
                    </a:lnTo>
                    <a:lnTo>
                      <a:pt x="4" y="2"/>
                    </a:lnTo>
                    <a:lnTo>
                      <a:pt x="4" y="2"/>
                    </a:lnTo>
                    <a:lnTo>
                      <a:pt x="4" y="4"/>
                    </a:lnTo>
                    <a:lnTo>
                      <a:pt x="6" y="6"/>
                    </a:lnTo>
                    <a:lnTo>
                      <a:pt x="8" y="6"/>
                    </a:lnTo>
                    <a:lnTo>
                      <a:pt x="8" y="8"/>
                    </a:lnTo>
                    <a:lnTo>
                      <a:pt x="10" y="8"/>
                    </a:lnTo>
                    <a:lnTo>
                      <a:pt x="8" y="10"/>
                    </a:lnTo>
                    <a:lnTo>
                      <a:pt x="8" y="10"/>
                    </a:lnTo>
                    <a:lnTo>
                      <a:pt x="6" y="10"/>
                    </a:lnTo>
                    <a:lnTo>
                      <a:pt x="6" y="10"/>
                    </a:lnTo>
                    <a:lnTo>
                      <a:pt x="2" y="6"/>
                    </a:lnTo>
                    <a:lnTo>
                      <a:pt x="2" y="6"/>
                    </a:lnTo>
                    <a:lnTo>
                      <a:pt x="0" y="4"/>
                    </a:lnTo>
                    <a:lnTo>
                      <a:pt x="0" y="2"/>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1061" name="Freeform 278"/>
              <p:cNvSpPr>
                <a:spLocks/>
              </p:cNvSpPr>
              <p:nvPr/>
            </p:nvSpPr>
            <p:spPr bwMode="auto">
              <a:xfrm>
                <a:off x="3788" y="2835"/>
                <a:ext cx="6" cy="8"/>
              </a:xfrm>
              <a:custGeom>
                <a:avLst/>
                <a:gdLst>
                  <a:gd name="T0" fmla="*/ 4 w 6"/>
                  <a:gd name="T1" fmla="*/ 2 h 8"/>
                  <a:gd name="T2" fmla="*/ 6 w 6"/>
                  <a:gd name="T3" fmla="*/ 6 h 8"/>
                  <a:gd name="T4" fmla="*/ 6 w 6"/>
                  <a:gd name="T5" fmla="*/ 8 h 8"/>
                  <a:gd name="T6" fmla="*/ 4 w 6"/>
                  <a:gd name="T7" fmla="*/ 8 h 8"/>
                  <a:gd name="T8" fmla="*/ 2 w 6"/>
                  <a:gd name="T9" fmla="*/ 6 h 8"/>
                  <a:gd name="T10" fmla="*/ 0 w 6"/>
                  <a:gd name="T11" fmla="*/ 4 h 8"/>
                  <a:gd name="T12" fmla="*/ 0 w 6"/>
                  <a:gd name="T13" fmla="*/ 2 h 8"/>
                  <a:gd name="T14" fmla="*/ 0 w 6"/>
                  <a:gd name="T15" fmla="*/ 0 h 8"/>
                  <a:gd name="T16" fmla="*/ 2 w 6"/>
                  <a:gd name="T17" fmla="*/ 0 h 8"/>
                  <a:gd name="T18" fmla="*/ 4 w 6"/>
                  <a:gd name="T19" fmla="*/ 2 h 8"/>
                  <a:gd name="T20" fmla="*/ 4 w 6"/>
                  <a:gd name="T21" fmla="*/ 2 h 8"/>
                  <a:gd name="T22" fmla="*/ 4 w 6"/>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4" y="2"/>
                    </a:moveTo>
                    <a:lnTo>
                      <a:pt x="6" y="6"/>
                    </a:lnTo>
                    <a:lnTo>
                      <a:pt x="6" y="8"/>
                    </a:lnTo>
                    <a:lnTo>
                      <a:pt x="4" y="8"/>
                    </a:lnTo>
                    <a:lnTo>
                      <a:pt x="2" y="6"/>
                    </a:lnTo>
                    <a:lnTo>
                      <a:pt x="0" y="4"/>
                    </a:lnTo>
                    <a:lnTo>
                      <a:pt x="0" y="2"/>
                    </a:lnTo>
                    <a:lnTo>
                      <a:pt x="0" y="0"/>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062" name="Freeform 279"/>
              <p:cNvSpPr>
                <a:spLocks/>
              </p:cNvSpPr>
              <p:nvPr/>
            </p:nvSpPr>
            <p:spPr bwMode="auto">
              <a:xfrm>
                <a:off x="3722" y="2841"/>
                <a:ext cx="4" cy="12"/>
              </a:xfrm>
              <a:custGeom>
                <a:avLst/>
                <a:gdLst>
                  <a:gd name="T0" fmla="*/ 4 w 4"/>
                  <a:gd name="T1" fmla="*/ 0 h 12"/>
                  <a:gd name="T2" fmla="*/ 4 w 4"/>
                  <a:gd name="T3" fmla="*/ 0 h 12"/>
                  <a:gd name="T4" fmla="*/ 4 w 4"/>
                  <a:gd name="T5" fmla="*/ 2 h 12"/>
                  <a:gd name="T6" fmla="*/ 4 w 4"/>
                  <a:gd name="T7" fmla="*/ 4 h 12"/>
                  <a:gd name="T8" fmla="*/ 4 w 4"/>
                  <a:gd name="T9" fmla="*/ 6 h 12"/>
                  <a:gd name="T10" fmla="*/ 4 w 4"/>
                  <a:gd name="T11" fmla="*/ 8 h 12"/>
                  <a:gd name="T12" fmla="*/ 4 w 4"/>
                  <a:gd name="T13" fmla="*/ 10 h 12"/>
                  <a:gd name="T14" fmla="*/ 2 w 4"/>
                  <a:gd name="T15" fmla="*/ 12 h 12"/>
                  <a:gd name="T16" fmla="*/ 2 w 4"/>
                  <a:gd name="T17" fmla="*/ 10 h 12"/>
                  <a:gd name="T18" fmla="*/ 2 w 4"/>
                  <a:gd name="T19" fmla="*/ 10 h 12"/>
                  <a:gd name="T20" fmla="*/ 2 w 4"/>
                  <a:gd name="T21" fmla="*/ 8 h 12"/>
                  <a:gd name="T22" fmla="*/ 0 w 4"/>
                  <a:gd name="T23" fmla="*/ 6 h 12"/>
                  <a:gd name="T24" fmla="*/ 0 w 4"/>
                  <a:gd name="T25" fmla="*/ 4 h 12"/>
                  <a:gd name="T26" fmla="*/ 0 w 4"/>
                  <a:gd name="T27" fmla="*/ 4 h 12"/>
                  <a:gd name="T28" fmla="*/ 0 w 4"/>
                  <a:gd name="T29" fmla="*/ 2 h 12"/>
                  <a:gd name="T30" fmla="*/ 2 w 4"/>
                  <a:gd name="T31" fmla="*/ 2 h 12"/>
                  <a:gd name="T32" fmla="*/ 2 w 4"/>
                  <a:gd name="T33" fmla="*/ 2 h 12"/>
                  <a:gd name="T34" fmla="*/ 2 w 4"/>
                  <a:gd name="T35" fmla="*/ 0 h 12"/>
                  <a:gd name="T36" fmla="*/ 4 w 4"/>
                  <a:gd name="T37" fmla="*/ 0 h 12"/>
                  <a:gd name="T38" fmla="*/ 4 w 4"/>
                  <a:gd name="T3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12">
                    <a:moveTo>
                      <a:pt x="4" y="0"/>
                    </a:moveTo>
                    <a:lnTo>
                      <a:pt x="4" y="0"/>
                    </a:lnTo>
                    <a:lnTo>
                      <a:pt x="4" y="2"/>
                    </a:lnTo>
                    <a:lnTo>
                      <a:pt x="4" y="4"/>
                    </a:lnTo>
                    <a:lnTo>
                      <a:pt x="4" y="6"/>
                    </a:lnTo>
                    <a:lnTo>
                      <a:pt x="4" y="8"/>
                    </a:lnTo>
                    <a:lnTo>
                      <a:pt x="4" y="10"/>
                    </a:lnTo>
                    <a:lnTo>
                      <a:pt x="2" y="12"/>
                    </a:lnTo>
                    <a:lnTo>
                      <a:pt x="2" y="10"/>
                    </a:lnTo>
                    <a:lnTo>
                      <a:pt x="2" y="10"/>
                    </a:lnTo>
                    <a:lnTo>
                      <a:pt x="2" y="8"/>
                    </a:lnTo>
                    <a:lnTo>
                      <a:pt x="0" y="6"/>
                    </a:lnTo>
                    <a:lnTo>
                      <a:pt x="0" y="4"/>
                    </a:lnTo>
                    <a:lnTo>
                      <a:pt x="0" y="4"/>
                    </a:lnTo>
                    <a:lnTo>
                      <a:pt x="0" y="2"/>
                    </a:lnTo>
                    <a:lnTo>
                      <a:pt x="2" y="2"/>
                    </a:lnTo>
                    <a:lnTo>
                      <a:pt x="2" y="2"/>
                    </a:lnTo>
                    <a:lnTo>
                      <a:pt x="2"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63" name="Freeform 280"/>
              <p:cNvSpPr>
                <a:spLocks/>
              </p:cNvSpPr>
              <p:nvPr/>
            </p:nvSpPr>
            <p:spPr bwMode="auto">
              <a:xfrm>
                <a:off x="3730" y="2843"/>
                <a:ext cx="8" cy="10"/>
              </a:xfrm>
              <a:custGeom>
                <a:avLst/>
                <a:gdLst>
                  <a:gd name="T0" fmla="*/ 8 w 8"/>
                  <a:gd name="T1" fmla="*/ 6 h 10"/>
                  <a:gd name="T2" fmla="*/ 8 w 8"/>
                  <a:gd name="T3" fmla="*/ 8 h 10"/>
                  <a:gd name="T4" fmla="*/ 8 w 8"/>
                  <a:gd name="T5" fmla="*/ 8 h 10"/>
                  <a:gd name="T6" fmla="*/ 8 w 8"/>
                  <a:gd name="T7" fmla="*/ 10 h 10"/>
                  <a:gd name="T8" fmla="*/ 4 w 8"/>
                  <a:gd name="T9" fmla="*/ 10 h 10"/>
                  <a:gd name="T10" fmla="*/ 4 w 8"/>
                  <a:gd name="T11" fmla="*/ 8 h 10"/>
                  <a:gd name="T12" fmla="*/ 2 w 8"/>
                  <a:gd name="T13" fmla="*/ 6 h 10"/>
                  <a:gd name="T14" fmla="*/ 2 w 8"/>
                  <a:gd name="T15" fmla="*/ 6 h 10"/>
                  <a:gd name="T16" fmla="*/ 0 w 8"/>
                  <a:gd name="T17" fmla="*/ 4 h 10"/>
                  <a:gd name="T18" fmla="*/ 2 w 8"/>
                  <a:gd name="T19" fmla="*/ 2 h 10"/>
                  <a:gd name="T20" fmla="*/ 2 w 8"/>
                  <a:gd name="T21" fmla="*/ 0 h 10"/>
                  <a:gd name="T22" fmla="*/ 2 w 8"/>
                  <a:gd name="T23" fmla="*/ 0 h 10"/>
                  <a:gd name="T24" fmla="*/ 4 w 8"/>
                  <a:gd name="T25" fmla="*/ 2 h 10"/>
                  <a:gd name="T26" fmla="*/ 6 w 8"/>
                  <a:gd name="T27" fmla="*/ 2 h 10"/>
                  <a:gd name="T28" fmla="*/ 6 w 8"/>
                  <a:gd name="T29" fmla="*/ 4 h 10"/>
                  <a:gd name="T30" fmla="*/ 8 w 8"/>
                  <a:gd name="T31" fmla="*/ 6 h 10"/>
                  <a:gd name="T32" fmla="*/ 8 w 8"/>
                  <a:gd name="T33" fmla="*/ 6 h 10"/>
                  <a:gd name="T34" fmla="*/ 8 w 8"/>
                  <a:gd name="T3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0">
                    <a:moveTo>
                      <a:pt x="8" y="6"/>
                    </a:moveTo>
                    <a:lnTo>
                      <a:pt x="8" y="8"/>
                    </a:lnTo>
                    <a:lnTo>
                      <a:pt x="8" y="8"/>
                    </a:lnTo>
                    <a:lnTo>
                      <a:pt x="8" y="10"/>
                    </a:lnTo>
                    <a:lnTo>
                      <a:pt x="4" y="10"/>
                    </a:lnTo>
                    <a:lnTo>
                      <a:pt x="4" y="8"/>
                    </a:lnTo>
                    <a:lnTo>
                      <a:pt x="2" y="6"/>
                    </a:lnTo>
                    <a:lnTo>
                      <a:pt x="2" y="6"/>
                    </a:lnTo>
                    <a:lnTo>
                      <a:pt x="0" y="4"/>
                    </a:lnTo>
                    <a:lnTo>
                      <a:pt x="2" y="2"/>
                    </a:lnTo>
                    <a:lnTo>
                      <a:pt x="2" y="0"/>
                    </a:lnTo>
                    <a:lnTo>
                      <a:pt x="2" y="0"/>
                    </a:lnTo>
                    <a:lnTo>
                      <a:pt x="4" y="2"/>
                    </a:lnTo>
                    <a:lnTo>
                      <a:pt x="6" y="2"/>
                    </a:lnTo>
                    <a:lnTo>
                      <a:pt x="6" y="4"/>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1064" name="Freeform 281"/>
              <p:cNvSpPr>
                <a:spLocks/>
              </p:cNvSpPr>
              <p:nvPr/>
            </p:nvSpPr>
            <p:spPr bwMode="auto">
              <a:xfrm>
                <a:off x="3714" y="2849"/>
                <a:ext cx="8" cy="6"/>
              </a:xfrm>
              <a:custGeom>
                <a:avLst/>
                <a:gdLst>
                  <a:gd name="T0" fmla="*/ 8 w 8"/>
                  <a:gd name="T1" fmla="*/ 4 h 6"/>
                  <a:gd name="T2" fmla="*/ 8 w 8"/>
                  <a:gd name="T3" fmla="*/ 4 h 6"/>
                  <a:gd name="T4" fmla="*/ 8 w 8"/>
                  <a:gd name="T5" fmla="*/ 6 h 6"/>
                  <a:gd name="T6" fmla="*/ 4 w 8"/>
                  <a:gd name="T7" fmla="*/ 6 h 6"/>
                  <a:gd name="T8" fmla="*/ 2 w 8"/>
                  <a:gd name="T9" fmla="*/ 6 h 6"/>
                  <a:gd name="T10" fmla="*/ 2 w 8"/>
                  <a:gd name="T11" fmla="*/ 4 h 6"/>
                  <a:gd name="T12" fmla="*/ 0 w 8"/>
                  <a:gd name="T13" fmla="*/ 0 h 6"/>
                  <a:gd name="T14" fmla="*/ 2 w 8"/>
                  <a:gd name="T15" fmla="*/ 0 h 6"/>
                  <a:gd name="T16" fmla="*/ 4 w 8"/>
                  <a:gd name="T17" fmla="*/ 0 h 6"/>
                  <a:gd name="T18" fmla="*/ 6 w 8"/>
                  <a:gd name="T19" fmla="*/ 0 h 6"/>
                  <a:gd name="T20" fmla="*/ 8 w 8"/>
                  <a:gd name="T21" fmla="*/ 4 h 6"/>
                  <a:gd name="T22" fmla="*/ 8 w 8"/>
                  <a:gd name="T23" fmla="*/ 4 h 6"/>
                  <a:gd name="T24" fmla="*/ 8 w 8"/>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8" y="4"/>
                    </a:moveTo>
                    <a:lnTo>
                      <a:pt x="8" y="4"/>
                    </a:lnTo>
                    <a:lnTo>
                      <a:pt x="8" y="6"/>
                    </a:lnTo>
                    <a:lnTo>
                      <a:pt x="4" y="6"/>
                    </a:lnTo>
                    <a:lnTo>
                      <a:pt x="2" y="6"/>
                    </a:lnTo>
                    <a:lnTo>
                      <a:pt x="2" y="4"/>
                    </a:lnTo>
                    <a:lnTo>
                      <a:pt x="0" y="0"/>
                    </a:lnTo>
                    <a:lnTo>
                      <a:pt x="2" y="0"/>
                    </a:lnTo>
                    <a:lnTo>
                      <a:pt x="4" y="0"/>
                    </a:lnTo>
                    <a:lnTo>
                      <a:pt x="6" y="0"/>
                    </a:lnTo>
                    <a:lnTo>
                      <a:pt x="8" y="4"/>
                    </a:lnTo>
                    <a:lnTo>
                      <a:pt x="8" y="4"/>
                    </a:lnTo>
                    <a:lnTo>
                      <a:pt x="8" y="4"/>
                    </a:lnTo>
                    <a:close/>
                  </a:path>
                </a:pathLst>
              </a:custGeom>
              <a:grpFill/>
              <a:ln w="3175" cmpd="sng">
                <a:solidFill>
                  <a:srgbClr val="000000"/>
                </a:solidFill>
                <a:round/>
                <a:headEnd/>
                <a:tailEnd/>
              </a:ln>
            </p:spPr>
            <p:txBody>
              <a:bodyPr/>
              <a:lstStyle/>
              <a:p>
                <a:endParaRPr lang="en-US" sz="2600" dirty="0"/>
              </a:p>
            </p:txBody>
          </p:sp>
          <p:sp>
            <p:nvSpPr>
              <p:cNvPr id="1065" name="Freeform 282"/>
              <p:cNvSpPr>
                <a:spLocks/>
              </p:cNvSpPr>
              <p:nvPr/>
            </p:nvSpPr>
            <p:spPr bwMode="auto">
              <a:xfrm>
                <a:off x="3786" y="2853"/>
                <a:ext cx="8" cy="8"/>
              </a:xfrm>
              <a:custGeom>
                <a:avLst/>
                <a:gdLst>
                  <a:gd name="T0" fmla="*/ 6 w 8"/>
                  <a:gd name="T1" fmla="*/ 4 h 8"/>
                  <a:gd name="T2" fmla="*/ 6 w 8"/>
                  <a:gd name="T3" fmla="*/ 6 h 8"/>
                  <a:gd name="T4" fmla="*/ 8 w 8"/>
                  <a:gd name="T5" fmla="*/ 8 h 8"/>
                  <a:gd name="T6" fmla="*/ 6 w 8"/>
                  <a:gd name="T7" fmla="*/ 8 h 8"/>
                  <a:gd name="T8" fmla="*/ 4 w 8"/>
                  <a:gd name="T9" fmla="*/ 6 h 8"/>
                  <a:gd name="T10" fmla="*/ 2 w 8"/>
                  <a:gd name="T11" fmla="*/ 2 h 8"/>
                  <a:gd name="T12" fmla="*/ 0 w 8"/>
                  <a:gd name="T13" fmla="*/ 0 h 8"/>
                  <a:gd name="T14" fmla="*/ 2 w 8"/>
                  <a:gd name="T15" fmla="*/ 0 h 8"/>
                  <a:gd name="T16" fmla="*/ 4 w 8"/>
                  <a:gd name="T17" fmla="*/ 2 h 8"/>
                  <a:gd name="T18" fmla="*/ 6 w 8"/>
                  <a:gd name="T19" fmla="*/ 4 h 8"/>
                  <a:gd name="T20" fmla="*/ 6 w 8"/>
                  <a:gd name="T21" fmla="*/ 4 h 8"/>
                  <a:gd name="T22" fmla="*/ 6 w 8"/>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6" y="4"/>
                    </a:moveTo>
                    <a:lnTo>
                      <a:pt x="6" y="6"/>
                    </a:lnTo>
                    <a:lnTo>
                      <a:pt x="8" y="8"/>
                    </a:lnTo>
                    <a:lnTo>
                      <a:pt x="6" y="8"/>
                    </a:lnTo>
                    <a:lnTo>
                      <a:pt x="4" y="6"/>
                    </a:lnTo>
                    <a:lnTo>
                      <a:pt x="2" y="2"/>
                    </a:lnTo>
                    <a:lnTo>
                      <a:pt x="0" y="0"/>
                    </a:lnTo>
                    <a:lnTo>
                      <a:pt x="2" y="0"/>
                    </a:lnTo>
                    <a:lnTo>
                      <a:pt x="4" y="2"/>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1066" name="Freeform 283"/>
              <p:cNvSpPr>
                <a:spLocks/>
              </p:cNvSpPr>
              <p:nvPr/>
            </p:nvSpPr>
            <p:spPr bwMode="auto">
              <a:xfrm>
                <a:off x="3736" y="2855"/>
                <a:ext cx="6" cy="6"/>
              </a:xfrm>
              <a:custGeom>
                <a:avLst/>
                <a:gdLst>
                  <a:gd name="T0" fmla="*/ 4 w 6"/>
                  <a:gd name="T1" fmla="*/ 2 h 6"/>
                  <a:gd name="T2" fmla="*/ 4 w 6"/>
                  <a:gd name="T3" fmla="*/ 2 h 6"/>
                  <a:gd name="T4" fmla="*/ 6 w 6"/>
                  <a:gd name="T5" fmla="*/ 2 h 6"/>
                  <a:gd name="T6" fmla="*/ 6 w 6"/>
                  <a:gd name="T7" fmla="*/ 2 h 6"/>
                  <a:gd name="T8" fmla="*/ 6 w 6"/>
                  <a:gd name="T9" fmla="*/ 4 h 6"/>
                  <a:gd name="T10" fmla="*/ 6 w 6"/>
                  <a:gd name="T11" fmla="*/ 6 h 6"/>
                  <a:gd name="T12" fmla="*/ 4 w 6"/>
                  <a:gd name="T13" fmla="*/ 6 h 6"/>
                  <a:gd name="T14" fmla="*/ 2 w 6"/>
                  <a:gd name="T15" fmla="*/ 6 h 6"/>
                  <a:gd name="T16" fmla="*/ 0 w 6"/>
                  <a:gd name="T17" fmla="*/ 4 h 6"/>
                  <a:gd name="T18" fmla="*/ 0 w 6"/>
                  <a:gd name="T19" fmla="*/ 2 h 6"/>
                  <a:gd name="T20" fmla="*/ 0 w 6"/>
                  <a:gd name="T21" fmla="*/ 0 h 6"/>
                  <a:gd name="T22" fmla="*/ 4 w 6"/>
                  <a:gd name="T23" fmla="*/ 2 h 6"/>
                  <a:gd name="T24" fmla="*/ 4 w 6"/>
                  <a:gd name="T25" fmla="*/ 2 h 6"/>
                  <a:gd name="T26" fmla="*/ 4 w 6"/>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4" y="2"/>
                    </a:moveTo>
                    <a:lnTo>
                      <a:pt x="4" y="2"/>
                    </a:lnTo>
                    <a:lnTo>
                      <a:pt x="6" y="2"/>
                    </a:lnTo>
                    <a:lnTo>
                      <a:pt x="6" y="2"/>
                    </a:lnTo>
                    <a:lnTo>
                      <a:pt x="6" y="4"/>
                    </a:lnTo>
                    <a:lnTo>
                      <a:pt x="6" y="6"/>
                    </a:lnTo>
                    <a:lnTo>
                      <a:pt x="4" y="6"/>
                    </a:lnTo>
                    <a:lnTo>
                      <a:pt x="2" y="6"/>
                    </a:lnTo>
                    <a:lnTo>
                      <a:pt x="0" y="4"/>
                    </a:lnTo>
                    <a:lnTo>
                      <a:pt x="0" y="2"/>
                    </a:lnTo>
                    <a:lnTo>
                      <a:pt x="0"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067" name="Freeform 284"/>
              <p:cNvSpPr>
                <a:spLocks/>
              </p:cNvSpPr>
              <p:nvPr/>
            </p:nvSpPr>
            <p:spPr bwMode="auto">
              <a:xfrm>
                <a:off x="3740" y="2859"/>
                <a:ext cx="8" cy="10"/>
              </a:xfrm>
              <a:custGeom>
                <a:avLst/>
                <a:gdLst>
                  <a:gd name="T0" fmla="*/ 8 w 8"/>
                  <a:gd name="T1" fmla="*/ 2 h 10"/>
                  <a:gd name="T2" fmla="*/ 8 w 8"/>
                  <a:gd name="T3" fmla="*/ 4 h 10"/>
                  <a:gd name="T4" fmla="*/ 6 w 8"/>
                  <a:gd name="T5" fmla="*/ 4 h 10"/>
                  <a:gd name="T6" fmla="*/ 2 w 8"/>
                  <a:gd name="T7" fmla="*/ 10 h 10"/>
                  <a:gd name="T8" fmla="*/ 0 w 8"/>
                  <a:gd name="T9" fmla="*/ 10 h 10"/>
                  <a:gd name="T10" fmla="*/ 0 w 8"/>
                  <a:gd name="T11" fmla="*/ 8 h 10"/>
                  <a:gd name="T12" fmla="*/ 0 w 8"/>
                  <a:gd name="T13" fmla="*/ 6 h 10"/>
                  <a:gd name="T14" fmla="*/ 0 w 8"/>
                  <a:gd name="T15" fmla="*/ 6 h 10"/>
                  <a:gd name="T16" fmla="*/ 2 w 8"/>
                  <a:gd name="T17" fmla="*/ 6 h 10"/>
                  <a:gd name="T18" fmla="*/ 2 w 8"/>
                  <a:gd name="T19" fmla="*/ 4 h 10"/>
                  <a:gd name="T20" fmla="*/ 4 w 8"/>
                  <a:gd name="T21" fmla="*/ 2 h 10"/>
                  <a:gd name="T22" fmla="*/ 4 w 8"/>
                  <a:gd name="T23" fmla="*/ 0 h 10"/>
                  <a:gd name="T24" fmla="*/ 8 w 8"/>
                  <a:gd name="T25" fmla="*/ 0 h 10"/>
                  <a:gd name="T26" fmla="*/ 8 w 8"/>
                  <a:gd name="T27" fmla="*/ 2 h 10"/>
                  <a:gd name="T28" fmla="*/ 8 w 8"/>
                  <a:gd name="T29" fmla="*/ 2 h 10"/>
                  <a:gd name="T30" fmla="*/ 8 w 8"/>
                  <a:gd name="T31" fmla="*/ 2 h 10"/>
                  <a:gd name="T32" fmla="*/ 8 w 8"/>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0">
                    <a:moveTo>
                      <a:pt x="8" y="2"/>
                    </a:moveTo>
                    <a:lnTo>
                      <a:pt x="8" y="4"/>
                    </a:lnTo>
                    <a:lnTo>
                      <a:pt x="6" y="4"/>
                    </a:lnTo>
                    <a:lnTo>
                      <a:pt x="2" y="10"/>
                    </a:lnTo>
                    <a:lnTo>
                      <a:pt x="0" y="10"/>
                    </a:lnTo>
                    <a:lnTo>
                      <a:pt x="0" y="8"/>
                    </a:lnTo>
                    <a:lnTo>
                      <a:pt x="0" y="6"/>
                    </a:lnTo>
                    <a:lnTo>
                      <a:pt x="0" y="6"/>
                    </a:lnTo>
                    <a:lnTo>
                      <a:pt x="2" y="6"/>
                    </a:lnTo>
                    <a:lnTo>
                      <a:pt x="2" y="4"/>
                    </a:lnTo>
                    <a:lnTo>
                      <a:pt x="4" y="2"/>
                    </a:lnTo>
                    <a:lnTo>
                      <a:pt x="4" y="0"/>
                    </a:lnTo>
                    <a:lnTo>
                      <a:pt x="8" y="0"/>
                    </a:lnTo>
                    <a:lnTo>
                      <a:pt x="8" y="2"/>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1068" name="Freeform 285"/>
              <p:cNvSpPr>
                <a:spLocks/>
              </p:cNvSpPr>
              <p:nvPr/>
            </p:nvSpPr>
            <p:spPr bwMode="auto">
              <a:xfrm>
                <a:off x="3754" y="2863"/>
                <a:ext cx="4" cy="8"/>
              </a:xfrm>
              <a:custGeom>
                <a:avLst/>
                <a:gdLst>
                  <a:gd name="T0" fmla="*/ 2 w 4"/>
                  <a:gd name="T1" fmla="*/ 0 h 8"/>
                  <a:gd name="T2" fmla="*/ 4 w 4"/>
                  <a:gd name="T3" fmla="*/ 0 h 8"/>
                  <a:gd name="T4" fmla="*/ 4 w 4"/>
                  <a:gd name="T5" fmla="*/ 0 h 8"/>
                  <a:gd name="T6" fmla="*/ 4 w 4"/>
                  <a:gd name="T7" fmla="*/ 0 h 8"/>
                  <a:gd name="T8" fmla="*/ 4 w 4"/>
                  <a:gd name="T9" fmla="*/ 0 h 8"/>
                  <a:gd name="T10" fmla="*/ 4 w 4"/>
                  <a:gd name="T11" fmla="*/ 4 h 8"/>
                  <a:gd name="T12" fmla="*/ 4 w 4"/>
                  <a:gd name="T13" fmla="*/ 6 h 8"/>
                  <a:gd name="T14" fmla="*/ 4 w 4"/>
                  <a:gd name="T15" fmla="*/ 8 h 8"/>
                  <a:gd name="T16" fmla="*/ 0 w 4"/>
                  <a:gd name="T17" fmla="*/ 8 h 8"/>
                  <a:gd name="T18" fmla="*/ 0 w 4"/>
                  <a:gd name="T19" fmla="*/ 8 h 8"/>
                  <a:gd name="T20" fmla="*/ 0 w 4"/>
                  <a:gd name="T21" fmla="*/ 6 h 8"/>
                  <a:gd name="T22" fmla="*/ 0 w 4"/>
                  <a:gd name="T23" fmla="*/ 4 h 8"/>
                  <a:gd name="T24" fmla="*/ 2 w 4"/>
                  <a:gd name="T25" fmla="*/ 2 h 8"/>
                  <a:gd name="T26" fmla="*/ 2 w 4"/>
                  <a:gd name="T27" fmla="*/ 2 h 8"/>
                  <a:gd name="T28" fmla="*/ 2 w 4"/>
                  <a:gd name="T29" fmla="*/ 0 h 8"/>
                  <a:gd name="T30" fmla="*/ 2 w 4"/>
                  <a:gd name="T31" fmla="*/ 0 h 8"/>
                  <a:gd name="T32" fmla="*/ 2 w 4"/>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8">
                    <a:moveTo>
                      <a:pt x="2" y="0"/>
                    </a:moveTo>
                    <a:lnTo>
                      <a:pt x="4" y="0"/>
                    </a:lnTo>
                    <a:lnTo>
                      <a:pt x="4" y="0"/>
                    </a:lnTo>
                    <a:lnTo>
                      <a:pt x="4" y="0"/>
                    </a:lnTo>
                    <a:lnTo>
                      <a:pt x="4" y="0"/>
                    </a:lnTo>
                    <a:lnTo>
                      <a:pt x="4" y="4"/>
                    </a:lnTo>
                    <a:lnTo>
                      <a:pt x="4" y="6"/>
                    </a:lnTo>
                    <a:lnTo>
                      <a:pt x="4" y="8"/>
                    </a:lnTo>
                    <a:lnTo>
                      <a:pt x="0" y="8"/>
                    </a:lnTo>
                    <a:lnTo>
                      <a:pt x="0" y="8"/>
                    </a:lnTo>
                    <a:lnTo>
                      <a:pt x="0" y="6"/>
                    </a:lnTo>
                    <a:lnTo>
                      <a:pt x="0" y="4"/>
                    </a:lnTo>
                    <a:lnTo>
                      <a:pt x="2" y="2"/>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69" name="Freeform 286"/>
              <p:cNvSpPr>
                <a:spLocks/>
              </p:cNvSpPr>
              <p:nvPr/>
            </p:nvSpPr>
            <p:spPr bwMode="auto">
              <a:xfrm>
                <a:off x="3748" y="2865"/>
                <a:ext cx="4" cy="4"/>
              </a:xfrm>
              <a:custGeom>
                <a:avLst/>
                <a:gdLst>
                  <a:gd name="T0" fmla="*/ 2 w 4"/>
                  <a:gd name="T1" fmla="*/ 0 h 4"/>
                  <a:gd name="T2" fmla="*/ 4 w 4"/>
                  <a:gd name="T3" fmla="*/ 0 h 4"/>
                  <a:gd name="T4" fmla="*/ 4 w 4"/>
                  <a:gd name="T5" fmla="*/ 0 h 4"/>
                  <a:gd name="T6" fmla="*/ 4 w 4"/>
                  <a:gd name="T7" fmla="*/ 2 h 4"/>
                  <a:gd name="T8" fmla="*/ 2 w 4"/>
                  <a:gd name="T9" fmla="*/ 4 h 4"/>
                  <a:gd name="T10" fmla="*/ 2 w 4"/>
                  <a:gd name="T11" fmla="*/ 4 h 4"/>
                  <a:gd name="T12" fmla="*/ 0 w 4"/>
                  <a:gd name="T13" fmla="*/ 4 h 4"/>
                  <a:gd name="T14" fmla="*/ 0 w 4"/>
                  <a:gd name="T15" fmla="*/ 2 h 4"/>
                  <a:gd name="T16" fmla="*/ 2 w 4"/>
                  <a:gd name="T17" fmla="*/ 0 h 4"/>
                  <a:gd name="T18" fmla="*/ 2 w 4"/>
                  <a:gd name="T19" fmla="*/ 0 h 4"/>
                  <a:gd name="T20" fmla="*/ 2 w 4"/>
                  <a:gd name="T21" fmla="*/ 0 h 4"/>
                  <a:gd name="T22" fmla="*/ 2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2" y="0"/>
                    </a:moveTo>
                    <a:lnTo>
                      <a:pt x="4" y="0"/>
                    </a:lnTo>
                    <a:lnTo>
                      <a:pt x="4" y="0"/>
                    </a:lnTo>
                    <a:lnTo>
                      <a:pt x="4" y="2"/>
                    </a:lnTo>
                    <a:lnTo>
                      <a:pt x="2" y="4"/>
                    </a:lnTo>
                    <a:lnTo>
                      <a:pt x="2" y="4"/>
                    </a:lnTo>
                    <a:lnTo>
                      <a:pt x="0" y="4"/>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70" name="Freeform 287"/>
              <p:cNvSpPr>
                <a:spLocks/>
              </p:cNvSpPr>
              <p:nvPr/>
            </p:nvSpPr>
            <p:spPr bwMode="auto">
              <a:xfrm>
                <a:off x="3782" y="2865"/>
                <a:ext cx="18" cy="34"/>
              </a:xfrm>
              <a:custGeom>
                <a:avLst/>
                <a:gdLst>
                  <a:gd name="T0" fmla="*/ 16 w 18"/>
                  <a:gd name="T1" fmla="*/ 6 h 34"/>
                  <a:gd name="T2" fmla="*/ 18 w 18"/>
                  <a:gd name="T3" fmla="*/ 10 h 34"/>
                  <a:gd name="T4" fmla="*/ 18 w 18"/>
                  <a:gd name="T5" fmla="*/ 14 h 34"/>
                  <a:gd name="T6" fmla="*/ 18 w 18"/>
                  <a:gd name="T7" fmla="*/ 18 h 34"/>
                  <a:gd name="T8" fmla="*/ 18 w 18"/>
                  <a:gd name="T9" fmla="*/ 20 h 34"/>
                  <a:gd name="T10" fmla="*/ 16 w 18"/>
                  <a:gd name="T11" fmla="*/ 24 h 34"/>
                  <a:gd name="T12" fmla="*/ 18 w 18"/>
                  <a:gd name="T13" fmla="*/ 28 h 34"/>
                  <a:gd name="T14" fmla="*/ 18 w 18"/>
                  <a:gd name="T15" fmla="*/ 32 h 34"/>
                  <a:gd name="T16" fmla="*/ 18 w 18"/>
                  <a:gd name="T17" fmla="*/ 34 h 34"/>
                  <a:gd name="T18" fmla="*/ 16 w 18"/>
                  <a:gd name="T19" fmla="*/ 34 h 34"/>
                  <a:gd name="T20" fmla="*/ 14 w 18"/>
                  <a:gd name="T21" fmla="*/ 34 h 34"/>
                  <a:gd name="T22" fmla="*/ 12 w 18"/>
                  <a:gd name="T23" fmla="*/ 32 h 34"/>
                  <a:gd name="T24" fmla="*/ 8 w 18"/>
                  <a:gd name="T25" fmla="*/ 30 h 34"/>
                  <a:gd name="T26" fmla="*/ 6 w 18"/>
                  <a:gd name="T27" fmla="*/ 28 h 34"/>
                  <a:gd name="T28" fmla="*/ 2 w 18"/>
                  <a:gd name="T29" fmla="*/ 18 h 34"/>
                  <a:gd name="T30" fmla="*/ 0 w 18"/>
                  <a:gd name="T31" fmla="*/ 2 h 34"/>
                  <a:gd name="T32" fmla="*/ 0 w 18"/>
                  <a:gd name="T33" fmla="*/ 0 h 34"/>
                  <a:gd name="T34" fmla="*/ 2 w 18"/>
                  <a:gd name="T35" fmla="*/ 0 h 34"/>
                  <a:gd name="T36" fmla="*/ 4 w 18"/>
                  <a:gd name="T37" fmla="*/ 0 h 34"/>
                  <a:gd name="T38" fmla="*/ 6 w 18"/>
                  <a:gd name="T39" fmla="*/ 2 h 34"/>
                  <a:gd name="T40" fmla="*/ 8 w 18"/>
                  <a:gd name="T41" fmla="*/ 2 h 34"/>
                  <a:gd name="T42" fmla="*/ 10 w 18"/>
                  <a:gd name="T43" fmla="*/ 0 h 34"/>
                  <a:gd name="T44" fmla="*/ 12 w 18"/>
                  <a:gd name="T45" fmla="*/ 0 h 34"/>
                  <a:gd name="T46" fmla="*/ 14 w 18"/>
                  <a:gd name="T47" fmla="*/ 2 h 34"/>
                  <a:gd name="T48" fmla="*/ 14 w 18"/>
                  <a:gd name="T49" fmla="*/ 4 h 34"/>
                  <a:gd name="T50" fmla="*/ 16 w 18"/>
                  <a:gd name="T51" fmla="*/ 6 h 34"/>
                  <a:gd name="T52" fmla="*/ 16 w 18"/>
                  <a:gd name="T53" fmla="*/ 6 h 34"/>
                  <a:gd name="T54" fmla="*/ 16 w 18"/>
                  <a:gd name="T55"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34">
                    <a:moveTo>
                      <a:pt x="16" y="6"/>
                    </a:moveTo>
                    <a:lnTo>
                      <a:pt x="18" y="10"/>
                    </a:lnTo>
                    <a:lnTo>
                      <a:pt x="18" y="14"/>
                    </a:lnTo>
                    <a:lnTo>
                      <a:pt x="18" y="18"/>
                    </a:lnTo>
                    <a:lnTo>
                      <a:pt x="18" y="20"/>
                    </a:lnTo>
                    <a:lnTo>
                      <a:pt x="16" y="24"/>
                    </a:lnTo>
                    <a:lnTo>
                      <a:pt x="18" y="28"/>
                    </a:lnTo>
                    <a:lnTo>
                      <a:pt x="18" y="32"/>
                    </a:lnTo>
                    <a:lnTo>
                      <a:pt x="18" y="34"/>
                    </a:lnTo>
                    <a:lnTo>
                      <a:pt x="16" y="34"/>
                    </a:lnTo>
                    <a:lnTo>
                      <a:pt x="14" y="34"/>
                    </a:lnTo>
                    <a:lnTo>
                      <a:pt x="12" y="32"/>
                    </a:lnTo>
                    <a:lnTo>
                      <a:pt x="8" y="30"/>
                    </a:lnTo>
                    <a:lnTo>
                      <a:pt x="6" y="28"/>
                    </a:lnTo>
                    <a:lnTo>
                      <a:pt x="2" y="18"/>
                    </a:lnTo>
                    <a:lnTo>
                      <a:pt x="0" y="2"/>
                    </a:lnTo>
                    <a:lnTo>
                      <a:pt x="0" y="0"/>
                    </a:lnTo>
                    <a:lnTo>
                      <a:pt x="2" y="0"/>
                    </a:lnTo>
                    <a:lnTo>
                      <a:pt x="4" y="0"/>
                    </a:lnTo>
                    <a:lnTo>
                      <a:pt x="6" y="2"/>
                    </a:lnTo>
                    <a:lnTo>
                      <a:pt x="8" y="2"/>
                    </a:lnTo>
                    <a:lnTo>
                      <a:pt x="10" y="0"/>
                    </a:lnTo>
                    <a:lnTo>
                      <a:pt x="12" y="0"/>
                    </a:lnTo>
                    <a:lnTo>
                      <a:pt x="14" y="2"/>
                    </a:lnTo>
                    <a:lnTo>
                      <a:pt x="14" y="4"/>
                    </a:lnTo>
                    <a:lnTo>
                      <a:pt x="16" y="6"/>
                    </a:lnTo>
                    <a:lnTo>
                      <a:pt x="16" y="6"/>
                    </a:lnTo>
                    <a:lnTo>
                      <a:pt x="16" y="6"/>
                    </a:lnTo>
                    <a:close/>
                  </a:path>
                </a:pathLst>
              </a:custGeom>
              <a:grpFill/>
              <a:ln w="3175" cmpd="sng">
                <a:solidFill>
                  <a:srgbClr val="000000"/>
                </a:solidFill>
                <a:round/>
                <a:headEnd/>
                <a:tailEnd/>
              </a:ln>
            </p:spPr>
            <p:txBody>
              <a:bodyPr/>
              <a:lstStyle/>
              <a:p>
                <a:endParaRPr lang="en-US" sz="2600" dirty="0"/>
              </a:p>
            </p:txBody>
          </p:sp>
          <p:sp>
            <p:nvSpPr>
              <p:cNvPr id="1071" name="Freeform 288"/>
              <p:cNvSpPr>
                <a:spLocks/>
              </p:cNvSpPr>
              <p:nvPr/>
            </p:nvSpPr>
            <p:spPr bwMode="auto">
              <a:xfrm>
                <a:off x="3746" y="2873"/>
                <a:ext cx="4" cy="4"/>
              </a:xfrm>
              <a:custGeom>
                <a:avLst/>
                <a:gdLst>
                  <a:gd name="T0" fmla="*/ 2 w 4"/>
                  <a:gd name="T1" fmla="*/ 0 h 4"/>
                  <a:gd name="T2" fmla="*/ 4 w 4"/>
                  <a:gd name="T3" fmla="*/ 2 h 4"/>
                  <a:gd name="T4" fmla="*/ 4 w 4"/>
                  <a:gd name="T5" fmla="*/ 2 h 4"/>
                  <a:gd name="T6" fmla="*/ 4 w 4"/>
                  <a:gd name="T7" fmla="*/ 4 h 4"/>
                  <a:gd name="T8" fmla="*/ 2 w 4"/>
                  <a:gd name="T9" fmla="*/ 4 h 4"/>
                  <a:gd name="T10" fmla="*/ 0 w 4"/>
                  <a:gd name="T11" fmla="*/ 4 h 4"/>
                  <a:gd name="T12" fmla="*/ 0 w 4"/>
                  <a:gd name="T13" fmla="*/ 2 h 4"/>
                  <a:gd name="T14" fmla="*/ 2 w 4"/>
                  <a:gd name="T15" fmla="*/ 2 h 4"/>
                  <a:gd name="T16" fmla="*/ 2 w 4"/>
                  <a:gd name="T17" fmla="*/ 0 h 4"/>
                  <a:gd name="T18" fmla="*/ 2 w 4"/>
                  <a:gd name="T19" fmla="*/ 0 h 4"/>
                  <a:gd name="T20" fmla="*/ 2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2" y="0"/>
                    </a:moveTo>
                    <a:lnTo>
                      <a:pt x="4" y="2"/>
                    </a:lnTo>
                    <a:lnTo>
                      <a:pt x="4" y="2"/>
                    </a:lnTo>
                    <a:lnTo>
                      <a:pt x="4" y="4"/>
                    </a:lnTo>
                    <a:lnTo>
                      <a:pt x="2" y="4"/>
                    </a:lnTo>
                    <a:lnTo>
                      <a:pt x="0" y="4"/>
                    </a:lnTo>
                    <a:lnTo>
                      <a:pt x="0" y="2"/>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72" name="Freeform 289"/>
              <p:cNvSpPr>
                <a:spLocks/>
              </p:cNvSpPr>
              <p:nvPr/>
            </p:nvSpPr>
            <p:spPr bwMode="auto">
              <a:xfrm>
                <a:off x="3758" y="2879"/>
                <a:ext cx="6" cy="4"/>
              </a:xfrm>
              <a:custGeom>
                <a:avLst/>
                <a:gdLst>
                  <a:gd name="T0" fmla="*/ 4 w 6"/>
                  <a:gd name="T1" fmla="*/ 0 h 4"/>
                  <a:gd name="T2" fmla="*/ 4 w 6"/>
                  <a:gd name="T3" fmla="*/ 0 h 4"/>
                  <a:gd name="T4" fmla="*/ 6 w 6"/>
                  <a:gd name="T5" fmla="*/ 0 h 4"/>
                  <a:gd name="T6" fmla="*/ 6 w 6"/>
                  <a:gd name="T7" fmla="*/ 2 h 4"/>
                  <a:gd name="T8" fmla="*/ 4 w 6"/>
                  <a:gd name="T9" fmla="*/ 4 h 4"/>
                  <a:gd name="T10" fmla="*/ 2 w 6"/>
                  <a:gd name="T11" fmla="*/ 4 h 4"/>
                  <a:gd name="T12" fmla="*/ 0 w 6"/>
                  <a:gd name="T13" fmla="*/ 2 h 4"/>
                  <a:gd name="T14" fmla="*/ 0 w 6"/>
                  <a:gd name="T15" fmla="*/ 0 h 4"/>
                  <a:gd name="T16" fmla="*/ 2 w 6"/>
                  <a:gd name="T17" fmla="*/ 0 h 4"/>
                  <a:gd name="T18" fmla="*/ 4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4" y="0"/>
                    </a:lnTo>
                    <a:lnTo>
                      <a:pt x="6" y="0"/>
                    </a:lnTo>
                    <a:lnTo>
                      <a:pt x="6" y="2"/>
                    </a:lnTo>
                    <a:lnTo>
                      <a:pt x="4" y="4"/>
                    </a:lnTo>
                    <a:lnTo>
                      <a:pt x="2" y="4"/>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73" name="Freeform 290"/>
              <p:cNvSpPr>
                <a:spLocks/>
              </p:cNvSpPr>
              <p:nvPr/>
            </p:nvSpPr>
            <p:spPr bwMode="auto">
              <a:xfrm>
                <a:off x="3716" y="2881"/>
                <a:ext cx="16" cy="32"/>
              </a:xfrm>
              <a:custGeom>
                <a:avLst/>
                <a:gdLst>
                  <a:gd name="T0" fmla="*/ 2 w 16"/>
                  <a:gd name="T1" fmla="*/ 0 h 32"/>
                  <a:gd name="T2" fmla="*/ 4 w 16"/>
                  <a:gd name="T3" fmla="*/ 0 h 32"/>
                  <a:gd name="T4" fmla="*/ 6 w 16"/>
                  <a:gd name="T5" fmla="*/ 0 h 32"/>
                  <a:gd name="T6" fmla="*/ 8 w 16"/>
                  <a:gd name="T7" fmla="*/ 2 h 32"/>
                  <a:gd name="T8" fmla="*/ 8 w 16"/>
                  <a:gd name="T9" fmla="*/ 4 h 32"/>
                  <a:gd name="T10" fmla="*/ 8 w 16"/>
                  <a:gd name="T11" fmla="*/ 4 h 32"/>
                  <a:gd name="T12" fmla="*/ 8 w 16"/>
                  <a:gd name="T13" fmla="*/ 6 h 32"/>
                  <a:gd name="T14" fmla="*/ 8 w 16"/>
                  <a:gd name="T15" fmla="*/ 8 h 32"/>
                  <a:gd name="T16" fmla="*/ 10 w 16"/>
                  <a:gd name="T17" fmla="*/ 12 h 32"/>
                  <a:gd name="T18" fmla="*/ 12 w 16"/>
                  <a:gd name="T19" fmla="*/ 16 h 32"/>
                  <a:gd name="T20" fmla="*/ 10 w 16"/>
                  <a:gd name="T21" fmla="*/ 18 h 32"/>
                  <a:gd name="T22" fmla="*/ 12 w 16"/>
                  <a:gd name="T23" fmla="*/ 22 h 32"/>
                  <a:gd name="T24" fmla="*/ 16 w 16"/>
                  <a:gd name="T25" fmla="*/ 32 h 32"/>
                  <a:gd name="T26" fmla="*/ 14 w 16"/>
                  <a:gd name="T27" fmla="*/ 32 h 32"/>
                  <a:gd name="T28" fmla="*/ 12 w 16"/>
                  <a:gd name="T29" fmla="*/ 32 h 32"/>
                  <a:gd name="T30" fmla="*/ 4 w 16"/>
                  <a:gd name="T31" fmla="*/ 14 h 32"/>
                  <a:gd name="T32" fmla="*/ 2 w 16"/>
                  <a:gd name="T33" fmla="*/ 10 h 32"/>
                  <a:gd name="T34" fmla="*/ 0 w 16"/>
                  <a:gd name="T35" fmla="*/ 4 h 32"/>
                  <a:gd name="T36" fmla="*/ 2 w 16"/>
                  <a:gd name="T37" fmla="*/ 2 h 32"/>
                  <a:gd name="T38" fmla="*/ 2 w 16"/>
                  <a:gd name="T39" fmla="*/ 0 h 32"/>
                  <a:gd name="T40" fmla="*/ 2 w 16"/>
                  <a:gd name="T41" fmla="*/ 0 h 32"/>
                  <a:gd name="T42" fmla="*/ 2 w 16"/>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2">
                    <a:moveTo>
                      <a:pt x="2" y="0"/>
                    </a:moveTo>
                    <a:lnTo>
                      <a:pt x="4" y="0"/>
                    </a:lnTo>
                    <a:lnTo>
                      <a:pt x="6" y="0"/>
                    </a:lnTo>
                    <a:lnTo>
                      <a:pt x="8" y="2"/>
                    </a:lnTo>
                    <a:lnTo>
                      <a:pt x="8" y="4"/>
                    </a:lnTo>
                    <a:lnTo>
                      <a:pt x="8" y="4"/>
                    </a:lnTo>
                    <a:lnTo>
                      <a:pt x="8" y="6"/>
                    </a:lnTo>
                    <a:lnTo>
                      <a:pt x="8" y="8"/>
                    </a:lnTo>
                    <a:lnTo>
                      <a:pt x="10" y="12"/>
                    </a:lnTo>
                    <a:lnTo>
                      <a:pt x="12" y="16"/>
                    </a:lnTo>
                    <a:lnTo>
                      <a:pt x="10" y="18"/>
                    </a:lnTo>
                    <a:lnTo>
                      <a:pt x="12" y="22"/>
                    </a:lnTo>
                    <a:lnTo>
                      <a:pt x="16" y="32"/>
                    </a:lnTo>
                    <a:lnTo>
                      <a:pt x="14" y="32"/>
                    </a:lnTo>
                    <a:lnTo>
                      <a:pt x="12" y="32"/>
                    </a:lnTo>
                    <a:lnTo>
                      <a:pt x="4" y="14"/>
                    </a:lnTo>
                    <a:lnTo>
                      <a:pt x="2" y="10"/>
                    </a:lnTo>
                    <a:lnTo>
                      <a:pt x="0" y="4"/>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74" name="Freeform 291"/>
              <p:cNvSpPr>
                <a:spLocks/>
              </p:cNvSpPr>
              <p:nvPr/>
            </p:nvSpPr>
            <p:spPr bwMode="auto">
              <a:xfrm>
                <a:off x="3802" y="2885"/>
                <a:ext cx="6" cy="8"/>
              </a:xfrm>
              <a:custGeom>
                <a:avLst/>
                <a:gdLst>
                  <a:gd name="T0" fmla="*/ 0 w 6"/>
                  <a:gd name="T1" fmla="*/ 6 h 8"/>
                  <a:gd name="T2" fmla="*/ 0 w 6"/>
                  <a:gd name="T3" fmla="*/ 6 h 8"/>
                  <a:gd name="T4" fmla="*/ 0 w 6"/>
                  <a:gd name="T5" fmla="*/ 4 h 8"/>
                  <a:gd name="T6" fmla="*/ 0 w 6"/>
                  <a:gd name="T7" fmla="*/ 2 h 8"/>
                  <a:gd name="T8" fmla="*/ 0 w 6"/>
                  <a:gd name="T9" fmla="*/ 0 h 8"/>
                  <a:gd name="T10" fmla="*/ 4 w 6"/>
                  <a:gd name="T11" fmla="*/ 2 h 8"/>
                  <a:gd name="T12" fmla="*/ 6 w 6"/>
                  <a:gd name="T13" fmla="*/ 2 h 8"/>
                  <a:gd name="T14" fmla="*/ 4 w 6"/>
                  <a:gd name="T15" fmla="*/ 6 h 8"/>
                  <a:gd name="T16" fmla="*/ 2 w 6"/>
                  <a:gd name="T17" fmla="*/ 8 h 8"/>
                  <a:gd name="T18" fmla="*/ 0 w 6"/>
                  <a:gd name="T19" fmla="*/ 6 h 8"/>
                  <a:gd name="T20" fmla="*/ 0 w 6"/>
                  <a:gd name="T21" fmla="*/ 6 h 8"/>
                  <a:gd name="T22" fmla="*/ 0 w 6"/>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0" y="6"/>
                    </a:moveTo>
                    <a:lnTo>
                      <a:pt x="0" y="6"/>
                    </a:lnTo>
                    <a:lnTo>
                      <a:pt x="0" y="4"/>
                    </a:lnTo>
                    <a:lnTo>
                      <a:pt x="0" y="2"/>
                    </a:lnTo>
                    <a:lnTo>
                      <a:pt x="0" y="0"/>
                    </a:lnTo>
                    <a:lnTo>
                      <a:pt x="4" y="2"/>
                    </a:lnTo>
                    <a:lnTo>
                      <a:pt x="6" y="2"/>
                    </a:lnTo>
                    <a:lnTo>
                      <a:pt x="4" y="6"/>
                    </a:lnTo>
                    <a:lnTo>
                      <a:pt x="2" y="8"/>
                    </a:lnTo>
                    <a:lnTo>
                      <a:pt x="0" y="6"/>
                    </a:lnTo>
                    <a:lnTo>
                      <a:pt x="0" y="6"/>
                    </a:lnTo>
                    <a:lnTo>
                      <a:pt x="0" y="6"/>
                    </a:lnTo>
                    <a:close/>
                  </a:path>
                </a:pathLst>
              </a:custGeom>
              <a:grpFill/>
              <a:ln w="3175" cmpd="sng">
                <a:solidFill>
                  <a:srgbClr val="000000"/>
                </a:solidFill>
                <a:round/>
                <a:headEnd/>
                <a:tailEnd/>
              </a:ln>
            </p:spPr>
            <p:txBody>
              <a:bodyPr/>
              <a:lstStyle/>
              <a:p>
                <a:endParaRPr lang="en-US" sz="2600" dirty="0"/>
              </a:p>
            </p:txBody>
          </p:sp>
          <p:sp>
            <p:nvSpPr>
              <p:cNvPr id="1075" name="Freeform 292"/>
              <p:cNvSpPr>
                <a:spLocks/>
              </p:cNvSpPr>
              <p:nvPr/>
            </p:nvSpPr>
            <p:spPr bwMode="auto">
              <a:xfrm>
                <a:off x="3790" y="2899"/>
                <a:ext cx="8" cy="6"/>
              </a:xfrm>
              <a:custGeom>
                <a:avLst/>
                <a:gdLst>
                  <a:gd name="T0" fmla="*/ 8 w 8"/>
                  <a:gd name="T1" fmla="*/ 2 h 6"/>
                  <a:gd name="T2" fmla="*/ 8 w 8"/>
                  <a:gd name="T3" fmla="*/ 2 h 6"/>
                  <a:gd name="T4" fmla="*/ 6 w 8"/>
                  <a:gd name="T5" fmla="*/ 6 h 6"/>
                  <a:gd name="T6" fmla="*/ 6 w 8"/>
                  <a:gd name="T7" fmla="*/ 6 h 6"/>
                  <a:gd name="T8" fmla="*/ 2 w 8"/>
                  <a:gd name="T9" fmla="*/ 6 h 6"/>
                  <a:gd name="T10" fmla="*/ 0 w 8"/>
                  <a:gd name="T11" fmla="*/ 4 h 6"/>
                  <a:gd name="T12" fmla="*/ 0 w 8"/>
                  <a:gd name="T13" fmla="*/ 2 h 6"/>
                  <a:gd name="T14" fmla="*/ 2 w 8"/>
                  <a:gd name="T15" fmla="*/ 0 h 6"/>
                  <a:gd name="T16" fmla="*/ 6 w 8"/>
                  <a:gd name="T17" fmla="*/ 0 h 6"/>
                  <a:gd name="T18" fmla="*/ 8 w 8"/>
                  <a:gd name="T19" fmla="*/ 2 h 6"/>
                  <a:gd name="T20" fmla="*/ 8 w 8"/>
                  <a:gd name="T21" fmla="*/ 2 h 6"/>
                  <a:gd name="T22" fmla="*/ 8 w 8"/>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6">
                    <a:moveTo>
                      <a:pt x="8" y="2"/>
                    </a:moveTo>
                    <a:lnTo>
                      <a:pt x="8" y="2"/>
                    </a:lnTo>
                    <a:lnTo>
                      <a:pt x="6" y="6"/>
                    </a:lnTo>
                    <a:lnTo>
                      <a:pt x="6" y="6"/>
                    </a:lnTo>
                    <a:lnTo>
                      <a:pt x="2" y="6"/>
                    </a:lnTo>
                    <a:lnTo>
                      <a:pt x="0" y="4"/>
                    </a:lnTo>
                    <a:lnTo>
                      <a:pt x="0" y="2"/>
                    </a:lnTo>
                    <a:lnTo>
                      <a:pt x="2" y="0"/>
                    </a:lnTo>
                    <a:lnTo>
                      <a:pt x="6" y="0"/>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1076" name="Freeform 293"/>
              <p:cNvSpPr>
                <a:spLocks/>
              </p:cNvSpPr>
              <p:nvPr/>
            </p:nvSpPr>
            <p:spPr bwMode="auto">
              <a:xfrm>
                <a:off x="3730" y="2917"/>
                <a:ext cx="98" cy="80"/>
              </a:xfrm>
              <a:custGeom>
                <a:avLst/>
                <a:gdLst>
                  <a:gd name="T0" fmla="*/ 4 w 98"/>
                  <a:gd name="T1" fmla="*/ 0 h 80"/>
                  <a:gd name="T2" fmla="*/ 6 w 98"/>
                  <a:gd name="T3" fmla="*/ 4 h 80"/>
                  <a:gd name="T4" fmla="*/ 4 w 98"/>
                  <a:gd name="T5" fmla="*/ 8 h 80"/>
                  <a:gd name="T6" fmla="*/ 6 w 98"/>
                  <a:gd name="T7" fmla="*/ 14 h 80"/>
                  <a:gd name="T8" fmla="*/ 8 w 98"/>
                  <a:gd name="T9" fmla="*/ 18 h 80"/>
                  <a:gd name="T10" fmla="*/ 12 w 98"/>
                  <a:gd name="T11" fmla="*/ 22 h 80"/>
                  <a:gd name="T12" fmla="*/ 12 w 98"/>
                  <a:gd name="T13" fmla="*/ 28 h 80"/>
                  <a:gd name="T14" fmla="*/ 14 w 98"/>
                  <a:gd name="T15" fmla="*/ 38 h 80"/>
                  <a:gd name="T16" fmla="*/ 18 w 98"/>
                  <a:gd name="T17" fmla="*/ 38 h 80"/>
                  <a:gd name="T18" fmla="*/ 22 w 98"/>
                  <a:gd name="T19" fmla="*/ 42 h 80"/>
                  <a:gd name="T20" fmla="*/ 22 w 98"/>
                  <a:gd name="T21" fmla="*/ 46 h 80"/>
                  <a:gd name="T22" fmla="*/ 26 w 98"/>
                  <a:gd name="T23" fmla="*/ 46 h 80"/>
                  <a:gd name="T24" fmla="*/ 28 w 98"/>
                  <a:gd name="T25" fmla="*/ 46 h 80"/>
                  <a:gd name="T26" fmla="*/ 30 w 98"/>
                  <a:gd name="T27" fmla="*/ 50 h 80"/>
                  <a:gd name="T28" fmla="*/ 38 w 98"/>
                  <a:gd name="T29" fmla="*/ 54 h 80"/>
                  <a:gd name="T30" fmla="*/ 40 w 98"/>
                  <a:gd name="T31" fmla="*/ 58 h 80"/>
                  <a:gd name="T32" fmla="*/ 42 w 98"/>
                  <a:gd name="T33" fmla="*/ 60 h 80"/>
                  <a:gd name="T34" fmla="*/ 50 w 98"/>
                  <a:gd name="T35" fmla="*/ 60 h 80"/>
                  <a:gd name="T36" fmla="*/ 50 w 98"/>
                  <a:gd name="T37" fmla="*/ 56 h 80"/>
                  <a:gd name="T38" fmla="*/ 54 w 98"/>
                  <a:gd name="T39" fmla="*/ 56 h 80"/>
                  <a:gd name="T40" fmla="*/ 60 w 98"/>
                  <a:gd name="T41" fmla="*/ 58 h 80"/>
                  <a:gd name="T42" fmla="*/ 58 w 98"/>
                  <a:gd name="T43" fmla="*/ 64 h 80"/>
                  <a:gd name="T44" fmla="*/ 64 w 98"/>
                  <a:gd name="T45" fmla="*/ 64 h 80"/>
                  <a:gd name="T46" fmla="*/ 68 w 98"/>
                  <a:gd name="T47" fmla="*/ 62 h 80"/>
                  <a:gd name="T48" fmla="*/ 70 w 98"/>
                  <a:gd name="T49" fmla="*/ 60 h 80"/>
                  <a:gd name="T50" fmla="*/ 76 w 98"/>
                  <a:gd name="T51" fmla="*/ 58 h 80"/>
                  <a:gd name="T52" fmla="*/ 74 w 98"/>
                  <a:gd name="T53" fmla="*/ 56 h 80"/>
                  <a:gd name="T54" fmla="*/ 70 w 98"/>
                  <a:gd name="T55" fmla="*/ 56 h 80"/>
                  <a:gd name="T56" fmla="*/ 70 w 98"/>
                  <a:gd name="T57" fmla="*/ 52 h 80"/>
                  <a:gd name="T58" fmla="*/ 78 w 98"/>
                  <a:gd name="T59" fmla="*/ 54 h 80"/>
                  <a:gd name="T60" fmla="*/ 84 w 98"/>
                  <a:gd name="T61" fmla="*/ 56 h 80"/>
                  <a:gd name="T62" fmla="*/ 90 w 98"/>
                  <a:gd name="T63" fmla="*/ 60 h 80"/>
                  <a:gd name="T64" fmla="*/ 92 w 98"/>
                  <a:gd name="T65" fmla="*/ 64 h 80"/>
                  <a:gd name="T66" fmla="*/ 86 w 98"/>
                  <a:gd name="T67" fmla="*/ 70 h 80"/>
                  <a:gd name="T68" fmla="*/ 72 w 98"/>
                  <a:gd name="T69" fmla="*/ 78 h 80"/>
                  <a:gd name="T70" fmla="*/ 58 w 98"/>
                  <a:gd name="T71" fmla="*/ 80 h 80"/>
                  <a:gd name="T72" fmla="*/ 44 w 98"/>
                  <a:gd name="T73" fmla="*/ 72 h 80"/>
                  <a:gd name="T74" fmla="*/ 26 w 98"/>
                  <a:gd name="T75" fmla="*/ 58 h 80"/>
                  <a:gd name="T76" fmla="*/ 14 w 98"/>
                  <a:gd name="T77" fmla="*/ 50 h 80"/>
                  <a:gd name="T78" fmla="*/ 10 w 98"/>
                  <a:gd name="T79" fmla="*/ 44 h 80"/>
                  <a:gd name="T80" fmla="*/ 2 w 98"/>
                  <a:gd name="T81" fmla="*/ 10 h 80"/>
                  <a:gd name="T82" fmla="*/ 0 w 98"/>
                  <a:gd name="T83" fmla="*/ 4 h 80"/>
                  <a:gd name="T84" fmla="*/ 2 w 98"/>
                  <a:gd name="T85" fmla="*/ 0 h 80"/>
                  <a:gd name="T86" fmla="*/ 2 w 98"/>
                  <a:gd name="T8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 h="80">
                    <a:moveTo>
                      <a:pt x="2" y="0"/>
                    </a:moveTo>
                    <a:lnTo>
                      <a:pt x="4" y="0"/>
                    </a:lnTo>
                    <a:lnTo>
                      <a:pt x="6" y="2"/>
                    </a:lnTo>
                    <a:lnTo>
                      <a:pt x="6" y="4"/>
                    </a:lnTo>
                    <a:lnTo>
                      <a:pt x="4" y="6"/>
                    </a:lnTo>
                    <a:lnTo>
                      <a:pt x="4" y="8"/>
                    </a:lnTo>
                    <a:lnTo>
                      <a:pt x="6" y="12"/>
                    </a:lnTo>
                    <a:lnTo>
                      <a:pt x="6" y="14"/>
                    </a:lnTo>
                    <a:lnTo>
                      <a:pt x="8" y="16"/>
                    </a:lnTo>
                    <a:lnTo>
                      <a:pt x="8" y="18"/>
                    </a:lnTo>
                    <a:lnTo>
                      <a:pt x="8" y="22"/>
                    </a:lnTo>
                    <a:lnTo>
                      <a:pt x="12" y="22"/>
                    </a:lnTo>
                    <a:lnTo>
                      <a:pt x="12" y="24"/>
                    </a:lnTo>
                    <a:lnTo>
                      <a:pt x="12" y="28"/>
                    </a:lnTo>
                    <a:lnTo>
                      <a:pt x="12" y="32"/>
                    </a:lnTo>
                    <a:lnTo>
                      <a:pt x="14" y="38"/>
                    </a:lnTo>
                    <a:lnTo>
                      <a:pt x="16" y="38"/>
                    </a:lnTo>
                    <a:lnTo>
                      <a:pt x="18" y="38"/>
                    </a:lnTo>
                    <a:lnTo>
                      <a:pt x="20" y="40"/>
                    </a:lnTo>
                    <a:lnTo>
                      <a:pt x="22" y="42"/>
                    </a:lnTo>
                    <a:lnTo>
                      <a:pt x="22" y="44"/>
                    </a:lnTo>
                    <a:lnTo>
                      <a:pt x="22" y="46"/>
                    </a:lnTo>
                    <a:lnTo>
                      <a:pt x="24" y="46"/>
                    </a:lnTo>
                    <a:lnTo>
                      <a:pt x="26" y="46"/>
                    </a:lnTo>
                    <a:lnTo>
                      <a:pt x="26" y="44"/>
                    </a:lnTo>
                    <a:lnTo>
                      <a:pt x="28" y="46"/>
                    </a:lnTo>
                    <a:lnTo>
                      <a:pt x="30" y="48"/>
                    </a:lnTo>
                    <a:lnTo>
                      <a:pt x="30" y="50"/>
                    </a:lnTo>
                    <a:lnTo>
                      <a:pt x="32" y="52"/>
                    </a:lnTo>
                    <a:lnTo>
                      <a:pt x="38" y="54"/>
                    </a:lnTo>
                    <a:lnTo>
                      <a:pt x="40" y="56"/>
                    </a:lnTo>
                    <a:lnTo>
                      <a:pt x="40" y="58"/>
                    </a:lnTo>
                    <a:lnTo>
                      <a:pt x="40" y="60"/>
                    </a:lnTo>
                    <a:lnTo>
                      <a:pt x="42" y="60"/>
                    </a:lnTo>
                    <a:lnTo>
                      <a:pt x="48" y="62"/>
                    </a:lnTo>
                    <a:lnTo>
                      <a:pt x="50" y="60"/>
                    </a:lnTo>
                    <a:lnTo>
                      <a:pt x="52" y="58"/>
                    </a:lnTo>
                    <a:lnTo>
                      <a:pt x="50" y="56"/>
                    </a:lnTo>
                    <a:lnTo>
                      <a:pt x="52" y="54"/>
                    </a:lnTo>
                    <a:lnTo>
                      <a:pt x="54" y="56"/>
                    </a:lnTo>
                    <a:lnTo>
                      <a:pt x="58" y="58"/>
                    </a:lnTo>
                    <a:lnTo>
                      <a:pt x="60" y="58"/>
                    </a:lnTo>
                    <a:lnTo>
                      <a:pt x="58" y="60"/>
                    </a:lnTo>
                    <a:lnTo>
                      <a:pt x="58" y="64"/>
                    </a:lnTo>
                    <a:lnTo>
                      <a:pt x="60" y="64"/>
                    </a:lnTo>
                    <a:lnTo>
                      <a:pt x="64" y="64"/>
                    </a:lnTo>
                    <a:lnTo>
                      <a:pt x="64" y="64"/>
                    </a:lnTo>
                    <a:lnTo>
                      <a:pt x="68" y="62"/>
                    </a:lnTo>
                    <a:lnTo>
                      <a:pt x="68" y="60"/>
                    </a:lnTo>
                    <a:lnTo>
                      <a:pt x="70" y="60"/>
                    </a:lnTo>
                    <a:lnTo>
                      <a:pt x="74" y="60"/>
                    </a:lnTo>
                    <a:lnTo>
                      <a:pt x="76" y="58"/>
                    </a:lnTo>
                    <a:lnTo>
                      <a:pt x="74" y="56"/>
                    </a:lnTo>
                    <a:lnTo>
                      <a:pt x="74" y="56"/>
                    </a:lnTo>
                    <a:lnTo>
                      <a:pt x="72" y="56"/>
                    </a:lnTo>
                    <a:lnTo>
                      <a:pt x="70" y="56"/>
                    </a:lnTo>
                    <a:lnTo>
                      <a:pt x="70" y="52"/>
                    </a:lnTo>
                    <a:lnTo>
                      <a:pt x="70" y="52"/>
                    </a:lnTo>
                    <a:lnTo>
                      <a:pt x="74" y="52"/>
                    </a:lnTo>
                    <a:lnTo>
                      <a:pt x="78" y="54"/>
                    </a:lnTo>
                    <a:lnTo>
                      <a:pt x="78" y="54"/>
                    </a:lnTo>
                    <a:lnTo>
                      <a:pt x="84" y="56"/>
                    </a:lnTo>
                    <a:lnTo>
                      <a:pt x="90" y="60"/>
                    </a:lnTo>
                    <a:lnTo>
                      <a:pt x="90" y="60"/>
                    </a:lnTo>
                    <a:lnTo>
                      <a:pt x="98" y="60"/>
                    </a:lnTo>
                    <a:lnTo>
                      <a:pt x="92" y="64"/>
                    </a:lnTo>
                    <a:lnTo>
                      <a:pt x="90" y="68"/>
                    </a:lnTo>
                    <a:lnTo>
                      <a:pt x="86" y="70"/>
                    </a:lnTo>
                    <a:lnTo>
                      <a:pt x="80" y="72"/>
                    </a:lnTo>
                    <a:lnTo>
                      <a:pt x="72" y="78"/>
                    </a:lnTo>
                    <a:lnTo>
                      <a:pt x="62" y="80"/>
                    </a:lnTo>
                    <a:lnTo>
                      <a:pt x="58" y="80"/>
                    </a:lnTo>
                    <a:lnTo>
                      <a:pt x="52" y="78"/>
                    </a:lnTo>
                    <a:lnTo>
                      <a:pt x="44" y="72"/>
                    </a:lnTo>
                    <a:lnTo>
                      <a:pt x="40" y="70"/>
                    </a:lnTo>
                    <a:lnTo>
                      <a:pt x="26" y="58"/>
                    </a:lnTo>
                    <a:lnTo>
                      <a:pt x="22" y="56"/>
                    </a:lnTo>
                    <a:lnTo>
                      <a:pt x="14" y="50"/>
                    </a:lnTo>
                    <a:lnTo>
                      <a:pt x="12" y="48"/>
                    </a:lnTo>
                    <a:lnTo>
                      <a:pt x="10" y="44"/>
                    </a:lnTo>
                    <a:lnTo>
                      <a:pt x="2" y="14"/>
                    </a:lnTo>
                    <a:lnTo>
                      <a:pt x="2" y="10"/>
                    </a:lnTo>
                    <a:lnTo>
                      <a:pt x="0" y="6"/>
                    </a:lnTo>
                    <a:lnTo>
                      <a:pt x="0" y="4"/>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77" name="Freeform 294"/>
              <p:cNvSpPr>
                <a:spLocks/>
              </p:cNvSpPr>
              <p:nvPr/>
            </p:nvSpPr>
            <p:spPr bwMode="auto">
              <a:xfrm>
                <a:off x="3796" y="2925"/>
                <a:ext cx="4" cy="6"/>
              </a:xfrm>
              <a:custGeom>
                <a:avLst/>
                <a:gdLst>
                  <a:gd name="T0" fmla="*/ 2 w 4"/>
                  <a:gd name="T1" fmla="*/ 0 h 6"/>
                  <a:gd name="T2" fmla="*/ 4 w 4"/>
                  <a:gd name="T3" fmla="*/ 0 h 6"/>
                  <a:gd name="T4" fmla="*/ 4 w 4"/>
                  <a:gd name="T5" fmla="*/ 0 h 6"/>
                  <a:gd name="T6" fmla="*/ 4 w 4"/>
                  <a:gd name="T7" fmla="*/ 4 h 6"/>
                  <a:gd name="T8" fmla="*/ 4 w 4"/>
                  <a:gd name="T9" fmla="*/ 6 h 6"/>
                  <a:gd name="T10" fmla="*/ 2 w 4"/>
                  <a:gd name="T11" fmla="*/ 6 h 6"/>
                  <a:gd name="T12" fmla="*/ 0 w 4"/>
                  <a:gd name="T13" fmla="*/ 6 h 6"/>
                  <a:gd name="T14" fmla="*/ 0 w 4"/>
                  <a:gd name="T15" fmla="*/ 4 h 6"/>
                  <a:gd name="T16" fmla="*/ 0 w 4"/>
                  <a:gd name="T17" fmla="*/ 0 h 6"/>
                  <a:gd name="T18" fmla="*/ 2 w 4"/>
                  <a:gd name="T19" fmla="*/ 0 h 6"/>
                  <a:gd name="T20" fmla="*/ 2 w 4"/>
                  <a:gd name="T21" fmla="*/ 0 h 6"/>
                  <a:gd name="T22" fmla="*/ 2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2" y="0"/>
                    </a:moveTo>
                    <a:lnTo>
                      <a:pt x="4" y="0"/>
                    </a:lnTo>
                    <a:lnTo>
                      <a:pt x="4" y="0"/>
                    </a:lnTo>
                    <a:lnTo>
                      <a:pt x="4" y="4"/>
                    </a:lnTo>
                    <a:lnTo>
                      <a:pt x="4" y="6"/>
                    </a:lnTo>
                    <a:lnTo>
                      <a:pt x="2" y="6"/>
                    </a:lnTo>
                    <a:lnTo>
                      <a:pt x="0" y="6"/>
                    </a:lnTo>
                    <a:lnTo>
                      <a:pt x="0" y="4"/>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78" name="Freeform 295"/>
              <p:cNvSpPr>
                <a:spLocks/>
              </p:cNvSpPr>
              <p:nvPr/>
            </p:nvSpPr>
            <p:spPr bwMode="auto">
              <a:xfrm>
                <a:off x="3798" y="2935"/>
                <a:ext cx="4" cy="8"/>
              </a:xfrm>
              <a:custGeom>
                <a:avLst/>
                <a:gdLst>
                  <a:gd name="T0" fmla="*/ 0 w 4"/>
                  <a:gd name="T1" fmla="*/ 0 h 8"/>
                  <a:gd name="T2" fmla="*/ 2 w 4"/>
                  <a:gd name="T3" fmla="*/ 0 h 8"/>
                  <a:gd name="T4" fmla="*/ 2 w 4"/>
                  <a:gd name="T5" fmla="*/ 4 h 8"/>
                  <a:gd name="T6" fmla="*/ 4 w 4"/>
                  <a:gd name="T7" fmla="*/ 6 h 8"/>
                  <a:gd name="T8" fmla="*/ 2 w 4"/>
                  <a:gd name="T9" fmla="*/ 8 h 8"/>
                  <a:gd name="T10" fmla="*/ 0 w 4"/>
                  <a:gd name="T11" fmla="*/ 6 h 8"/>
                  <a:gd name="T12" fmla="*/ 0 w 4"/>
                  <a:gd name="T13" fmla="*/ 6 h 8"/>
                  <a:gd name="T14" fmla="*/ 0 w 4"/>
                  <a:gd name="T15" fmla="*/ 2 h 8"/>
                  <a:gd name="T16" fmla="*/ 0 w 4"/>
                  <a:gd name="T17" fmla="*/ 0 h 8"/>
                  <a:gd name="T18" fmla="*/ 0 w 4"/>
                  <a:gd name="T19" fmla="*/ 0 h 8"/>
                  <a:gd name="T20" fmla="*/ 0 w 4"/>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0" y="0"/>
                    </a:moveTo>
                    <a:lnTo>
                      <a:pt x="2" y="0"/>
                    </a:lnTo>
                    <a:lnTo>
                      <a:pt x="2" y="4"/>
                    </a:lnTo>
                    <a:lnTo>
                      <a:pt x="4" y="6"/>
                    </a:lnTo>
                    <a:lnTo>
                      <a:pt x="2" y="8"/>
                    </a:lnTo>
                    <a:lnTo>
                      <a:pt x="0" y="6"/>
                    </a:lnTo>
                    <a:lnTo>
                      <a:pt x="0" y="6"/>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79" name="Freeform 296"/>
              <p:cNvSpPr>
                <a:spLocks/>
              </p:cNvSpPr>
              <p:nvPr/>
            </p:nvSpPr>
            <p:spPr bwMode="auto">
              <a:xfrm>
                <a:off x="3778" y="2935"/>
                <a:ext cx="2" cy="6"/>
              </a:xfrm>
              <a:custGeom>
                <a:avLst/>
                <a:gdLst>
                  <a:gd name="T0" fmla="*/ 0 w 2"/>
                  <a:gd name="T1" fmla="*/ 2 h 6"/>
                  <a:gd name="T2" fmla="*/ 0 w 2"/>
                  <a:gd name="T3" fmla="*/ 0 h 6"/>
                  <a:gd name="T4" fmla="*/ 2 w 2"/>
                  <a:gd name="T5" fmla="*/ 2 h 6"/>
                  <a:gd name="T6" fmla="*/ 2 w 2"/>
                  <a:gd name="T7" fmla="*/ 6 h 6"/>
                  <a:gd name="T8" fmla="*/ 2 w 2"/>
                  <a:gd name="T9" fmla="*/ 6 h 6"/>
                  <a:gd name="T10" fmla="*/ 0 w 2"/>
                  <a:gd name="T11" fmla="*/ 6 h 6"/>
                  <a:gd name="T12" fmla="*/ 0 w 2"/>
                  <a:gd name="T13" fmla="*/ 4 h 6"/>
                  <a:gd name="T14" fmla="*/ 0 w 2"/>
                  <a:gd name="T15" fmla="*/ 2 h 6"/>
                  <a:gd name="T16" fmla="*/ 0 w 2"/>
                  <a:gd name="T17" fmla="*/ 2 h 6"/>
                  <a:gd name="T18" fmla="*/ 0 w 2"/>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2"/>
                    </a:moveTo>
                    <a:lnTo>
                      <a:pt x="0" y="0"/>
                    </a:lnTo>
                    <a:lnTo>
                      <a:pt x="2" y="2"/>
                    </a:lnTo>
                    <a:lnTo>
                      <a:pt x="2" y="6"/>
                    </a:lnTo>
                    <a:lnTo>
                      <a:pt x="2" y="6"/>
                    </a:lnTo>
                    <a:lnTo>
                      <a:pt x="0" y="6"/>
                    </a:lnTo>
                    <a:lnTo>
                      <a:pt x="0"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080" name="Freeform 297"/>
              <p:cNvSpPr>
                <a:spLocks/>
              </p:cNvSpPr>
              <p:nvPr/>
            </p:nvSpPr>
            <p:spPr bwMode="auto">
              <a:xfrm>
                <a:off x="3772" y="2937"/>
                <a:ext cx="2" cy="8"/>
              </a:xfrm>
              <a:custGeom>
                <a:avLst/>
                <a:gdLst>
                  <a:gd name="T0" fmla="*/ 0 w 2"/>
                  <a:gd name="T1" fmla="*/ 0 h 8"/>
                  <a:gd name="T2" fmla="*/ 2 w 2"/>
                  <a:gd name="T3" fmla="*/ 0 h 8"/>
                  <a:gd name="T4" fmla="*/ 2 w 2"/>
                  <a:gd name="T5" fmla="*/ 0 h 8"/>
                  <a:gd name="T6" fmla="*/ 2 w 2"/>
                  <a:gd name="T7" fmla="*/ 2 h 8"/>
                  <a:gd name="T8" fmla="*/ 2 w 2"/>
                  <a:gd name="T9" fmla="*/ 4 h 8"/>
                  <a:gd name="T10" fmla="*/ 2 w 2"/>
                  <a:gd name="T11" fmla="*/ 6 h 8"/>
                  <a:gd name="T12" fmla="*/ 2 w 2"/>
                  <a:gd name="T13" fmla="*/ 8 h 8"/>
                  <a:gd name="T14" fmla="*/ 0 w 2"/>
                  <a:gd name="T15" fmla="*/ 6 h 8"/>
                  <a:gd name="T16" fmla="*/ 0 w 2"/>
                  <a:gd name="T17" fmla="*/ 6 h 8"/>
                  <a:gd name="T18" fmla="*/ 0 w 2"/>
                  <a:gd name="T19" fmla="*/ 2 h 8"/>
                  <a:gd name="T20" fmla="*/ 0 w 2"/>
                  <a:gd name="T21" fmla="*/ 0 h 8"/>
                  <a:gd name="T22" fmla="*/ 0 w 2"/>
                  <a:gd name="T23" fmla="*/ 0 h 8"/>
                  <a:gd name="T24" fmla="*/ 0 w 2"/>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8">
                    <a:moveTo>
                      <a:pt x="0" y="0"/>
                    </a:moveTo>
                    <a:lnTo>
                      <a:pt x="2" y="0"/>
                    </a:lnTo>
                    <a:lnTo>
                      <a:pt x="2" y="0"/>
                    </a:lnTo>
                    <a:lnTo>
                      <a:pt x="2" y="2"/>
                    </a:lnTo>
                    <a:lnTo>
                      <a:pt x="2" y="4"/>
                    </a:lnTo>
                    <a:lnTo>
                      <a:pt x="2" y="6"/>
                    </a:lnTo>
                    <a:lnTo>
                      <a:pt x="2" y="8"/>
                    </a:lnTo>
                    <a:lnTo>
                      <a:pt x="0" y="6"/>
                    </a:lnTo>
                    <a:lnTo>
                      <a:pt x="0" y="6"/>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81" name="Freeform 298"/>
              <p:cNvSpPr>
                <a:spLocks/>
              </p:cNvSpPr>
              <p:nvPr/>
            </p:nvSpPr>
            <p:spPr bwMode="auto">
              <a:xfrm>
                <a:off x="3914" y="2939"/>
                <a:ext cx="510" cy="446"/>
              </a:xfrm>
              <a:custGeom>
                <a:avLst/>
                <a:gdLst>
                  <a:gd name="T0" fmla="*/ 260 w 510"/>
                  <a:gd name="T1" fmla="*/ 436 h 446"/>
                  <a:gd name="T2" fmla="*/ 250 w 510"/>
                  <a:gd name="T3" fmla="*/ 432 h 446"/>
                  <a:gd name="T4" fmla="*/ 218 w 510"/>
                  <a:gd name="T5" fmla="*/ 406 h 446"/>
                  <a:gd name="T6" fmla="*/ 196 w 510"/>
                  <a:gd name="T7" fmla="*/ 392 h 446"/>
                  <a:gd name="T8" fmla="*/ 178 w 510"/>
                  <a:gd name="T9" fmla="*/ 390 h 446"/>
                  <a:gd name="T10" fmla="*/ 160 w 510"/>
                  <a:gd name="T11" fmla="*/ 386 h 446"/>
                  <a:gd name="T12" fmla="*/ 152 w 510"/>
                  <a:gd name="T13" fmla="*/ 380 h 446"/>
                  <a:gd name="T14" fmla="*/ 170 w 510"/>
                  <a:gd name="T15" fmla="*/ 390 h 446"/>
                  <a:gd name="T16" fmla="*/ 182 w 510"/>
                  <a:gd name="T17" fmla="*/ 402 h 446"/>
                  <a:gd name="T18" fmla="*/ 192 w 510"/>
                  <a:gd name="T19" fmla="*/ 408 h 446"/>
                  <a:gd name="T20" fmla="*/ 204 w 510"/>
                  <a:gd name="T21" fmla="*/ 410 h 446"/>
                  <a:gd name="T22" fmla="*/ 224 w 510"/>
                  <a:gd name="T23" fmla="*/ 416 h 446"/>
                  <a:gd name="T24" fmla="*/ 222 w 510"/>
                  <a:gd name="T25" fmla="*/ 428 h 446"/>
                  <a:gd name="T26" fmla="*/ 218 w 510"/>
                  <a:gd name="T27" fmla="*/ 426 h 446"/>
                  <a:gd name="T28" fmla="*/ 216 w 510"/>
                  <a:gd name="T29" fmla="*/ 420 h 446"/>
                  <a:gd name="T30" fmla="*/ 198 w 510"/>
                  <a:gd name="T31" fmla="*/ 420 h 446"/>
                  <a:gd name="T32" fmla="*/ 210 w 510"/>
                  <a:gd name="T33" fmla="*/ 430 h 446"/>
                  <a:gd name="T34" fmla="*/ 200 w 510"/>
                  <a:gd name="T35" fmla="*/ 434 h 446"/>
                  <a:gd name="T36" fmla="*/ 196 w 510"/>
                  <a:gd name="T37" fmla="*/ 432 h 446"/>
                  <a:gd name="T38" fmla="*/ 192 w 510"/>
                  <a:gd name="T39" fmla="*/ 418 h 446"/>
                  <a:gd name="T40" fmla="*/ 190 w 510"/>
                  <a:gd name="T41" fmla="*/ 412 h 446"/>
                  <a:gd name="T42" fmla="*/ 186 w 510"/>
                  <a:gd name="T43" fmla="*/ 424 h 446"/>
                  <a:gd name="T44" fmla="*/ 180 w 510"/>
                  <a:gd name="T45" fmla="*/ 412 h 446"/>
                  <a:gd name="T46" fmla="*/ 174 w 510"/>
                  <a:gd name="T47" fmla="*/ 428 h 446"/>
                  <a:gd name="T48" fmla="*/ 170 w 510"/>
                  <a:gd name="T49" fmla="*/ 422 h 446"/>
                  <a:gd name="T50" fmla="*/ 168 w 510"/>
                  <a:gd name="T51" fmla="*/ 414 h 446"/>
                  <a:gd name="T52" fmla="*/ 164 w 510"/>
                  <a:gd name="T53" fmla="*/ 402 h 446"/>
                  <a:gd name="T54" fmla="*/ 158 w 510"/>
                  <a:gd name="T55" fmla="*/ 418 h 446"/>
                  <a:gd name="T56" fmla="*/ 158 w 510"/>
                  <a:gd name="T57" fmla="*/ 402 h 446"/>
                  <a:gd name="T58" fmla="*/ 158 w 510"/>
                  <a:gd name="T59" fmla="*/ 398 h 446"/>
                  <a:gd name="T60" fmla="*/ 150 w 510"/>
                  <a:gd name="T61" fmla="*/ 410 h 446"/>
                  <a:gd name="T62" fmla="*/ 152 w 510"/>
                  <a:gd name="T63" fmla="*/ 386 h 446"/>
                  <a:gd name="T64" fmla="*/ 146 w 510"/>
                  <a:gd name="T65" fmla="*/ 390 h 446"/>
                  <a:gd name="T66" fmla="*/ 128 w 510"/>
                  <a:gd name="T67" fmla="*/ 392 h 446"/>
                  <a:gd name="T68" fmla="*/ 128 w 510"/>
                  <a:gd name="T69" fmla="*/ 378 h 446"/>
                  <a:gd name="T70" fmla="*/ 144 w 510"/>
                  <a:gd name="T71" fmla="*/ 380 h 446"/>
                  <a:gd name="T72" fmla="*/ 132 w 510"/>
                  <a:gd name="T73" fmla="*/ 366 h 446"/>
                  <a:gd name="T74" fmla="*/ 118 w 510"/>
                  <a:gd name="T75" fmla="*/ 378 h 446"/>
                  <a:gd name="T76" fmla="*/ 116 w 510"/>
                  <a:gd name="T77" fmla="*/ 372 h 446"/>
                  <a:gd name="T78" fmla="*/ 102 w 510"/>
                  <a:gd name="T79" fmla="*/ 364 h 446"/>
                  <a:gd name="T80" fmla="*/ 92 w 510"/>
                  <a:gd name="T81" fmla="*/ 376 h 446"/>
                  <a:gd name="T82" fmla="*/ 108 w 510"/>
                  <a:gd name="T83" fmla="*/ 384 h 446"/>
                  <a:gd name="T84" fmla="*/ 84 w 510"/>
                  <a:gd name="T85" fmla="*/ 384 h 446"/>
                  <a:gd name="T86" fmla="*/ 78 w 510"/>
                  <a:gd name="T87" fmla="*/ 370 h 446"/>
                  <a:gd name="T88" fmla="*/ 64 w 510"/>
                  <a:gd name="T89" fmla="*/ 380 h 446"/>
                  <a:gd name="T90" fmla="*/ 60 w 510"/>
                  <a:gd name="T91" fmla="*/ 342 h 446"/>
                  <a:gd name="T92" fmla="*/ 74 w 510"/>
                  <a:gd name="T93" fmla="*/ 350 h 446"/>
                  <a:gd name="T94" fmla="*/ 88 w 510"/>
                  <a:gd name="T95" fmla="*/ 346 h 446"/>
                  <a:gd name="T96" fmla="*/ 96 w 510"/>
                  <a:gd name="T97" fmla="*/ 336 h 446"/>
                  <a:gd name="T98" fmla="*/ 78 w 510"/>
                  <a:gd name="T99" fmla="*/ 336 h 446"/>
                  <a:gd name="T100" fmla="*/ 66 w 510"/>
                  <a:gd name="T101" fmla="*/ 332 h 446"/>
                  <a:gd name="T102" fmla="*/ 66 w 510"/>
                  <a:gd name="T103" fmla="*/ 328 h 446"/>
                  <a:gd name="T104" fmla="*/ 48 w 510"/>
                  <a:gd name="T105" fmla="*/ 322 h 446"/>
                  <a:gd name="T106" fmla="*/ 30 w 510"/>
                  <a:gd name="T107" fmla="*/ 264 h 446"/>
                  <a:gd name="T108" fmla="*/ 34 w 510"/>
                  <a:gd name="T109" fmla="*/ 256 h 446"/>
                  <a:gd name="T110" fmla="*/ 28 w 510"/>
                  <a:gd name="T111" fmla="*/ 246 h 446"/>
                  <a:gd name="T112" fmla="*/ 20 w 510"/>
                  <a:gd name="T113" fmla="*/ 220 h 446"/>
                  <a:gd name="T114" fmla="*/ 16 w 510"/>
                  <a:gd name="T115" fmla="*/ 184 h 446"/>
                  <a:gd name="T116" fmla="*/ 18 w 510"/>
                  <a:gd name="T117" fmla="*/ 142 h 446"/>
                  <a:gd name="T118" fmla="*/ 100 w 510"/>
                  <a:gd name="T119" fmla="*/ 6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0" h="446">
                    <a:moveTo>
                      <a:pt x="150" y="2"/>
                    </a:moveTo>
                    <a:lnTo>
                      <a:pt x="302" y="0"/>
                    </a:lnTo>
                    <a:lnTo>
                      <a:pt x="304" y="164"/>
                    </a:lnTo>
                    <a:lnTo>
                      <a:pt x="506" y="160"/>
                    </a:lnTo>
                    <a:lnTo>
                      <a:pt x="510" y="446"/>
                    </a:lnTo>
                    <a:lnTo>
                      <a:pt x="264" y="446"/>
                    </a:lnTo>
                    <a:lnTo>
                      <a:pt x="262" y="442"/>
                    </a:lnTo>
                    <a:lnTo>
                      <a:pt x="262" y="438"/>
                    </a:lnTo>
                    <a:lnTo>
                      <a:pt x="262" y="436"/>
                    </a:lnTo>
                    <a:lnTo>
                      <a:pt x="262" y="436"/>
                    </a:lnTo>
                    <a:lnTo>
                      <a:pt x="260" y="436"/>
                    </a:lnTo>
                    <a:lnTo>
                      <a:pt x="260" y="436"/>
                    </a:lnTo>
                    <a:lnTo>
                      <a:pt x="258" y="434"/>
                    </a:lnTo>
                    <a:lnTo>
                      <a:pt x="256" y="436"/>
                    </a:lnTo>
                    <a:lnTo>
                      <a:pt x="258" y="436"/>
                    </a:lnTo>
                    <a:lnTo>
                      <a:pt x="256" y="440"/>
                    </a:lnTo>
                    <a:lnTo>
                      <a:pt x="256" y="442"/>
                    </a:lnTo>
                    <a:lnTo>
                      <a:pt x="254" y="442"/>
                    </a:lnTo>
                    <a:lnTo>
                      <a:pt x="254" y="442"/>
                    </a:lnTo>
                    <a:lnTo>
                      <a:pt x="254" y="436"/>
                    </a:lnTo>
                    <a:lnTo>
                      <a:pt x="252" y="434"/>
                    </a:lnTo>
                    <a:lnTo>
                      <a:pt x="250" y="432"/>
                    </a:lnTo>
                    <a:lnTo>
                      <a:pt x="242" y="422"/>
                    </a:lnTo>
                    <a:lnTo>
                      <a:pt x="240" y="418"/>
                    </a:lnTo>
                    <a:lnTo>
                      <a:pt x="238" y="414"/>
                    </a:lnTo>
                    <a:lnTo>
                      <a:pt x="234" y="412"/>
                    </a:lnTo>
                    <a:lnTo>
                      <a:pt x="232" y="412"/>
                    </a:lnTo>
                    <a:lnTo>
                      <a:pt x="230" y="414"/>
                    </a:lnTo>
                    <a:lnTo>
                      <a:pt x="230" y="412"/>
                    </a:lnTo>
                    <a:lnTo>
                      <a:pt x="228" y="410"/>
                    </a:lnTo>
                    <a:lnTo>
                      <a:pt x="226" y="408"/>
                    </a:lnTo>
                    <a:lnTo>
                      <a:pt x="222" y="406"/>
                    </a:lnTo>
                    <a:lnTo>
                      <a:pt x="218" y="406"/>
                    </a:lnTo>
                    <a:lnTo>
                      <a:pt x="214" y="406"/>
                    </a:lnTo>
                    <a:lnTo>
                      <a:pt x="212" y="408"/>
                    </a:lnTo>
                    <a:lnTo>
                      <a:pt x="210" y="408"/>
                    </a:lnTo>
                    <a:lnTo>
                      <a:pt x="210" y="408"/>
                    </a:lnTo>
                    <a:lnTo>
                      <a:pt x="208" y="406"/>
                    </a:lnTo>
                    <a:lnTo>
                      <a:pt x="204" y="406"/>
                    </a:lnTo>
                    <a:lnTo>
                      <a:pt x="202" y="402"/>
                    </a:lnTo>
                    <a:lnTo>
                      <a:pt x="202" y="402"/>
                    </a:lnTo>
                    <a:lnTo>
                      <a:pt x="200" y="400"/>
                    </a:lnTo>
                    <a:lnTo>
                      <a:pt x="198" y="398"/>
                    </a:lnTo>
                    <a:lnTo>
                      <a:pt x="196" y="392"/>
                    </a:lnTo>
                    <a:lnTo>
                      <a:pt x="194" y="392"/>
                    </a:lnTo>
                    <a:lnTo>
                      <a:pt x="192" y="390"/>
                    </a:lnTo>
                    <a:lnTo>
                      <a:pt x="190" y="392"/>
                    </a:lnTo>
                    <a:lnTo>
                      <a:pt x="188" y="394"/>
                    </a:lnTo>
                    <a:lnTo>
                      <a:pt x="184" y="394"/>
                    </a:lnTo>
                    <a:lnTo>
                      <a:pt x="182" y="394"/>
                    </a:lnTo>
                    <a:lnTo>
                      <a:pt x="180" y="396"/>
                    </a:lnTo>
                    <a:lnTo>
                      <a:pt x="178" y="394"/>
                    </a:lnTo>
                    <a:lnTo>
                      <a:pt x="178" y="392"/>
                    </a:lnTo>
                    <a:lnTo>
                      <a:pt x="178" y="392"/>
                    </a:lnTo>
                    <a:lnTo>
                      <a:pt x="178" y="390"/>
                    </a:lnTo>
                    <a:lnTo>
                      <a:pt x="180" y="386"/>
                    </a:lnTo>
                    <a:lnTo>
                      <a:pt x="178" y="386"/>
                    </a:lnTo>
                    <a:lnTo>
                      <a:pt x="176" y="384"/>
                    </a:lnTo>
                    <a:lnTo>
                      <a:pt x="172" y="384"/>
                    </a:lnTo>
                    <a:lnTo>
                      <a:pt x="170" y="384"/>
                    </a:lnTo>
                    <a:lnTo>
                      <a:pt x="168" y="384"/>
                    </a:lnTo>
                    <a:lnTo>
                      <a:pt x="168" y="382"/>
                    </a:lnTo>
                    <a:lnTo>
                      <a:pt x="164" y="384"/>
                    </a:lnTo>
                    <a:lnTo>
                      <a:pt x="160" y="388"/>
                    </a:lnTo>
                    <a:lnTo>
                      <a:pt x="160" y="388"/>
                    </a:lnTo>
                    <a:lnTo>
                      <a:pt x="160" y="386"/>
                    </a:lnTo>
                    <a:lnTo>
                      <a:pt x="160" y="384"/>
                    </a:lnTo>
                    <a:lnTo>
                      <a:pt x="162" y="380"/>
                    </a:lnTo>
                    <a:lnTo>
                      <a:pt x="162" y="376"/>
                    </a:lnTo>
                    <a:lnTo>
                      <a:pt x="160" y="374"/>
                    </a:lnTo>
                    <a:lnTo>
                      <a:pt x="158" y="374"/>
                    </a:lnTo>
                    <a:lnTo>
                      <a:pt x="156" y="374"/>
                    </a:lnTo>
                    <a:lnTo>
                      <a:pt x="152" y="374"/>
                    </a:lnTo>
                    <a:lnTo>
                      <a:pt x="150" y="374"/>
                    </a:lnTo>
                    <a:lnTo>
                      <a:pt x="150" y="376"/>
                    </a:lnTo>
                    <a:lnTo>
                      <a:pt x="150" y="380"/>
                    </a:lnTo>
                    <a:lnTo>
                      <a:pt x="152" y="380"/>
                    </a:lnTo>
                    <a:lnTo>
                      <a:pt x="154" y="382"/>
                    </a:lnTo>
                    <a:lnTo>
                      <a:pt x="156" y="386"/>
                    </a:lnTo>
                    <a:lnTo>
                      <a:pt x="156" y="388"/>
                    </a:lnTo>
                    <a:lnTo>
                      <a:pt x="156" y="388"/>
                    </a:lnTo>
                    <a:lnTo>
                      <a:pt x="158" y="392"/>
                    </a:lnTo>
                    <a:lnTo>
                      <a:pt x="160" y="392"/>
                    </a:lnTo>
                    <a:lnTo>
                      <a:pt x="160" y="394"/>
                    </a:lnTo>
                    <a:lnTo>
                      <a:pt x="162" y="396"/>
                    </a:lnTo>
                    <a:lnTo>
                      <a:pt x="164" y="396"/>
                    </a:lnTo>
                    <a:lnTo>
                      <a:pt x="168" y="390"/>
                    </a:lnTo>
                    <a:lnTo>
                      <a:pt x="170" y="390"/>
                    </a:lnTo>
                    <a:lnTo>
                      <a:pt x="172" y="390"/>
                    </a:lnTo>
                    <a:lnTo>
                      <a:pt x="172" y="392"/>
                    </a:lnTo>
                    <a:lnTo>
                      <a:pt x="172" y="392"/>
                    </a:lnTo>
                    <a:lnTo>
                      <a:pt x="174" y="394"/>
                    </a:lnTo>
                    <a:lnTo>
                      <a:pt x="176" y="394"/>
                    </a:lnTo>
                    <a:lnTo>
                      <a:pt x="176" y="396"/>
                    </a:lnTo>
                    <a:lnTo>
                      <a:pt x="176" y="398"/>
                    </a:lnTo>
                    <a:lnTo>
                      <a:pt x="176" y="398"/>
                    </a:lnTo>
                    <a:lnTo>
                      <a:pt x="176" y="400"/>
                    </a:lnTo>
                    <a:lnTo>
                      <a:pt x="178" y="400"/>
                    </a:lnTo>
                    <a:lnTo>
                      <a:pt x="182" y="402"/>
                    </a:lnTo>
                    <a:lnTo>
                      <a:pt x="184" y="402"/>
                    </a:lnTo>
                    <a:lnTo>
                      <a:pt x="184" y="404"/>
                    </a:lnTo>
                    <a:lnTo>
                      <a:pt x="186" y="404"/>
                    </a:lnTo>
                    <a:lnTo>
                      <a:pt x="188" y="404"/>
                    </a:lnTo>
                    <a:lnTo>
                      <a:pt x="190" y="404"/>
                    </a:lnTo>
                    <a:lnTo>
                      <a:pt x="188" y="406"/>
                    </a:lnTo>
                    <a:lnTo>
                      <a:pt x="188" y="408"/>
                    </a:lnTo>
                    <a:lnTo>
                      <a:pt x="188" y="410"/>
                    </a:lnTo>
                    <a:lnTo>
                      <a:pt x="190" y="410"/>
                    </a:lnTo>
                    <a:lnTo>
                      <a:pt x="190" y="408"/>
                    </a:lnTo>
                    <a:lnTo>
                      <a:pt x="192" y="408"/>
                    </a:lnTo>
                    <a:lnTo>
                      <a:pt x="192" y="408"/>
                    </a:lnTo>
                    <a:lnTo>
                      <a:pt x="194" y="406"/>
                    </a:lnTo>
                    <a:lnTo>
                      <a:pt x="194" y="406"/>
                    </a:lnTo>
                    <a:lnTo>
                      <a:pt x="194" y="404"/>
                    </a:lnTo>
                    <a:lnTo>
                      <a:pt x="196" y="404"/>
                    </a:lnTo>
                    <a:lnTo>
                      <a:pt x="198" y="406"/>
                    </a:lnTo>
                    <a:lnTo>
                      <a:pt x="200" y="408"/>
                    </a:lnTo>
                    <a:lnTo>
                      <a:pt x="200" y="408"/>
                    </a:lnTo>
                    <a:lnTo>
                      <a:pt x="202" y="408"/>
                    </a:lnTo>
                    <a:lnTo>
                      <a:pt x="202" y="410"/>
                    </a:lnTo>
                    <a:lnTo>
                      <a:pt x="204" y="410"/>
                    </a:lnTo>
                    <a:lnTo>
                      <a:pt x="204" y="414"/>
                    </a:lnTo>
                    <a:lnTo>
                      <a:pt x="206" y="414"/>
                    </a:lnTo>
                    <a:lnTo>
                      <a:pt x="208" y="416"/>
                    </a:lnTo>
                    <a:lnTo>
                      <a:pt x="210" y="416"/>
                    </a:lnTo>
                    <a:lnTo>
                      <a:pt x="212" y="418"/>
                    </a:lnTo>
                    <a:lnTo>
                      <a:pt x="212" y="416"/>
                    </a:lnTo>
                    <a:lnTo>
                      <a:pt x="212" y="416"/>
                    </a:lnTo>
                    <a:lnTo>
                      <a:pt x="214" y="414"/>
                    </a:lnTo>
                    <a:lnTo>
                      <a:pt x="220" y="414"/>
                    </a:lnTo>
                    <a:lnTo>
                      <a:pt x="222" y="414"/>
                    </a:lnTo>
                    <a:lnTo>
                      <a:pt x="224" y="416"/>
                    </a:lnTo>
                    <a:lnTo>
                      <a:pt x="224" y="418"/>
                    </a:lnTo>
                    <a:lnTo>
                      <a:pt x="226" y="422"/>
                    </a:lnTo>
                    <a:lnTo>
                      <a:pt x="228" y="424"/>
                    </a:lnTo>
                    <a:lnTo>
                      <a:pt x="232" y="426"/>
                    </a:lnTo>
                    <a:lnTo>
                      <a:pt x="232" y="428"/>
                    </a:lnTo>
                    <a:lnTo>
                      <a:pt x="232" y="430"/>
                    </a:lnTo>
                    <a:lnTo>
                      <a:pt x="230" y="432"/>
                    </a:lnTo>
                    <a:lnTo>
                      <a:pt x="228" y="430"/>
                    </a:lnTo>
                    <a:lnTo>
                      <a:pt x="228" y="428"/>
                    </a:lnTo>
                    <a:lnTo>
                      <a:pt x="224" y="426"/>
                    </a:lnTo>
                    <a:lnTo>
                      <a:pt x="222" y="428"/>
                    </a:lnTo>
                    <a:lnTo>
                      <a:pt x="220" y="430"/>
                    </a:lnTo>
                    <a:lnTo>
                      <a:pt x="218" y="432"/>
                    </a:lnTo>
                    <a:lnTo>
                      <a:pt x="216" y="430"/>
                    </a:lnTo>
                    <a:lnTo>
                      <a:pt x="214" y="430"/>
                    </a:lnTo>
                    <a:lnTo>
                      <a:pt x="214" y="428"/>
                    </a:lnTo>
                    <a:lnTo>
                      <a:pt x="214" y="426"/>
                    </a:lnTo>
                    <a:lnTo>
                      <a:pt x="216" y="424"/>
                    </a:lnTo>
                    <a:lnTo>
                      <a:pt x="216" y="424"/>
                    </a:lnTo>
                    <a:lnTo>
                      <a:pt x="218" y="424"/>
                    </a:lnTo>
                    <a:lnTo>
                      <a:pt x="218" y="424"/>
                    </a:lnTo>
                    <a:lnTo>
                      <a:pt x="218" y="426"/>
                    </a:lnTo>
                    <a:lnTo>
                      <a:pt x="216" y="428"/>
                    </a:lnTo>
                    <a:lnTo>
                      <a:pt x="218" y="428"/>
                    </a:lnTo>
                    <a:lnTo>
                      <a:pt x="218" y="428"/>
                    </a:lnTo>
                    <a:lnTo>
                      <a:pt x="220" y="424"/>
                    </a:lnTo>
                    <a:lnTo>
                      <a:pt x="222" y="422"/>
                    </a:lnTo>
                    <a:lnTo>
                      <a:pt x="224" y="422"/>
                    </a:lnTo>
                    <a:lnTo>
                      <a:pt x="222" y="420"/>
                    </a:lnTo>
                    <a:lnTo>
                      <a:pt x="222" y="418"/>
                    </a:lnTo>
                    <a:lnTo>
                      <a:pt x="220" y="418"/>
                    </a:lnTo>
                    <a:lnTo>
                      <a:pt x="218" y="418"/>
                    </a:lnTo>
                    <a:lnTo>
                      <a:pt x="216" y="420"/>
                    </a:lnTo>
                    <a:lnTo>
                      <a:pt x="212" y="424"/>
                    </a:lnTo>
                    <a:lnTo>
                      <a:pt x="212" y="426"/>
                    </a:lnTo>
                    <a:lnTo>
                      <a:pt x="210" y="426"/>
                    </a:lnTo>
                    <a:lnTo>
                      <a:pt x="210" y="424"/>
                    </a:lnTo>
                    <a:lnTo>
                      <a:pt x="210" y="424"/>
                    </a:lnTo>
                    <a:lnTo>
                      <a:pt x="208" y="422"/>
                    </a:lnTo>
                    <a:lnTo>
                      <a:pt x="206" y="424"/>
                    </a:lnTo>
                    <a:lnTo>
                      <a:pt x="204" y="424"/>
                    </a:lnTo>
                    <a:lnTo>
                      <a:pt x="202" y="422"/>
                    </a:lnTo>
                    <a:lnTo>
                      <a:pt x="200" y="420"/>
                    </a:lnTo>
                    <a:lnTo>
                      <a:pt x="198" y="420"/>
                    </a:lnTo>
                    <a:lnTo>
                      <a:pt x="198" y="422"/>
                    </a:lnTo>
                    <a:lnTo>
                      <a:pt x="198" y="424"/>
                    </a:lnTo>
                    <a:lnTo>
                      <a:pt x="200" y="424"/>
                    </a:lnTo>
                    <a:lnTo>
                      <a:pt x="202" y="426"/>
                    </a:lnTo>
                    <a:lnTo>
                      <a:pt x="204" y="426"/>
                    </a:lnTo>
                    <a:lnTo>
                      <a:pt x="206" y="426"/>
                    </a:lnTo>
                    <a:lnTo>
                      <a:pt x="206" y="428"/>
                    </a:lnTo>
                    <a:lnTo>
                      <a:pt x="208" y="428"/>
                    </a:lnTo>
                    <a:lnTo>
                      <a:pt x="210" y="428"/>
                    </a:lnTo>
                    <a:lnTo>
                      <a:pt x="210" y="430"/>
                    </a:lnTo>
                    <a:lnTo>
                      <a:pt x="210" y="430"/>
                    </a:lnTo>
                    <a:lnTo>
                      <a:pt x="208" y="432"/>
                    </a:lnTo>
                    <a:lnTo>
                      <a:pt x="208" y="432"/>
                    </a:lnTo>
                    <a:lnTo>
                      <a:pt x="208" y="434"/>
                    </a:lnTo>
                    <a:lnTo>
                      <a:pt x="206" y="434"/>
                    </a:lnTo>
                    <a:lnTo>
                      <a:pt x="204" y="436"/>
                    </a:lnTo>
                    <a:lnTo>
                      <a:pt x="202" y="436"/>
                    </a:lnTo>
                    <a:lnTo>
                      <a:pt x="202" y="436"/>
                    </a:lnTo>
                    <a:lnTo>
                      <a:pt x="202" y="432"/>
                    </a:lnTo>
                    <a:lnTo>
                      <a:pt x="200" y="432"/>
                    </a:lnTo>
                    <a:lnTo>
                      <a:pt x="200" y="432"/>
                    </a:lnTo>
                    <a:lnTo>
                      <a:pt x="200" y="434"/>
                    </a:lnTo>
                    <a:lnTo>
                      <a:pt x="200" y="436"/>
                    </a:lnTo>
                    <a:lnTo>
                      <a:pt x="200" y="438"/>
                    </a:lnTo>
                    <a:lnTo>
                      <a:pt x="198" y="438"/>
                    </a:lnTo>
                    <a:lnTo>
                      <a:pt x="198" y="438"/>
                    </a:lnTo>
                    <a:lnTo>
                      <a:pt x="196" y="438"/>
                    </a:lnTo>
                    <a:lnTo>
                      <a:pt x="194" y="438"/>
                    </a:lnTo>
                    <a:lnTo>
                      <a:pt x="194" y="436"/>
                    </a:lnTo>
                    <a:lnTo>
                      <a:pt x="196" y="434"/>
                    </a:lnTo>
                    <a:lnTo>
                      <a:pt x="196" y="434"/>
                    </a:lnTo>
                    <a:lnTo>
                      <a:pt x="196" y="432"/>
                    </a:lnTo>
                    <a:lnTo>
                      <a:pt x="196" y="432"/>
                    </a:lnTo>
                    <a:lnTo>
                      <a:pt x="196" y="430"/>
                    </a:lnTo>
                    <a:lnTo>
                      <a:pt x="198" y="430"/>
                    </a:lnTo>
                    <a:lnTo>
                      <a:pt x="198" y="428"/>
                    </a:lnTo>
                    <a:lnTo>
                      <a:pt x="198" y="426"/>
                    </a:lnTo>
                    <a:lnTo>
                      <a:pt x="194" y="424"/>
                    </a:lnTo>
                    <a:lnTo>
                      <a:pt x="194" y="422"/>
                    </a:lnTo>
                    <a:lnTo>
                      <a:pt x="194" y="422"/>
                    </a:lnTo>
                    <a:lnTo>
                      <a:pt x="196" y="420"/>
                    </a:lnTo>
                    <a:lnTo>
                      <a:pt x="194" y="420"/>
                    </a:lnTo>
                    <a:lnTo>
                      <a:pt x="194" y="418"/>
                    </a:lnTo>
                    <a:lnTo>
                      <a:pt x="192" y="418"/>
                    </a:lnTo>
                    <a:lnTo>
                      <a:pt x="192" y="418"/>
                    </a:lnTo>
                    <a:lnTo>
                      <a:pt x="190" y="418"/>
                    </a:lnTo>
                    <a:lnTo>
                      <a:pt x="190" y="420"/>
                    </a:lnTo>
                    <a:lnTo>
                      <a:pt x="190" y="420"/>
                    </a:lnTo>
                    <a:lnTo>
                      <a:pt x="188" y="420"/>
                    </a:lnTo>
                    <a:lnTo>
                      <a:pt x="188" y="420"/>
                    </a:lnTo>
                    <a:lnTo>
                      <a:pt x="188" y="420"/>
                    </a:lnTo>
                    <a:lnTo>
                      <a:pt x="188" y="418"/>
                    </a:lnTo>
                    <a:lnTo>
                      <a:pt x="188" y="418"/>
                    </a:lnTo>
                    <a:lnTo>
                      <a:pt x="188" y="414"/>
                    </a:lnTo>
                    <a:lnTo>
                      <a:pt x="190" y="412"/>
                    </a:lnTo>
                    <a:lnTo>
                      <a:pt x="188" y="410"/>
                    </a:lnTo>
                    <a:lnTo>
                      <a:pt x="188" y="410"/>
                    </a:lnTo>
                    <a:lnTo>
                      <a:pt x="186" y="412"/>
                    </a:lnTo>
                    <a:lnTo>
                      <a:pt x="186" y="412"/>
                    </a:lnTo>
                    <a:lnTo>
                      <a:pt x="186" y="414"/>
                    </a:lnTo>
                    <a:lnTo>
                      <a:pt x="184" y="416"/>
                    </a:lnTo>
                    <a:lnTo>
                      <a:pt x="184" y="418"/>
                    </a:lnTo>
                    <a:lnTo>
                      <a:pt x="184" y="420"/>
                    </a:lnTo>
                    <a:lnTo>
                      <a:pt x="184" y="420"/>
                    </a:lnTo>
                    <a:lnTo>
                      <a:pt x="186" y="422"/>
                    </a:lnTo>
                    <a:lnTo>
                      <a:pt x="186" y="424"/>
                    </a:lnTo>
                    <a:lnTo>
                      <a:pt x="186" y="426"/>
                    </a:lnTo>
                    <a:lnTo>
                      <a:pt x="184" y="426"/>
                    </a:lnTo>
                    <a:lnTo>
                      <a:pt x="182" y="426"/>
                    </a:lnTo>
                    <a:lnTo>
                      <a:pt x="182" y="424"/>
                    </a:lnTo>
                    <a:lnTo>
                      <a:pt x="182" y="422"/>
                    </a:lnTo>
                    <a:lnTo>
                      <a:pt x="182" y="420"/>
                    </a:lnTo>
                    <a:lnTo>
                      <a:pt x="180" y="418"/>
                    </a:lnTo>
                    <a:lnTo>
                      <a:pt x="180" y="416"/>
                    </a:lnTo>
                    <a:lnTo>
                      <a:pt x="182" y="416"/>
                    </a:lnTo>
                    <a:lnTo>
                      <a:pt x="180" y="414"/>
                    </a:lnTo>
                    <a:lnTo>
                      <a:pt x="180" y="412"/>
                    </a:lnTo>
                    <a:lnTo>
                      <a:pt x="178" y="414"/>
                    </a:lnTo>
                    <a:lnTo>
                      <a:pt x="178" y="414"/>
                    </a:lnTo>
                    <a:lnTo>
                      <a:pt x="178" y="416"/>
                    </a:lnTo>
                    <a:lnTo>
                      <a:pt x="178" y="418"/>
                    </a:lnTo>
                    <a:lnTo>
                      <a:pt x="180" y="422"/>
                    </a:lnTo>
                    <a:lnTo>
                      <a:pt x="180" y="424"/>
                    </a:lnTo>
                    <a:lnTo>
                      <a:pt x="180" y="426"/>
                    </a:lnTo>
                    <a:lnTo>
                      <a:pt x="178" y="428"/>
                    </a:lnTo>
                    <a:lnTo>
                      <a:pt x="176" y="428"/>
                    </a:lnTo>
                    <a:lnTo>
                      <a:pt x="174" y="428"/>
                    </a:lnTo>
                    <a:lnTo>
                      <a:pt x="174" y="428"/>
                    </a:lnTo>
                    <a:lnTo>
                      <a:pt x="178" y="424"/>
                    </a:lnTo>
                    <a:lnTo>
                      <a:pt x="178" y="422"/>
                    </a:lnTo>
                    <a:lnTo>
                      <a:pt x="176" y="420"/>
                    </a:lnTo>
                    <a:lnTo>
                      <a:pt x="176" y="418"/>
                    </a:lnTo>
                    <a:lnTo>
                      <a:pt x="176" y="418"/>
                    </a:lnTo>
                    <a:lnTo>
                      <a:pt x="174" y="420"/>
                    </a:lnTo>
                    <a:lnTo>
                      <a:pt x="176" y="422"/>
                    </a:lnTo>
                    <a:lnTo>
                      <a:pt x="174" y="424"/>
                    </a:lnTo>
                    <a:lnTo>
                      <a:pt x="172" y="424"/>
                    </a:lnTo>
                    <a:lnTo>
                      <a:pt x="172" y="424"/>
                    </a:lnTo>
                    <a:lnTo>
                      <a:pt x="170" y="422"/>
                    </a:lnTo>
                    <a:lnTo>
                      <a:pt x="170" y="420"/>
                    </a:lnTo>
                    <a:lnTo>
                      <a:pt x="172" y="418"/>
                    </a:lnTo>
                    <a:lnTo>
                      <a:pt x="172" y="414"/>
                    </a:lnTo>
                    <a:lnTo>
                      <a:pt x="172" y="412"/>
                    </a:lnTo>
                    <a:lnTo>
                      <a:pt x="172" y="410"/>
                    </a:lnTo>
                    <a:lnTo>
                      <a:pt x="170" y="412"/>
                    </a:lnTo>
                    <a:lnTo>
                      <a:pt x="170" y="414"/>
                    </a:lnTo>
                    <a:lnTo>
                      <a:pt x="168" y="416"/>
                    </a:lnTo>
                    <a:lnTo>
                      <a:pt x="168" y="416"/>
                    </a:lnTo>
                    <a:lnTo>
                      <a:pt x="166" y="416"/>
                    </a:lnTo>
                    <a:lnTo>
                      <a:pt x="168" y="414"/>
                    </a:lnTo>
                    <a:lnTo>
                      <a:pt x="168" y="410"/>
                    </a:lnTo>
                    <a:lnTo>
                      <a:pt x="170" y="408"/>
                    </a:lnTo>
                    <a:lnTo>
                      <a:pt x="168" y="408"/>
                    </a:lnTo>
                    <a:lnTo>
                      <a:pt x="168" y="406"/>
                    </a:lnTo>
                    <a:lnTo>
                      <a:pt x="166" y="406"/>
                    </a:lnTo>
                    <a:lnTo>
                      <a:pt x="166" y="404"/>
                    </a:lnTo>
                    <a:lnTo>
                      <a:pt x="168" y="402"/>
                    </a:lnTo>
                    <a:lnTo>
                      <a:pt x="168" y="400"/>
                    </a:lnTo>
                    <a:lnTo>
                      <a:pt x="166" y="400"/>
                    </a:lnTo>
                    <a:lnTo>
                      <a:pt x="166" y="400"/>
                    </a:lnTo>
                    <a:lnTo>
                      <a:pt x="164" y="402"/>
                    </a:lnTo>
                    <a:lnTo>
                      <a:pt x="164" y="404"/>
                    </a:lnTo>
                    <a:lnTo>
                      <a:pt x="164" y="406"/>
                    </a:lnTo>
                    <a:lnTo>
                      <a:pt x="164" y="408"/>
                    </a:lnTo>
                    <a:lnTo>
                      <a:pt x="164" y="408"/>
                    </a:lnTo>
                    <a:lnTo>
                      <a:pt x="166" y="410"/>
                    </a:lnTo>
                    <a:lnTo>
                      <a:pt x="166" y="412"/>
                    </a:lnTo>
                    <a:lnTo>
                      <a:pt x="166" y="412"/>
                    </a:lnTo>
                    <a:lnTo>
                      <a:pt x="164" y="412"/>
                    </a:lnTo>
                    <a:lnTo>
                      <a:pt x="162" y="414"/>
                    </a:lnTo>
                    <a:lnTo>
                      <a:pt x="158" y="416"/>
                    </a:lnTo>
                    <a:lnTo>
                      <a:pt x="158" y="418"/>
                    </a:lnTo>
                    <a:lnTo>
                      <a:pt x="156" y="416"/>
                    </a:lnTo>
                    <a:lnTo>
                      <a:pt x="156" y="416"/>
                    </a:lnTo>
                    <a:lnTo>
                      <a:pt x="156" y="414"/>
                    </a:lnTo>
                    <a:lnTo>
                      <a:pt x="158" y="412"/>
                    </a:lnTo>
                    <a:lnTo>
                      <a:pt x="158" y="410"/>
                    </a:lnTo>
                    <a:lnTo>
                      <a:pt x="158" y="408"/>
                    </a:lnTo>
                    <a:lnTo>
                      <a:pt x="158" y="406"/>
                    </a:lnTo>
                    <a:lnTo>
                      <a:pt x="156" y="406"/>
                    </a:lnTo>
                    <a:lnTo>
                      <a:pt x="156" y="406"/>
                    </a:lnTo>
                    <a:lnTo>
                      <a:pt x="158" y="404"/>
                    </a:lnTo>
                    <a:lnTo>
                      <a:pt x="158" y="402"/>
                    </a:lnTo>
                    <a:lnTo>
                      <a:pt x="160" y="402"/>
                    </a:lnTo>
                    <a:lnTo>
                      <a:pt x="160" y="402"/>
                    </a:lnTo>
                    <a:lnTo>
                      <a:pt x="162" y="402"/>
                    </a:lnTo>
                    <a:lnTo>
                      <a:pt x="162" y="402"/>
                    </a:lnTo>
                    <a:lnTo>
                      <a:pt x="162" y="400"/>
                    </a:lnTo>
                    <a:lnTo>
                      <a:pt x="164" y="400"/>
                    </a:lnTo>
                    <a:lnTo>
                      <a:pt x="162" y="398"/>
                    </a:lnTo>
                    <a:lnTo>
                      <a:pt x="160" y="398"/>
                    </a:lnTo>
                    <a:lnTo>
                      <a:pt x="160" y="398"/>
                    </a:lnTo>
                    <a:lnTo>
                      <a:pt x="158" y="396"/>
                    </a:lnTo>
                    <a:lnTo>
                      <a:pt x="158" y="398"/>
                    </a:lnTo>
                    <a:lnTo>
                      <a:pt x="156" y="400"/>
                    </a:lnTo>
                    <a:lnTo>
                      <a:pt x="156" y="402"/>
                    </a:lnTo>
                    <a:lnTo>
                      <a:pt x="156" y="404"/>
                    </a:lnTo>
                    <a:lnTo>
                      <a:pt x="152" y="406"/>
                    </a:lnTo>
                    <a:lnTo>
                      <a:pt x="152" y="406"/>
                    </a:lnTo>
                    <a:lnTo>
                      <a:pt x="154" y="408"/>
                    </a:lnTo>
                    <a:lnTo>
                      <a:pt x="156" y="410"/>
                    </a:lnTo>
                    <a:lnTo>
                      <a:pt x="154" y="412"/>
                    </a:lnTo>
                    <a:lnTo>
                      <a:pt x="154" y="412"/>
                    </a:lnTo>
                    <a:lnTo>
                      <a:pt x="152" y="412"/>
                    </a:lnTo>
                    <a:lnTo>
                      <a:pt x="150" y="410"/>
                    </a:lnTo>
                    <a:lnTo>
                      <a:pt x="148" y="406"/>
                    </a:lnTo>
                    <a:lnTo>
                      <a:pt x="148" y="404"/>
                    </a:lnTo>
                    <a:lnTo>
                      <a:pt x="148" y="402"/>
                    </a:lnTo>
                    <a:lnTo>
                      <a:pt x="150" y="400"/>
                    </a:lnTo>
                    <a:lnTo>
                      <a:pt x="150" y="398"/>
                    </a:lnTo>
                    <a:lnTo>
                      <a:pt x="154" y="398"/>
                    </a:lnTo>
                    <a:lnTo>
                      <a:pt x="154" y="396"/>
                    </a:lnTo>
                    <a:lnTo>
                      <a:pt x="154" y="394"/>
                    </a:lnTo>
                    <a:lnTo>
                      <a:pt x="152" y="394"/>
                    </a:lnTo>
                    <a:lnTo>
                      <a:pt x="152" y="388"/>
                    </a:lnTo>
                    <a:lnTo>
                      <a:pt x="152" y="386"/>
                    </a:lnTo>
                    <a:lnTo>
                      <a:pt x="150" y="384"/>
                    </a:lnTo>
                    <a:lnTo>
                      <a:pt x="148" y="384"/>
                    </a:lnTo>
                    <a:lnTo>
                      <a:pt x="146" y="384"/>
                    </a:lnTo>
                    <a:lnTo>
                      <a:pt x="146" y="388"/>
                    </a:lnTo>
                    <a:lnTo>
                      <a:pt x="146" y="388"/>
                    </a:lnTo>
                    <a:lnTo>
                      <a:pt x="150" y="390"/>
                    </a:lnTo>
                    <a:lnTo>
                      <a:pt x="150" y="392"/>
                    </a:lnTo>
                    <a:lnTo>
                      <a:pt x="148" y="394"/>
                    </a:lnTo>
                    <a:lnTo>
                      <a:pt x="148" y="392"/>
                    </a:lnTo>
                    <a:lnTo>
                      <a:pt x="146" y="390"/>
                    </a:lnTo>
                    <a:lnTo>
                      <a:pt x="146" y="390"/>
                    </a:lnTo>
                    <a:lnTo>
                      <a:pt x="142" y="392"/>
                    </a:lnTo>
                    <a:lnTo>
                      <a:pt x="140" y="390"/>
                    </a:lnTo>
                    <a:lnTo>
                      <a:pt x="138" y="390"/>
                    </a:lnTo>
                    <a:lnTo>
                      <a:pt x="134" y="390"/>
                    </a:lnTo>
                    <a:lnTo>
                      <a:pt x="134" y="388"/>
                    </a:lnTo>
                    <a:lnTo>
                      <a:pt x="132" y="386"/>
                    </a:lnTo>
                    <a:lnTo>
                      <a:pt x="130" y="386"/>
                    </a:lnTo>
                    <a:lnTo>
                      <a:pt x="130" y="388"/>
                    </a:lnTo>
                    <a:lnTo>
                      <a:pt x="132" y="390"/>
                    </a:lnTo>
                    <a:lnTo>
                      <a:pt x="130" y="390"/>
                    </a:lnTo>
                    <a:lnTo>
                      <a:pt x="128" y="392"/>
                    </a:lnTo>
                    <a:lnTo>
                      <a:pt x="126" y="390"/>
                    </a:lnTo>
                    <a:lnTo>
                      <a:pt x="124" y="390"/>
                    </a:lnTo>
                    <a:lnTo>
                      <a:pt x="124" y="388"/>
                    </a:lnTo>
                    <a:lnTo>
                      <a:pt x="126" y="384"/>
                    </a:lnTo>
                    <a:lnTo>
                      <a:pt x="126" y="380"/>
                    </a:lnTo>
                    <a:lnTo>
                      <a:pt x="124" y="380"/>
                    </a:lnTo>
                    <a:lnTo>
                      <a:pt x="124" y="378"/>
                    </a:lnTo>
                    <a:lnTo>
                      <a:pt x="124" y="378"/>
                    </a:lnTo>
                    <a:lnTo>
                      <a:pt x="126" y="378"/>
                    </a:lnTo>
                    <a:lnTo>
                      <a:pt x="128" y="378"/>
                    </a:lnTo>
                    <a:lnTo>
                      <a:pt x="128" y="378"/>
                    </a:lnTo>
                    <a:lnTo>
                      <a:pt x="130" y="378"/>
                    </a:lnTo>
                    <a:lnTo>
                      <a:pt x="132" y="378"/>
                    </a:lnTo>
                    <a:lnTo>
                      <a:pt x="134" y="376"/>
                    </a:lnTo>
                    <a:lnTo>
                      <a:pt x="136" y="378"/>
                    </a:lnTo>
                    <a:lnTo>
                      <a:pt x="136" y="380"/>
                    </a:lnTo>
                    <a:lnTo>
                      <a:pt x="138" y="380"/>
                    </a:lnTo>
                    <a:lnTo>
                      <a:pt x="140" y="382"/>
                    </a:lnTo>
                    <a:lnTo>
                      <a:pt x="142" y="384"/>
                    </a:lnTo>
                    <a:lnTo>
                      <a:pt x="144" y="384"/>
                    </a:lnTo>
                    <a:lnTo>
                      <a:pt x="144" y="382"/>
                    </a:lnTo>
                    <a:lnTo>
                      <a:pt x="144" y="380"/>
                    </a:lnTo>
                    <a:lnTo>
                      <a:pt x="142" y="378"/>
                    </a:lnTo>
                    <a:lnTo>
                      <a:pt x="142" y="376"/>
                    </a:lnTo>
                    <a:lnTo>
                      <a:pt x="142" y="372"/>
                    </a:lnTo>
                    <a:lnTo>
                      <a:pt x="144" y="370"/>
                    </a:lnTo>
                    <a:lnTo>
                      <a:pt x="144" y="370"/>
                    </a:lnTo>
                    <a:lnTo>
                      <a:pt x="140" y="370"/>
                    </a:lnTo>
                    <a:lnTo>
                      <a:pt x="138" y="372"/>
                    </a:lnTo>
                    <a:lnTo>
                      <a:pt x="136" y="370"/>
                    </a:lnTo>
                    <a:lnTo>
                      <a:pt x="132" y="370"/>
                    </a:lnTo>
                    <a:lnTo>
                      <a:pt x="132" y="368"/>
                    </a:lnTo>
                    <a:lnTo>
                      <a:pt x="132" y="366"/>
                    </a:lnTo>
                    <a:lnTo>
                      <a:pt x="130" y="366"/>
                    </a:lnTo>
                    <a:lnTo>
                      <a:pt x="128" y="368"/>
                    </a:lnTo>
                    <a:lnTo>
                      <a:pt x="124" y="366"/>
                    </a:lnTo>
                    <a:lnTo>
                      <a:pt x="124" y="368"/>
                    </a:lnTo>
                    <a:lnTo>
                      <a:pt x="126" y="370"/>
                    </a:lnTo>
                    <a:lnTo>
                      <a:pt x="132" y="372"/>
                    </a:lnTo>
                    <a:lnTo>
                      <a:pt x="130" y="374"/>
                    </a:lnTo>
                    <a:lnTo>
                      <a:pt x="124" y="372"/>
                    </a:lnTo>
                    <a:lnTo>
                      <a:pt x="122" y="374"/>
                    </a:lnTo>
                    <a:lnTo>
                      <a:pt x="120" y="376"/>
                    </a:lnTo>
                    <a:lnTo>
                      <a:pt x="118" y="378"/>
                    </a:lnTo>
                    <a:lnTo>
                      <a:pt x="118" y="382"/>
                    </a:lnTo>
                    <a:lnTo>
                      <a:pt x="116" y="384"/>
                    </a:lnTo>
                    <a:lnTo>
                      <a:pt x="116" y="386"/>
                    </a:lnTo>
                    <a:lnTo>
                      <a:pt x="112" y="386"/>
                    </a:lnTo>
                    <a:lnTo>
                      <a:pt x="112" y="384"/>
                    </a:lnTo>
                    <a:lnTo>
                      <a:pt x="112" y="380"/>
                    </a:lnTo>
                    <a:lnTo>
                      <a:pt x="114" y="378"/>
                    </a:lnTo>
                    <a:lnTo>
                      <a:pt x="114" y="376"/>
                    </a:lnTo>
                    <a:lnTo>
                      <a:pt x="118" y="374"/>
                    </a:lnTo>
                    <a:lnTo>
                      <a:pt x="118" y="372"/>
                    </a:lnTo>
                    <a:lnTo>
                      <a:pt x="116" y="372"/>
                    </a:lnTo>
                    <a:lnTo>
                      <a:pt x="114" y="370"/>
                    </a:lnTo>
                    <a:lnTo>
                      <a:pt x="112" y="376"/>
                    </a:lnTo>
                    <a:lnTo>
                      <a:pt x="110" y="376"/>
                    </a:lnTo>
                    <a:lnTo>
                      <a:pt x="108" y="372"/>
                    </a:lnTo>
                    <a:lnTo>
                      <a:pt x="110" y="370"/>
                    </a:lnTo>
                    <a:lnTo>
                      <a:pt x="112" y="366"/>
                    </a:lnTo>
                    <a:lnTo>
                      <a:pt x="110" y="362"/>
                    </a:lnTo>
                    <a:lnTo>
                      <a:pt x="108" y="364"/>
                    </a:lnTo>
                    <a:lnTo>
                      <a:pt x="104" y="362"/>
                    </a:lnTo>
                    <a:lnTo>
                      <a:pt x="102" y="362"/>
                    </a:lnTo>
                    <a:lnTo>
                      <a:pt x="102" y="364"/>
                    </a:lnTo>
                    <a:lnTo>
                      <a:pt x="102" y="368"/>
                    </a:lnTo>
                    <a:lnTo>
                      <a:pt x="104" y="368"/>
                    </a:lnTo>
                    <a:lnTo>
                      <a:pt x="106" y="370"/>
                    </a:lnTo>
                    <a:lnTo>
                      <a:pt x="106" y="372"/>
                    </a:lnTo>
                    <a:lnTo>
                      <a:pt x="102" y="374"/>
                    </a:lnTo>
                    <a:lnTo>
                      <a:pt x="100" y="374"/>
                    </a:lnTo>
                    <a:lnTo>
                      <a:pt x="98" y="374"/>
                    </a:lnTo>
                    <a:lnTo>
                      <a:pt x="96" y="370"/>
                    </a:lnTo>
                    <a:lnTo>
                      <a:pt x="92" y="370"/>
                    </a:lnTo>
                    <a:lnTo>
                      <a:pt x="92" y="372"/>
                    </a:lnTo>
                    <a:lnTo>
                      <a:pt x="92" y="376"/>
                    </a:lnTo>
                    <a:lnTo>
                      <a:pt x="92" y="378"/>
                    </a:lnTo>
                    <a:lnTo>
                      <a:pt x="94" y="380"/>
                    </a:lnTo>
                    <a:lnTo>
                      <a:pt x="98" y="380"/>
                    </a:lnTo>
                    <a:lnTo>
                      <a:pt x="102" y="378"/>
                    </a:lnTo>
                    <a:lnTo>
                      <a:pt x="102" y="376"/>
                    </a:lnTo>
                    <a:lnTo>
                      <a:pt x="104" y="378"/>
                    </a:lnTo>
                    <a:lnTo>
                      <a:pt x="106" y="376"/>
                    </a:lnTo>
                    <a:lnTo>
                      <a:pt x="108" y="376"/>
                    </a:lnTo>
                    <a:lnTo>
                      <a:pt x="108" y="378"/>
                    </a:lnTo>
                    <a:lnTo>
                      <a:pt x="110" y="382"/>
                    </a:lnTo>
                    <a:lnTo>
                      <a:pt x="108" y="384"/>
                    </a:lnTo>
                    <a:lnTo>
                      <a:pt x="108" y="388"/>
                    </a:lnTo>
                    <a:lnTo>
                      <a:pt x="106" y="388"/>
                    </a:lnTo>
                    <a:lnTo>
                      <a:pt x="104" y="390"/>
                    </a:lnTo>
                    <a:lnTo>
                      <a:pt x="102" y="390"/>
                    </a:lnTo>
                    <a:lnTo>
                      <a:pt x="100" y="386"/>
                    </a:lnTo>
                    <a:lnTo>
                      <a:pt x="102" y="384"/>
                    </a:lnTo>
                    <a:lnTo>
                      <a:pt x="100" y="382"/>
                    </a:lnTo>
                    <a:lnTo>
                      <a:pt x="96" y="382"/>
                    </a:lnTo>
                    <a:lnTo>
                      <a:pt x="92" y="384"/>
                    </a:lnTo>
                    <a:lnTo>
                      <a:pt x="88" y="384"/>
                    </a:lnTo>
                    <a:lnTo>
                      <a:pt x="84" y="384"/>
                    </a:lnTo>
                    <a:lnTo>
                      <a:pt x="84" y="382"/>
                    </a:lnTo>
                    <a:lnTo>
                      <a:pt x="88" y="382"/>
                    </a:lnTo>
                    <a:lnTo>
                      <a:pt x="90" y="378"/>
                    </a:lnTo>
                    <a:lnTo>
                      <a:pt x="88" y="374"/>
                    </a:lnTo>
                    <a:lnTo>
                      <a:pt x="86" y="372"/>
                    </a:lnTo>
                    <a:lnTo>
                      <a:pt x="88" y="366"/>
                    </a:lnTo>
                    <a:lnTo>
                      <a:pt x="86" y="364"/>
                    </a:lnTo>
                    <a:lnTo>
                      <a:pt x="82" y="364"/>
                    </a:lnTo>
                    <a:lnTo>
                      <a:pt x="80" y="366"/>
                    </a:lnTo>
                    <a:lnTo>
                      <a:pt x="80" y="368"/>
                    </a:lnTo>
                    <a:lnTo>
                      <a:pt x="78" y="370"/>
                    </a:lnTo>
                    <a:lnTo>
                      <a:pt x="80" y="376"/>
                    </a:lnTo>
                    <a:lnTo>
                      <a:pt x="82" y="374"/>
                    </a:lnTo>
                    <a:lnTo>
                      <a:pt x="84" y="376"/>
                    </a:lnTo>
                    <a:lnTo>
                      <a:pt x="82" y="380"/>
                    </a:lnTo>
                    <a:lnTo>
                      <a:pt x="78" y="380"/>
                    </a:lnTo>
                    <a:lnTo>
                      <a:pt x="76" y="380"/>
                    </a:lnTo>
                    <a:lnTo>
                      <a:pt x="74" y="378"/>
                    </a:lnTo>
                    <a:lnTo>
                      <a:pt x="74" y="376"/>
                    </a:lnTo>
                    <a:lnTo>
                      <a:pt x="72" y="376"/>
                    </a:lnTo>
                    <a:lnTo>
                      <a:pt x="72" y="380"/>
                    </a:lnTo>
                    <a:lnTo>
                      <a:pt x="64" y="380"/>
                    </a:lnTo>
                    <a:lnTo>
                      <a:pt x="62" y="380"/>
                    </a:lnTo>
                    <a:lnTo>
                      <a:pt x="62" y="374"/>
                    </a:lnTo>
                    <a:lnTo>
                      <a:pt x="60" y="366"/>
                    </a:lnTo>
                    <a:lnTo>
                      <a:pt x="60" y="360"/>
                    </a:lnTo>
                    <a:lnTo>
                      <a:pt x="56" y="358"/>
                    </a:lnTo>
                    <a:lnTo>
                      <a:pt x="52" y="354"/>
                    </a:lnTo>
                    <a:lnTo>
                      <a:pt x="52" y="352"/>
                    </a:lnTo>
                    <a:lnTo>
                      <a:pt x="50" y="348"/>
                    </a:lnTo>
                    <a:lnTo>
                      <a:pt x="56" y="344"/>
                    </a:lnTo>
                    <a:lnTo>
                      <a:pt x="60" y="340"/>
                    </a:lnTo>
                    <a:lnTo>
                      <a:pt x="60" y="342"/>
                    </a:lnTo>
                    <a:lnTo>
                      <a:pt x="62" y="342"/>
                    </a:lnTo>
                    <a:lnTo>
                      <a:pt x="62" y="340"/>
                    </a:lnTo>
                    <a:lnTo>
                      <a:pt x="64" y="340"/>
                    </a:lnTo>
                    <a:lnTo>
                      <a:pt x="64" y="342"/>
                    </a:lnTo>
                    <a:lnTo>
                      <a:pt x="64" y="344"/>
                    </a:lnTo>
                    <a:lnTo>
                      <a:pt x="64" y="346"/>
                    </a:lnTo>
                    <a:lnTo>
                      <a:pt x="66" y="346"/>
                    </a:lnTo>
                    <a:lnTo>
                      <a:pt x="68" y="344"/>
                    </a:lnTo>
                    <a:lnTo>
                      <a:pt x="68" y="344"/>
                    </a:lnTo>
                    <a:lnTo>
                      <a:pt x="72" y="346"/>
                    </a:lnTo>
                    <a:lnTo>
                      <a:pt x="74" y="350"/>
                    </a:lnTo>
                    <a:lnTo>
                      <a:pt x="80" y="354"/>
                    </a:lnTo>
                    <a:lnTo>
                      <a:pt x="82" y="356"/>
                    </a:lnTo>
                    <a:lnTo>
                      <a:pt x="84" y="356"/>
                    </a:lnTo>
                    <a:lnTo>
                      <a:pt x="82" y="352"/>
                    </a:lnTo>
                    <a:lnTo>
                      <a:pt x="82" y="350"/>
                    </a:lnTo>
                    <a:lnTo>
                      <a:pt x="78" y="348"/>
                    </a:lnTo>
                    <a:lnTo>
                      <a:pt x="78" y="348"/>
                    </a:lnTo>
                    <a:lnTo>
                      <a:pt x="78" y="346"/>
                    </a:lnTo>
                    <a:lnTo>
                      <a:pt x="80" y="346"/>
                    </a:lnTo>
                    <a:lnTo>
                      <a:pt x="84" y="346"/>
                    </a:lnTo>
                    <a:lnTo>
                      <a:pt x="88" y="346"/>
                    </a:lnTo>
                    <a:lnTo>
                      <a:pt x="90" y="346"/>
                    </a:lnTo>
                    <a:lnTo>
                      <a:pt x="92" y="348"/>
                    </a:lnTo>
                    <a:lnTo>
                      <a:pt x="94" y="350"/>
                    </a:lnTo>
                    <a:lnTo>
                      <a:pt x="94" y="350"/>
                    </a:lnTo>
                    <a:lnTo>
                      <a:pt x="96" y="350"/>
                    </a:lnTo>
                    <a:lnTo>
                      <a:pt x="96" y="348"/>
                    </a:lnTo>
                    <a:lnTo>
                      <a:pt x="98" y="344"/>
                    </a:lnTo>
                    <a:lnTo>
                      <a:pt x="100" y="344"/>
                    </a:lnTo>
                    <a:lnTo>
                      <a:pt x="100" y="340"/>
                    </a:lnTo>
                    <a:lnTo>
                      <a:pt x="100" y="338"/>
                    </a:lnTo>
                    <a:lnTo>
                      <a:pt x="96" y="336"/>
                    </a:lnTo>
                    <a:lnTo>
                      <a:pt x="94" y="336"/>
                    </a:lnTo>
                    <a:lnTo>
                      <a:pt x="94" y="338"/>
                    </a:lnTo>
                    <a:lnTo>
                      <a:pt x="92" y="336"/>
                    </a:lnTo>
                    <a:lnTo>
                      <a:pt x="90" y="338"/>
                    </a:lnTo>
                    <a:lnTo>
                      <a:pt x="90" y="340"/>
                    </a:lnTo>
                    <a:lnTo>
                      <a:pt x="90" y="342"/>
                    </a:lnTo>
                    <a:lnTo>
                      <a:pt x="80" y="342"/>
                    </a:lnTo>
                    <a:lnTo>
                      <a:pt x="80" y="342"/>
                    </a:lnTo>
                    <a:lnTo>
                      <a:pt x="80" y="338"/>
                    </a:lnTo>
                    <a:lnTo>
                      <a:pt x="80" y="336"/>
                    </a:lnTo>
                    <a:lnTo>
                      <a:pt x="78" y="336"/>
                    </a:lnTo>
                    <a:lnTo>
                      <a:pt x="78" y="338"/>
                    </a:lnTo>
                    <a:lnTo>
                      <a:pt x="76" y="342"/>
                    </a:lnTo>
                    <a:lnTo>
                      <a:pt x="74" y="344"/>
                    </a:lnTo>
                    <a:lnTo>
                      <a:pt x="72" y="342"/>
                    </a:lnTo>
                    <a:lnTo>
                      <a:pt x="70" y="340"/>
                    </a:lnTo>
                    <a:lnTo>
                      <a:pt x="70" y="338"/>
                    </a:lnTo>
                    <a:lnTo>
                      <a:pt x="74" y="338"/>
                    </a:lnTo>
                    <a:lnTo>
                      <a:pt x="74" y="336"/>
                    </a:lnTo>
                    <a:lnTo>
                      <a:pt x="72" y="334"/>
                    </a:lnTo>
                    <a:lnTo>
                      <a:pt x="70" y="332"/>
                    </a:lnTo>
                    <a:lnTo>
                      <a:pt x="66" y="332"/>
                    </a:lnTo>
                    <a:lnTo>
                      <a:pt x="64" y="334"/>
                    </a:lnTo>
                    <a:lnTo>
                      <a:pt x="64" y="336"/>
                    </a:lnTo>
                    <a:lnTo>
                      <a:pt x="66" y="338"/>
                    </a:lnTo>
                    <a:lnTo>
                      <a:pt x="66" y="338"/>
                    </a:lnTo>
                    <a:lnTo>
                      <a:pt x="64" y="338"/>
                    </a:lnTo>
                    <a:lnTo>
                      <a:pt x="60" y="338"/>
                    </a:lnTo>
                    <a:lnTo>
                      <a:pt x="60" y="336"/>
                    </a:lnTo>
                    <a:lnTo>
                      <a:pt x="64" y="332"/>
                    </a:lnTo>
                    <a:lnTo>
                      <a:pt x="66" y="330"/>
                    </a:lnTo>
                    <a:lnTo>
                      <a:pt x="68" y="328"/>
                    </a:lnTo>
                    <a:lnTo>
                      <a:pt x="66" y="328"/>
                    </a:lnTo>
                    <a:lnTo>
                      <a:pt x="62" y="326"/>
                    </a:lnTo>
                    <a:lnTo>
                      <a:pt x="60" y="326"/>
                    </a:lnTo>
                    <a:lnTo>
                      <a:pt x="60" y="322"/>
                    </a:lnTo>
                    <a:lnTo>
                      <a:pt x="58" y="318"/>
                    </a:lnTo>
                    <a:lnTo>
                      <a:pt x="56" y="316"/>
                    </a:lnTo>
                    <a:lnTo>
                      <a:pt x="54" y="314"/>
                    </a:lnTo>
                    <a:lnTo>
                      <a:pt x="50" y="314"/>
                    </a:lnTo>
                    <a:lnTo>
                      <a:pt x="46" y="312"/>
                    </a:lnTo>
                    <a:lnTo>
                      <a:pt x="46" y="314"/>
                    </a:lnTo>
                    <a:lnTo>
                      <a:pt x="46" y="316"/>
                    </a:lnTo>
                    <a:lnTo>
                      <a:pt x="48" y="322"/>
                    </a:lnTo>
                    <a:lnTo>
                      <a:pt x="50" y="324"/>
                    </a:lnTo>
                    <a:lnTo>
                      <a:pt x="48" y="324"/>
                    </a:lnTo>
                    <a:lnTo>
                      <a:pt x="46" y="324"/>
                    </a:lnTo>
                    <a:lnTo>
                      <a:pt x="42" y="310"/>
                    </a:lnTo>
                    <a:lnTo>
                      <a:pt x="32" y="292"/>
                    </a:lnTo>
                    <a:lnTo>
                      <a:pt x="28" y="280"/>
                    </a:lnTo>
                    <a:lnTo>
                      <a:pt x="28" y="276"/>
                    </a:lnTo>
                    <a:lnTo>
                      <a:pt x="26" y="272"/>
                    </a:lnTo>
                    <a:lnTo>
                      <a:pt x="24" y="266"/>
                    </a:lnTo>
                    <a:lnTo>
                      <a:pt x="28" y="264"/>
                    </a:lnTo>
                    <a:lnTo>
                      <a:pt x="30" y="264"/>
                    </a:lnTo>
                    <a:lnTo>
                      <a:pt x="30" y="264"/>
                    </a:lnTo>
                    <a:lnTo>
                      <a:pt x="30" y="268"/>
                    </a:lnTo>
                    <a:lnTo>
                      <a:pt x="30" y="272"/>
                    </a:lnTo>
                    <a:lnTo>
                      <a:pt x="30" y="272"/>
                    </a:lnTo>
                    <a:lnTo>
                      <a:pt x="32" y="274"/>
                    </a:lnTo>
                    <a:lnTo>
                      <a:pt x="34" y="272"/>
                    </a:lnTo>
                    <a:lnTo>
                      <a:pt x="34" y="270"/>
                    </a:lnTo>
                    <a:lnTo>
                      <a:pt x="34" y="268"/>
                    </a:lnTo>
                    <a:lnTo>
                      <a:pt x="34" y="264"/>
                    </a:lnTo>
                    <a:lnTo>
                      <a:pt x="34" y="264"/>
                    </a:lnTo>
                    <a:lnTo>
                      <a:pt x="34" y="256"/>
                    </a:lnTo>
                    <a:lnTo>
                      <a:pt x="34" y="252"/>
                    </a:lnTo>
                    <a:lnTo>
                      <a:pt x="34" y="248"/>
                    </a:lnTo>
                    <a:lnTo>
                      <a:pt x="32" y="248"/>
                    </a:lnTo>
                    <a:lnTo>
                      <a:pt x="32" y="246"/>
                    </a:lnTo>
                    <a:lnTo>
                      <a:pt x="32" y="238"/>
                    </a:lnTo>
                    <a:lnTo>
                      <a:pt x="32" y="236"/>
                    </a:lnTo>
                    <a:lnTo>
                      <a:pt x="30" y="236"/>
                    </a:lnTo>
                    <a:lnTo>
                      <a:pt x="28" y="238"/>
                    </a:lnTo>
                    <a:lnTo>
                      <a:pt x="28" y="242"/>
                    </a:lnTo>
                    <a:lnTo>
                      <a:pt x="28" y="244"/>
                    </a:lnTo>
                    <a:lnTo>
                      <a:pt x="28" y="246"/>
                    </a:lnTo>
                    <a:lnTo>
                      <a:pt x="30" y="254"/>
                    </a:lnTo>
                    <a:lnTo>
                      <a:pt x="30" y="256"/>
                    </a:lnTo>
                    <a:lnTo>
                      <a:pt x="30" y="260"/>
                    </a:lnTo>
                    <a:lnTo>
                      <a:pt x="28" y="260"/>
                    </a:lnTo>
                    <a:lnTo>
                      <a:pt x="26" y="260"/>
                    </a:lnTo>
                    <a:lnTo>
                      <a:pt x="26" y="264"/>
                    </a:lnTo>
                    <a:lnTo>
                      <a:pt x="24" y="264"/>
                    </a:lnTo>
                    <a:lnTo>
                      <a:pt x="22" y="238"/>
                    </a:lnTo>
                    <a:lnTo>
                      <a:pt x="20" y="230"/>
                    </a:lnTo>
                    <a:lnTo>
                      <a:pt x="20" y="222"/>
                    </a:lnTo>
                    <a:lnTo>
                      <a:pt x="20" y="220"/>
                    </a:lnTo>
                    <a:lnTo>
                      <a:pt x="20" y="218"/>
                    </a:lnTo>
                    <a:lnTo>
                      <a:pt x="22" y="216"/>
                    </a:lnTo>
                    <a:lnTo>
                      <a:pt x="22" y="214"/>
                    </a:lnTo>
                    <a:lnTo>
                      <a:pt x="18" y="214"/>
                    </a:lnTo>
                    <a:lnTo>
                      <a:pt x="18" y="212"/>
                    </a:lnTo>
                    <a:lnTo>
                      <a:pt x="18" y="210"/>
                    </a:lnTo>
                    <a:lnTo>
                      <a:pt x="18" y="204"/>
                    </a:lnTo>
                    <a:lnTo>
                      <a:pt x="18" y="194"/>
                    </a:lnTo>
                    <a:lnTo>
                      <a:pt x="18" y="192"/>
                    </a:lnTo>
                    <a:lnTo>
                      <a:pt x="20" y="190"/>
                    </a:lnTo>
                    <a:lnTo>
                      <a:pt x="16" y="184"/>
                    </a:lnTo>
                    <a:lnTo>
                      <a:pt x="16" y="178"/>
                    </a:lnTo>
                    <a:lnTo>
                      <a:pt x="16" y="170"/>
                    </a:lnTo>
                    <a:lnTo>
                      <a:pt x="14" y="164"/>
                    </a:lnTo>
                    <a:lnTo>
                      <a:pt x="14" y="154"/>
                    </a:lnTo>
                    <a:lnTo>
                      <a:pt x="12" y="154"/>
                    </a:lnTo>
                    <a:lnTo>
                      <a:pt x="10" y="144"/>
                    </a:lnTo>
                    <a:lnTo>
                      <a:pt x="12" y="142"/>
                    </a:lnTo>
                    <a:lnTo>
                      <a:pt x="14" y="144"/>
                    </a:lnTo>
                    <a:lnTo>
                      <a:pt x="20" y="146"/>
                    </a:lnTo>
                    <a:lnTo>
                      <a:pt x="22" y="144"/>
                    </a:lnTo>
                    <a:lnTo>
                      <a:pt x="18" y="142"/>
                    </a:lnTo>
                    <a:lnTo>
                      <a:pt x="14" y="140"/>
                    </a:lnTo>
                    <a:lnTo>
                      <a:pt x="12" y="140"/>
                    </a:lnTo>
                    <a:lnTo>
                      <a:pt x="8" y="142"/>
                    </a:lnTo>
                    <a:lnTo>
                      <a:pt x="6" y="140"/>
                    </a:lnTo>
                    <a:lnTo>
                      <a:pt x="6" y="134"/>
                    </a:lnTo>
                    <a:lnTo>
                      <a:pt x="2" y="124"/>
                    </a:lnTo>
                    <a:lnTo>
                      <a:pt x="0" y="116"/>
                    </a:lnTo>
                    <a:lnTo>
                      <a:pt x="16" y="116"/>
                    </a:lnTo>
                    <a:lnTo>
                      <a:pt x="16" y="124"/>
                    </a:lnTo>
                    <a:lnTo>
                      <a:pt x="100" y="124"/>
                    </a:lnTo>
                    <a:lnTo>
                      <a:pt x="100" y="60"/>
                    </a:lnTo>
                    <a:lnTo>
                      <a:pt x="150" y="58"/>
                    </a:lnTo>
                    <a:lnTo>
                      <a:pt x="150" y="2"/>
                    </a:lnTo>
                    <a:lnTo>
                      <a:pt x="150" y="2"/>
                    </a:lnTo>
                    <a:lnTo>
                      <a:pt x="150" y="2"/>
                    </a:lnTo>
                    <a:close/>
                  </a:path>
                </a:pathLst>
              </a:custGeom>
              <a:grpFill/>
              <a:ln w="3175" cmpd="sng">
                <a:solidFill>
                  <a:srgbClr val="000000"/>
                </a:solidFill>
                <a:round/>
                <a:headEnd/>
                <a:tailEnd/>
              </a:ln>
            </p:spPr>
            <p:txBody>
              <a:bodyPr/>
              <a:lstStyle/>
              <a:p>
                <a:endParaRPr lang="en-US" sz="2600" dirty="0"/>
              </a:p>
            </p:txBody>
          </p:sp>
          <p:sp>
            <p:nvSpPr>
              <p:cNvPr id="1082" name="Freeform 299"/>
              <p:cNvSpPr>
                <a:spLocks/>
              </p:cNvSpPr>
              <p:nvPr/>
            </p:nvSpPr>
            <p:spPr bwMode="auto">
              <a:xfrm>
                <a:off x="3810" y="2943"/>
                <a:ext cx="4" cy="8"/>
              </a:xfrm>
              <a:custGeom>
                <a:avLst/>
                <a:gdLst>
                  <a:gd name="T0" fmla="*/ 2 w 4"/>
                  <a:gd name="T1" fmla="*/ 0 h 8"/>
                  <a:gd name="T2" fmla="*/ 2 w 4"/>
                  <a:gd name="T3" fmla="*/ 0 h 8"/>
                  <a:gd name="T4" fmla="*/ 2 w 4"/>
                  <a:gd name="T5" fmla="*/ 0 h 8"/>
                  <a:gd name="T6" fmla="*/ 4 w 4"/>
                  <a:gd name="T7" fmla="*/ 4 h 8"/>
                  <a:gd name="T8" fmla="*/ 4 w 4"/>
                  <a:gd name="T9" fmla="*/ 6 h 8"/>
                  <a:gd name="T10" fmla="*/ 2 w 4"/>
                  <a:gd name="T11" fmla="*/ 8 h 8"/>
                  <a:gd name="T12" fmla="*/ 0 w 4"/>
                  <a:gd name="T13" fmla="*/ 6 h 8"/>
                  <a:gd name="T14" fmla="*/ 0 w 4"/>
                  <a:gd name="T15" fmla="*/ 4 h 8"/>
                  <a:gd name="T16" fmla="*/ 0 w 4"/>
                  <a:gd name="T17" fmla="*/ 2 h 8"/>
                  <a:gd name="T18" fmla="*/ 0 w 4"/>
                  <a:gd name="T19" fmla="*/ 2 h 8"/>
                  <a:gd name="T20" fmla="*/ 2 w 4"/>
                  <a:gd name="T21" fmla="*/ 0 h 8"/>
                  <a:gd name="T22" fmla="*/ 2 w 4"/>
                  <a:gd name="T23" fmla="*/ 0 h 8"/>
                  <a:gd name="T24" fmla="*/ 2 w 4"/>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8">
                    <a:moveTo>
                      <a:pt x="2" y="0"/>
                    </a:moveTo>
                    <a:lnTo>
                      <a:pt x="2" y="0"/>
                    </a:lnTo>
                    <a:lnTo>
                      <a:pt x="2" y="0"/>
                    </a:lnTo>
                    <a:lnTo>
                      <a:pt x="4" y="4"/>
                    </a:lnTo>
                    <a:lnTo>
                      <a:pt x="4" y="6"/>
                    </a:lnTo>
                    <a:lnTo>
                      <a:pt x="2" y="8"/>
                    </a:lnTo>
                    <a:lnTo>
                      <a:pt x="0" y="6"/>
                    </a:lnTo>
                    <a:lnTo>
                      <a:pt x="0" y="4"/>
                    </a:lnTo>
                    <a:lnTo>
                      <a:pt x="0" y="2"/>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83" name="Freeform 300"/>
              <p:cNvSpPr>
                <a:spLocks/>
              </p:cNvSpPr>
              <p:nvPr/>
            </p:nvSpPr>
            <p:spPr bwMode="auto">
              <a:xfrm>
                <a:off x="3766" y="2943"/>
                <a:ext cx="8" cy="8"/>
              </a:xfrm>
              <a:custGeom>
                <a:avLst/>
                <a:gdLst>
                  <a:gd name="T0" fmla="*/ 2 w 8"/>
                  <a:gd name="T1" fmla="*/ 0 h 8"/>
                  <a:gd name="T2" fmla="*/ 6 w 8"/>
                  <a:gd name="T3" fmla="*/ 2 h 8"/>
                  <a:gd name="T4" fmla="*/ 8 w 8"/>
                  <a:gd name="T5" fmla="*/ 6 h 8"/>
                  <a:gd name="T6" fmla="*/ 8 w 8"/>
                  <a:gd name="T7" fmla="*/ 8 h 8"/>
                  <a:gd name="T8" fmla="*/ 6 w 8"/>
                  <a:gd name="T9" fmla="*/ 8 h 8"/>
                  <a:gd name="T10" fmla="*/ 4 w 8"/>
                  <a:gd name="T11" fmla="*/ 6 h 8"/>
                  <a:gd name="T12" fmla="*/ 2 w 8"/>
                  <a:gd name="T13" fmla="*/ 4 h 8"/>
                  <a:gd name="T14" fmla="*/ 0 w 8"/>
                  <a:gd name="T15" fmla="*/ 2 h 8"/>
                  <a:gd name="T16" fmla="*/ 2 w 8"/>
                  <a:gd name="T17" fmla="*/ 2 h 8"/>
                  <a:gd name="T18" fmla="*/ 2 w 8"/>
                  <a:gd name="T19" fmla="*/ 0 h 8"/>
                  <a:gd name="T20" fmla="*/ 2 w 8"/>
                  <a:gd name="T21" fmla="*/ 0 h 8"/>
                  <a:gd name="T22" fmla="*/ 2 w 8"/>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2" y="0"/>
                    </a:moveTo>
                    <a:lnTo>
                      <a:pt x="6" y="2"/>
                    </a:lnTo>
                    <a:lnTo>
                      <a:pt x="8" y="6"/>
                    </a:lnTo>
                    <a:lnTo>
                      <a:pt x="8" y="8"/>
                    </a:lnTo>
                    <a:lnTo>
                      <a:pt x="6" y="8"/>
                    </a:lnTo>
                    <a:lnTo>
                      <a:pt x="4" y="6"/>
                    </a:lnTo>
                    <a:lnTo>
                      <a:pt x="2" y="4"/>
                    </a:lnTo>
                    <a:lnTo>
                      <a:pt x="0" y="2"/>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84" name="Freeform 301"/>
              <p:cNvSpPr>
                <a:spLocks/>
              </p:cNvSpPr>
              <p:nvPr/>
            </p:nvSpPr>
            <p:spPr bwMode="auto">
              <a:xfrm>
                <a:off x="3816" y="2945"/>
                <a:ext cx="6" cy="6"/>
              </a:xfrm>
              <a:custGeom>
                <a:avLst/>
                <a:gdLst>
                  <a:gd name="T0" fmla="*/ 4 w 6"/>
                  <a:gd name="T1" fmla="*/ 0 h 6"/>
                  <a:gd name="T2" fmla="*/ 4 w 6"/>
                  <a:gd name="T3" fmla="*/ 0 h 6"/>
                  <a:gd name="T4" fmla="*/ 6 w 6"/>
                  <a:gd name="T5" fmla="*/ 0 h 6"/>
                  <a:gd name="T6" fmla="*/ 6 w 6"/>
                  <a:gd name="T7" fmla="*/ 2 h 6"/>
                  <a:gd name="T8" fmla="*/ 4 w 6"/>
                  <a:gd name="T9" fmla="*/ 4 h 6"/>
                  <a:gd name="T10" fmla="*/ 2 w 6"/>
                  <a:gd name="T11" fmla="*/ 6 h 6"/>
                  <a:gd name="T12" fmla="*/ 0 w 6"/>
                  <a:gd name="T13" fmla="*/ 6 h 6"/>
                  <a:gd name="T14" fmla="*/ 0 w 6"/>
                  <a:gd name="T15" fmla="*/ 4 h 6"/>
                  <a:gd name="T16" fmla="*/ 2 w 6"/>
                  <a:gd name="T17" fmla="*/ 2 h 6"/>
                  <a:gd name="T18" fmla="*/ 4 w 6"/>
                  <a:gd name="T19" fmla="*/ 0 h 6"/>
                  <a:gd name="T20" fmla="*/ 4 w 6"/>
                  <a:gd name="T21" fmla="*/ 0 h 6"/>
                  <a:gd name="T22" fmla="*/ 4 w 6"/>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4" y="0"/>
                    </a:moveTo>
                    <a:lnTo>
                      <a:pt x="4" y="0"/>
                    </a:lnTo>
                    <a:lnTo>
                      <a:pt x="6" y="0"/>
                    </a:lnTo>
                    <a:lnTo>
                      <a:pt x="6" y="2"/>
                    </a:lnTo>
                    <a:lnTo>
                      <a:pt x="4" y="4"/>
                    </a:lnTo>
                    <a:lnTo>
                      <a:pt x="2" y="6"/>
                    </a:lnTo>
                    <a:lnTo>
                      <a:pt x="0" y="6"/>
                    </a:lnTo>
                    <a:lnTo>
                      <a:pt x="0" y="4"/>
                    </a:lnTo>
                    <a:lnTo>
                      <a:pt x="2" y="2"/>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85" name="Freeform 302"/>
              <p:cNvSpPr>
                <a:spLocks/>
              </p:cNvSpPr>
              <p:nvPr/>
            </p:nvSpPr>
            <p:spPr bwMode="auto">
              <a:xfrm>
                <a:off x="3780" y="2945"/>
                <a:ext cx="2" cy="6"/>
              </a:xfrm>
              <a:custGeom>
                <a:avLst/>
                <a:gdLst>
                  <a:gd name="T0" fmla="*/ 0 w 2"/>
                  <a:gd name="T1" fmla="*/ 0 h 6"/>
                  <a:gd name="T2" fmla="*/ 0 w 2"/>
                  <a:gd name="T3" fmla="*/ 0 h 6"/>
                  <a:gd name="T4" fmla="*/ 2 w 2"/>
                  <a:gd name="T5" fmla="*/ 2 h 6"/>
                  <a:gd name="T6" fmla="*/ 2 w 2"/>
                  <a:gd name="T7" fmla="*/ 6 h 6"/>
                  <a:gd name="T8" fmla="*/ 2 w 2"/>
                  <a:gd name="T9" fmla="*/ 6 h 6"/>
                  <a:gd name="T10" fmla="*/ 0 w 2"/>
                  <a:gd name="T11" fmla="*/ 6 h 6"/>
                  <a:gd name="T12" fmla="*/ 0 w 2"/>
                  <a:gd name="T13" fmla="*/ 4 h 6"/>
                  <a:gd name="T14" fmla="*/ 0 w 2"/>
                  <a:gd name="T15" fmla="*/ 0 h 6"/>
                  <a:gd name="T16" fmla="*/ 0 w 2"/>
                  <a:gd name="T17" fmla="*/ 0 h 6"/>
                  <a:gd name="T18" fmla="*/ 0 w 2"/>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0"/>
                    </a:moveTo>
                    <a:lnTo>
                      <a:pt x="0" y="0"/>
                    </a:lnTo>
                    <a:lnTo>
                      <a:pt x="2" y="2"/>
                    </a:lnTo>
                    <a:lnTo>
                      <a:pt x="2" y="6"/>
                    </a:lnTo>
                    <a:lnTo>
                      <a:pt x="2" y="6"/>
                    </a:lnTo>
                    <a:lnTo>
                      <a:pt x="0" y="6"/>
                    </a:lnTo>
                    <a:lnTo>
                      <a:pt x="0" y="4"/>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86" name="Freeform 303"/>
              <p:cNvSpPr>
                <a:spLocks/>
              </p:cNvSpPr>
              <p:nvPr/>
            </p:nvSpPr>
            <p:spPr bwMode="auto">
              <a:xfrm>
                <a:off x="3818" y="2951"/>
                <a:ext cx="8" cy="6"/>
              </a:xfrm>
              <a:custGeom>
                <a:avLst/>
                <a:gdLst>
                  <a:gd name="T0" fmla="*/ 4 w 8"/>
                  <a:gd name="T1" fmla="*/ 0 h 6"/>
                  <a:gd name="T2" fmla="*/ 4 w 8"/>
                  <a:gd name="T3" fmla="*/ 0 h 6"/>
                  <a:gd name="T4" fmla="*/ 6 w 8"/>
                  <a:gd name="T5" fmla="*/ 0 h 6"/>
                  <a:gd name="T6" fmla="*/ 8 w 8"/>
                  <a:gd name="T7" fmla="*/ 2 h 6"/>
                  <a:gd name="T8" fmla="*/ 6 w 8"/>
                  <a:gd name="T9" fmla="*/ 4 h 6"/>
                  <a:gd name="T10" fmla="*/ 4 w 8"/>
                  <a:gd name="T11" fmla="*/ 6 h 6"/>
                  <a:gd name="T12" fmla="*/ 0 w 8"/>
                  <a:gd name="T13" fmla="*/ 4 h 6"/>
                  <a:gd name="T14" fmla="*/ 0 w 8"/>
                  <a:gd name="T15" fmla="*/ 2 h 6"/>
                  <a:gd name="T16" fmla="*/ 0 w 8"/>
                  <a:gd name="T17" fmla="*/ 2 h 6"/>
                  <a:gd name="T18" fmla="*/ 2 w 8"/>
                  <a:gd name="T19" fmla="*/ 2 h 6"/>
                  <a:gd name="T20" fmla="*/ 4 w 8"/>
                  <a:gd name="T21" fmla="*/ 0 h 6"/>
                  <a:gd name="T22" fmla="*/ 4 w 8"/>
                  <a:gd name="T23" fmla="*/ 0 h 6"/>
                  <a:gd name="T24" fmla="*/ 4 w 8"/>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4" y="0"/>
                    </a:moveTo>
                    <a:lnTo>
                      <a:pt x="4" y="0"/>
                    </a:lnTo>
                    <a:lnTo>
                      <a:pt x="6" y="0"/>
                    </a:lnTo>
                    <a:lnTo>
                      <a:pt x="8" y="2"/>
                    </a:lnTo>
                    <a:lnTo>
                      <a:pt x="6" y="4"/>
                    </a:lnTo>
                    <a:lnTo>
                      <a:pt x="4" y="6"/>
                    </a:lnTo>
                    <a:lnTo>
                      <a:pt x="0" y="4"/>
                    </a:lnTo>
                    <a:lnTo>
                      <a:pt x="0" y="2"/>
                    </a:lnTo>
                    <a:lnTo>
                      <a:pt x="0" y="2"/>
                    </a:lnTo>
                    <a:lnTo>
                      <a:pt x="2" y="2"/>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87" name="Freeform 304"/>
              <p:cNvSpPr>
                <a:spLocks/>
              </p:cNvSpPr>
              <p:nvPr/>
            </p:nvSpPr>
            <p:spPr bwMode="auto">
              <a:xfrm>
                <a:off x="3780" y="2953"/>
                <a:ext cx="8" cy="6"/>
              </a:xfrm>
              <a:custGeom>
                <a:avLst/>
                <a:gdLst>
                  <a:gd name="T0" fmla="*/ 0 w 8"/>
                  <a:gd name="T1" fmla="*/ 6 h 6"/>
                  <a:gd name="T2" fmla="*/ 0 w 8"/>
                  <a:gd name="T3" fmla="*/ 6 h 6"/>
                  <a:gd name="T4" fmla="*/ 0 w 8"/>
                  <a:gd name="T5" fmla="*/ 4 h 6"/>
                  <a:gd name="T6" fmla="*/ 0 w 8"/>
                  <a:gd name="T7" fmla="*/ 4 h 6"/>
                  <a:gd name="T8" fmla="*/ 0 w 8"/>
                  <a:gd name="T9" fmla="*/ 2 h 6"/>
                  <a:gd name="T10" fmla="*/ 2 w 8"/>
                  <a:gd name="T11" fmla="*/ 0 h 6"/>
                  <a:gd name="T12" fmla="*/ 4 w 8"/>
                  <a:gd name="T13" fmla="*/ 2 h 6"/>
                  <a:gd name="T14" fmla="*/ 6 w 8"/>
                  <a:gd name="T15" fmla="*/ 2 h 6"/>
                  <a:gd name="T16" fmla="*/ 8 w 8"/>
                  <a:gd name="T17" fmla="*/ 2 h 6"/>
                  <a:gd name="T18" fmla="*/ 8 w 8"/>
                  <a:gd name="T19" fmla="*/ 4 h 6"/>
                  <a:gd name="T20" fmla="*/ 8 w 8"/>
                  <a:gd name="T21" fmla="*/ 4 h 6"/>
                  <a:gd name="T22" fmla="*/ 6 w 8"/>
                  <a:gd name="T23" fmla="*/ 6 h 6"/>
                  <a:gd name="T24" fmla="*/ 4 w 8"/>
                  <a:gd name="T25" fmla="*/ 6 h 6"/>
                  <a:gd name="T26" fmla="*/ 0 w 8"/>
                  <a:gd name="T27" fmla="*/ 6 h 6"/>
                  <a:gd name="T28" fmla="*/ 0 w 8"/>
                  <a:gd name="T29" fmla="*/ 6 h 6"/>
                  <a:gd name="T30" fmla="*/ 0 w 8"/>
                  <a:gd name="T3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6">
                    <a:moveTo>
                      <a:pt x="0" y="6"/>
                    </a:moveTo>
                    <a:lnTo>
                      <a:pt x="0" y="6"/>
                    </a:lnTo>
                    <a:lnTo>
                      <a:pt x="0" y="4"/>
                    </a:lnTo>
                    <a:lnTo>
                      <a:pt x="0" y="4"/>
                    </a:lnTo>
                    <a:lnTo>
                      <a:pt x="0" y="2"/>
                    </a:lnTo>
                    <a:lnTo>
                      <a:pt x="2" y="0"/>
                    </a:lnTo>
                    <a:lnTo>
                      <a:pt x="4" y="2"/>
                    </a:lnTo>
                    <a:lnTo>
                      <a:pt x="6" y="2"/>
                    </a:lnTo>
                    <a:lnTo>
                      <a:pt x="8" y="2"/>
                    </a:lnTo>
                    <a:lnTo>
                      <a:pt x="8" y="4"/>
                    </a:lnTo>
                    <a:lnTo>
                      <a:pt x="8" y="4"/>
                    </a:lnTo>
                    <a:lnTo>
                      <a:pt x="6" y="6"/>
                    </a:lnTo>
                    <a:lnTo>
                      <a:pt x="4" y="6"/>
                    </a:lnTo>
                    <a:lnTo>
                      <a:pt x="0" y="6"/>
                    </a:lnTo>
                    <a:lnTo>
                      <a:pt x="0" y="6"/>
                    </a:lnTo>
                    <a:lnTo>
                      <a:pt x="0" y="6"/>
                    </a:lnTo>
                    <a:close/>
                  </a:path>
                </a:pathLst>
              </a:custGeom>
              <a:grpFill/>
              <a:ln w="3175" cmpd="sng">
                <a:solidFill>
                  <a:srgbClr val="000000"/>
                </a:solidFill>
                <a:round/>
                <a:headEnd/>
                <a:tailEnd/>
              </a:ln>
            </p:spPr>
            <p:txBody>
              <a:bodyPr/>
              <a:lstStyle/>
              <a:p>
                <a:endParaRPr lang="en-US" sz="2600" dirty="0"/>
              </a:p>
            </p:txBody>
          </p:sp>
          <p:sp>
            <p:nvSpPr>
              <p:cNvPr id="1088" name="Freeform 305"/>
              <p:cNvSpPr>
                <a:spLocks/>
              </p:cNvSpPr>
              <p:nvPr/>
            </p:nvSpPr>
            <p:spPr bwMode="auto">
              <a:xfrm>
                <a:off x="3762" y="2961"/>
                <a:ext cx="6" cy="6"/>
              </a:xfrm>
              <a:custGeom>
                <a:avLst/>
                <a:gdLst>
                  <a:gd name="T0" fmla="*/ 2 w 6"/>
                  <a:gd name="T1" fmla="*/ 0 h 6"/>
                  <a:gd name="T2" fmla="*/ 4 w 6"/>
                  <a:gd name="T3" fmla="*/ 0 h 6"/>
                  <a:gd name="T4" fmla="*/ 6 w 6"/>
                  <a:gd name="T5" fmla="*/ 2 h 6"/>
                  <a:gd name="T6" fmla="*/ 4 w 6"/>
                  <a:gd name="T7" fmla="*/ 4 h 6"/>
                  <a:gd name="T8" fmla="*/ 2 w 6"/>
                  <a:gd name="T9" fmla="*/ 6 h 6"/>
                  <a:gd name="T10" fmla="*/ 0 w 6"/>
                  <a:gd name="T11" fmla="*/ 6 h 6"/>
                  <a:gd name="T12" fmla="*/ 0 w 6"/>
                  <a:gd name="T13" fmla="*/ 2 h 6"/>
                  <a:gd name="T14" fmla="*/ 0 w 6"/>
                  <a:gd name="T15" fmla="*/ 2 h 6"/>
                  <a:gd name="T16" fmla="*/ 2 w 6"/>
                  <a:gd name="T17" fmla="*/ 0 h 6"/>
                  <a:gd name="T18" fmla="*/ 2 w 6"/>
                  <a:gd name="T19" fmla="*/ 0 h 6"/>
                  <a:gd name="T20" fmla="*/ 2 w 6"/>
                  <a:gd name="T21" fmla="*/ 0 h 6"/>
                  <a:gd name="T22" fmla="*/ 2 w 6"/>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2" y="0"/>
                    </a:moveTo>
                    <a:lnTo>
                      <a:pt x="4" y="0"/>
                    </a:lnTo>
                    <a:lnTo>
                      <a:pt x="6" y="2"/>
                    </a:lnTo>
                    <a:lnTo>
                      <a:pt x="4" y="4"/>
                    </a:lnTo>
                    <a:lnTo>
                      <a:pt x="2" y="6"/>
                    </a:lnTo>
                    <a:lnTo>
                      <a:pt x="0" y="6"/>
                    </a:lnTo>
                    <a:lnTo>
                      <a:pt x="0" y="2"/>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89" name="Freeform 306"/>
              <p:cNvSpPr>
                <a:spLocks/>
              </p:cNvSpPr>
              <p:nvPr/>
            </p:nvSpPr>
            <p:spPr bwMode="auto">
              <a:xfrm>
                <a:off x="3766" y="2965"/>
                <a:ext cx="8" cy="4"/>
              </a:xfrm>
              <a:custGeom>
                <a:avLst/>
                <a:gdLst>
                  <a:gd name="T0" fmla="*/ 6 w 8"/>
                  <a:gd name="T1" fmla="*/ 0 h 4"/>
                  <a:gd name="T2" fmla="*/ 6 w 8"/>
                  <a:gd name="T3" fmla="*/ 0 h 4"/>
                  <a:gd name="T4" fmla="*/ 6 w 8"/>
                  <a:gd name="T5" fmla="*/ 0 h 4"/>
                  <a:gd name="T6" fmla="*/ 8 w 8"/>
                  <a:gd name="T7" fmla="*/ 0 h 4"/>
                  <a:gd name="T8" fmla="*/ 6 w 8"/>
                  <a:gd name="T9" fmla="*/ 2 h 4"/>
                  <a:gd name="T10" fmla="*/ 4 w 8"/>
                  <a:gd name="T11" fmla="*/ 4 h 4"/>
                  <a:gd name="T12" fmla="*/ 2 w 8"/>
                  <a:gd name="T13" fmla="*/ 4 h 4"/>
                  <a:gd name="T14" fmla="*/ 0 w 8"/>
                  <a:gd name="T15" fmla="*/ 4 h 4"/>
                  <a:gd name="T16" fmla="*/ 2 w 8"/>
                  <a:gd name="T17" fmla="*/ 0 h 4"/>
                  <a:gd name="T18" fmla="*/ 2 w 8"/>
                  <a:gd name="T19" fmla="*/ 0 h 4"/>
                  <a:gd name="T20" fmla="*/ 6 w 8"/>
                  <a:gd name="T21" fmla="*/ 0 h 4"/>
                  <a:gd name="T22" fmla="*/ 6 w 8"/>
                  <a:gd name="T23" fmla="*/ 0 h 4"/>
                  <a:gd name="T24" fmla="*/ 6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0"/>
                    </a:moveTo>
                    <a:lnTo>
                      <a:pt x="6" y="0"/>
                    </a:lnTo>
                    <a:lnTo>
                      <a:pt x="6" y="0"/>
                    </a:lnTo>
                    <a:lnTo>
                      <a:pt x="8" y="0"/>
                    </a:lnTo>
                    <a:lnTo>
                      <a:pt x="6" y="2"/>
                    </a:lnTo>
                    <a:lnTo>
                      <a:pt x="4" y="4"/>
                    </a:lnTo>
                    <a:lnTo>
                      <a:pt x="2" y="4"/>
                    </a:lnTo>
                    <a:lnTo>
                      <a:pt x="0" y="4"/>
                    </a:lnTo>
                    <a:lnTo>
                      <a:pt x="2" y="0"/>
                    </a:lnTo>
                    <a:lnTo>
                      <a:pt x="2"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090" name="Freeform 307"/>
              <p:cNvSpPr>
                <a:spLocks/>
              </p:cNvSpPr>
              <p:nvPr/>
            </p:nvSpPr>
            <p:spPr bwMode="auto">
              <a:xfrm>
                <a:off x="3850" y="2967"/>
                <a:ext cx="46" cy="42"/>
              </a:xfrm>
              <a:custGeom>
                <a:avLst/>
                <a:gdLst>
                  <a:gd name="T0" fmla="*/ 42 w 46"/>
                  <a:gd name="T1" fmla="*/ 42 h 42"/>
                  <a:gd name="T2" fmla="*/ 40 w 46"/>
                  <a:gd name="T3" fmla="*/ 42 h 42"/>
                  <a:gd name="T4" fmla="*/ 36 w 46"/>
                  <a:gd name="T5" fmla="*/ 38 h 42"/>
                  <a:gd name="T6" fmla="*/ 36 w 46"/>
                  <a:gd name="T7" fmla="*/ 36 h 42"/>
                  <a:gd name="T8" fmla="*/ 36 w 46"/>
                  <a:gd name="T9" fmla="*/ 34 h 42"/>
                  <a:gd name="T10" fmla="*/ 34 w 46"/>
                  <a:gd name="T11" fmla="*/ 32 h 42"/>
                  <a:gd name="T12" fmla="*/ 34 w 46"/>
                  <a:gd name="T13" fmla="*/ 28 h 42"/>
                  <a:gd name="T14" fmla="*/ 28 w 46"/>
                  <a:gd name="T15" fmla="*/ 24 h 42"/>
                  <a:gd name="T16" fmla="*/ 22 w 46"/>
                  <a:gd name="T17" fmla="*/ 20 h 42"/>
                  <a:gd name="T18" fmla="*/ 20 w 46"/>
                  <a:gd name="T19" fmla="*/ 18 h 42"/>
                  <a:gd name="T20" fmla="*/ 18 w 46"/>
                  <a:gd name="T21" fmla="*/ 18 h 42"/>
                  <a:gd name="T22" fmla="*/ 10 w 46"/>
                  <a:gd name="T23" fmla="*/ 12 h 42"/>
                  <a:gd name="T24" fmla="*/ 8 w 46"/>
                  <a:gd name="T25" fmla="*/ 10 h 42"/>
                  <a:gd name="T26" fmla="*/ 6 w 46"/>
                  <a:gd name="T27" fmla="*/ 10 h 42"/>
                  <a:gd name="T28" fmla="*/ 2 w 46"/>
                  <a:gd name="T29" fmla="*/ 6 h 42"/>
                  <a:gd name="T30" fmla="*/ 2 w 46"/>
                  <a:gd name="T31" fmla="*/ 4 h 42"/>
                  <a:gd name="T32" fmla="*/ 0 w 46"/>
                  <a:gd name="T33" fmla="*/ 2 h 42"/>
                  <a:gd name="T34" fmla="*/ 2 w 46"/>
                  <a:gd name="T35" fmla="*/ 0 h 42"/>
                  <a:gd name="T36" fmla="*/ 4 w 46"/>
                  <a:gd name="T37" fmla="*/ 0 h 42"/>
                  <a:gd name="T38" fmla="*/ 8 w 46"/>
                  <a:gd name="T39" fmla="*/ 4 h 42"/>
                  <a:gd name="T40" fmla="*/ 14 w 46"/>
                  <a:gd name="T41" fmla="*/ 8 h 42"/>
                  <a:gd name="T42" fmla="*/ 16 w 46"/>
                  <a:gd name="T43" fmla="*/ 10 h 42"/>
                  <a:gd name="T44" fmla="*/ 20 w 46"/>
                  <a:gd name="T45" fmla="*/ 12 h 42"/>
                  <a:gd name="T46" fmla="*/ 26 w 46"/>
                  <a:gd name="T47" fmla="*/ 14 h 42"/>
                  <a:gd name="T48" fmla="*/ 28 w 46"/>
                  <a:gd name="T49" fmla="*/ 16 h 42"/>
                  <a:gd name="T50" fmla="*/ 30 w 46"/>
                  <a:gd name="T51" fmla="*/ 18 h 42"/>
                  <a:gd name="T52" fmla="*/ 36 w 46"/>
                  <a:gd name="T53" fmla="*/ 22 h 42"/>
                  <a:gd name="T54" fmla="*/ 38 w 46"/>
                  <a:gd name="T55" fmla="*/ 24 h 42"/>
                  <a:gd name="T56" fmla="*/ 40 w 46"/>
                  <a:gd name="T57" fmla="*/ 30 h 42"/>
                  <a:gd name="T58" fmla="*/ 42 w 46"/>
                  <a:gd name="T59" fmla="*/ 32 h 42"/>
                  <a:gd name="T60" fmla="*/ 42 w 46"/>
                  <a:gd name="T61" fmla="*/ 34 h 42"/>
                  <a:gd name="T62" fmla="*/ 46 w 46"/>
                  <a:gd name="T63" fmla="*/ 38 h 42"/>
                  <a:gd name="T64" fmla="*/ 42 w 46"/>
                  <a:gd name="T65" fmla="*/ 42 h 42"/>
                  <a:gd name="T66" fmla="*/ 42 w 46"/>
                  <a:gd name="T67" fmla="*/ 42 h 42"/>
                  <a:gd name="T68" fmla="*/ 42 w 46"/>
                  <a:gd name="T6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42">
                    <a:moveTo>
                      <a:pt x="42" y="42"/>
                    </a:moveTo>
                    <a:lnTo>
                      <a:pt x="40" y="42"/>
                    </a:lnTo>
                    <a:lnTo>
                      <a:pt x="36" y="38"/>
                    </a:lnTo>
                    <a:lnTo>
                      <a:pt x="36" y="36"/>
                    </a:lnTo>
                    <a:lnTo>
                      <a:pt x="36" y="34"/>
                    </a:lnTo>
                    <a:lnTo>
                      <a:pt x="34" y="32"/>
                    </a:lnTo>
                    <a:lnTo>
                      <a:pt x="34" y="28"/>
                    </a:lnTo>
                    <a:lnTo>
                      <a:pt x="28" y="24"/>
                    </a:lnTo>
                    <a:lnTo>
                      <a:pt x="22" y="20"/>
                    </a:lnTo>
                    <a:lnTo>
                      <a:pt x="20" y="18"/>
                    </a:lnTo>
                    <a:lnTo>
                      <a:pt x="18" y="18"/>
                    </a:lnTo>
                    <a:lnTo>
                      <a:pt x="10" y="12"/>
                    </a:lnTo>
                    <a:lnTo>
                      <a:pt x="8" y="10"/>
                    </a:lnTo>
                    <a:lnTo>
                      <a:pt x="6" y="10"/>
                    </a:lnTo>
                    <a:lnTo>
                      <a:pt x="2" y="6"/>
                    </a:lnTo>
                    <a:lnTo>
                      <a:pt x="2" y="4"/>
                    </a:lnTo>
                    <a:lnTo>
                      <a:pt x="0" y="2"/>
                    </a:lnTo>
                    <a:lnTo>
                      <a:pt x="2" y="0"/>
                    </a:lnTo>
                    <a:lnTo>
                      <a:pt x="4" y="0"/>
                    </a:lnTo>
                    <a:lnTo>
                      <a:pt x="8" y="4"/>
                    </a:lnTo>
                    <a:lnTo>
                      <a:pt x="14" y="8"/>
                    </a:lnTo>
                    <a:lnTo>
                      <a:pt x="16" y="10"/>
                    </a:lnTo>
                    <a:lnTo>
                      <a:pt x="20" y="12"/>
                    </a:lnTo>
                    <a:lnTo>
                      <a:pt x="26" y="14"/>
                    </a:lnTo>
                    <a:lnTo>
                      <a:pt x="28" y="16"/>
                    </a:lnTo>
                    <a:lnTo>
                      <a:pt x="30" y="18"/>
                    </a:lnTo>
                    <a:lnTo>
                      <a:pt x="36" y="22"/>
                    </a:lnTo>
                    <a:lnTo>
                      <a:pt x="38" y="24"/>
                    </a:lnTo>
                    <a:lnTo>
                      <a:pt x="40" y="30"/>
                    </a:lnTo>
                    <a:lnTo>
                      <a:pt x="42" y="32"/>
                    </a:lnTo>
                    <a:lnTo>
                      <a:pt x="42" y="34"/>
                    </a:lnTo>
                    <a:lnTo>
                      <a:pt x="46" y="38"/>
                    </a:lnTo>
                    <a:lnTo>
                      <a:pt x="42" y="42"/>
                    </a:lnTo>
                    <a:lnTo>
                      <a:pt x="42" y="42"/>
                    </a:lnTo>
                    <a:lnTo>
                      <a:pt x="42" y="42"/>
                    </a:lnTo>
                    <a:close/>
                  </a:path>
                </a:pathLst>
              </a:custGeom>
              <a:grpFill/>
              <a:ln w="3175" cmpd="sng">
                <a:solidFill>
                  <a:srgbClr val="000000"/>
                </a:solidFill>
                <a:round/>
                <a:headEnd/>
                <a:tailEnd/>
              </a:ln>
            </p:spPr>
            <p:txBody>
              <a:bodyPr/>
              <a:lstStyle/>
              <a:p>
                <a:endParaRPr lang="en-US" sz="2600" dirty="0"/>
              </a:p>
            </p:txBody>
          </p:sp>
          <p:sp>
            <p:nvSpPr>
              <p:cNvPr id="1091" name="Freeform 308"/>
              <p:cNvSpPr>
                <a:spLocks/>
              </p:cNvSpPr>
              <p:nvPr/>
            </p:nvSpPr>
            <p:spPr bwMode="auto">
              <a:xfrm>
                <a:off x="3774" y="2967"/>
                <a:ext cx="4" cy="6"/>
              </a:xfrm>
              <a:custGeom>
                <a:avLst/>
                <a:gdLst>
                  <a:gd name="T0" fmla="*/ 2 w 4"/>
                  <a:gd name="T1" fmla="*/ 0 h 6"/>
                  <a:gd name="T2" fmla="*/ 4 w 4"/>
                  <a:gd name="T3" fmla="*/ 0 h 6"/>
                  <a:gd name="T4" fmla="*/ 4 w 4"/>
                  <a:gd name="T5" fmla="*/ 2 h 6"/>
                  <a:gd name="T6" fmla="*/ 4 w 4"/>
                  <a:gd name="T7" fmla="*/ 4 h 6"/>
                  <a:gd name="T8" fmla="*/ 4 w 4"/>
                  <a:gd name="T9" fmla="*/ 6 h 6"/>
                  <a:gd name="T10" fmla="*/ 0 w 4"/>
                  <a:gd name="T11" fmla="*/ 6 h 6"/>
                  <a:gd name="T12" fmla="*/ 0 w 4"/>
                  <a:gd name="T13" fmla="*/ 2 h 6"/>
                  <a:gd name="T14" fmla="*/ 0 w 4"/>
                  <a:gd name="T15" fmla="*/ 0 h 6"/>
                  <a:gd name="T16" fmla="*/ 2 w 4"/>
                  <a:gd name="T17" fmla="*/ 0 h 6"/>
                  <a:gd name="T18" fmla="*/ 2 w 4"/>
                  <a:gd name="T19" fmla="*/ 0 h 6"/>
                  <a:gd name="T20" fmla="*/ 2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2" y="0"/>
                    </a:moveTo>
                    <a:lnTo>
                      <a:pt x="4" y="0"/>
                    </a:lnTo>
                    <a:lnTo>
                      <a:pt x="4" y="2"/>
                    </a:lnTo>
                    <a:lnTo>
                      <a:pt x="4" y="4"/>
                    </a:lnTo>
                    <a:lnTo>
                      <a:pt x="4" y="6"/>
                    </a:lnTo>
                    <a:lnTo>
                      <a:pt x="0" y="6"/>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092" name="Freeform 309"/>
              <p:cNvSpPr>
                <a:spLocks/>
              </p:cNvSpPr>
              <p:nvPr/>
            </p:nvSpPr>
            <p:spPr bwMode="auto">
              <a:xfrm>
                <a:off x="3792" y="2967"/>
                <a:ext cx="6" cy="8"/>
              </a:xfrm>
              <a:custGeom>
                <a:avLst/>
                <a:gdLst>
                  <a:gd name="T0" fmla="*/ 4 w 6"/>
                  <a:gd name="T1" fmla="*/ 2 h 8"/>
                  <a:gd name="T2" fmla="*/ 6 w 6"/>
                  <a:gd name="T3" fmla="*/ 0 h 8"/>
                  <a:gd name="T4" fmla="*/ 6 w 6"/>
                  <a:gd name="T5" fmla="*/ 2 h 8"/>
                  <a:gd name="T6" fmla="*/ 6 w 6"/>
                  <a:gd name="T7" fmla="*/ 4 h 8"/>
                  <a:gd name="T8" fmla="*/ 2 w 6"/>
                  <a:gd name="T9" fmla="*/ 8 h 8"/>
                  <a:gd name="T10" fmla="*/ 0 w 6"/>
                  <a:gd name="T11" fmla="*/ 8 h 8"/>
                  <a:gd name="T12" fmla="*/ 0 w 6"/>
                  <a:gd name="T13" fmla="*/ 8 h 8"/>
                  <a:gd name="T14" fmla="*/ 0 w 6"/>
                  <a:gd name="T15" fmla="*/ 6 h 8"/>
                  <a:gd name="T16" fmla="*/ 2 w 6"/>
                  <a:gd name="T17" fmla="*/ 2 h 8"/>
                  <a:gd name="T18" fmla="*/ 4 w 6"/>
                  <a:gd name="T19" fmla="*/ 2 h 8"/>
                  <a:gd name="T20" fmla="*/ 4 w 6"/>
                  <a:gd name="T21" fmla="*/ 2 h 8"/>
                  <a:gd name="T22" fmla="*/ 4 w 6"/>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4" y="2"/>
                    </a:moveTo>
                    <a:lnTo>
                      <a:pt x="6" y="0"/>
                    </a:lnTo>
                    <a:lnTo>
                      <a:pt x="6" y="2"/>
                    </a:lnTo>
                    <a:lnTo>
                      <a:pt x="6" y="4"/>
                    </a:lnTo>
                    <a:lnTo>
                      <a:pt x="2" y="8"/>
                    </a:lnTo>
                    <a:lnTo>
                      <a:pt x="0" y="8"/>
                    </a:lnTo>
                    <a:lnTo>
                      <a:pt x="0" y="8"/>
                    </a:lnTo>
                    <a:lnTo>
                      <a:pt x="0" y="6"/>
                    </a:lnTo>
                    <a:lnTo>
                      <a:pt x="2" y="2"/>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093" name="Freeform 310"/>
              <p:cNvSpPr>
                <a:spLocks/>
              </p:cNvSpPr>
              <p:nvPr/>
            </p:nvSpPr>
            <p:spPr bwMode="auto">
              <a:xfrm>
                <a:off x="3860" y="2969"/>
                <a:ext cx="8" cy="6"/>
              </a:xfrm>
              <a:custGeom>
                <a:avLst/>
                <a:gdLst>
                  <a:gd name="T0" fmla="*/ 0 w 8"/>
                  <a:gd name="T1" fmla="*/ 2 h 6"/>
                  <a:gd name="T2" fmla="*/ 0 w 8"/>
                  <a:gd name="T3" fmla="*/ 2 h 6"/>
                  <a:gd name="T4" fmla="*/ 0 w 8"/>
                  <a:gd name="T5" fmla="*/ 0 h 6"/>
                  <a:gd name="T6" fmla="*/ 2 w 8"/>
                  <a:gd name="T7" fmla="*/ 0 h 6"/>
                  <a:gd name="T8" fmla="*/ 4 w 8"/>
                  <a:gd name="T9" fmla="*/ 0 h 6"/>
                  <a:gd name="T10" fmla="*/ 6 w 8"/>
                  <a:gd name="T11" fmla="*/ 0 h 6"/>
                  <a:gd name="T12" fmla="*/ 6 w 8"/>
                  <a:gd name="T13" fmla="*/ 2 h 6"/>
                  <a:gd name="T14" fmla="*/ 8 w 8"/>
                  <a:gd name="T15" fmla="*/ 2 h 6"/>
                  <a:gd name="T16" fmla="*/ 8 w 8"/>
                  <a:gd name="T17" fmla="*/ 2 h 6"/>
                  <a:gd name="T18" fmla="*/ 8 w 8"/>
                  <a:gd name="T19" fmla="*/ 4 h 6"/>
                  <a:gd name="T20" fmla="*/ 6 w 8"/>
                  <a:gd name="T21" fmla="*/ 6 h 6"/>
                  <a:gd name="T22" fmla="*/ 4 w 8"/>
                  <a:gd name="T23" fmla="*/ 4 h 6"/>
                  <a:gd name="T24" fmla="*/ 2 w 8"/>
                  <a:gd name="T25" fmla="*/ 4 h 6"/>
                  <a:gd name="T26" fmla="*/ 2 w 8"/>
                  <a:gd name="T27" fmla="*/ 4 h 6"/>
                  <a:gd name="T28" fmla="*/ 0 w 8"/>
                  <a:gd name="T29" fmla="*/ 2 h 6"/>
                  <a:gd name="T30" fmla="*/ 0 w 8"/>
                  <a:gd name="T31" fmla="*/ 2 h 6"/>
                  <a:gd name="T32" fmla="*/ 0 w 8"/>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6">
                    <a:moveTo>
                      <a:pt x="0" y="2"/>
                    </a:moveTo>
                    <a:lnTo>
                      <a:pt x="0" y="2"/>
                    </a:lnTo>
                    <a:lnTo>
                      <a:pt x="0" y="0"/>
                    </a:lnTo>
                    <a:lnTo>
                      <a:pt x="2" y="0"/>
                    </a:lnTo>
                    <a:lnTo>
                      <a:pt x="4" y="0"/>
                    </a:lnTo>
                    <a:lnTo>
                      <a:pt x="6" y="0"/>
                    </a:lnTo>
                    <a:lnTo>
                      <a:pt x="6" y="2"/>
                    </a:lnTo>
                    <a:lnTo>
                      <a:pt x="8" y="2"/>
                    </a:lnTo>
                    <a:lnTo>
                      <a:pt x="8" y="2"/>
                    </a:lnTo>
                    <a:lnTo>
                      <a:pt x="8" y="4"/>
                    </a:lnTo>
                    <a:lnTo>
                      <a:pt x="6" y="6"/>
                    </a:lnTo>
                    <a:lnTo>
                      <a:pt x="4" y="4"/>
                    </a:lnTo>
                    <a:lnTo>
                      <a:pt x="2" y="4"/>
                    </a:lnTo>
                    <a:lnTo>
                      <a:pt x="2"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094" name="Freeform 311"/>
              <p:cNvSpPr>
                <a:spLocks/>
              </p:cNvSpPr>
              <p:nvPr/>
            </p:nvSpPr>
            <p:spPr bwMode="auto">
              <a:xfrm>
                <a:off x="3904" y="2991"/>
                <a:ext cx="6" cy="6"/>
              </a:xfrm>
              <a:custGeom>
                <a:avLst/>
                <a:gdLst>
                  <a:gd name="T0" fmla="*/ 4 w 6"/>
                  <a:gd name="T1" fmla="*/ 0 h 6"/>
                  <a:gd name="T2" fmla="*/ 4 w 6"/>
                  <a:gd name="T3" fmla="*/ 0 h 6"/>
                  <a:gd name="T4" fmla="*/ 6 w 6"/>
                  <a:gd name="T5" fmla="*/ 2 h 6"/>
                  <a:gd name="T6" fmla="*/ 6 w 6"/>
                  <a:gd name="T7" fmla="*/ 2 h 6"/>
                  <a:gd name="T8" fmla="*/ 4 w 6"/>
                  <a:gd name="T9" fmla="*/ 6 h 6"/>
                  <a:gd name="T10" fmla="*/ 4 w 6"/>
                  <a:gd name="T11" fmla="*/ 6 h 6"/>
                  <a:gd name="T12" fmla="*/ 2 w 6"/>
                  <a:gd name="T13" fmla="*/ 6 h 6"/>
                  <a:gd name="T14" fmla="*/ 0 w 6"/>
                  <a:gd name="T15" fmla="*/ 6 h 6"/>
                  <a:gd name="T16" fmla="*/ 0 w 6"/>
                  <a:gd name="T17" fmla="*/ 6 h 6"/>
                  <a:gd name="T18" fmla="*/ 0 w 6"/>
                  <a:gd name="T19" fmla="*/ 4 h 6"/>
                  <a:gd name="T20" fmla="*/ 0 w 6"/>
                  <a:gd name="T21" fmla="*/ 2 h 6"/>
                  <a:gd name="T22" fmla="*/ 2 w 6"/>
                  <a:gd name="T23" fmla="*/ 0 h 6"/>
                  <a:gd name="T24" fmla="*/ 4 w 6"/>
                  <a:gd name="T25" fmla="*/ 0 h 6"/>
                  <a:gd name="T26" fmla="*/ 4 w 6"/>
                  <a:gd name="T27" fmla="*/ 0 h 6"/>
                  <a:gd name="T28" fmla="*/ 4 w 6"/>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6">
                    <a:moveTo>
                      <a:pt x="4" y="0"/>
                    </a:moveTo>
                    <a:lnTo>
                      <a:pt x="4" y="0"/>
                    </a:lnTo>
                    <a:lnTo>
                      <a:pt x="6" y="2"/>
                    </a:lnTo>
                    <a:lnTo>
                      <a:pt x="6" y="2"/>
                    </a:lnTo>
                    <a:lnTo>
                      <a:pt x="4" y="6"/>
                    </a:lnTo>
                    <a:lnTo>
                      <a:pt x="4" y="6"/>
                    </a:lnTo>
                    <a:lnTo>
                      <a:pt x="2" y="6"/>
                    </a:lnTo>
                    <a:lnTo>
                      <a:pt x="0" y="6"/>
                    </a:lnTo>
                    <a:lnTo>
                      <a:pt x="0" y="6"/>
                    </a:lnTo>
                    <a:lnTo>
                      <a:pt x="0" y="4"/>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095" name="Freeform 312"/>
              <p:cNvSpPr>
                <a:spLocks/>
              </p:cNvSpPr>
              <p:nvPr/>
            </p:nvSpPr>
            <p:spPr bwMode="auto">
              <a:xfrm>
                <a:off x="3898" y="3007"/>
                <a:ext cx="8" cy="16"/>
              </a:xfrm>
              <a:custGeom>
                <a:avLst/>
                <a:gdLst>
                  <a:gd name="T0" fmla="*/ 0 w 8"/>
                  <a:gd name="T1" fmla="*/ 6 h 16"/>
                  <a:gd name="T2" fmla="*/ 0 w 8"/>
                  <a:gd name="T3" fmla="*/ 0 h 16"/>
                  <a:gd name="T4" fmla="*/ 2 w 8"/>
                  <a:gd name="T5" fmla="*/ 0 h 16"/>
                  <a:gd name="T6" fmla="*/ 4 w 8"/>
                  <a:gd name="T7" fmla="*/ 2 h 16"/>
                  <a:gd name="T8" fmla="*/ 6 w 8"/>
                  <a:gd name="T9" fmla="*/ 4 h 16"/>
                  <a:gd name="T10" fmla="*/ 8 w 8"/>
                  <a:gd name="T11" fmla="*/ 8 h 16"/>
                  <a:gd name="T12" fmla="*/ 8 w 8"/>
                  <a:gd name="T13" fmla="*/ 10 h 16"/>
                  <a:gd name="T14" fmla="*/ 8 w 8"/>
                  <a:gd name="T15" fmla="*/ 14 h 16"/>
                  <a:gd name="T16" fmla="*/ 6 w 8"/>
                  <a:gd name="T17" fmla="*/ 16 h 16"/>
                  <a:gd name="T18" fmla="*/ 4 w 8"/>
                  <a:gd name="T19" fmla="*/ 12 h 16"/>
                  <a:gd name="T20" fmla="*/ 2 w 8"/>
                  <a:gd name="T21" fmla="*/ 10 h 16"/>
                  <a:gd name="T22" fmla="*/ 2 w 8"/>
                  <a:gd name="T23" fmla="*/ 10 h 16"/>
                  <a:gd name="T24" fmla="*/ 0 w 8"/>
                  <a:gd name="T25" fmla="*/ 6 h 16"/>
                  <a:gd name="T26" fmla="*/ 0 w 8"/>
                  <a:gd name="T27" fmla="*/ 6 h 16"/>
                  <a:gd name="T28" fmla="*/ 0 w 8"/>
                  <a:gd name="T2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6">
                    <a:moveTo>
                      <a:pt x="0" y="6"/>
                    </a:moveTo>
                    <a:lnTo>
                      <a:pt x="0" y="0"/>
                    </a:lnTo>
                    <a:lnTo>
                      <a:pt x="2" y="0"/>
                    </a:lnTo>
                    <a:lnTo>
                      <a:pt x="4" y="2"/>
                    </a:lnTo>
                    <a:lnTo>
                      <a:pt x="6" y="4"/>
                    </a:lnTo>
                    <a:lnTo>
                      <a:pt x="8" y="8"/>
                    </a:lnTo>
                    <a:lnTo>
                      <a:pt x="8" y="10"/>
                    </a:lnTo>
                    <a:lnTo>
                      <a:pt x="8" y="14"/>
                    </a:lnTo>
                    <a:lnTo>
                      <a:pt x="6" y="16"/>
                    </a:lnTo>
                    <a:lnTo>
                      <a:pt x="4" y="12"/>
                    </a:lnTo>
                    <a:lnTo>
                      <a:pt x="2" y="10"/>
                    </a:lnTo>
                    <a:lnTo>
                      <a:pt x="2" y="10"/>
                    </a:lnTo>
                    <a:lnTo>
                      <a:pt x="0" y="6"/>
                    </a:lnTo>
                    <a:lnTo>
                      <a:pt x="0" y="6"/>
                    </a:lnTo>
                    <a:lnTo>
                      <a:pt x="0" y="6"/>
                    </a:lnTo>
                    <a:close/>
                  </a:path>
                </a:pathLst>
              </a:custGeom>
              <a:grpFill/>
              <a:ln w="3175" cmpd="sng">
                <a:solidFill>
                  <a:srgbClr val="000000"/>
                </a:solidFill>
                <a:round/>
                <a:headEnd/>
                <a:tailEnd/>
              </a:ln>
            </p:spPr>
            <p:txBody>
              <a:bodyPr/>
              <a:lstStyle/>
              <a:p>
                <a:endParaRPr lang="en-US" sz="2600" dirty="0"/>
              </a:p>
            </p:txBody>
          </p:sp>
          <p:sp>
            <p:nvSpPr>
              <p:cNvPr id="1096" name="Freeform 313"/>
              <p:cNvSpPr>
                <a:spLocks/>
              </p:cNvSpPr>
              <p:nvPr/>
            </p:nvSpPr>
            <p:spPr bwMode="auto">
              <a:xfrm>
                <a:off x="3904" y="3025"/>
                <a:ext cx="10" cy="10"/>
              </a:xfrm>
              <a:custGeom>
                <a:avLst/>
                <a:gdLst>
                  <a:gd name="T0" fmla="*/ 2 w 10"/>
                  <a:gd name="T1" fmla="*/ 10 h 10"/>
                  <a:gd name="T2" fmla="*/ 0 w 10"/>
                  <a:gd name="T3" fmla="*/ 6 h 10"/>
                  <a:gd name="T4" fmla="*/ 0 w 10"/>
                  <a:gd name="T5" fmla="*/ 4 h 10"/>
                  <a:gd name="T6" fmla="*/ 0 w 10"/>
                  <a:gd name="T7" fmla="*/ 2 h 10"/>
                  <a:gd name="T8" fmla="*/ 2 w 10"/>
                  <a:gd name="T9" fmla="*/ 0 h 10"/>
                  <a:gd name="T10" fmla="*/ 2 w 10"/>
                  <a:gd name="T11" fmla="*/ 0 h 10"/>
                  <a:gd name="T12" fmla="*/ 6 w 10"/>
                  <a:gd name="T13" fmla="*/ 0 h 10"/>
                  <a:gd name="T14" fmla="*/ 6 w 10"/>
                  <a:gd name="T15" fmla="*/ 0 h 10"/>
                  <a:gd name="T16" fmla="*/ 8 w 10"/>
                  <a:gd name="T17" fmla="*/ 2 h 10"/>
                  <a:gd name="T18" fmla="*/ 8 w 10"/>
                  <a:gd name="T19" fmla="*/ 4 h 10"/>
                  <a:gd name="T20" fmla="*/ 10 w 10"/>
                  <a:gd name="T21" fmla="*/ 4 h 10"/>
                  <a:gd name="T22" fmla="*/ 10 w 10"/>
                  <a:gd name="T23" fmla="*/ 4 h 10"/>
                  <a:gd name="T24" fmla="*/ 8 w 10"/>
                  <a:gd name="T25" fmla="*/ 8 h 10"/>
                  <a:gd name="T26" fmla="*/ 2 w 10"/>
                  <a:gd name="T27" fmla="*/ 10 h 10"/>
                  <a:gd name="T28" fmla="*/ 2 w 10"/>
                  <a:gd name="T29" fmla="*/ 10 h 10"/>
                  <a:gd name="T30" fmla="*/ 2 w 10"/>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0">
                    <a:moveTo>
                      <a:pt x="2" y="10"/>
                    </a:moveTo>
                    <a:lnTo>
                      <a:pt x="0" y="6"/>
                    </a:lnTo>
                    <a:lnTo>
                      <a:pt x="0" y="4"/>
                    </a:lnTo>
                    <a:lnTo>
                      <a:pt x="0" y="2"/>
                    </a:lnTo>
                    <a:lnTo>
                      <a:pt x="2" y="0"/>
                    </a:lnTo>
                    <a:lnTo>
                      <a:pt x="2" y="0"/>
                    </a:lnTo>
                    <a:lnTo>
                      <a:pt x="6" y="0"/>
                    </a:lnTo>
                    <a:lnTo>
                      <a:pt x="6" y="0"/>
                    </a:lnTo>
                    <a:lnTo>
                      <a:pt x="8" y="2"/>
                    </a:lnTo>
                    <a:lnTo>
                      <a:pt x="8" y="4"/>
                    </a:lnTo>
                    <a:lnTo>
                      <a:pt x="10" y="4"/>
                    </a:lnTo>
                    <a:lnTo>
                      <a:pt x="10" y="4"/>
                    </a:lnTo>
                    <a:lnTo>
                      <a:pt x="8" y="8"/>
                    </a:lnTo>
                    <a:lnTo>
                      <a:pt x="2" y="10"/>
                    </a:lnTo>
                    <a:lnTo>
                      <a:pt x="2" y="10"/>
                    </a:lnTo>
                    <a:lnTo>
                      <a:pt x="2" y="10"/>
                    </a:lnTo>
                    <a:close/>
                  </a:path>
                </a:pathLst>
              </a:custGeom>
              <a:grpFill/>
              <a:ln w="3175" cmpd="sng">
                <a:solidFill>
                  <a:srgbClr val="000000"/>
                </a:solidFill>
                <a:round/>
                <a:headEnd/>
                <a:tailEnd/>
              </a:ln>
            </p:spPr>
            <p:txBody>
              <a:bodyPr/>
              <a:lstStyle/>
              <a:p>
                <a:endParaRPr lang="en-US" sz="2600" dirty="0"/>
              </a:p>
            </p:txBody>
          </p:sp>
          <p:sp>
            <p:nvSpPr>
              <p:cNvPr id="1097" name="Freeform 314"/>
              <p:cNvSpPr>
                <a:spLocks/>
              </p:cNvSpPr>
              <p:nvPr/>
            </p:nvSpPr>
            <p:spPr bwMode="auto">
              <a:xfrm>
                <a:off x="4420" y="3053"/>
                <a:ext cx="422" cy="236"/>
              </a:xfrm>
              <a:custGeom>
                <a:avLst/>
                <a:gdLst>
                  <a:gd name="T0" fmla="*/ 340 w 422"/>
                  <a:gd name="T1" fmla="*/ 0 h 236"/>
                  <a:gd name="T2" fmla="*/ 408 w 422"/>
                  <a:gd name="T3" fmla="*/ 4 h 236"/>
                  <a:gd name="T4" fmla="*/ 408 w 422"/>
                  <a:gd name="T5" fmla="*/ 6 h 236"/>
                  <a:gd name="T6" fmla="*/ 412 w 422"/>
                  <a:gd name="T7" fmla="*/ 6 h 236"/>
                  <a:gd name="T8" fmla="*/ 414 w 422"/>
                  <a:gd name="T9" fmla="*/ 8 h 236"/>
                  <a:gd name="T10" fmla="*/ 422 w 422"/>
                  <a:gd name="T11" fmla="*/ 8 h 236"/>
                  <a:gd name="T12" fmla="*/ 422 w 422"/>
                  <a:gd name="T13" fmla="*/ 14 h 236"/>
                  <a:gd name="T14" fmla="*/ 422 w 422"/>
                  <a:gd name="T15" fmla="*/ 18 h 236"/>
                  <a:gd name="T16" fmla="*/ 422 w 422"/>
                  <a:gd name="T17" fmla="*/ 26 h 236"/>
                  <a:gd name="T18" fmla="*/ 420 w 422"/>
                  <a:gd name="T19" fmla="*/ 46 h 236"/>
                  <a:gd name="T20" fmla="*/ 414 w 422"/>
                  <a:gd name="T21" fmla="*/ 70 h 236"/>
                  <a:gd name="T22" fmla="*/ 410 w 422"/>
                  <a:gd name="T23" fmla="*/ 102 h 236"/>
                  <a:gd name="T24" fmla="*/ 408 w 422"/>
                  <a:gd name="T25" fmla="*/ 118 h 236"/>
                  <a:gd name="T26" fmla="*/ 408 w 422"/>
                  <a:gd name="T27" fmla="*/ 138 h 236"/>
                  <a:gd name="T28" fmla="*/ 404 w 422"/>
                  <a:gd name="T29" fmla="*/ 150 h 236"/>
                  <a:gd name="T30" fmla="*/ 400 w 422"/>
                  <a:gd name="T31" fmla="*/ 148 h 236"/>
                  <a:gd name="T32" fmla="*/ 398 w 422"/>
                  <a:gd name="T33" fmla="*/ 142 h 236"/>
                  <a:gd name="T34" fmla="*/ 396 w 422"/>
                  <a:gd name="T35" fmla="*/ 144 h 236"/>
                  <a:gd name="T36" fmla="*/ 396 w 422"/>
                  <a:gd name="T37" fmla="*/ 146 h 236"/>
                  <a:gd name="T38" fmla="*/ 398 w 422"/>
                  <a:gd name="T39" fmla="*/ 152 h 236"/>
                  <a:gd name="T40" fmla="*/ 398 w 422"/>
                  <a:gd name="T41" fmla="*/ 154 h 236"/>
                  <a:gd name="T42" fmla="*/ 400 w 422"/>
                  <a:gd name="T43" fmla="*/ 156 h 236"/>
                  <a:gd name="T44" fmla="*/ 402 w 422"/>
                  <a:gd name="T45" fmla="*/ 154 h 236"/>
                  <a:gd name="T46" fmla="*/ 404 w 422"/>
                  <a:gd name="T47" fmla="*/ 152 h 236"/>
                  <a:gd name="T48" fmla="*/ 404 w 422"/>
                  <a:gd name="T49" fmla="*/ 156 h 236"/>
                  <a:gd name="T50" fmla="*/ 404 w 422"/>
                  <a:gd name="T51" fmla="*/ 166 h 236"/>
                  <a:gd name="T52" fmla="*/ 400 w 422"/>
                  <a:gd name="T53" fmla="*/ 224 h 236"/>
                  <a:gd name="T54" fmla="*/ 306 w 422"/>
                  <a:gd name="T55" fmla="*/ 236 h 236"/>
                  <a:gd name="T56" fmla="*/ 200 w 422"/>
                  <a:gd name="T57" fmla="*/ 236 h 236"/>
                  <a:gd name="T58" fmla="*/ 106 w 422"/>
                  <a:gd name="T59" fmla="*/ 222 h 236"/>
                  <a:gd name="T60" fmla="*/ 0 w 422"/>
                  <a:gd name="T61" fmla="*/ 0 h 236"/>
                  <a:gd name="T62" fmla="*/ 0 w 422"/>
                  <a:gd name="T6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236">
                    <a:moveTo>
                      <a:pt x="0" y="0"/>
                    </a:moveTo>
                    <a:lnTo>
                      <a:pt x="340" y="0"/>
                    </a:lnTo>
                    <a:lnTo>
                      <a:pt x="354" y="4"/>
                    </a:lnTo>
                    <a:lnTo>
                      <a:pt x="408" y="4"/>
                    </a:lnTo>
                    <a:lnTo>
                      <a:pt x="408" y="4"/>
                    </a:lnTo>
                    <a:lnTo>
                      <a:pt x="408" y="6"/>
                    </a:lnTo>
                    <a:lnTo>
                      <a:pt x="410" y="6"/>
                    </a:lnTo>
                    <a:lnTo>
                      <a:pt x="412" y="6"/>
                    </a:lnTo>
                    <a:lnTo>
                      <a:pt x="414" y="6"/>
                    </a:lnTo>
                    <a:lnTo>
                      <a:pt x="414" y="8"/>
                    </a:lnTo>
                    <a:lnTo>
                      <a:pt x="422" y="8"/>
                    </a:lnTo>
                    <a:lnTo>
                      <a:pt x="422" y="8"/>
                    </a:lnTo>
                    <a:lnTo>
                      <a:pt x="422" y="12"/>
                    </a:lnTo>
                    <a:lnTo>
                      <a:pt x="422" y="14"/>
                    </a:lnTo>
                    <a:lnTo>
                      <a:pt x="422" y="16"/>
                    </a:lnTo>
                    <a:lnTo>
                      <a:pt x="422" y="18"/>
                    </a:lnTo>
                    <a:lnTo>
                      <a:pt x="422" y="24"/>
                    </a:lnTo>
                    <a:lnTo>
                      <a:pt x="422" y="26"/>
                    </a:lnTo>
                    <a:lnTo>
                      <a:pt x="420" y="42"/>
                    </a:lnTo>
                    <a:lnTo>
                      <a:pt x="420" y="46"/>
                    </a:lnTo>
                    <a:lnTo>
                      <a:pt x="418" y="48"/>
                    </a:lnTo>
                    <a:lnTo>
                      <a:pt x="414" y="70"/>
                    </a:lnTo>
                    <a:lnTo>
                      <a:pt x="414" y="74"/>
                    </a:lnTo>
                    <a:lnTo>
                      <a:pt x="410" y="102"/>
                    </a:lnTo>
                    <a:lnTo>
                      <a:pt x="410" y="112"/>
                    </a:lnTo>
                    <a:lnTo>
                      <a:pt x="408" y="118"/>
                    </a:lnTo>
                    <a:lnTo>
                      <a:pt x="406" y="136"/>
                    </a:lnTo>
                    <a:lnTo>
                      <a:pt x="408" y="138"/>
                    </a:lnTo>
                    <a:lnTo>
                      <a:pt x="406" y="144"/>
                    </a:lnTo>
                    <a:lnTo>
                      <a:pt x="404" y="150"/>
                    </a:lnTo>
                    <a:lnTo>
                      <a:pt x="402" y="150"/>
                    </a:lnTo>
                    <a:lnTo>
                      <a:pt x="400" y="148"/>
                    </a:lnTo>
                    <a:lnTo>
                      <a:pt x="398" y="144"/>
                    </a:lnTo>
                    <a:lnTo>
                      <a:pt x="398" y="142"/>
                    </a:lnTo>
                    <a:lnTo>
                      <a:pt x="396" y="142"/>
                    </a:lnTo>
                    <a:lnTo>
                      <a:pt x="396" y="144"/>
                    </a:lnTo>
                    <a:lnTo>
                      <a:pt x="396" y="144"/>
                    </a:lnTo>
                    <a:lnTo>
                      <a:pt x="396" y="146"/>
                    </a:lnTo>
                    <a:lnTo>
                      <a:pt x="398" y="152"/>
                    </a:lnTo>
                    <a:lnTo>
                      <a:pt x="398" y="152"/>
                    </a:lnTo>
                    <a:lnTo>
                      <a:pt x="398" y="154"/>
                    </a:lnTo>
                    <a:lnTo>
                      <a:pt x="398" y="154"/>
                    </a:lnTo>
                    <a:lnTo>
                      <a:pt x="400" y="156"/>
                    </a:lnTo>
                    <a:lnTo>
                      <a:pt x="400" y="156"/>
                    </a:lnTo>
                    <a:lnTo>
                      <a:pt x="400" y="156"/>
                    </a:lnTo>
                    <a:lnTo>
                      <a:pt x="402" y="154"/>
                    </a:lnTo>
                    <a:lnTo>
                      <a:pt x="404" y="152"/>
                    </a:lnTo>
                    <a:lnTo>
                      <a:pt x="404" y="152"/>
                    </a:lnTo>
                    <a:lnTo>
                      <a:pt x="404" y="154"/>
                    </a:lnTo>
                    <a:lnTo>
                      <a:pt x="404" y="156"/>
                    </a:lnTo>
                    <a:lnTo>
                      <a:pt x="404" y="158"/>
                    </a:lnTo>
                    <a:lnTo>
                      <a:pt x="404" y="166"/>
                    </a:lnTo>
                    <a:lnTo>
                      <a:pt x="404" y="168"/>
                    </a:lnTo>
                    <a:lnTo>
                      <a:pt x="400" y="224"/>
                    </a:lnTo>
                    <a:lnTo>
                      <a:pt x="306" y="228"/>
                    </a:lnTo>
                    <a:lnTo>
                      <a:pt x="306" y="236"/>
                    </a:lnTo>
                    <a:lnTo>
                      <a:pt x="200" y="236"/>
                    </a:lnTo>
                    <a:lnTo>
                      <a:pt x="200" y="236"/>
                    </a:lnTo>
                    <a:lnTo>
                      <a:pt x="106" y="236"/>
                    </a:lnTo>
                    <a:lnTo>
                      <a:pt x="106" y="222"/>
                    </a:lnTo>
                    <a:lnTo>
                      <a:pt x="4" y="22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098" name="Freeform 315"/>
              <p:cNvSpPr>
                <a:spLocks/>
              </p:cNvSpPr>
              <p:nvPr/>
            </p:nvSpPr>
            <p:spPr bwMode="auto">
              <a:xfrm>
                <a:off x="3962" y="3255"/>
                <a:ext cx="14" cy="22"/>
              </a:xfrm>
              <a:custGeom>
                <a:avLst/>
                <a:gdLst>
                  <a:gd name="T0" fmla="*/ 4 w 14"/>
                  <a:gd name="T1" fmla="*/ 16 h 22"/>
                  <a:gd name="T2" fmla="*/ 4 w 14"/>
                  <a:gd name="T3" fmla="*/ 12 h 22"/>
                  <a:gd name="T4" fmla="*/ 4 w 14"/>
                  <a:gd name="T5" fmla="*/ 8 h 22"/>
                  <a:gd name="T6" fmla="*/ 2 w 14"/>
                  <a:gd name="T7" fmla="*/ 4 h 22"/>
                  <a:gd name="T8" fmla="*/ 0 w 14"/>
                  <a:gd name="T9" fmla="*/ 2 h 22"/>
                  <a:gd name="T10" fmla="*/ 2 w 14"/>
                  <a:gd name="T11" fmla="*/ 0 h 22"/>
                  <a:gd name="T12" fmla="*/ 2 w 14"/>
                  <a:gd name="T13" fmla="*/ 0 h 22"/>
                  <a:gd name="T14" fmla="*/ 4 w 14"/>
                  <a:gd name="T15" fmla="*/ 0 h 22"/>
                  <a:gd name="T16" fmla="*/ 4 w 14"/>
                  <a:gd name="T17" fmla="*/ 0 h 22"/>
                  <a:gd name="T18" fmla="*/ 4 w 14"/>
                  <a:gd name="T19" fmla="*/ 2 h 22"/>
                  <a:gd name="T20" fmla="*/ 4 w 14"/>
                  <a:gd name="T21" fmla="*/ 4 h 22"/>
                  <a:gd name="T22" fmla="*/ 6 w 14"/>
                  <a:gd name="T23" fmla="*/ 4 h 22"/>
                  <a:gd name="T24" fmla="*/ 8 w 14"/>
                  <a:gd name="T25" fmla="*/ 4 h 22"/>
                  <a:gd name="T26" fmla="*/ 8 w 14"/>
                  <a:gd name="T27" fmla="*/ 8 h 22"/>
                  <a:gd name="T28" fmla="*/ 8 w 14"/>
                  <a:gd name="T29" fmla="*/ 8 h 22"/>
                  <a:gd name="T30" fmla="*/ 10 w 14"/>
                  <a:gd name="T31" fmla="*/ 10 h 22"/>
                  <a:gd name="T32" fmla="*/ 10 w 14"/>
                  <a:gd name="T33" fmla="*/ 12 h 22"/>
                  <a:gd name="T34" fmla="*/ 12 w 14"/>
                  <a:gd name="T35" fmla="*/ 12 h 22"/>
                  <a:gd name="T36" fmla="*/ 14 w 14"/>
                  <a:gd name="T37" fmla="*/ 14 h 22"/>
                  <a:gd name="T38" fmla="*/ 14 w 14"/>
                  <a:gd name="T39" fmla="*/ 14 h 22"/>
                  <a:gd name="T40" fmla="*/ 14 w 14"/>
                  <a:gd name="T41" fmla="*/ 16 h 22"/>
                  <a:gd name="T42" fmla="*/ 12 w 14"/>
                  <a:gd name="T43" fmla="*/ 16 h 22"/>
                  <a:gd name="T44" fmla="*/ 10 w 14"/>
                  <a:gd name="T45" fmla="*/ 18 h 22"/>
                  <a:gd name="T46" fmla="*/ 10 w 14"/>
                  <a:gd name="T47" fmla="*/ 18 h 22"/>
                  <a:gd name="T48" fmla="*/ 10 w 14"/>
                  <a:gd name="T49" fmla="*/ 20 h 22"/>
                  <a:gd name="T50" fmla="*/ 8 w 14"/>
                  <a:gd name="T51" fmla="*/ 22 h 22"/>
                  <a:gd name="T52" fmla="*/ 6 w 14"/>
                  <a:gd name="T53" fmla="*/ 22 h 22"/>
                  <a:gd name="T54" fmla="*/ 4 w 14"/>
                  <a:gd name="T55" fmla="*/ 22 h 22"/>
                  <a:gd name="T56" fmla="*/ 4 w 14"/>
                  <a:gd name="T57" fmla="*/ 20 h 22"/>
                  <a:gd name="T58" fmla="*/ 4 w 14"/>
                  <a:gd name="T59" fmla="*/ 18 h 22"/>
                  <a:gd name="T60" fmla="*/ 4 w 14"/>
                  <a:gd name="T61" fmla="*/ 16 h 22"/>
                  <a:gd name="T62" fmla="*/ 4 w 14"/>
                  <a:gd name="T63" fmla="*/ 16 h 22"/>
                  <a:gd name="T64" fmla="*/ 4 w 14"/>
                  <a:gd name="T6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22">
                    <a:moveTo>
                      <a:pt x="4" y="16"/>
                    </a:moveTo>
                    <a:lnTo>
                      <a:pt x="4" y="12"/>
                    </a:lnTo>
                    <a:lnTo>
                      <a:pt x="4" y="8"/>
                    </a:lnTo>
                    <a:lnTo>
                      <a:pt x="2" y="4"/>
                    </a:lnTo>
                    <a:lnTo>
                      <a:pt x="0" y="2"/>
                    </a:lnTo>
                    <a:lnTo>
                      <a:pt x="2" y="0"/>
                    </a:lnTo>
                    <a:lnTo>
                      <a:pt x="2" y="0"/>
                    </a:lnTo>
                    <a:lnTo>
                      <a:pt x="4" y="0"/>
                    </a:lnTo>
                    <a:lnTo>
                      <a:pt x="4" y="0"/>
                    </a:lnTo>
                    <a:lnTo>
                      <a:pt x="4" y="2"/>
                    </a:lnTo>
                    <a:lnTo>
                      <a:pt x="4" y="4"/>
                    </a:lnTo>
                    <a:lnTo>
                      <a:pt x="6" y="4"/>
                    </a:lnTo>
                    <a:lnTo>
                      <a:pt x="8" y="4"/>
                    </a:lnTo>
                    <a:lnTo>
                      <a:pt x="8" y="8"/>
                    </a:lnTo>
                    <a:lnTo>
                      <a:pt x="8" y="8"/>
                    </a:lnTo>
                    <a:lnTo>
                      <a:pt x="10" y="10"/>
                    </a:lnTo>
                    <a:lnTo>
                      <a:pt x="10" y="12"/>
                    </a:lnTo>
                    <a:lnTo>
                      <a:pt x="12" y="12"/>
                    </a:lnTo>
                    <a:lnTo>
                      <a:pt x="14" y="14"/>
                    </a:lnTo>
                    <a:lnTo>
                      <a:pt x="14" y="14"/>
                    </a:lnTo>
                    <a:lnTo>
                      <a:pt x="14" y="16"/>
                    </a:lnTo>
                    <a:lnTo>
                      <a:pt x="12" y="16"/>
                    </a:lnTo>
                    <a:lnTo>
                      <a:pt x="10" y="18"/>
                    </a:lnTo>
                    <a:lnTo>
                      <a:pt x="10" y="18"/>
                    </a:lnTo>
                    <a:lnTo>
                      <a:pt x="10" y="20"/>
                    </a:lnTo>
                    <a:lnTo>
                      <a:pt x="8" y="22"/>
                    </a:lnTo>
                    <a:lnTo>
                      <a:pt x="6" y="22"/>
                    </a:lnTo>
                    <a:lnTo>
                      <a:pt x="4" y="22"/>
                    </a:lnTo>
                    <a:lnTo>
                      <a:pt x="4" y="20"/>
                    </a:lnTo>
                    <a:lnTo>
                      <a:pt x="4" y="18"/>
                    </a:lnTo>
                    <a:lnTo>
                      <a:pt x="4" y="16"/>
                    </a:lnTo>
                    <a:lnTo>
                      <a:pt x="4" y="16"/>
                    </a:lnTo>
                    <a:lnTo>
                      <a:pt x="4" y="16"/>
                    </a:lnTo>
                    <a:close/>
                  </a:path>
                </a:pathLst>
              </a:custGeom>
              <a:grpFill/>
              <a:ln w="3175" cmpd="sng">
                <a:solidFill>
                  <a:srgbClr val="000000"/>
                </a:solidFill>
                <a:round/>
                <a:headEnd/>
                <a:tailEnd/>
              </a:ln>
            </p:spPr>
            <p:txBody>
              <a:bodyPr/>
              <a:lstStyle/>
              <a:p>
                <a:endParaRPr lang="en-US" sz="2600" dirty="0"/>
              </a:p>
            </p:txBody>
          </p:sp>
          <p:sp>
            <p:nvSpPr>
              <p:cNvPr id="1099" name="Freeform 316"/>
              <p:cNvSpPr>
                <a:spLocks/>
              </p:cNvSpPr>
              <p:nvPr/>
            </p:nvSpPr>
            <p:spPr bwMode="auto">
              <a:xfrm>
                <a:off x="4424" y="3275"/>
                <a:ext cx="396" cy="524"/>
              </a:xfrm>
              <a:custGeom>
                <a:avLst/>
                <a:gdLst>
                  <a:gd name="T0" fmla="*/ 396 w 396"/>
                  <a:gd name="T1" fmla="*/ 10 h 524"/>
                  <a:gd name="T2" fmla="*/ 396 w 396"/>
                  <a:gd name="T3" fmla="*/ 72 h 524"/>
                  <a:gd name="T4" fmla="*/ 394 w 396"/>
                  <a:gd name="T5" fmla="*/ 104 h 524"/>
                  <a:gd name="T6" fmla="*/ 388 w 396"/>
                  <a:gd name="T7" fmla="*/ 132 h 524"/>
                  <a:gd name="T8" fmla="*/ 382 w 396"/>
                  <a:gd name="T9" fmla="*/ 110 h 524"/>
                  <a:gd name="T10" fmla="*/ 386 w 396"/>
                  <a:gd name="T11" fmla="*/ 94 h 524"/>
                  <a:gd name="T12" fmla="*/ 390 w 396"/>
                  <a:gd name="T13" fmla="*/ 76 h 524"/>
                  <a:gd name="T14" fmla="*/ 390 w 396"/>
                  <a:gd name="T15" fmla="*/ 38 h 524"/>
                  <a:gd name="T16" fmla="*/ 386 w 396"/>
                  <a:gd name="T17" fmla="*/ 40 h 524"/>
                  <a:gd name="T18" fmla="*/ 368 w 396"/>
                  <a:gd name="T19" fmla="*/ 74 h 524"/>
                  <a:gd name="T20" fmla="*/ 360 w 396"/>
                  <a:gd name="T21" fmla="*/ 128 h 524"/>
                  <a:gd name="T22" fmla="*/ 348 w 396"/>
                  <a:gd name="T23" fmla="*/ 148 h 524"/>
                  <a:gd name="T24" fmla="*/ 334 w 396"/>
                  <a:gd name="T25" fmla="*/ 158 h 524"/>
                  <a:gd name="T26" fmla="*/ 322 w 396"/>
                  <a:gd name="T27" fmla="*/ 178 h 524"/>
                  <a:gd name="T28" fmla="*/ 324 w 396"/>
                  <a:gd name="T29" fmla="*/ 182 h 524"/>
                  <a:gd name="T30" fmla="*/ 312 w 396"/>
                  <a:gd name="T31" fmla="*/ 216 h 524"/>
                  <a:gd name="T32" fmla="*/ 306 w 396"/>
                  <a:gd name="T33" fmla="*/ 218 h 524"/>
                  <a:gd name="T34" fmla="*/ 298 w 396"/>
                  <a:gd name="T35" fmla="*/ 228 h 524"/>
                  <a:gd name="T36" fmla="*/ 296 w 396"/>
                  <a:gd name="T37" fmla="*/ 260 h 524"/>
                  <a:gd name="T38" fmla="*/ 290 w 396"/>
                  <a:gd name="T39" fmla="*/ 276 h 524"/>
                  <a:gd name="T40" fmla="*/ 282 w 396"/>
                  <a:gd name="T41" fmla="*/ 290 h 524"/>
                  <a:gd name="T42" fmla="*/ 280 w 396"/>
                  <a:gd name="T43" fmla="*/ 308 h 524"/>
                  <a:gd name="T44" fmla="*/ 286 w 396"/>
                  <a:gd name="T45" fmla="*/ 338 h 524"/>
                  <a:gd name="T46" fmla="*/ 286 w 396"/>
                  <a:gd name="T47" fmla="*/ 346 h 524"/>
                  <a:gd name="T48" fmla="*/ 286 w 396"/>
                  <a:gd name="T49" fmla="*/ 362 h 524"/>
                  <a:gd name="T50" fmla="*/ 296 w 396"/>
                  <a:gd name="T51" fmla="*/ 368 h 524"/>
                  <a:gd name="T52" fmla="*/ 286 w 396"/>
                  <a:gd name="T53" fmla="*/ 394 h 524"/>
                  <a:gd name="T54" fmla="*/ 268 w 396"/>
                  <a:gd name="T55" fmla="*/ 408 h 524"/>
                  <a:gd name="T56" fmla="*/ 260 w 396"/>
                  <a:gd name="T57" fmla="*/ 428 h 524"/>
                  <a:gd name="T58" fmla="*/ 250 w 396"/>
                  <a:gd name="T59" fmla="*/ 442 h 524"/>
                  <a:gd name="T60" fmla="*/ 238 w 396"/>
                  <a:gd name="T61" fmla="*/ 448 h 524"/>
                  <a:gd name="T62" fmla="*/ 236 w 396"/>
                  <a:gd name="T63" fmla="*/ 466 h 524"/>
                  <a:gd name="T64" fmla="*/ 222 w 396"/>
                  <a:gd name="T65" fmla="*/ 468 h 524"/>
                  <a:gd name="T66" fmla="*/ 218 w 396"/>
                  <a:gd name="T67" fmla="*/ 464 h 524"/>
                  <a:gd name="T68" fmla="*/ 200 w 396"/>
                  <a:gd name="T69" fmla="*/ 476 h 524"/>
                  <a:gd name="T70" fmla="*/ 218 w 396"/>
                  <a:gd name="T71" fmla="*/ 480 h 524"/>
                  <a:gd name="T72" fmla="*/ 228 w 396"/>
                  <a:gd name="T73" fmla="*/ 494 h 524"/>
                  <a:gd name="T74" fmla="*/ 222 w 396"/>
                  <a:gd name="T75" fmla="*/ 498 h 524"/>
                  <a:gd name="T76" fmla="*/ 202 w 396"/>
                  <a:gd name="T77" fmla="*/ 480 h 524"/>
                  <a:gd name="T78" fmla="*/ 186 w 396"/>
                  <a:gd name="T79" fmla="*/ 474 h 524"/>
                  <a:gd name="T80" fmla="*/ 196 w 396"/>
                  <a:gd name="T81" fmla="*/ 470 h 524"/>
                  <a:gd name="T82" fmla="*/ 184 w 396"/>
                  <a:gd name="T83" fmla="*/ 466 h 524"/>
                  <a:gd name="T84" fmla="*/ 174 w 396"/>
                  <a:gd name="T85" fmla="*/ 466 h 524"/>
                  <a:gd name="T86" fmla="*/ 154 w 396"/>
                  <a:gd name="T87" fmla="*/ 470 h 524"/>
                  <a:gd name="T88" fmla="*/ 166 w 396"/>
                  <a:gd name="T89" fmla="*/ 474 h 524"/>
                  <a:gd name="T90" fmla="*/ 176 w 396"/>
                  <a:gd name="T91" fmla="*/ 482 h 524"/>
                  <a:gd name="T92" fmla="*/ 166 w 396"/>
                  <a:gd name="T93" fmla="*/ 482 h 524"/>
                  <a:gd name="T94" fmla="*/ 156 w 396"/>
                  <a:gd name="T95" fmla="*/ 486 h 524"/>
                  <a:gd name="T96" fmla="*/ 152 w 396"/>
                  <a:gd name="T97" fmla="*/ 488 h 524"/>
                  <a:gd name="T98" fmla="*/ 140 w 396"/>
                  <a:gd name="T99" fmla="*/ 486 h 524"/>
                  <a:gd name="T100" fmla="*/ 114 w 396"/>
                  <a:gd name="T101" fmla="*/ 492 h 524"/>
                  <a:gd name="T102" fmla="*/ 122 w 396"/>
                  <a:gd name="T103" fmla="*/ 500 h 524"/>
                  <a:gd name="T104" fmla="*/ 112 w 396"/>
                  <a:gd name="T105" fmla="*/ 522 h 524"/>
                  <a:gd name="T106" fmla="*/ 108 w 396"/>
                  <a:gd name="T107" fmla="*/ 506 h 524"/>
                  <a:gd name="T108" fmla="*/ 92 w 396"/>
                  <a:gd name="T109" fmla="*/ 510 h 524"/>
                  <a:gd name="T110" fmla="*/ 86 w 396"/>
                  <a:gd name="T111" fmla="*/ 520 h 524"/>
                  <a:gd name="T112" fmla="*/ 66 w 396"/>
                  <a:gd name="T113" fmla="*/ 512 h 524"/>
                  <a:gd name="T114" fmla="*/ 66 w 396"/>
                  <a:gd name="T115" fmla="*/ 522 h 524"/>
                  <a:gd name="T116" fmla="*/ 54 w 396"/>
                  <a:gd name="T117" fmla="*/ 520 h 524"/>
                  <a:gd name="T118" fmla="*/ 42 w 396"/>
                  <a:gd name="T119" fmla="*/ 512 h 524"/>
                  <a:gd name="T120" fmla="*/ 30 w 396"/>
                  <a:gd name="T121" fmla="*/ 498 h 524"/>
                  <a:gd name="T122" fmla="*/ 10 w 396"/>
                  <a:gd name="T123" fmla="*/ 50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 h="524">
                    <a:moveTo>
                      <a:pt x="0" y="0"/>
                    </a:moveTo>
                    <a:lnTo>
                      <a:pt x="102" y="0"/>
                    </a:lnTo>
                    <a:lnTo>
                      <a:pt x="102" y="14"/>
                    </a:lnTo>
                    <a:lnTo>
                      <a:pt x="196" y="14"/>
                    </a:lnTo>
                    <a:lnTo>
                      <a:pt x="196" y="14"/>
                    </a:lnTo>
                    <a:lnTo>
                      <a:pt x="302" y="14"/>
                    </a:lnTo>
                    <a:lnTo>
                      <a:pt x="302" y="6"/>
                    </a:lnTo>
                    <a:lnTo>
                      <a:pt x="396" y="2"/>
                    </a:lnTo>
                    <a:lnTo>
                      <a:pt x="396" y="10"/>
                    </a:lnTo>
                    <a:lnTo>
                      <a:pt x="396" y="12"/>
                    </a:lnTo>
                    <a:lnTo>
                      <a:pt x="396" y="16"/>
                    </a:lnTo>
                    <a:lnTo>
                      <a:pt x="396" y="18"/>
                    </a:lnTo>
                    <a:lnTo>
                      <a:pt x="394" y="48"/>
                    </a:lnTo>
                    <a:lnTo>
                      <a:pt x="394" y="54"/>
                    </a:lnTo>
                    <a:lnTo>
                      <a:pt x="394" y="56"/>
                    </a:lnTo>
                    <a:lnTo>
                      <a:pt x="394" y="58"/>
                    </a:lnTo>
                    <a:lnTo>
                      <a:pt x="396" y="70"/>
                    </a:lnTo>
                    <a:lnTo>
                      <a:pt x="396" y="72"/>
                    </a:lnTo>
                    <a:lnTo>
                      <a:pt x="394" y="76"/>
                    </a:lnTo>
                    <a:lnTo>
                      <a:pt x="396" y="78"/>
                    </a:lnTo>
                    <a:lnTo>
                      <a:pt x="394" y="82"/>
                    </a:lnTo>
                    <a:lnTo>
                      <a:pt x="396" y="90"/>
                    </a:lnTo>
                    <a:lnTo>
                      <a:pt x="396" y="92"/>
                    </a:lnTo>
                    <a:lnTo>
                      <a:pt x="396" y="96"/>
                    </a:lnTo>
                    <a:lnTo>
                      <a:pt x="396" y="98"/>
                    </a:lnTo>
                    <a:lnTo>
                      <a:pt x="396" y="100"/>
                    </a:lnTo>
                    <a:lnTo>
                      <a:pt x="394" y="104"/>
                    </a:lnTo>
                    <a:lnTo>
                      <a:pt x="392" y="112"/>
                    </a:lnTo>
                    <a:lnTo>
                      <a:pt x="390" y="114"/>
                    </a:lnTo>
                    <a:lnTo>
                      <a:pt x="390" y="116"/>
                    </a:lnTo>
                    <a:lnTo>
                      <a:pt x="390" y="118"/>
                    </a:lnTo>
                    <a:lnTo>
                      <a:pt x="390" y="122"/>
                    </a:lnTo>
                    <a:lnTo>
                      <a:pt x="390" y="124"/>
                    </a:lnTo>
                    <a:lnTo>
                      <a:pt x="388" y="126"/>
                    </a:lnTo>
                    <a:lnTo>
                      <a:pt x="388" y="128"/>
                    </a:lnTo>
                    <a:lnTo>
                      <a:pt x="388" y="132"/>
                    </a:lnTo>
                    <a:lnTo>
                      <a:pt x="386" y="132"/>
                    </a:lnTo>
                    <a:lnTo>
                      <a:pt x="384" y="132"/>
                    </a:lnTo>
                    <a:lnTo>
                      <a:pt x="384" y="130"/>
                    </a:lnTo>
                    <a:lnTo>
                      <a:pt x="382" y="126"/>
                    </a:lnTo>
                    <a:lnTo>
                      <a:pt x="382" y="122"/>
                    </a:lnTo>
                    <a:lnTo>
                      <a:pt x="382" y="120"/>
                    </a:lnTo>
                    <a:lnTo>
                      <a:pt x="382" y="116"/>
                    </a:lnTo>
                    <a:lnTo>
                      <a:pt x="382" y="112"/>
                    </a:lnTo>
                    <a:lnTo>
                      <a:pt x="382" y="110"/>
                    </a:lnTo>
                    <a:lnTo>
                      <a:pt x="384" y="108"/>
                    </a:lnTo>
                    <a:lnTo>
                      <a:pt x="384" y="106"/>
                    </a:lnTo>
                    <a:lnTo>
                      <a:pt x="384" y="104"/>
                    </a:lnTo>
                    <a:lnTo>
                      <a:pt x="384" y="102"/>
                    </a:lnTo>
                    <a:lnTo>
                      <a:pt x="384" y="100"/>
                    </a:lnTo>
                    <a:lnTo>
                      <a:pt x="384" y="100"/>
                    </a:lnTo>
                    <a:lnTo>
                      <a:pt x="384" y="98"/>
                    </a:lnTo>
                    <a:lnTo>
                      <a:pt x="386" y="96"/>
                    </a:lnTo>
                    <a:lnTo>
                      <a:pt x="386" y="94"/>
                    </a:lnTo>
                    <a:lnTo>
                      <a:pt x="388" y="92"/>
                    </a:lnTo>
                    <a:lnTo>
                      <a:pt x="388" y="92"/>
                    </a:lnTo>
                    <a:lnTo>
                      <a:pt x="388" y="90"/>
                    </a:lnTo>
                    <a:lnTo>
                      <a:pt x="388" y="86"/>
                    </a:lnTo>
                    <a:lnTo>
                      <a:pt x="390" y="84"/>
                    </a:lnTo>
                    <a:lnTo>
                      <a:pt x="392" y="82"/>
                    </a:lnTo>
                    <a:lnTo>
                      <a:pt x="392" y="84"/>
                    </a:lnTo>
                    <a:lnTo>
                      <a:pt x="394" y="82"/>
                    </a:lnTo>
                    <a:lnTo>
                      <a:pt x="390" y="76"/>
                    </a:lnTo>
                    <a:lnTo>
                      <a:pt x="392" y="74"/>
                    </a:lnTo>
                    <a:lnTo>
                      <a:pt x="388" y="66"/>
                    </a:lnTo>
                    <a:lnTo>
                      <a:pt x="390" y="62"/>
                    </a:lnTo>
                    <a:lnTo>
                      <a:pt x="390" y="58"/>
                    </a:lnTo>
                    <a:lnTo>
                      <a:pt x="390" y="50"/>
                    </a:lnTo>
                    <a:lnTo>
                      <a:pt x="390" y="48"/>
                    </a:lnTo>
                    <a:lnTo>
                      <a:pt x="392" y="46"/>
                    </a:lnTo>
                    <a:lnTo>
                      <a:pt x="392" y="44"/>
                    </a:lnTo>
                    <a:lnTo>
                      <a:pt x="390" y="38"/>
                    </a:lnTo>
                    <a:lnTo>
                      <a:pt x="392" y="28"/>
                    </a:lnTo>
                    <a:lnTo>
                      <a:pt x="392" y="26"/>
                    </a:lnTo>
                    <a:lnTo>
                      <a:pt x="392" y="24"/>
                    </a:lnTo>
                    <a:lnTo>
                      <a:pt x="392" y="22"/>
                    </a:lnTo>
                    <a:lnTo>
                      <a:pt x="390" y="20"/>
                    </a:lnTo>
                    <a:lnTo>
                      <a:pt x="390" y="20"/>
                    </a:lnTo>
                    <a:lnTo>
                      <a:pt x="388" y="24"/>
                    </a:lnTo>
                    <a:lnTo>
                      <a:pt x="388" y="26"/>
                    </a:lnTo>
                    <a:lnTo>
                      <a:pt x="386" y="40"/>
                    </a:lnTo>
                    <a:lnTo>
                      <a:pt x="386" y="44"/>
                    </a:lnTo>
                    <a:lnTo>
                      <a:pt x="386" y="46"/>
                    </a:lnTo>
                    <a:lnTo>
                      <a:pt x="384" y="48"/>
                    </a:lnTo>
                    <a:lnTo>
                      <a:pt x="378" y="52"/>
                    </a:lnTo>
                    <a:lnTo>
                      <a:pt x="378" y="56"/>
                    </a:lnTo>
                    <a:lnTo>
                      <a:pt x="376" y="58"/>
                    </a:lnTo>
                    <a:lnTo>
                      <a:pt x="372" y="62"/>
                    </a:lnTo>
                    <a:lnTo>
                      <a:pt x="370" y="66"/>
                    </a:lnTo>
                    <a:lnTo>
                      <a:pt x="368" y="74"/>
                    </a:lnTo>
                    <a:lnTo>
                      <a:pt x="368" y="78"/>
                    </a:lnTo>
                    <a:lnTo>
                      <a:pt x="364" y="88"/>
                    </a:lnTo>
                    <a:lnTo>
                      <a:pt x="362" y="92"/>
                    </a:lnTo>
                    <a:lnTo>
                      <a:pt x="364" y="98"/>
                    </a:lnTo>
                    <a:lnTo>
                      <a:pt x="364" y="100"/>
                    </a:lnTo>
                    <a:lnTo>
                      <a:pt x="360" y="108"/>
                    </a:lnTo>
                    <a:lnTo>
                      <a:pt x="360" y="120"/>
                    </a:lnTo>
                    <a:lnTo>
                      <a:pt x="360" y="124"/>
                    </a:lnTo>
                    <a:lnTo>
                      <a:pt x="360" y="128"/>
                    </a:lnTo>
                    <a:lnTo>
                      <a:pt x="360" y="128"/>
                    </a:lnTo>
                    <a:lnTo>
                      <a:pt x="360" y="130"/>
                    </a:lnTo>
                    <a:lnTo>
                      <a:pt x="360" y="132"/>
                    </a:lnTo>
                    <a:lnTo>
                      <a:pt x="358" y="134"/>
                    </a:lnTo>
                    <a:lnTo>
                      <a:pt x="358" y="136"/>
                    </a:lnTo>
                    <a:lnTo>
                      <a:pt x="356" y="138"/>
                    </a:lnTo>
                    <a:lnTo>
                      <a:pt x="350" y="142"/>
                    </a:lnTo>
                    <a:lnTo>
                      <a:pt x="348" y="146"/>
                    </a:lnTo>
                    <a:lnTo>
                      <a:pt x="348" y="148"/>
                    </a:lnTo>
                    <a:lnTo>
                      <a:pt x="348" y="150"/>
                    </a:lnTo>
                    <a:lnTo>
                      <a:pt x="346" y="150"/>
                    </a:lnTo>
                    <a:lnTo>
                      <a:pt x="344" y="150"/>
                    </a:lnTo>
                    <a:lnTo>
                      <a:pt x="342" y="150"/>
                    </a:lnTo>
                    <a:lnTo>
                      <a:pt x="340" y="150"/>
                    </a:lnTo>
                    <a:lnTo>
                      <a:pt x="338" y="152"/>
                    </a:lnTo>
                    <a:lnTo>
                      <a:pt x="338" y="154"/>
                    </a:lnTo>
                    <a:lnTo>
                      <a:pt x="336" y="158"/>
                    </a:lnTo>
                    <a:lnTo>
                      <a:pt x="334" y="158"/>
                    </a:lnTo>
                    <a:lnTo>
                      <a:pt x="330" y="160"/>
                    </a:lnTo>
                    <a:lnTo>
                      <a:pt x="328" y="166"/>
                    </a:lnTo>
                    <a:lnTo>
                      <a:pt x="328" y="170"/>
                    </a:lnTo>
                    <a:lnTo>
                      <a:pt x="328" y="172"/>
                    </a:lnTo>
                    <a:lnTo>
                      <a:pt x="328" y="176"/>
                    </a:lnTo>
                    <a:lnTo>
                      <a:pt x="328" y="178"/>
                    </a:lnTo>
                    <a:lnTo>
                      <a:pt x="326" y="180"/>
                    </a:lnTo>
                    <a:lnTo>
                      <a:pt x="324" y="180"/>
                    </a:lnTo>
                    <a:lnTo>
                      <a:pt x="322" y="178"/>
                    </a:lnTo>
                    <a:lnTo>
                      <a:pt x="320" y="178"/>
                    </a:lnTo>
                    <a:lnTo>
                      <a:pt x="318" y="180"/>
                    </a:lnTo>
                    <a:lnTo>
                      <a:pt x="316" y="180"/>
                    </a:lnTo>
                    <a:lnTo>
                      <a:pt x="316" y="182"/>
                    </a:lnTo>
                    <a:lnTo>
                      <a:pt x="318" y="182"/>
                    </a:lnTo>
                    <a:lnTo>
                      <a:pt x="318" y="182"/>
                    </a:lnTo>
                    <a:lnTo>
                      <a:pt x="320" y="182"/>
                    </a:lnTo>
                    <a:lnTo>
                      <a:pt x="322" y="182"/>
                    </a:lnTo>
                    <a:lnTo>
                      <a:pt x="324" y="182"/>
                    </a:lnTo>
                    <a:lnTo>
                      <a:pt x="326" y="182"/>
                    </a:lnTo>
                    <a:lnTo>
                      <a:pt x="326" y="184"/>
                    </a:lnTo>
                    <a:lnTo>
                      <a:pt x="322" y="190"/>
                    </a:lnTo>
                    <a:lnTo>
                      <a:pt x="316" y="200"/>
                    </a:lnTo>
                    <a:lnTo>
                      <a:pt x="316" y="204"/>
                    </a:lnTo>
                    <a:lnTo>
                      <a:pt x="316" y="208"/>
                    </a:lnTo>
                    <a:lnTo>
                      <a:pt x="314" y="210"/>
                    </a:lnTo>
                    <a:lnTo>
                      <a:pt x="314" y="212"/>
                    </a:lnTo>
                    <a:lnTo>
                      <a:pt x="312" y="216"/>
                    </a:lnTo>
                    <a:lnTo>
                      <a:pt x="310" y="218"/>
                    </a:lnTo>
                    <a:lnTo>
                      <a:pt x="310" y="220"/>
                    </a:lnTo>
                    <a:lnTo>
                      <a:pt x="310" y="220"/>
                    </a:lnTo>
                    <a:lnTo>
                      <a:pt x="310" y="216"/>
                    </a:lnTo>
                    <a:lnTo>
                      <a:pt x="308" y="214"/>
                    </a:lnTo>
                    <a:lnTo>
                      <a:pt x="308" y="214"/>
                    </a:lnTo>
                    <a:lnTo>
                      <a:pt x="306" y="214"/>
                    </a:lnTo>
                    <a:lnTo>
                      <a:pt x="306" y="216"/>
                    </a:lnTo>
                    <a:lnTo>
                      <a:pt x="306" y="218"/>
                    </a:lnTo>
                    <a:lnTo>
                      <a:pt x="304" y="218"/>
                    </a:lnTo>
                    <a:lnTo>
                      <a:pt x="304" y="220"/>
                    </a:lnTo>
                    <a:lnTo>
                      <a:pt x="302" y="220"/>
                    </a:lnTo>
                    <a:lnTo>
                      <a:pt x="302" y="220"/>
                    </a:lnTo>
                    <a:lnTo>
                      <a:pt x="300" y="222"/>
                    </a:lnTo>
                    <a:lnTo>
                      <a:pt x="300" y="224"/>
                    </a:lnTo>
                    <a:lnTo>
                      <a:pt x="300" y="226"/>
                    </a:lnTo>
                    <a:lnTo>
                      <a:pt x="298" y="226"/>
                    </a:lnTo>
                    <a:lnTo>
                      <a:pt x="298" y="228"/>
                    </a:lnTo>
                    <a:lnTo>
                      <a:pt x="298" y="228"/>
                    </a:lnTo>
                    <a:lnTo>
                      <a:pt x="296" y="230"/>
                    </a:lnTo>
                    <a:lnTo>
                      <a:pt x="296" y="236"/>
                    </a:lnTo>
                    <a:lnTo>
                      <a:pt x="296" y="240"/>
                    </a:lnTo>
                    <a:lnTo>
                      <a:pt x="296" y="248"/>
                    </a:lnTo>
                    <a:lnTo>
                      <a:pt x="298" y="254"/>
                    </a:lnTo>
                    <a:lnTo>
                      <a:pt x="298" y="256"/>
                    </a:lnTo>
                    <a:lnTo>
                      <a:pt x="296" y="258"/>
                    </a:lnTo>
                    <a:lnTo>
                      <a:pt x="296" y="260"/>
                    </a:lnTo>
                    <a:lnTo>
                      <a:pt x="296" y="264"/>
                    </a:lnTo>
                    <a:lnTo>
                      <a:pt x="294" y="266"/>
                    </a:lnTo>
                    <a:lnTo>
                      <a:pt x="294" y="268"/>
                    </a:lnTo>
                    <a:lnTo>
                      <a:pt x="294" y="272"/>
                    </a:lnTo>
                    <a:lnTo>
                      <a:pt x="294" y="274"/>
                    </a:lnTo>
                    <a:lnTo>
                      <a:pt x="294" y="276"/>
                    </a:lnTo>
                    <a:lnTo>
                      <a:pt x="294" y="278"/>
                    </a:lnTo>
                    <a:lnTo>
                      <a:pt x="292" y="278"/>
                    </a:lnTo>
                    <a:lnTo>
                      <a:pt x="290" y="276"/>
                    </a:lnTo>
                    <a:lnTo>
                      <a:pt x="288" y="276"/>
                    </a:lnTo>
                    <a:lnTo>
                      <a:pt x="288" y="278"/>
                    </a:lnTo>
                    <a:lnTo>
                      <a:pt x="288" y="278"/>
                    </a:lnTo>
                    <a:lnTo>
                      <a:pt x="286" y="278"/>
                    </a:lnTo>
                    <a:lnTo>
                      <a:pt x="286" y="280"/>
                    </a:lnTo>
                    <a:lnTo>
                      <a:pt x="284" y="282"/>
                    </a:lnTo>
                    <a:lnTo>
                      <a:pt x="284" y="286"/>
                    </a:lnTo>
                    <a:lnTo>
                      <a:pt x="284" y="288"/>
                    </a:lnTo>
                    <a:lnTo>
                      <a:pt x="282" y="290"/>
                    </a:lnTo>
                    <a:lnTo>
                      <a:pt x="282" y="292"/>
                    </a:lnTo>
                    <a:lnTo>
                      <a:pt x="282" y="294"/>
                    </a:lnTo>
                    <a:lnTo>
                      <a:pt x="282" y="296"/>
                    </a:lnTo>
                    <a:lnTo>
                      <a:pt x="282" y="296"/>
                    </a:lnTo>
                    <a:lnTo>
                      <a:pt x="282" y="296"/>
                    </a:lnTo>
                    <a:lnTo>
                      <a:pt x="280" y="300"/>
                    </a:lnTo>
                    <a:lnTo>
                      <a:pt x="280" y="302"/>
                    </a:lnTo>
                    <a:lnTo>
                      <a:pt x="280" y="304"/>
                    </a:lnTo>
                    <a:lnTo>
                      <a:pt x="280" y="308"/>
                    </a:lnTo>
                    <a:lnTo>
                      <a:pt x="280" y="310"/>
                    </a:lnTo>
                    <a:lnTo>
                      <a:pt x="278" y="316"/>
                    </a:lnTo>
                    <a:lnTo>
                      <a:pt x="280" y="318"/>
                    </a:lnTo>
                    <a:lnTo>
                      <a:pt x="280" y="322"/>
                    </a:lnTo>
                    <a:lnTo>
                      <a:pt x="282" y="324"/>
                    </a:lnTo>
                    <a:lnTo>
                      <a:pt x="282" y="324"/>
                    </a:lnTo>
                    <a:lnTo>
                      <a:pt x="284" y="332"/>
                    </a:lnTo>
                    <a:lnTo>
                      <a:pt x="284" y="336"/>
                    </a:lnTo>
                    <a:lnTo>
                      <a:pt x="286" y="338"/>
                    </a:lnTo>
                    <a:lnTo>
                      <a:pt x="286" y="338"/>
                    </a:lnTo>
                    <a:lnTo>
                      <a:pt x="290" y="338"/>
                    </a:lnTo>
                    <a:lnTo>
                      <a:pt x="290" y="340"/>
                    </a:lnTo>
                    <a:lnTo>
                      <a:pt x="288" y="342"/>
                    </a:lnTo>
                    <a:lnTo>
                      <a:pt x="288" y="344"/>
                    </a:lnTo>
                    <a:lnTo>
                      <a:pt x="286" y="344"/>
                    </a:lnTo>
                    <a:lnTo>
                      <a:pt x="286" y="344"/>
                    </a:lnTo>
                    <a:lnTo>
                      <a:pt x="284" y="344"/>
                    </a:lnTo>
                    <a:lnTo>
                      <a:pt x="286" y="346"/>
                    </a:lnTo>
                    <a:lnTo>
                      <a:pt x="286" y="348"/>
                    </a:lnTo>
                    <a:lnTo>
                      <a:pt x="286" y="350"/>
                    </a:lnTo>
                    <a:lnTo>
                      <a:pt x="286" y="352"/>
                    </a:lnTo>
                    <a:lnTo>
                      <a:pt x="286" y="352"/>
                    </a:lnTo>
                    <a:lnTo>
                      <a:pt x="286" y="354"/>
                    </a:lnTo>
                    <a:lnTo>
                      <a:pt x="286" y="356"/>
                    </a:lnTo>
                    <a:lnTo>
                      <a:pt x="286" y="358"/>
                    </a:lnTo>
                    <a:lnTo>
                      <a:pt x="284" y="360"/>
                    </a:lnTo>
                    <a:lnTo>
                      <a:pt x="286" y="362"/>
                    </a:lnTo>
                    <a:lnTo>
                      <a:pt x="284" y="364"/>
                    </a:lnTo>
                    <a:lnTo>
                      <a:pt x="286" y="366"/>
                    </a:lnTo>
                    <a:lnTo>
                      <a:pt x="288" y="368"/>
                    </a:lnTo>
                    <a:lnTo>
                      <a:pt x="290" y="370"/>
                    </a:lnTo>
                    <a:lnTo>
                      <a:pt x="292" y="372"/>
                    </a:lnTo>
                    <a:lnTo>
                      <a:pt x="294" y="372"/>
                    </a:lnTo>
                    <a:lnTo>
                      <a:pt x="294" y="368"/>
                    </a:lnTo>
                    <a:lnTo>
                      <a:pt x="294" y="368"/>
                    </a:lnTo>
                    <a:lnTo>
                      <a:pt x="296" y="368"/>
                    </a:lnTo>
                    <a:lnTo>
                      <a:pt x="296" y="370"/>
                    </a:lnTo>
                    <a:lnTo>
                      <a:pt x="296" y="372"/>
                    </a:lnTo>
                    <a:lnTo>
                      <a:pt x="294" y="376"/>
                    </a:lnTo>
                    <a:lnTo>
                      <a:pt x="294" y="380"/>
                    </a:lnTo>
                    <a:lnTo>
                      <a:pt x="294" y="380"/>
                    </a:lnTo>
                    <a:lnTo>
                      <a:pt x="294" y="382"/>
                    </a:lnTo>
                    <a:lnTo>
                      <a:pt x="288" y="388"/>
                    </a:lnTo>
                    <a:lnTo>
                      <a:pt x="286" y="390"/>
                    </a:lnTo>
                    <a:lnTo>
                      <a:pt x="286" y="394"/>
                    </a:lnTo>
                    <a:lnTo>
                      <a:pt x="284" y="394"/>
                    </a:lnTo>
                    <a:lnTo>
                      <a:pt x="284" y="398"/>
                    </a:lnTo>
                    <a:lnTo>
                      <a:pt x="282" y="398"/>
                    </a:lnTo>
                    <a:lnTo>
                      <a:pt x="282" y="400"/>
                    </a:lnTo>
                    <a:lnTo>
                      <a:pt x="280" y="402"/>
                    </a:lnTo>
                    <a:lnTo>
                      <a:pt x="278" y="406"/>
                    </a:lnTo>
                    <a:lnTo>
                      <a:pt x="276" y="406"/>
                    </a:lnTo>
                    <a:lnTo>
                      <a:pt x="272" y="406"/>
                    </a:lnTo>
                    <a:lnTo>
                      <a:pt x="268" y="408"/>
                    </a:lnTo>
                    <a:lnTo>
                      <a:pt x="266" y="410"/>
                    </a:lnTo>
                    <a:lnTo>
                      <a:pt x="264" y="410"/>
                    </a:lnTo>
                    <a:lnTo>
                      <a:pt x="262" y="414"/>
                    </a:lnTo>
                    <a:lnTo>
                      <a:pt x="262" y="416"/>
                    </a:lnTo>
                    <a:lnTo>
                      <a:pt x="260" y="420"/>
                    </a:lnTo>
                    <a:lnTo>
                      <a:pt x="260" y="422"/>
                    </a:lnTo>
                    <a:lnTo>
                      <a:pt x="260" y="424"/>
                    </a:lnTo>
                    <a:lnTo>
                      <a:pt x="260" y="424"/>
                    </a:lnTo>
                    <a:lnTo>
                      <a:pt x="260" y="428"/>
                    </a:lnTo>
                    <a:lnTo>
                      <a:pt x="258" y="428"/>
                    </a:lnTo>
                    <a:lnTo>
                      <a:pt x="256" y="430"/>
                    </a:lnTo>
                    <a:lnTo>
                      <a:pt x="252" y="430"/>
                    </a:lnTo>
                    <a:lnTo>
                      <a:pt x="250" y="430"/>
                    </a:lnTo>
                    <a:lnTo>
                      <a:pt x="248" y="432"/>
                    </a:lnTo>
                    <a:lnTo>
                      <a:pt x="248" y="434"/>
                    </a:lnTo>
                    <a:lnTo>
                      <a:pt x="248" y="438"/>
                    </a:lnTo>
                    <a:lnTo>
                      <a:pt x="250" y="438"/>
                    </a:lnTo>
                    <a:lnTo>
                      <a:pt x="250" y="442"/>
                    </a:lnTo>
                    <a:lnTo>
                      <a:pt x="250" y="444"/>
                    </a:lnTo>
                    <a:lnTo>
                      <a:pt x="248" y="446"/>
                    </a:lnTo>
                    <a:lnTo>
                      <a:pt x="246" y="446"/>
                    </a:lnTo>
                    <a:lnTo>
                      <a:pt x="244" y="446"/>
                    </a:lnTo>
                    <a:lnTo>
                      <a:pt x="242" y="446"/>
                    </a:lnTo>
                    <a:lnTo>
                      <a:pt x="242" y="444"/>
                    </a:lnTo>
                    <a:lnTo>
                      <a:pt x="240" y="444"/>
                    </a:lnTo>
                    <a:lnTo>
                      <a:pt x="238" y="446"/>
                    </a:lnTo>
                    <a:lnTo>
                      <a:pt x="238" y="448"/>
                    </a:lnTo>
                    <a:lnTo>
                      <a:pt x="238" y="448"/>
                    </a:lnTo>
                    <a:lnTo>
                      <a:pt x="234" y="450"/>
                    </a:lnTo>
                    <a:lnTo>
                      <a:pt x="232" y="454"/>
                    </a:lnTo>
                    <a:lnTo>
                      <a:pt x="232" y="458"/>
                    </a:lnTo>
                    <a:lnTo>
                      <a:pt x="232" y="460"/>
                    </a:lnTo>
                    <a:lnTo>
                      <a:pt x="234" y="462"/>
                    </a:lnTo>
                    <a:lnTo>
                      <a:pt x="236" y="464"/>
                    </a:lnTo>
                    <a:lnTo>
                      <a:pt x="238" y="464"/>
                    </a:lnTo>
                    <a:lnTo>
                      <a:pt x="236" y="466"/>
                    </a:lnTo>
                    <a:lnTo>
                      <a:pt x="236" y="466"/>
                    </a:lnTo>
                    <a:lnTo>
                      <a:pt x="234" y="468"/>
                    </a:lnTo>
                    <a:lnTo>
                      <a:pt x="234" y="470"/>
                    </a:lnTo>
                    <a:lnTo>
                      <a:pt x="234" y="470"/>
                    </a:lnTo>
                    <a:lnTo>
                      <a:pt x="230" y="472"/>
                    </a:lnTo>
                    <a:lnTo>
                      <a:pt x="228" y="472"/>
                    </a:lnTo>
                    <a:lnTo>
                      <a:pt x="224" y="470"/>
                    </a:lnTo>
                    <a:lnTo>
                      <a:pt x="222" y="470"/>
                    </a:lnTo>
                    <a:lnTo>
                      <a:pt x="222" y="468"/>
                    </a:lnTo>
                    <a:lnTo>
                      <a:pt x="224" y="466"/>
                    </a:lnTo>
                    <a:lnTo>
                      <a:pt x="226" y="466"/>
                    </a:lnTo>
                    <a:lnTo>
                      <a:pt x="228" y="464"/>
                    </a:lnTo>
                    <a:lnTo>
                      <a:pt x="228" y="462"/>
                    </a:lnTo>
                    <a:lnTo>
                      <a:pt x="226" y="462"/>
                    </a:lnTo>
                    <a:lnTo>
                      <a:pt x="226" y="460"/>
                    </a:lnTo>
                    <a:lnTo>
                      <a:pt x="224" y="460"/>
                    </a:lnTo>
                    <a:lnTo>
                      <a:pt x="220" y="462"/>
                    </a:lnTo>
                    <a:lnTo>
                      <a:pt x="218" y="464"/>
                    </a:lnTo>
                    <a:lnTo>
                      <a:pt x="216" y="464"/>
                    </a:lnTo>
                    <a:lnTo>
                      <a:pt x="214" y="468"/>
                    </a:lnTo>
                    <a:lnTo>
                      <a:pt x="212" y="468"/>
                    </a:lnTo>
                    <a:lnTo>
                      <a:pt x="208" y="470"/>
                    </a:lnTo>
                    <a:lnTo>
                      <a:pt x="206" y="472"/>
                    </a:lnTo>
                    <a:lnTo>
                      <a:pt x="202" y="472"/>
                    </a:lnTo>
                    <a:lnTo>
                      <a:pt x="200" y="472"/>
                    </a:lnTo>
                    <a:lnTo>
                      <a:pt x="200" y="472"/>
                    </a:lnTo>
                    <a:lnTo>
                      <a:pt x="200" y="476"/>
                    </a:lnTo>
                    <a:lnTo>
                      <a:pt x="202" y="476"/>
                    </a:lnTo>
                    <a:lnTo>
                      <a:pt x="204" y="476"/>
                    </a:lnTo>
                    <a:lnTo>
                      <a:pt x="206" y="474"/>
                    </a:lnTo>
                    <a:lnTo>
                      <a:pt x="210" y="474"/>
                    </a:lnTo>
                    <a:lnTo>
                      <a:pt x="212" y="474"/>
                    </a:lnTo>
                    <a:lnTo>
                      <a:pt x="216" y="474"/>
                    </a:lnTo>
                    <a:lnTo>
                      <a:pt x="218" y="474"/>
                    </a:lnTo>
                    <a:lnTo>
                      <a:pt x="218" y="476"/>
                    </a:lnTo>
                    <a:lnTo>
                      <a:pt x="218" y="480"/>
                    </a:lnTo>
                    <a:lnTo>
                      <a:pt x="220" y="482"/>
                    </a:lnTo>
                    <a:lnTo>
                      <a:pt x="220" y="484"/>
                    </a:lnTo>
                    <a:lnTo>
                      <a:pt x="224" y="488"/>
                    </a:lnTo>
                    <a:lnTo>
                      <a:pt x="224" y="488"/>
                    </a:lnTo>
                    <a:lnTo>
                      <a:pt x="226" y="486"/>
                    </a:lnTo>
                    <a:lnTo>
                      <a:pt x="228" y="488"/>
                    </a:lnTo>
                    <a:lnTo>
                      <a:pt x="230" y="490"/>
                    </a:lnTo>
                    <a:lnTo>
                      <a:pt x="228" y="492"/>
                    </a:lnTo>
                    <a:lnTo>
                      <a:pt x="228" y="494"/>
                    </a:lnTo>
                    <a:lnTo>
                      <a:pt x="228" y="496"/>
                    </a:lnTo>
                    <a:lnTo>
                      <a:pt x="228" y="496"/>
                    </a:lnTo>
                    <a:lnTo>
                      <a:pt x="228" y="498"/>
                    </a:lnTo>
                    <a:lnTo>
                      <a:pt x="228" y="502"/>
                    </a:lnTo>
                    <a:lnTo>
                      <a:pt x="224" y="502"/>
                    </a:lnTo>
                    <a:lnTo>
                      <a:pt x="222" y="502"/>
                    </a:lnTo>
                    <a:lnTo>
                      <a:pt x="220" y="502"/>
                    </a:lnTo>
                    <a:lnTo>
                      <a:pt x="220" y="500"/>
                    </a:lnTo>
                    <a:lnTo>
                      <a:pt x="222" y="498"/>
                    </a:lnTo>
                    <a:lnTo>
                      <a:pt x="222" y="496"/>
                    </a:lnTo>
                    <a:lnTo>
                      <a:pt x="214" y="484"/>
                    </a:lnTo>
                    <a:lnTo>
                      <a:pt x="212" y="484"/>
                    </a:lnTo>
                    <a:lnTo>
                      <a:pt x="212" y="480"/>
                    </a:lnTo>
                    <a:lnTo>
                      <a:pt x="212" y="478"/>
                    </a:lnTo>
                    <a:lnTo>
                      <a:pt x="210" y="480"/>
                    </a:lnTo>
                    <a:lnTo>
                      <a:pt x="206" y="480"/>
                    </a:lnTo>
                    <a:lnTo>
                      <a:pt x="204" y="480"/>
                    </a:lnTo>
                    <a:lnTo>
                      <a:pt x="202" y="480"/>
                    </a:lnTo>
                    <a:lnTo>
                      <a:pt x="202" y="484"/>
                    </a:lnTo>
                    <a:lnTo>
                      <a:pt x="200" y="484"/>
                    </a:lnTo>
                    <a:lnTo>
                      <a:pt x="198" y="484"/>
                    </a:lnTo>
                    <a:lnTo>
                      <a:pt x="196" y="484"/>
                    </a:lnTo>
                    <a:lnTo>
                      <a:pt x="196" y="486"/>
                    </a:lnTo>
                    <a:lnTo>
                      <a:pt x="194" y="484"/>
                    </a:lnTo>
                    <a:lnTo>
                      <a:pt x="192" y="480"/>
                    </a:lnTo>
                    <a:lnTo>
                      <a:pt x="190" y="476"/>
                    </a:lnTo>
                    <a:lnTo>
                      <a:pt x="186" y="474"/>
                    </a:lnTo>
                    <a:lnTo>
                      <a:pt x="184" y="474"/>
                    </a:lnTo>
                    <a:lnTo>
                      <a:pt x="180" y="476"/>
                    </a:lnTo>
                    <a:lnTo>
                      <a:pt x="180" y="474"/>
                    </a:lnTo>
                    <a:lnTo>
                      <a:pt x="182" y="472"/>
                    </a:lnTo>
                    <a:lnTo>
                      <a:pt x="184" y="472"/>
                    </a:lnTo>
                    <a:lnTo>
                      <a:pt x="190" y="472"/>
                    </a:lnTo>
                    <a:lnTo>
                      <a:pt x="192" y="472"/>
                    </a:lnTo>
                    <a:lnTo>
                      <a:pt x="196" y="474"/>
                    </a:lnTo>
                    <a:lnTo>
                      <a:pt x="196" y="470"/>
                    </a:lnTo>
                    <a:lnTo>
                      <a:pt x="198" y="466"/>
                    </a:lnTo>
                    <a:lnTo>
                      <a:pt x="196" y="462"/>
                    </a:lnTo>
                    <a:lnTo>
                      <a:pt x="194" y="464"/>
                    </a:lnTo>
                    <a:lnTo>
                      <a:pt x="192" y="464"/>
                    </a:lnTo>
                    <a:lnTo>
                      <a:pt x="190" y="466"/>
                    </a:lnTo>
                    <a:lnTo>
                      <a:pt x="188" y="466"/>
                    </a:lnTo>
                    <a:lnTo>
                      <a:pt x="186" y="462"/>
                    </a:lnTo>
                    <a:lnTo>
                      <a:pt x="184" y="464"/>
                    </a:lnTo>
                    <a:lnTo>
                      <a:pt x="184" y="466"/>
                    </a:lnTo>
                    <a:lnTo>
                      <a:pt x="180" y="468"/>
                    </a:lnTo>
                    <a:lnTo>
                      <a:pt x="178" y="468"/>
                    </a:lnTo>
                    <a:lnTo>
                      <a:pt x="178" y="468"/>
                    </a:lnTo>
                    <a:lnTo>
                      <a:pt x="178" y="466"/>
                    </a:lnTo>
                    <a:lnTo>
                      <a:pt x="178" y="462"/>
                    </a:lnTo>
                    <a:lnTo>
                      <a:pt x="176" y="460"/>
                    </a:lnTo>
                    <a:lnTo>
                      <a:pt x="174" y="460"/>
                    </a:lnTo>
                    <a:lnTo>
                      <a:pt x="174" y="464"/>
                    </a:lnTo>
                    <a:lnTo>
                      <a:pt x="174" y="466"/>
                    </a:lnTo>
                    <a:lnTo>
                      <a:pt x="172" y="466"/>
                    </a:lnTo>
                    <a:lnTo>
                      <a:pt x="168" y="464"/>
                    </a:lnTo>
                    <a:lnTo>
                      <a:pt x="166" y="462"/>
                    </a:lnTo>
                    <a:lnTo>
                      <a:pt x="162" y="460"/>
                    </a:lnTo>
                    <a:lnTo>
                      <a:pt x="160" y="460"/>
                    </a:lnTo>
                    <a:lnTo>
                      <a:pt x="158" y="462"/>
                    </a:lnTo>
                    <a:lnTo>
                      <a:pt x="156" y="464"/>
                    </a:lnTo>
                    <a:lnTo>
                      <a:pt x="158" y="466"/>
                    </a:lnTo>
                    <a:lnTo>
                      <a:pt x="154" y="470"/>
                    </a:lnTo>
                    <a:lnTo>
                      <a:pt x="152" y="472"/>
                    </a:lnTo>
                    <a:lnTo>
                      <a:pt x="152" y="476"/>
                    </a:lnTo>
                    <a:lnTo>
                      <a:pt x="154" y="476"/>
                    </a:lnTo>
                    <a:lnTo>
                      <a:pt x="156" y="478"/>
                    </a:lnTo>
                    <a:lnTo>
                      <a:pt x="158" y="476"/>
                    </a:lnTo>
                    <a:lnTo>
                      <a:pt x="162" y="476"/>
                    </a:lnTo>
                    <a:lnTo>
                      <a:pt x="164" y="472"/>
                    </a:lnTo>
                    <a:lnTo>
                      <a:pt x="164" y="472"/>
                    </a:lnTo>
                    <a:lnTo>
                      <a:pt x="166" y="474"/>
                    </a:lnTo>
                    <a:lnTo>
                      <a:pt x="168" y="472"/>
                    </a:lnTo>
                    <a:lnTo>
                      <a:pt x="170" y="472"/>
                    </a:lnTo>
                    <a:lnTo>
                      <a:pt x="170" y="474"/>
                    </a:lnTo>
                    <a:lnTo>
                      <a:pt x="170" y="476"/>
                    </a:lnTo>
                    <a:lnTo>
                      <a:pt x="172" y="478"/>
                    </a:lnTo>
                    <a:lnTo>
                      <a:pt x="174" y="478"/>
                    </a:lnTo>
                    <a:lnTo>
                      <a:pt x="178" y="480"/>
                    </a:lnTo>
                    <a:lnTo>
                      <a:pt x="176" y="480"/>
                    </a:lnTo>
                    <a:lnTo>
                      <a:pt x="176" y="482"/>
                    </a:lnTo>
                    <a:lnTo>
                      <a:pt x="176" y="484"/>
                    </a:lnTo>
                    <a:lnTo>
                      <a:pt x="178" y="486"/>
                    </a:lnTo>
                    <a:lnTo>
                      <a:pt x="178" y="488"/>
                    </a:lnTo>
                    <a:lnTo>
                      <a:pt x="176" y="488"/>
                    </a:lnTo>
                    <a:lnTo>
                      <a:pt x="174" y="488"/>
                    </a:lnTo>
                    <a:lnTo>
                      <a:pt x="172" y="486"/>
                    </a:lnTo>
                    <a:lnTo>
                      <a:pt x="168" y="480"/>
                    </a:lnTo>
                    <a:lnTo>
                      <a:pt x="166" y="480"/>
                    </a:lnTo>
                    <a:lnTo>
                      <a:pt x="166" y="482"/>
                    </a:lnTo>
                    <a:lnTo>
                      <a:pt x="166" y="484"/>
                    </a:lnTo>
                    <a:lnTo>
                      <a:pt x="168" y="486"/>
                    </a:lnTo>
                    <a:lnTo>
                      <a:pt x="168" y="488"/>
                    </a:lnTo>
                    <a:lnTo>
                      <a:pt x="164" y="492"/>
                    </a:lnTo>
                    <a:lnTo>
                      <a:pt x="162" y="492"/>
                    </a:lnTo>
                    <a:lnTo>
                      <a:pt x="158" y="492"/>
                    </a:lnTo>
                    <a:lnTo>
                      <a:pt x="156" y="490"/>
                    </a:lnTo>
                    <a:lnTo>
                      <a:pt x="156" y="488"/>
                    </a:lnTo>
                    <a:lnTo>
                      <a:pt x="156" y="486"/>
                    </a:lnTo>
                    <a:lnTo>
                      <a:pt x="158" y="486"/>
                    </a:lnTo>
                    <a:lnTo>
                      <a:pt x="158" y="486"/>
                    </a:lnTo>
                    <a:lnTo>
                      <a:pt x="160" y="484"/>
                    </a:lnTo>
                    <a:lnTo>
                      <a:pt x="160" y="482"/>
                    </a:lnTo>
                    <a:lnTo>
                      <a:pt x="158" y="482"/>
                    </a:lnTo>
                    <a:lnTo>
                      <a:pt x="154" y="482"/>
                    </a:lnTo>
                    <a:lnTo>
                      <a:pt x="154" y="484"/>
                    </a:lnTo>
                    <a:lnTo>
                      <a:pt x="152" y="486"/>
                    </a:lnTo>
                    <a:lnTo>
                      <a:pt x="152" y="488"/>
                    </a:lnTo>
                    <a:lnTo>
                      <a:pt x="148" y="490"/>
                    </a:lnTo>
                    <a:lnTo>
                      <a:pt x="146" y="492"/>
                    </a:lnTo>
                    <a:lnTo>
                      <a:pt x="140" y="496"/>
                    </a:lnTo>
                    <a:lnTo>
                      <a:pt x="134" y="500"/>
                    </a:lnTo>
                    <a:lnTo>
                      <a:pt x="132" y="498"/>
                    </a:lnTo>
                    <a:lnTo>
                      <a:pt x="134" y="496"/>
                    </a:lnTo>
                    <a:lnTo>
                      <a:pt x="140" y="492"/>
                    </a:lnTo>
                    <a:lnTo>
                      <a:pt x="140" y="488"/>
                    </a:lnTo>
                    <a:lnTo>
                      <a:pt x="140" y="486"/>
                    </a:lnTo>
                    <a:lnTo>
                      <a:pt x="140" y="484"/>
                    </a:lnTo>
                    <a:lnTo>
                      <a:pt x="138" y="484"/>
                    </a:lnTo>
                    <a:lnTo>
                      <a:pt x="136" y="484"/>
                    </a:lnTo>
                    <a:lnTo>
                      <a:pt x="132" y="488"/>
                    </a:lnTo>
                    <a:lnTo>
                      <a:pt x="130" y="490"/>
                    </a:lnTo>
                    <a:lnTo>
                      <a:pt x="126" y="492"/>
                    </a:lnTo>
                    <a:lnTo>
                      <a:pt x="120" y="494"/>
                    </a:lnTo>
                    <a:lnTo>
                      <a:pt x="116" y="492"/>
                    </a:lnTo>
                    <a:lnTo>
                      <a:pt x="114" y="492"/>
                    </a:lnTo>
                    <a:lnTo>
                      <a:pt x="114" y="494"/>
                    </a:lnTo>
                    <a:lnTo>
                      <a:pt x="110" y="496"/>
                    </a:lnTo>
                    <a:lnTo>
                      <a:pt x="110" y="498"/>
                    </a:lnTo>
                    <a:lnTo>
                      <a:pt x="110" y="502"/>
                    </a:lnTo>
                    <a:lnTo>
                      <a:pt x="112" y="502"/>
                    </a:lnTo>
                    <a:lnTo>
                      <a:pt x="114" y="502"/>
                    </a:lnTo>
                    <a:lnTo>
                      <a:pt x="118" y="502"/>
                    </a:lnTo>
                    <a:lnTo>
                      <a:pt x="120" y="500"/>
                    </a:lnTo>
                    <a:lnTo>
                      <a:pt x="122" y="500"/>
                    </a:lnTo>
                    <a:lnTo>
                      <a:pt x="124" y="500"/>
                    </a:lnTo>
                    <a:lnTo>
                      <a:pt x="126" y="504"/>
                    </a:lnTo>
                    <a:lnTo>
                      <a:pt x="124" y="504"/>
                    </a:lnTo>
                    <a:lnTo>
                      <a:pt x="120" y="506"/>
                    </a:lnTo>
                    <a:lnTo>
                      <a:pt x="118" y="508"/>
                    </a:lnTo>
                    <a:lnTo>
                      <a:pt x="116" y="512"/>
                    </a:lnTo>
                    <a:lnTo>
                      <a:pt x="114" y="520"/>
                    </a:lnTo>
                    <a:lnTo>
                      <a:pt x="114" y="522"/>
                    </a:lnTo>
                    <a:lnTo>
                      <a:pt x="112" y="522"/>
                    </a:lnTo>
                    <a:lnTo>
                      <a:pt x="108" y="522"/>
                    </a:lnTo>
                    <a:lnTo>
                      <a:pt x="104" y="522"/>
                    </a:lnTo>
                    <a:lnTo>
                      <a:pt x="104" y="520"/>
                    </a:lnTo>
                    <a:lnTo>
                      <a:pt x="106" y="518"/>
                    </a:lnTo>
                    <a:lnTo>
                      <a:pt x="108" y="518"/>
                    </a:lnTo>
                    <a:lnTo>
                      <a:pt x="112" y="512"/>
                    </a:lnTo>
                    <a:lnTo>
                      <a:pt x="114" y="510"/>
                    </a:lnTo>
                    <a:lnTo>
                      <a:pt x="110" y="508"/>
                    </a:lnTo>
                    <a:lnTo>
                      <a:pt x="108" y="506"/>
                    </a:lnTo>
                    <a:lnTo>
                      <a:pt x="106" y="504"/>
                    </a:lnTo>
                    <a:lnTo>
                      <a:pt x="102" y="510"/>
                    </a:lnTo>
                    <a:lnTo>
                      <a:pt x="102" y="510"/>
                    </a:lnTo>
                    <a:lnTo>
                      <a:pt x="102" y="504"/>
                    </a:lnTo>
                    <a:lnTo>
                      <a:pt x="100" y="504"/>
                    </a:lnTo>
                    <a:lnTo>
                      <a:pt x="98" y="504"/>
                    </a:lnTo>
                    <a:lnTo>
                      <a:pt x="98" y="508"/>
                    </a:lnTo>
                    <a:lnTo>
                      <a:pt x="94" y="508"/>
                    </a:lnTo>
                    <a:lnTo>
                      <a:pt x="92" y="510"/>
                    </a:lnTo>
                    <a:lnTo>
                      <a:pt x="92" y="510"/>
                    </a:lnTo>
                    <a:lnTo>
                      <a:pt x="94" y="516"/>
                    </a:lnTo>
                    <a:lnTo>
                      <a:pt x="92" y="516"/>
                    </a:lnTo>
                    <a:lnTo>
                      <a:pt x="90" y="518"/>
                    </a:lnTo>
                    <a:lnTo>
                      <a:pt x="90" y="522"/>
                    </a:lnTo>
                    <a:lnTo>
                      <a:pt x="90" y="524"/>
                    </a:lnTo>
                    <a:lnTo>
                      <a:pt x="88" y="524"/>
                    </a:lnTo>
                    <a:lnTo>
                      <a:pt x="86" y="522"/>
                    </a:lnTo>
                    <a:lnTo>
                      <a:pt x="86" y="520"/>
                    </a:lnTo>
                    <a:lnTo>
                      <a:pt x="86" y="518"/>
                    </a:lnTo>
                    <a:lnTo>
                      <a:pt x="80" y="514"/>
                    </a:lnTo>
                    <a:lnTo>
                      <a:pt x="78" y="512"/>
                    </a:lnTo>
                    <a:lnTo>
                      <a:pt x="78" y="510"/>
                    </a:lnTo>
                    <a:lnTo>
                      <a:pt x="76" y="508"/>
                    </a:lnTo>
                    <a:lnTo>
                      <a:pt x="74" y="512"/>
                    </a:lnTo>
                    <a:lnTo>
                      <a:pt x="72" y="512"/>
                    </a:lnTo>
                    <a:lnTo>
                      <a:pt x="68" y="510"/>
                    </a:lnTo>
                    <a:lnTo>
                      <a:pt x="66" y="512"/>
                    </a:lnTo>
                    <a:lnTo>
                      <a:pt x="66" y="514"/>
                    </a:lnTo>
                    <a:lnTo>
                      <a:pt x="68" y="516"/>
                    </a:lnTo>
                    <a:lnTo>
                      <a:pt x="70" y="518"/>
                    </a:lnTo>
                    <a:lnTo>
                      <a:pt x="74" y="518"/>
                    </a:lnTo>
                    <a:lnTo>
                      <a:pt x="78" y="520"/>
                    </a:lnTo>
                    <a:lnTo>
                      <a:pt x="78" y="522"/>
                    </a:lnTo>
                    <a:lnTo>
                      <a:pt x="74" y="524"/>
                    </a:lnTo>
                    <a:lnTo>
                      <a:pt x="68" y="524"/>
                    </a:lnTo>
                    <a:lnTo>
                      <a:pt x="66" y="522"/>
                    </a:lnTo>
                    <a:lnTo>
                      <a:pt x="64" y="518"/>
                    </a:lnTo>
                    <a:lnTo>
                      <a:pt x="62" y="516"/>
                    </a:lnTo>
                    <a:lnTo>
                      <a:pt x="60" y="512"/>
                    </a:lnTo>
                    <a:lnTo>
                      <a:pt x="58" y="510"/>
                    </a:lnTo>
                    <a:lnTo>
                      <a:pt x="56" y="510"/>
                    </a:lnTo>
                    <a:lnTo>
                      <a:pt x="56" y="512"/>
                    </a:lnTo>
                    <a:lnTo>
                      <a:pt x="56" y="514"/>
                    </a:lnTo>
                    <a:lnTo>
                      <a:pt x="56" y="518"/>
                    </a:lnTo>
                    <a:lnTo>
                      <a:pt x="54" y="520"/>
                    </a:lnTo>
                    <a:lnTo>
                      <a:pt x="54" y="522"/>
                    </a:lnTo>
                    <a:lnTo>
                      <a:pt x="52" y="524"/>
                    </a:lnTo>
                    <a:lnTo>
                      <a:pt x="50" y="522"/>
                    </a:lnTo>
                    <a:lnTo>
                      <a:pt x="50" y="520"/>
                    </a:lnTo>
                    <a:lnTo>
                      <a:pt x="52" y="516"/>
                    </a:lnTo>
                    <a:lnTo>
                      <a:pt x="52" y="512"/>
                    </a:lnTo>
                    <a:lnTo>
                      <a:pt x="48" y="510"/>
                    </a:lnTo>
                    <a:lnTo>
                      <a:pt x="44" y="510"/>
                    </a:lnTo>
                    <a:lnTo>
                      <a:pt x="42" y="512"/>
                    </a:lnTo>
                    <a:lnTo>
                      <a:pt x="42" y="516"/>
                    </a:lnTo>
                    <a:lnTo>
                      <a:pt x="40" y="518"/>
                    </a:lnTo>
                    <a:lnTo>
                      <a:pt x="38" y="516"/>
                    </a:lnTo>
                    <a:lnTo>
                      <a:pt x="38" y="504"/>
                    </a:lnTo>
                    <a:lnTo>
                      <a:pt x="40" y="502"/>
                    </a:lnTo>
                    <a:lnTo>
                      <a:pt x="42" y="498"/>
                    </a:lnTo>
                    <a:lnTo>
                      <a:pt x="36" y="498"/>
                    </a:lnTo>
                    <a:lnTo>
                      <a:pt x="30" y="496"/>
                    </a:lnTo>
                    <a:lnTo>
                      <a:pt x="30" y="498"/>
                    </a:lnTo>
                    <a:lnTo>
                      <a:pt x="30" y="498"/>
                    </a:lnTo>
                    <a:lnTo>
                      <a:pt x="32" y="500"/>
                    </a:lnTo>
                    <a:lnTo>
                      <a:pt x="32" y="502"/>
                    </a:lnTo>
                    <a:lnTo>
                      <a:pt x="34" y="506"/>
                    </a:lnTo>
                    <a:lnTo>
                      <a:pt x="32" y="510"/>
                    </a:lnTo>
                    <a:lnTo>
                      <a:pt x="26" y="512"/>
                    </a:lnTo>
                    <a:lnTo>
                      <a:pt x="24" y="508"/>
                    </a:lnTo>
                    <a:lnTo>
                      <a:pt x="18" y="504"/>
                    </a:lnTo>
                    <a:lnTo>
                      <a:pt x="10" y="502"/>
                    </a:lnTo>
                    <a:lnTo>
                      <a:pt x="8" y="502"/>
                    </a:lnTo>
                    <a:lnTo>
                      <a:pt x="8" y="462"/>
                    </a:lnTo>
                    <a:lnTo>
                      <a:pt x="6" y="462"/>
                    </a:lnTo>
                    <a:lnTo>
                      <a:pt x="6" y="386"/>
                    </a:lnTo>
                    <a:lnTo>
                      <a:pt x="0" y="386"/>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100" name="Freeform 317"/>
              <p:cNvSpPr>
                <a:spLocks/>
              </p:cNvSpPr>
              <p:nvPr/>
            </p:nvSpPr>
            <p:spPr bwMode="auto">
              <a:xfrm>
                <a:off x="3982" y="3323"/>
                <a:ext cx="26" cy="36"/>
              </a:xfrm>
              <a:custGeom>
                <a:avLst/>
                <a:gdLst>
                  <a:gd name="T0" fmla="*/ 0 w 26"/>
                  <a:gd name="T1" fmla="*/ 2 h 36"/>
                  <a:gd name="T2" fmla="*/ 2 w 26"/>
                  <a:gd name="T3" fmla="*/ 0 h 36"/>
                  <a:gd name="T4" fmla="*/ 2 w 26"/>
                  <a:gd name="T5" fmla="*/ 0 h 36"/>
                  <a:gd name="T6" fmla="*/ 4 w 26"/>
                  <a:gd name="T7" fmla="*/ 4 h 36"/>
                  <a:gd name="T8" fmla="*/ 6 w 26"/>
                  <a:gd name="T9" fmla="*/ 4 h 36"/>
                  <a:gd name="T10" fmla="*/ 6 w 26"/>
                  <a:gd name="T11" fmla="*/ 6 h 36"/>
                  <a:gd name="T12" fmla="*/ 8 w 26"/>
                  <a:gd name="T13" fmla="*/ 6 h 36"/>
                  <a:gd name="T14" fmla="*/ 10 w 26"/>
                  <a:gd name="T15" fmla="*/ 8 h 36"/>
                  <a:gd name="T16" fmla="*/ 10 w 26"/>
                  <a:gd name="T17" fmla="*/ 10 h 36"/>
                  <a:gd name="T18" fmla="*/ 12 w 26"/>
                  <a:gd name="T19" fmla="*/ 12 h 36"/>
                  <a:gd name="T20" fmla="*/ 12 w 26"/>
                  <a:gd name="T21" fmla="*/ 12 h 36"/>
                  <a:gd name="T22" fmla="*/ 12 w 26"/>
                  <a:gd name="T23" fmla="*/ 12 h 36"/>
                  <a:gd name="T24" fmla="*/ 14 w 26"/>
                  <a:gd name="T25" fmla="*/ 8 h 36"/>
                  <a:gd name="T26" fmla="*/ 14 w 26"/>
                  <a:gd name="T27" fmla="*/ 6 h 36"/>
                  <a:gd name="T28" fmla="*/ 16 w 26"/>
                  <a:gd name="T29" fmla="*/ 8 h 36"/>
                  <a:gd name="T30" fmla="*/ 18 w 26"/>
                  <a:gd name="T31" fmla="*/ 10 h 36"/>
                  <a:gd name="T32" fmla="*/ 18 w 26"/>
                  <a:gd name="T33" fmla="*/ 12 h 36"/>
                  <a:gd name="T34" fmla="*/ 18 w 26"/>
                  <a:gd name="T35" fmla="*/ 12 h 36"/>
                  <a:gd name="T36" fmla="*/ 20 w 26"/>
                  <a:gd name="T37" fmla="*/ 14 h 36"/>
                  <a:gd name="T38" fmla="*/ 20 w 26"/>
                  <a:gd name="T39" fmla="*/ 14 h 36"/>
                  <a:gd name="T40" fmla="*/ 22 w 26"/>
                  <a:gd name="T41" fmla="*/ 14 h 36"/>
                  <a:gd name="T42" fmla="*/ 24 w 26"/>
                  <a:gd name="T43" fmla="*/ 14 h 36"/>
                  <a:gd name="T44" fmla="*/ 26 w 26"/>
                  <a:gd name="T45" fmla="*/ 18 h 36"/>
                  <a:gd name="T46" fmla="*/ 26 w 26"/>
                  <a:gd name="T47" fmla="*/ 22 h 36"/>
                  <a:gd name="T48" fmla="*/ 26 w 26"/>
                  <a:gd name="T49" fmla="*/ 26 h 36"/>
                  <a:gd name="T50" fmla="*/ 24 w 26"/>
                  <a:gd name="T51" fmla="*/ 28 h 36"/>
                  <a:gd name="T52" fmla="*/ 24 w 26"/>
                  <a:gd name="T53" fmla="*/ 30 h 36"/>
                  <a:gd name="T54" fmla="*/ 24 w 26"/>
                  <a:gd name="T55" fmla="*/ 32 h 36"/>
                  <a:gd name="T56" fmla="*/ 22 w 26"/>
                  <a:gd name="T57" fmla="*/ 34 h 36"/>
                  <a:gd name="T58" fmla="*/ 18 w 26"/>
                  <a:gd name="T59" fmla="*/ 36 h 36"/>
                  <a:gd name="T60" fmla="*/ 14 w 26"/>
                  <a:gd name="T61" fmla="*/ 30 h 36"/>
                  <a:gd name="T62" fmla="*/ 12 w 26"/>
                  <a:gd name="T63" fmla="*/ 26 h 36"/>
                  <a:gd name="T64" fmla="*/ 12 w 26"/>
                  <a:gd name="T65" fmla="*/ 20 h 36"/>
                  <a:gd name="T66" fmla="*/ 6 w 26"/>
                  <a:gd name="T67" fmla="*/ 16 h 36"/>
                  <a:gd name="T68" fmla="*/ 4 w 26"/>
                  <a:gd name="T69" fmla="*/ 14 h 36"/>
                  <a:gd name="T70" fmla="*/ 2 w 26"/>
                  <a:gd name="T71" fmla="*/ 10 h 36"/>
                  <a:gd name="T72" fmla="*/ 0 w 26"/>
                  <a:gd name="T73" fmla="*/ 8 h 36"/>
                  <a:gd name="T74" fmla="*/ 0 w 26"/>
                  <a:gd name="T75" fmla="*/ 6 h 36"/>
                  <a:gd name="T76" fmla="*/ 0 w 26"/>
                  <a:gd name="T77" fmla="*/ 2 h 36"/>
                  <a:gd name="T78" fmla="*/ 0 w 26"/>
                  <a:gd name="T79" fmla="*/ 2 h 36"/>
                  <a:gd name="T80" fmla="*/ 0 w 26"/>
                  <a:gd name="T8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0" y="2"/>
                    </a:moveTo>
                    <a:lnTo>
                      <a:pt x="2" y="0"/>
                    </a:lnTo>
                    <a:lnTo>
                      <a:pt x="2" y="0"/>
                    </a:lnTo>
                    <a:lnTo>
                      <a:pt x="4" y="4"/>
                    </a:lnTo>
                    <a:lnTo>
                      <a:pt x="6" y="4"/>
                    </a:lnTo>
                    <a:lnTo>
                      <a:pt x="6" y="6"/>
                    </a:lnTo>
                    <a:lnTo>
                      <a:pt x="8" y="6"/>
                    </a:lnTo>
                    <a:lnTo>
                      <a:pt x="10" y="8"/>
                    </a:lnTo>
                    <a:lnTo>
                      <a:pt x="10" y="10"/>
                    </a:lnTo>
                    <a:lnTo>
                      <a:pt x="12" y="12"/>
                    </a:lnTo>
                    <a:lnTo>
                      <a:pt x="12" y="12"/>
                    </a:lnTo>
                    <a:lnTo>
                      <a:pt x="12" y="12"/>
                    </a:lnTo>
                    <a:lnTo>
                      <a:pt x="14" y="8"/>
                    </a:lnTo>
                    <a:lnTo>
                      <a:pt x="14" y="6"/>
                    </a:lnTo>
                    <a:lnTo>
                      <a:pt x="16" y="8"/>
                    </a:lnTo>
                    <a:lnTo>
                      <a:pt x="18" y="10"/>
                    </a:lnTo>
                    <a:lnTo>
                      <a:pt x="18" y="12"/>
                    </a:lnTo>
                    <a:lnTo>
                      <a:pt x="18" y="12"/>
                    </a:lnTo>
                    <a:lnTo>
                      <a:pt x="20" y="14"/>
                    </a:lnTo>
                    <a:lnTo>
                      <a:pt x="20" y="14"/>
                    </a:lnTo>
                    <a:lnTo>
                      <a:pt x="22" y="14"/>
                    </a:lnTo>
                    <a:lnTo>
                      <a:pt x="24" y="14"/>
                    </a:lnTo>
                    <a:lnTo>
                      <a:pt x="26" y="18"/>
                    </a:lnTo>
                    <a:lnTo>
                      <a:pt x="26" y="22"/>
                    </a:lnTo>
                    <a:lnTo>
                      <a:pt x="26" y="26"/>
                    </a:lnTo>
                    <a:lnTo>
                      <a:pt x="24" y="28"/>
                    </a:lnTo>
                    <a:lnTo>
                      <a:pt x="24" y="30"/>
                    </a:lnTo>
                    <a:lnTo>
                      <a:pt x="24" y="32"/>
                    </a:lnTo>
                    <a:lnTo>
                      <a:pt x="22" y="34"/>
                    </a:lnTo>
                    <a:lnTo>
                      <a:pt x="18" y="36"/>
                    </a:lnTo>
                    <a:lnTo>
                      <a:pt x="14" y="30"/>
                    </a:lnTo>
                    <a:lnTo>
                      <a:pt x="12" y="26"/>
                    </a:lnTo>
                    <a:lnTo>
                      <a:pt x="12" y="20"/>
                    </a:lnTo>
                    <a:lnTo>
                      <a:pt x="6" y="16"/>
                    </a:lnTo>
                    <a:lnTo>
                      <a:pt x="4" y="14"/>
                    </a:lnTo>
                    <a:lnTo>
                      <a:pt x="2" y="10"/>
                    </a:lnTo>
                    <a:lnTo>
                      <a:pt x="0" y="8"/>
                    </a:lnTo>
                    <a:lnTo>
                      <a:pt x="0" y="6"/>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101" name="Freeform 318"/>
              <p:cNvSpPr>
                <a:spLocks/>
              </p:cNvSpPr>
              <p:nvPr/>
            </p:nvSpPr>
            <p:spPr bwMode="auto">
              <a:xfrm>
                <a:off x="4002" y="3325"/>
                <a:ext cx="10" cy="10"/>
              </a:xfrm>
              <a:custGeom>
                <a:avLst/>
                <a:gdLst>
                  <a:gd name="T0" fmla="*/ 10 w 10"/>
                  <a:gd name="T1" fmla="*/ 6 h 10"/>
                  <a:gd name="T2" fmla="*/ 10 w 10"/>
                  <a:gd name="T3" fmla="*/ 8 h 10"/>
                  <a:gd name="T4" fmla="*/ 8 w 10"/>
                  <a:gd name="T5" fmla="*/ 10 h 10"/>
                  <a:gd name="T6" fmla="*/ 6 w 10"/>
                  <a:gd name="T7" fmla="*/ 10 h 10"/>
                  <a:gd name="T8" fmla="*/ 4 w 10"/>
                  <a:gd name="T9" fmla="*/ 10 h 10"/>
                  <a:gd name="T10" fmla="*/ 2 w 10"/>
                  <a:gd name="T11" fmla="*/ 10 h 10"/>
                  <a:gd name="T12" fmla="*/ 0 w 10"/>
                  <a:gd name="T13" fmla="*/ 8 h 10"/>
                  <a:gd name="T14" fmla="*/ 0 w 10"/>
                  <a:gd name="T15" fmla="*/ 6 h 10"/>
                  <a:gd name="T16" fmla="*/ 2 w 10"/>
                  <a:gd name="T17" fmla="*/ 4 h 10"/>
                  <a:gd name="T18" fmla="*/ 10 w 10"/>
                  <a:gd name="T19" fmla="*/ 0 h 10"/>
                  <a:gd name="T20" fmla="*/ 10 w 10"/>
                  <a:gd name="T21" fmla="*/ 4 h 10"/>
                  <a:gd name="T22" fmla="*/ 10 w 10"/>
                  <a:gd name="T23" fmla="*/ 4 h 10"/>
                  <a:gd name="T24" fmla="*/ 10 w 10"/>
                  <a:gd name="T25" fmla="*/ 6 h 10"/>
                  <a:gd name="T26" fmla="*/ 10 w 10"/>
                  <a:gd name="T27" fmla="*/ 6 h 10"/>
                  <a:gd name="T28" fmla="*/ 10 w 10"/>
                  <a:gd name="T29" fmla="*/ 6 h 10"/>
                  <a:gd name="T30" fmla="*/ 10 w 10"/>
                  <a:gd name="T31" fmla="*/ 6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8"/>
                    </a:lnTo>
                    <a:lnTo>
                      <a:pt x="8" y="10"/>
                    </a:lnTo>
                    <a:lnTo>
                      <a:pt x="6" y="10"/>
                    </a:lnTo>
                    <a:lnTo>
                      <a:pt x="4" y="10"/>
                    </a:lnTo>
                    <a:lnTo>
                      <a:pt x="2" y="10"/>
                    </a:lnTo>
                    <a:lnTo>
                      <a:pt x="0" y="8"/>
                    </a:lnTo>
                    <a:lnTo>
                      <a:pt x="0" y="6"/>
                    </a:lnTo>
                    <a:lnTo>
                      <a:pt x="2" y="4"/>
                    </a:lnTo>
                    <a:lnTo>
                      <a:pt x="10" y="0"/>
                    </a:lnTo>
                    <a:lnTo>
                      <a:pt x="10" y="4"/>
                    </a:lnTo>
                    <a:lnTo>
                      <a:pt x="10" y="4"/>
                    </a:lnTo>
                    <a:lnTo>
                      <a:pt x="10" y="6"/>
                    </a:lnTo>
                    <a:lnTo>
                      <a:pt x="10" y="6"/>
                    </a:lnTo>
                    <a:lnTo>
                      <a:pt x="10" y="6"/>
                    </a:lnTo>
                    <a:lnTo>
                      <a:pt x="10" y="6"/>
                    </a:lnTo>
                    <a:lnTo>
                      <a:pt x="10" y="6"/>
                    </a:lnTo>
                    <a:close/>
                  </a:path>
                </a:pathLst>
              </a:custGeom>
              <a:grpFill/>
              <a:ln w="3175" cmpd="sng">
                <a:solidFill>
                  <a:srgbClr val="000000"/>
                </a:solidFill>
                <a:round/>
                <a:headEnd/>
                <a:tailEnd/>
              </a:ln>
            </p:spPr>
            <p:txBody>
              <a:bodyPr/>
              <a:lstStyle/>
              <a:p>
                <a:endParaRPr lang="en-US" sz="2600" dirty="0"/>
              </a:p>
            </p:txBody>
          </p:sp>
          <p:sp>
            <p:nvSpPr>
              <p:cNvPr id="1102" name="Freeform 319"/>
              <p:cNvSpPr>
                <a:spLocks/>
              </p:cNvSpPr>
              <p:nvPr/>
            </p:nvSpPr>
            <p:spPr bwMode="auto">
              <a:xfrm>
                <a:off x="3994" y="3325"/>
                <a:ext cx="8" cy="4"/>
              </a:xfrm>
              <a:custGeom>
                <a:avLst/>
                <a:gdLst>
                  <a:gd name="T0" fmla="*/ 6 w 8"/>
                  <a:gd name="T1" fmla="*/ 0 h 4"/>
                  <a:gd name="T2" fmla="*/ 8 w 8"/>
                  <a:gd name="T3" fmla="*/ 0 h 4"/>
                  <a:gd name="T4" fmla="*/ 8 w 8"/>
                  <a:gd name="T5" fmla="*/ 2 h 4"/>
                  <a:gd name="T6" fmla="*/ 8 w 8"/>
                  <a:gd name="T7" fmla="*/ 2 h 4"/>
                  <a:gd name="T8" fmla="*/ 6 w 8"/>
                  <a:gd name="T9" fmla="*/ 4 h 4"/>
                  <a:gd name="T10" fmla="*/ 2 w 8"/>
                  <a:gd name="T11" fmla="*/ 4 h 4"/>
                  <a:gd name="T12" fmla="*/ 0 w 8"/>
                  <a:gd name="T13" fmla="*/ 2 h 4"/>
                  <a:gd name="T14" fmla="*/ 2 w 8"/>
                  <a:gd name="T15" fmla="*/ 2 h 4"/>
                  <a:gd name="T16" fmla="*/ 2 w 8"/>
                  <a:gd name="T17" fmla="*/ 0 h 4"/>
                  <a:gd name="T18" fmla="*/ 6 w 8"/>
                  <a:gd name="T19" fmla="*/ 0 h 4"/>
                  <a:gd name="T20" fmla="*/ 6 w 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4">
                    <a:moveTo>
                      <a:pt x="6" y="0"/>
                    </a:moveTo>
                    <a:lnTo>
                      <a:pt x="8" y="0"/>
                    </a:lnTo>
                    <a:lnTo>
                      <a:pt x="8" y="2"/>
                    </a:lnTo>
                    <a:lnTo>
                      <a:pt x="8" y="2"/>
                    </a:lnTo>
                    <a:lnTo>
                      <a:pt x="6" y="4"/>
                    </a:lnTo>
                    <a:lnTo>
                      <a:pt x="2" y="4"/>
                    </a:lnTo>
                    <a:lnTo>
                      <a:pt x="0" y="2"/>
                    </a:lnTo>
                    <a:lnTo>
                      <a:pt x="2" y="2"/>
                    </a:lnTo>
                    <a:lnTo>
                      <a:pt x="2"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03" name="Freeform 320"/>
              <p:cNvSpPr>
                <a:spLocks/>
              </p:cNvSpPr>
              <p:nvPr/>
            </p:nvSpPr>
            <p:spPr bwMode="auto">
              <a:xfrm>
                <a:off x="4812" y="3329"/>
                <a:ext cx="2" cy="6"/>
              </a:xfrm>
              <a:custGeom>
                <a:avLst/>
                <a:gdLst>
                  <a:gd name="T0" fmla="*/ 0 w 2"/>
                  <a:gd name="T1" fmla="*/ 6 h 6"/>
                  <a:gd name="T2" fmla="*/ 0 w 2"/>
                  <a:gd name="T3" fmla="*/ 4 h 6"/>
                  <a:gd name="T4" fmla="*/ 0 w 2"/>
                  <a:gd name="T5" fmla="*/ 4 h 6"/>
                  <a:gd name="T6" fmla="*/ 0 w 2"/>
                  <a:gd name="T7" fmla="*/ 0 h 6"/>
                  <a:gd name="T8" fmla="*/ 0 w 2"/>
                  <a:gd name="T9" fmla="*/ 0 h 6"/>
                  <a:gd name="T10" fmla="*/ 0 w 2"/>
                  <a:gd name="T11" fmla="*/ 2 h 6"/>
                  <a:gd name="T12" fmla="*/ 2 w 2"/>
                  <a:gd name="T13" fmla="*/ 4 h 6"/>
                  <a:gd name="T14" fmla="*/ 0 w 2"/>
                  <a:gd name="T15" fmla="*/ 6 h 6"/>
                  <a:gd name="T16" fmla="*/ 0 w 2"/>
                  <a:gd name="T17" fmla="*/ 6 h 6"/>
                  <a:gd name="T18" fmla="*/ 0 w 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6"/>
                    </a:moveTo>
                    <a:lnTo>
                      <a:pt x="0" y="4"/>
                    </a:lnTo>
                    <a:lnTo>
                      <a:pt x="0" y="4"/>
                    </a:lnTo>
                    <a:lnTo>
                      <a:pt x="0" y="0"/>
                    </a:lnTo>
                    <a:lnTo>
                      <a:pt x="0" y="0"/>
                    </a:lnTo>
                    <a:lnTo>
                      <a:pt x="0" y="2"/>
                    </a:lnTo>
                    <a:lnTo>
                      <a:pt x="2" y="4"/>
                    </a:lnTo>
                    <a:lnTo>
                      <a:pt x="0" y="6"/>
                    </a:lnTo>
                    <a:lnTo>
                      <a:pt x="0" y="6"/>
                    </a:lnTo>
                    <a:lnTo>
                      <a:pt x="0" y="6"/>
                    </a:lnTo>
                    <a:close/>
                  </a:path>
                </a:pathLst>
              </a:custGeom>
              <a:grpFill/>
              <a:ln w="3175" cmpd="sng">
                <a:solidFill>
                  <a:srgbClr val="000000"/>
                </a:solidFill>
                <a:round/>
                <a:headEnd/>
                <a:tailEnd/>
              </a:ln>
            </p:spPr>
            <p:txBody>
              <a:bodyPr/>
              <a:lstStyle/>
              <a:p>
                <a:endParaRPr lang="en-US" sz="2600" dirty="0"/>
              </a:p>
            </p:txBody>
          </p:sp>
          <p:sp>
            <p:nvSpPr>
              <p:cNvPr id="1104" name="Freeform 321"/>
              <p:cNvSpPr>
                <a:spLocks/>
              </p:cNvSpPr>
              <p:nvPr/>
            </p:nvSpPr>
            <p:spPr bwMode="auto">
              <a:xfrm>
                <a:off x="4808" y="3329"/>
                <a:ext cx="2" cy="4"/>
              </a:xfrm>
              <a:custGeom>
                <a:avLst/>
                <a:gdLst>
                  <a:gd name="T0" fmla="*/ 2 w 2"/>
                  <a:gd name="T1" fmla="*/ 4 h 4"/>
                  <a:gd name="T2" fmla="*/ 2 w 2"/>
                  <a:gd name="T3" fmla="*/ 4 h 4"/>
                  <a:gd name="T4" fmla="*/ 0 w 2"/>
                  <a:gd name="T5" fmla="*/ 4 h 4"/>
                  <a:gd name="T6" fmla="*/ 0 w 2"/>
                  <a:gd name="T7" fmla="*/ 2 h 4"/>
                  <a:gd name="T8" fmla="*/ 2 w 2"/>
                  <a:gd name="T9" fmla="*/ 0 h 4"/>
                  <a:gd name="T10" fmla="*/ 2 w 2"/>
                  <a:gd name="T11" fmla="*/ 0 h 4"/>
                  <a:gd name="T12" fmla="*/ 2 w 2"/>
                  <a:gd name="T13" fmla="*/ 4 h 4"/>
                  <a:gd name="T14" fmla="*/ 2 w 2"/>
                  <a:gd name="T15" fmla="*/ 4 h 4"/>
                  <a:gd name="T16" fmla="*/ 2 w 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4"/>
                    </a:moveTo>
                    <a:lnTo>
                      <a:pt x="2" y="4"/>
                    </a:lnTo>
                    <a:lnTo>
                      <a:pt x="0" y="4"/>
                    </a:lnTo>
                    <a:lnTo>
                      <a:pt x="0" y="2"/>
                    </a:lnTo>
                    <a:lnTo>
                      <a:pt x="2" y="0"/>
                    </a:lnTo>
                    <a:lnTo>
                      <a:pt x="2" y="0"/>
                    </a:lnTo>
                    <a:lnTo>
                      <a:pt x="2" y="4"/>
                    </a:lnTo>
                    <a:lnTo>
                      <a:pt x="2" y="4"/>
                    </a:lnTo>
                    <a:lnTo>
                      <a:pt x="2" y="4"/>
                    </a:lnTo>
                    <a:close/>
                  </a:path>
                </a:pathLst>
              </a:custGeom>
              <a:grpFill/>
              <a:ln w="3175" cmpd="sng">
                <a:solidFill>
                  <a:srgbClr val="000000"/>
                </a:solidFill>
                <a:round/>
                <a:headEnd/>
                <a:tailEnd/>
              </a:ln>
            </p:spPr>
            <p:txBody>
              <a:bodyPr/>
              <a:lstStyle/>
              <a:p>
                <a:endParaRPr lang="en-US" sz="2600" dirty="0"/>
              </a:p>
            </p:txBody>
          </p:sp>
          <p:sp>
            <p:nvSpPr>
              <p:cNvPr id="1105" name="Freeform 322"/>
              <p:cNvSpPr>
                <a:spLocks/>
              </p:cNvSpPr>
              <p:nvPr/>
            </p:nvSpPr>
            <p:spPr bwMode="auto">
              <a:xfrm>
                <a:off x="4806" y="3335"/>
                <a:ext cx="4" cy="8"/>
              </a:xfrm>
              <a:custGeom>
                <a:avLst/>
                <a:gdLst>
                  <a:gd name="T0" fmla="*/ 0 w 4"/>
                  <a:gd name="T1" fmla="*/ 6 h 8"/>
                  <a:gd name="T2" fmla="*/ 0 w 4"/>
                  <a:gd name="T3" fmla="*/ 2 h 8"/>
                  <a:gd name="T4" fmla="*/ 0 w 4"/>
                  <a:gd name="T5" fmla="*/ 0 h 8"/>
                  <a:gd name="T6" fmla="*/ 2 w 4"/>
                  <a:gd name="T7" fmla="*/ 0 h 8"/>
                  <a:gd name="T8" fmla="*/ 4 w 4"/>
                  <a:gd name="T9" fmla="*/ 2 h 8"/>
                  <a:gd name="T10" fmla="*/ 4 w 4"/>
                  <a:gd name="T11" fmla="*/ 2 h 8"/>
                  <a:gd name="T12" fmla="*/ 4 w 4"/>
                  <a:gd name="T13" fmla="*/ 6 h 8"/>
                  <a:gd name="T14" fmla="*/ 2 w 4"/>
                  <a:gd name="T15" fmla="*/ 8 h 8"/>
                  <a:gd name="T16" fmla="*/ 0 w 4"/>
                  <a:gd name="T17" fmla="*/ 6 h 8"/>
                  <a:gd name="T18" fmla="*/ 0 w 4"/>
                  <a:gd name="T19" fmla="*/ 6 h 8"/>
                  <a:gd name="T20" fmla="*/ 0 w 4"/>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0" y="6"/>
                    </a:moveTo>
                    <a:lnTo>
                      <a:pt x="0" y="2"/>
                    </a:lnTo>
                    <a:lnTo>
                      <a:pt x="0" y="0"/>
                    </a:lnTo>
                    <a:lnTo>
                      <a:pt x="2" y="0"/>
                    </a:lnTo>
                    <a:lnTo>
                      <a:pt x="4" y="2"/>
                    </a:lnTo>
                    <a:lnTo>
                      <a:pt x="4" y="2"/>
                    </a:lnTo>
                    <a:lnTo>
                      <a:pt x="4" y="6"/>
                    </a:lnTo>
                    <a:lnTo>
                      <a:pt x="2" y="8"/>
                    </a:lnTo>
                    <a:lnTo>
                      <a:pt x="0" y="6"/>
                    </a:lnTo>
                    <a:lnTo>
                      <a:pt x="0" y="6"/>
                    </a:lnTo>
                    <a:lnTo>
                      <a:pt x="0" y="6"/>
                    </a:lnTo>
                    <a:close/>
                  </a:path>
                </a:pathLst>
              </a:custGeom>
              <a:grpFill/>
              <a:ln w="3175" cmpd="sng">
                <a:solidFill>
                  <a:srgbClr val="000000"/>
                </a:solidFill>
                <a:round/>
                <a:headEnd/>
                <a:tailEnd/>
              </a:ln>
            </p:spPr>
            <p:txBody>
              <a:bodyPr/>
              <a:lstStyle/>
              <a:p>
                <a:endParaRPr lang="en-US" sz="2600" dirty="0"/>
              </a:p>
            </p:txBody>
          </p:sp>
          <p:sp>
            <p:nvSpPr>
              <p:cNvPr id="1106" name="Freeform 323"/>
              <p:cNvSpPr>
                <a:spLocks/>
              </p:cNvSpPr>
              <p:nvPr/>
            </p:nvSpPr>
            <p:spPr bwMode="auto">
              <a:xfrm>
                <a:off x="4806" y="3349"/>
                <a:ext cx="8" cy="8"/>
              </a:xfrm>
              <a:custGeom>
                <a:avLst/>
                <a:gdLst>
                  <a:gd name="T0" fmla="*/ 6 w 8"/>
                  <a:gd name="T1" fmla="*/ 0 h 8"/>
                  <a:gd name="T2" fmla="*/ 8 w 8"/>
                  <a:gd name="T3" fmla="*/ 4 h 8"/>
                  <a:gd name="T4" fmla="*/ 8 w 8"/>
                  <a:gd name="T5" fmla="*/ 4 h 8"/>
                  <a:gd name="T6" fmla="*/ 4 w 8"/>
                  <a:gd name="T7" fmla="*/ 8 h 8"/>
                  <a:gd name="T8" fmla="*/ 0 w 8"/>
                  <a:gd name="T9" fmla="*/ 6 h 8"/>
                  <a:gd name="T10" fmla="*/ 0 w 8"/>
                  <a:gd name="T11" fmla="*/ 4 h 8"/>
                  <a:gd name="T12" fmla="*/ 0 w 8"/>
                  <a:gd name="T13" fmla="*/ 2 h 8"/>
                  <a:gd name="T14" fmla="*/ 0 w 8"/>
                  <a:gd name="T15" fmla="*/ 0 h 8"/>
                  <a:gd name="T16" fmla="*/ 2 w 8"/>
                  <a:gd name="T17" fmla="*/ 0 h 8"/>
                  <a:gd name="T18" fmla="*/ 4 w 8"/>
                  <a:gd name="T19" fmla="*/ 0 h 8"/>
                  <a:gd name="T20" fmla="*/ 4 w 8"/>
                  <a:gd name="T21" fmla="*/ 0 h 8"/>
                  <a:gd name="T22" fmla="*/ 6 w 8"/>
                  <a:gd name="T23" fmla="*/ 0 h 8"/>
                  <a:gd name="T24" fmla="*/ 6 w 8"/>
                  <a:gd name="T25" fmla="*/ 0 h 8"/>
                  <a:gd name="T26" fmla="*/ 6 w 8"/>
                  <a:gd name="T27" fmla="*/ 0 h 8"/>
                  <a:gd name="T28" fmla="*/ 6 w 8"/>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6" y="0"/>
                    </a:moveTo>
                    <a:lnTo>
                      <a:pt x="8" y="4"/>
                    </a:lnTo>
                    <a:lnTo>
                      <a:pt x="8" y="4"/>
                    </a:lnTo>
                    <a:lnTo>
                      <a:pt x="4" y="8"/>
                    </a:lnTo>
                    <a:lnTo>
                      <a:pt x="0" y="6"/>
                    </a:lnTo>
                    <a:lnTo>
                      <a:pt x="0" y="4"/>
                    </a:lnTo>
                    <a:lnTo>
                      <a:pt x="0" y="2"/>
                    </a:lnTo>
                    <a:lnTo>
                      <a:pt x="0" y="0"/>
                    </a:lnTo>
                    <a:lnTo>
                      <a:pt x="2" y="0"/>
                    </a:lnTo>
                    <a:lnTo>
                      <a:pt x="4" y="0"/>
                    </a:lnTo>
                    <a:lnTo>
                      <a:pt x="4" y="0"/>
                    </a:lnTo>
                    <a:lnTo>
                      <a:pt x="6"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07" name="Freeform 324"/>
              <p:cNvSpPr>
                <a:spLocks/>
              </p:cNvSpPr>
              <p:nvPr/>
            </p:nvSpPr>
            <p:spPr bwMode="auto">
              <a:xfrm>
                <a:off x="4798" y="3355"/>
                <a:ext cx="6" cy="4"/>
              </a:xfrm>
              <a:custGeom>
                <a:avLst/>
                <a:gdLst>
                  <a:gd name="T0" fmla="*/ 0 w 6"/>
                  <a:gd name="T1" fmla="*/ 4 h 4"/>
                  <a:gd name="T2" fmla="*/ 0 w 6"/>
                  <a:gd name="T3" fmla="*/ 0 h 4"/>
                  <a:gd name="T4" fmla="*/ 6 w 6"/>
                  <a:gd name="T5" fmla="*/ 2 h 4"/>
                  <a:gd name="T6" fmla="*/ 6 w 6"/>
                  <a:gd name="T7" fmla="*/ 2 h 4"/>
                  <a:gd name="T8" fmla="*/ 6 w 6"/>
                  <a:gd name="T9" fmla="*/ 4 h 4"/>
                  <a:gd name="T10" fmla="*/ 2 w 6"/>
                  <a:gd name="T11" fmla="*/ 4 h 4"/>
                  <a:gd name="T12" fmla="*/ 0 w 6"/>
                  <a:gd name="T13" fmla="*/ 4 h 4"/>
                  <a:gd name="T14" fmla="*/ 0 w 6"/>
                  <a:gd name="T15" fmla="*/ 4 h 4"/>
                  <a:gd name="T16" fmla="*/ 0 w 6"/>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0" y="4"/>
                    </a:moveTo>
                    <a:lnTo>
                      <a:pt x="0" y="0"/>
                    </a:lnTo>
                    <a:lnTo>
                      <a:pt x="6" y="2"/>
                    </a:lnTo>
                    <a:lnTo>
                      <a:pt x="6" y="2"/>
                    </a:lnTo>
                    <a:lnTo>
                      <a:pt x="6" y="4"/>
                    </a:lnTo>
                    <a:lnTo>
                      <a:pt x="2" y="4"/>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1108" name="Freeform 325"/>
              <p:cNvSpPr>
                <a:spLocks/>
              </p:cNvSpPr>
              <p:nvPr/>
            </p:nvSpPr>
            <p:spPr bwMode="auto">
              <a:xfrm>
                <a:off x="4100" y="3363"/>
                <a:ext cx="8" cy="12"/>
              </a:xfrm>
              <a:custGeom>
                <a:avLst/>
                <a:gdLst>
                  <a:gd name="T0" fmla="*/ 4 w 8"/>
                  <a:gd name="T1" fmla="*/ 4 h 12"/>
                  <a:gd name="T2" fmla="*/ 4 w 8"/>
                  <a:gd name="T3" fmla="*/ 2 h 12"/>
                  <a:gd name="T4" fmla="*/ 2 w 8"/>
                  <a:gd name="T5" fmla="*/ 0 h 12"/>
                  <a:gd name="T6" fmla="*/ 4 w 8"/>
                  <a:gd name="T7" fmla="*/ 0 h 12"/>
                  <a:gd name="T8" fmla="*/ 4 w 8"/>
                  <a:gd name="T9" fmla="*/ 0 h 12"/>
                  <a:gd name="T10" fmla="*/ 6 w 8"/>
                  <a:gd name="T11" fmla="*/ 0 h 12"/>
                  <a:gd name="T12" fmla="*/ 8 w 8"/>
                  <a:gd name="T13" fmla="*/ 2 h 12"/>
                  <a:gd name="T14" fmla="*/ 8 w 8"/>
                  <a:gd name="T15" fmla="*/ 4 h 12"/>
                  <a:gd name="T16" fmla="*/ 8 w 8"/>
                  <a:gd name="T17" fmla="*/ 6 h 12"/>
                  <a:gd name="T18" fmla="*/ 8 w 8"/>
                  <a:gd name="T19" fmla="*/ 6 h 12"/>
                  <a:gd name="T20" fmla="*/ 8 w 8"/>
                  <a:gd name="T21" fmla="*/ 8 h 12"/>
                  <a:gd name="T22" fmla="*/ 8 w 8"/>
                  <a:gd name="T23" fmla="*/ 10 h 12"/>
                  <a:gd name="T24" fmla="*/ 8 w 8"/>
                  <a:gd name="T25" fmla="*/ 10 h 12"/>
                  <a:gd name="T26" fmla="*/ 6 w 8"/>
                  <a:gd name="T27" fmla="*/ 12 h 12"/>
                  <a:gd name="T28" fmla="*/ 6 w 8"/>
                  <a:gd name="T29" fmla="*/ 10 h 12"/>
                  <a:gd name="T30" fmla="*/ 4 w 8"/>
                  <a:gd name="T31" fmla="*/ 10 h 12"/>
                  <a:gd name="T32" fmla="*/ 2 w 8"/>
                  <a:gd name="T33" fmla="*/ 10 h 12"/>
                  <a:gd name="T34" fmla="*/ 2 w 8"/>
                  <a:gd name="T35" fmla="*/ 10 h 12"/>
                  <a:gd name="T36" fmla="*/ 0 w 8"/>
                  <a:gd name="T37" fmla="*/ 10 h 12"/>
                  <a:gd name="T38" fmla="*/ 0 w 8"/>
                  <a:gd name="T39" fmla="*/ 8 h 12"/>
                  <a:gd name="T40" fmla="*/ 0 w 8"/>
                  <a:gd name="T41" fmla="*/ 4 h 12"/>
                  <a:gd name="T42" fmla="*/ 0 w 8"/>
                  <a:gd name="T43" fmla="*/ 4 h 12"/>
                  <a:gd name="T44" fmla="*/ 0 w 8"/>
                  <a:gd name="T45" fmla="*/ 4 h 12"/>
                  <a:gd name="T46" fmla="*/ 2 w 8"/>
                  <a:gd name="T47" fmla="*/ 4 h 12"/>
                  <a:gd name="T48" fmla="*/ 4 w 8"/>
                  <a:gd name="T49" fmla="*/ 4 h 12"/>
                  <a:gd name="T50" fmla="*/ 4 w 8"/>
                  <a:gd name="T51" fmla="*/ 4 h 12"/>
                  <a:gd name="T52" fmla="*/ 4 w 8"/>
                  <a:gd name="T5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2">
                    <a:moveTo>
                      <a:pt x="4" y="4"/>
                    </a:moveTo>
                    <a:lnTo>
                      <a:pt x="4" y="2"/>
                    </a:lnTo>
                    <a:lnTo>
                      <a:pt x="2" y="0"/>
                    </a:lnTo>
                    <a:lnTo>
                      <a:pt x="4" y="0"/>
                    </a:lnTo>
                    <a:lnTo>
                      <a:pt x="4" y="0"/>
                    </a:lnTo>
                    <a:lnTo>
                      <a:pt x="6" y="0"/>
                    </a:lnTo>
                    <a:lnTo>
                      <a:pt x="8" y="2"/>
                    </a:lnTo>
                    <a:lnTo>
                      <a:pt x="8" y="4"/>
                    </a:lnTo>
                    <a:lnTo>
                      <a:pt x="8" y="6"/>
                    </a:lnTo>
                    <a:lnTo>
                      <a:pt x="8" y="6"/>
                    </a:lnTo>
                    <a:lnTo>
                      <a:pt x="8" y="8"/>
                    </a:lnTo>
                    <a:lnTo>
                      <a:pt x="8" y="10"/>
                    </a:lnTo>
                    <a:lnTo>
                      <a:pt x="8" y="10"/>
                    </a:lnTo>
                    <a:lnTo>
                      <a:pt x="6" y="12"/>
                    </a:lnTo>
                    <a:lnTo>
                      <a:pt x="6" y="10"/>
                    </a:lnTo>
                    <a:lnTo>
                      <a:pt x="4" y="10"/>
                    </a:lnTo>
                    <a:lnTo>
                      <a:pt x="2" y="10"/>
                    </a:lnTo>
                    <a:lnTo>
                      <a:pt x="2" y="10"/>
                    </a:lnTo>
                    <a:lnTo>
                      <a:pt x="0" y="10"/>
                    </a:lnTo>
                    <a:lnTo>
                      <a:pt x="0" y="8"/>
                    </a:lnTo>
                    <a:lnTo>
                      <a:pt x="0" y="4"/>
                    </a:lnTo>
                    <a:lnTo>
                      <a:pt x="0" y="4"/>
                    </a:lnTo>
                    <a:lnTo>
                      <a:pt x="0" y="4"/>
                    </a:lnTo>
                    <a:lnTo>
                      <a:pt x="2" y="4"/>
                    </a:lnTo>
                    <a:lnTo>
                      <a:pt x="4" y="4"/>
                    </a:lnTo>
                    <a:lnTo>
                      <a:pt x="4" y="4"/>
                    </a:lnTo>
                    <a:lnTo>
                      <a:pt x="4" y="4"/>
                    </a:lnTo>
                    <a:close/>
                  </a:path>
                </a:pathLst>
              </a:custGeom>
              <a:grpFill/>
              <a:ln w="3175" cmpd="sng">
                <a:solidFill>
                  <a:srgbClr val="000000"/>
                </a:solidFill>
                <a:round/>
                <a:headEnd/>
                <a:tailEnd/>
              </a:ln>
            </p:spPr>
            <p:txBody>
              <a:bodyPr/>
              <a:lstStyle/>
              <a:p>
                <a:endParaRPr lang="en-US" sz="2600" dirty="0"/>
              </a:p>
            </p:txBody>
          </p:sp>
          <p:sp>
            <p:nvSpPr>
              <p:cNvPr id="1109" name="Freeform 326"/>
              <p:cNvSpPr>
                <a:spLocks/>
              </p:cNvSpPr>
              <p:nvPr/>
            </p:nvSpPr>
            <p:spPr bwMode="auto">
              <a:xfrm>
                <a:off x="4126" y="3369"/>
                <a:ext cx="40" cy="16"/>
              </a:xfrm>
              <a:custGeom>
                <a:avLst/>
                <a:gdLst>
                  <a:gd name="T0" fmla="*/ 16 w 40"/>
                  <a:gd name="T1" fmla="*/ 16 h 16"/>
                  <a:gd name="T2" fmla="*/ 14 w 40"/>
                  <a:gd name="T3" fmla="*/ 14 h 16"/>
                  <a:gd name="T4" fmla="*/ 14 w 40"/>
                  <a:gd name="T5" fmla="*/ 10 h 16"/>
                  <a:gd name="T6" fmla="*/ 12 w 40"/>
                  <a:gd name="T7" fmla="*/ 8 h 16"/>
                  <a:gd name="T8" fmla="*/ 12 w 40"/>
                  <a:gd name="T9" fmla="*/ 12 h 16"/>
                  <a:gd name="T10" fmla="*/ 10 w 40"/>
                  <a:gd name="T11" fmla="*/ 12 h 16"/>
                  <a:gd name="T12" fmla="*/ 8 w 40"/>
                  <a:gd name="T13" fmla="*/ 6 h 16"/>
                  <a:gd name="T14" fmla="*/ 4 w 40"/>
                  <a:gd name="T15" fmla="*/ 4 h 16"/>
                  <a:gd name="T16" fmla="*/ 0 w 40"/>
                  <a:gd name="T17" fmla="*/ 4 h 16"/>
                  <a:gd name="T18" fmla="*/ 2 w 40"/>
                  <a:gd name="T19" fmla="*/ 4 h 16"/>
                  <a:gd name="T20" fmla="*/ 8 w 40"/>
                  <a:gd name="T21" fmla="*/ 4 h 16"/>
                  <a:gd name="T22" fmla="*/ 10 w 40"/>
                  <a:gd name="T23" fmla="*/ 2 h 16"/>
                  <a:gd name="T24" fmla="*/ 12 w 40"/>
                  <a:gd name="T25" fmla="*/ 0 h 16"/>
                  <a:gd name="T26" fmla="*/ 16 w 40"/>
                  <a:gd name="T27" fmla="*/ 2 h 16"/>
                  <a:gd name="T28" fmla="*/ 18 w 40"/>
                  <a:gd name="T29" fmla="*/ 4 h 16"/>
                  <a:gd name="T30" fmla="*/ 24 w 40"/>
                  <a:gd name="T31" fmla="*/ 2 h 16"/>
                  <a:gd name="T32" fmla="*/ 26 w 40"/>
                  <a:gd name="T33" fmla="*/ 4 h 16"/>
                  <a:gd name="T34" fmla="*/ 28 w 40"/>
                  <a:gd name="T35" fmla="*/ 6 h 16"/>
                  <a:gd name="T36" fmla="*/ 30 w 40"/>
                  <a:gd name="T37" fmla="*/ 6 h 16"/>
                  <a:gd name="T38" fmla="*/ 32 w 40"/>
                  <a:gd name="T39" fmla="*/ 8 h 16"/>
                  <a:gd name="T40" fmla="*/ 34 w 40"/>
                  <a:gd name="T41" fmla="*/ 8 h 16"/>
                  <a:gd name="T42" fmla="*/ 36 w 40"/>
                  <a:gd name="T43" fmla="*/ 10 h 16"/>
                  <a:gd name="T44" fmla="*/ 40 w 40"/>
                  <a:gd name="T45" fmla="*/ 14 h 16"/>
                  <a:gd name="T46" fmla="*/ 38 w 40"/>
                  <a:gd name="T47" fmla="*/ 16 h 16"/>
                  <a:gd name="T48" fmla="*/ 36 w 40"/>
                  <a:gd name="T49" fmla="*/ 16 h 16"/>
                  <a:gd name="T50" fmla="*/ 28 w 40"/>
                  <a:gd name="T51" fmla="*/ 16 h 16"/>
                  <a:gd name="T52" fmla="*/ 26 w 40"/>
                  <a:gd name="T53" fmla="*/ 14 h 16"/>
                  <a:gd name="T54" fmla="*/ 26 w 40"/>
                  <a:gd name="T55" fmla="*/ 16 h 16"/>
                  <a:gd name="T56" fmla="*/ 22 w 40"/>
                  <a:gd name="T57" fmla="*/ 16 h 16"/>
                  <a:gd name="T58" fmla="*/ 24 w 40"/>
                  <a:gd name="T59" fmla="*/ 10 h 16"/>
                  <a:gd name="T60" fmla="*/ 22 w 40"/>
                  <a:gd name="T61" fmla="*/ 8 h 16"/>
                  <a:gd name="T62" fmla="*/ 20 w 40"/>
                  <a:gd name="T63" fmla="*/ 8 h 16"/>
                  <a:gd name="T64" fmla="*/ 16 w 40"/>
                  <a:gd name="T65" fmla="*/ 10 h 16"/>
                  <a:gd name="T66" fmla="*/ 16 w 40"/>
                  <a:gd name="T67" fmla="*/ 14 h 16"/>
                  <a:gd name="T68" fmla="*/ 18 w 40"/>
                  <a:gd name="T69" fmla="*/ 14 h 16"/>
                  <a:gd name="T70" fmla="*/ 20 w 40"/>
                  <a:gd name="T71" fmla="*/ 14 h 16"/>
                  <a:gd name="T72" fmla="*/ 20 w 40"/>
                  <a:gd name="T73" fmla="*/ 16 h 16"/>
                  <a:gd name="T74" fmla="*/ 20 w 40"/>
                  <a:gd name="T7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16">
                    <a:moveTo>
                      <a:pt x="20" y="16"/>
                    </a:moveTo>
                    <a:lnTo>
                      <a:pt x="16" y="16"/>
                    </a:lnTo>
                    <a:lnTo>
                      <a:pt x="14" y="16"/>
                    </a:lnTo>
                    <a:lnTo>
                      <a:pt x="14" y="14"/>
                    </a:lnTo>
                    <a:lnTo>
                      <a:pt x="14" y="12"/>
                    </a:lnTo>
                    <a:lnTo>
                      <a:pt x="14" y="10"/>
                    </a:lnTo>
                    <a:lnTo>
                      <a:pt x="14" y="8"/>
                    </a:lnTo>
                    <a:lnTo>
                      <a:pt x="12" y="8"/>
                    </a:lnTo>
                    <a:lnTo>
                      <a:pt x="12" y="8"/>
                    </a:lnTo>
                    <a:lnTo>
                      <a:pt x="12" y="12"/>
                    </a:lnTo>
                    <a:lnTo>
                      <a:pt x="10" y="12"/>
                    </a:lnTo>
                    <a:lnTo>
                      <a:pt x="10" y="12"/>
                    </a:lnTo>
                    <a:lnTo>
                      <a:pt x="8" y="8"/>
                    </a:lnTo>
                    <a:lnTo>
                      <a:pt x="8" y="6"/>
                    </a:lnTo>
                    <a:lnTo>
                      <a:pt x="4" y="4"/>
                    </a:lnTo>
                    <a:lnTo>
                      <a:pt x="4" y="4"/>
                    </a:lnTo>
                    <a:lnTo>
                      <a:pt x="2" y="6"/>
                    </a:lnTo>
                    <a:lnTo>
                      <a:pt x="0" y="4"/>
                    </a:lnTo>
                    <a:lnTo>
                      <a:pt x="2" y="4"/>
                    </a:lnTo>
                    <a:lnTo>
                      <a:pt x="2" y="4"/>
                    </a:lnTo>
                    <a:lnTo>
                      <a:pt x="4" y="2"/>
                    </a:lnTo>
                    <a:lnTo>
                      <a:pt x="8" y="4"/>
                    </a:lnTo>
                    <a:lnTo>
                      <a:pt x="10" y="2"/>
                    </a:lnTo>
                    <a:lnTo>
                      <a:pt x="10" y="2"/>
                    </a:lnTo>
                    <a:lnTo>
                      <a:pt x="12" y="0"/>
                    </a:lnTo>
                    <a:lnTo>
                      <a:pt x="12" y="0"/>
                    </a:lnTo>
                    <a:lnTo>
                      <a:pt x="14" y="2"/>
                    </a:lnTo>
                    <a:lnTo>
                      <a:pt x="16" y="2"/>
                    </a:lnTo>
                    <a:lnTo>
                      <a:pt x="18" y="4"/>
                    </a:lnTo>
                    <a:lnTo>
                      <a:pt x="18" y="4"/>
                    </a:lnTo>
                    <a:lnTo>
                      <a:pt x="22" y="4"/>
                    </a:lnTo>
                    <a:lnTo>
                      <a:pt x="24" y="2"/>
                    </a:lnTo>
                    <a:lnTo>
                      <a:pt x="24" y="2"/>
                    </a:lnTo>
                    <a:lnTo>
                      <a:pt x="26" y="4"/>
                    </a:lnTo>
                    <a:lnTo>
                      <a:pt x="26" y="4"/>
                    </a:lnTo>
                    <a:lnTo>
                      <a:pt x="28" y="6"/>
                    </a:lnTo>
                    <a:lnTo>
                      <a:pt x="30" y="6"/>
                    </a:lnTo>
                    <a:lnTo>
                      <a:pt x="30" y="6"/>
                    </a:lnTo>
                    <a:lnTo>
                      <a:pt x="30" y="8"/>
                    </a:lnTo>
                    <a:lnTo>
                      <a:pt x="32" y="8"/>
                    </a:lnTo>
                    <a:lnTo>
                      <a:pt x="32" y="8"/>
                    </a:lnTo>
                    <a:lnTo>
                      <a:pt x="34" y="8"/>
                    </a:lnTo>
                    <a:lnTo>
                      <a:pt x="34" y="10"/>
                    </a:lnTo>
                    <a:lnTo>
                      <a:pt x="36" y="10"/>
                    </a:lnTo>
                    <a:lnTo>
                      <a:pt x="38" y="12"/>
                    </a:lnTo>
                    <a:lnTo>
                      <a:pt x="40" y="14"/>
                    </a:lnTo>
                    <a:lnTo>
                      <a:pt x="40" y="16"/>
                    </a:lnTo>
                    <a:lnTo>
                      <a:pt x="38" y="16"/>
                    </a:lnTo>
                    <a:lnTo>
                      <a:pt x="36" y="16"/>
                    </a:lnTo>
                    <a:lnTo>
                      <a:pt x="36" y="16"/>
                    </a:lnTo>
                    <a:lnTo>
                      <a:pt x="28" y="16"/>
                    </a:lnTo>
                    <a:lnTo>
                      <a:pt x="28" y="16"/>
                    </a:lnTo>
                    <a:lnTo>
                      <a:pt x="26" y="14"/>
                    </a:lnTo>
                    <a:lnTo>
                      <a:pt x="26" y="14"/>
                    </a:lnTo>
                    <a:lnTo>
                      <a:pt x="26" y="16"/>
                    </a:lnTo>
                    <a:lnTo>
                      <a:pt x="26" y="16"/>
                    </a:lnTo>
                    <a:lnTo>
                      <a:pt x="22" y="16"/>
                    </a:lnTo>
                    <a:lnTo>
                      <a:pt x="22" y="16"/>
                    </a:lnTo>
                    <a:lnTo>
                      <a:pt x="24" y="14"/>
                    </a:lnTo>
                    <a:lnTo>
                      <a:pt x="24" y="10"/>
                    </a:lnTo>
                    <a:lnTo>
                      <a:pt x="22" y="10"/>
                    </a:lnTo>
                    <a:lnTo>
                      <a:pt x="22" y="8"/>
                    </a:lnTo>
                    <a:lnTo>
                      <a:pt x="20" y="8"/>
                    </a:lnTo>
                    <a:lnTo>
                      <a:pt x="20" y="8"/>
                    </a:lnTo>
                    <a:lnTo>
                      <a:pt x="18" y="8"/>
                    </a:lnTo>
                    <a:lnTo>
                      <a:pt x="16" y="10"/>
                    </a:lnTo>
                    <a:lnTo>
                      <a:pt x="16" y="12"/>
                    </a:lnTo>
                    <a:lnTo>
                      <a:pt x="16" y="14"/>
                    </a:lnTo>
                    <a:lnTo>
                      <a:pt x="18" y="14"/>
                    </a:lnTo>
                    <a:lnTo>
                      <a:pt x="18" y="14"/>
                    </a:lnTo>
                    <a:lnTo>
                      <a:pt x="20" y="14"/>
                    </a:lnTo>
                    <a:lnTo>
                      <a:pt x="20" y="14"/>
                    </a:lnTo>
                    <a:lnTo>
                      <a:pt x="22" y="14"/>
                    </a:lnTo>
                    <a:lnTo>
                      <a:pt x="20" y="16"/>
                    </a:lnTo>
                    <a:lnTo>
                      <a:pt x="20" y="16"/>
                    </a:lnTo>
                    <a:lnTo>
                      <a:pt x="20" y="16"/>
                    </a:lnTo>
                    <a:lnTo>
                      <a:pt x="20" y="16"/>
                    </a:lnTo>
                    <a:close/>
                  </a:path>
                </a:pathLst>
              </a:custGeom>
              <a:grpFill/>
              <a:ln w="3175" cmpd="sng">
                <a:solidFill>
                  <a:srgbClr val="000000"/>
                </a:solidFill>
                <a:round/>
                <a:headEnd/>
                <a:tailEnd/>
              </a:ln>
            </p:spPr>
            <p:txBody>
              <a:bodyPr/>
              <a:lstStyle/>
              <a:p>
                <a:endParaRPr lang="en-US" sz="2600" dirty="0"/>
              </a:p>
            </p:txBody>
          </p:sp>
          <p:sp>
            <p:nvSpPr>
              <p:cNvPr id="1110" name="Freeform 327"/>
              <p:cNvSpPr>
                <a:spLocks/>
              </p:cNvSpPr>
              <p:nvPr/>
            </p:nvSpPr>
            <p:spPr bwMode="auto">
              <a:xfrm>
                <a:off x="4122" y="3377"/>
                <a:ext cx="12" cy="8"/>
              </a:xfrm>
              <a:custGeom>
                <a:avLst/>
                <a:gdLst>
                  <a:gd name="T0" fmla="*/ 12 w 12"/>
                  <a:gd name="T1" fmla="*/ 8 h 8"/>
                  <a:gd name="T2" fmla="*/ 6 w 12"/>
                  <a:gd name="T3" fmla="*/ 8 h 8"/>
                  <a:gd name="T4" fmla="*/ 8 w 12"/>
                  <a:gd name="T5" fmla="*/ 8 h 8"/>
                  <a:gd name="T6" fmla="*/ 10 w 12"/>
                  <a:gd name="T7" fmla="*/ 6 h 8"/>
                  <a:gd name="T8" fmla="*/ 8 w 12"/>
                  <a:gd name="T9" fmla="*/ 6 h 8"/>
                  <a:gd name="T10" fmla="*/ 8 w 12"/>
                  <a:gd name="T11" fmla="*/ 6 h 8"/>
                  <a:gd name="T12" fmla="*/ 6 w 12"/>
                  <a:gd name="T13" fmla="*/ 6 h 8"/>
                  <a:gd name="T14" fmla="*/ 4 w 12"/>
                  <a:gd name="T15" fmla="*/ 6 h 8"/>
                  <a:gd name="T16" fmla="*/ 2 w 12"/>
                  <a:gd name="T17" fmla="*/ 6 h 8"/>
                  <a:gd name="T18" fmla="*/ 0 w 12"/>
                  <a:gd name="T19" fmla="*/ 6 h 8"/>
                  <a:gd name="T20" fmla="*/ 0 w 12"/>
                  <a:gd name="T21" fmla="*/ 4 h 8"/>
                  <a:gd name="T22" fmla="*/ 0 w 12"/>
                  <a:gd name="T23" fmla="*/ 4 h 8"/>
                  <a:gd name="T24" fmla="*/ 0 w 12"/>
                  <a:gd name="T25" fmla="*/ 2 h 8"/>
                  <a:gd name="T26" fmla="*/ 0 w 12"/>
                  <a:gd name="T27" fmla="*/ 0 h 8"/>
                  <a:gd name="T28" fmla="*/ 2 w 12"/>
                  <a:gd name="T29" fmla="*/ 0 h 8"/>
                  <a:gd name="T30" fmla="*/ 4 w 12"/>
                  <a:gd name="T31" fmla="*/ 0 h 8"/>
                  <a:gd name="T32" fmla="*/ 4 w 12"/>
                  <a:gd name="T33" fmla="*/ 0 h 8"/>
                  <a:gd name="T34" fmla="*/ 6 w 12"/>
                  <a:gd name="T35" fmla="*/ 2 h 8"/>
                  <a:gd name="T36" fmla="*/ 6 w 12"/>
                  <a:gd name="T37" fmla="*/ 4 h 8"/>
                  <a:gd name="T38" fmla="*/ 6 w 12"/>
                  <a:gd name="T39" fmla="*/ 2 h 8"/>
                  <a:gd name="T40" fmla="*/ 8 w 12"/>
                  <a:gd name="T41" fmla="*/ 2 h 8"/>
                  <a:gd name="T42" fmla="*/ 8 w 12"/>
                  <a:gd name="T43" fmla="*/ 0 h 8"/>
                  <a:gd name="T44" fmla="*/ 8 w 12"/>
                  <a:gd name="T45" fmla="*/ 0 h 8"/>
                  <a:gd name="T46" fmla="*/ 10 w 12"/>
                  <a:gd name="T47" fmla="*/ 0 h 8"/>
                  <a:gd name="T48" fmla="*/ 10 w 12"/>
                  <a:gd name="T49" fmla="*/ 2 h 8"/>
                  <a:gd name="T50" fmla="*/ 12 w 12"/>
                  <a:gd name="T51" fmla="*/ 4 h 8"/>
                  <a:gd name="T52" fmla="*/ 12 w 12"/>
                  <a:gd name="T53" fmla="*/ 8 h 8"/>
                  <a:gd name="T54" fmla="*/ 12 w 12"/>
                  <a:gd name="T55" fmla="*/ 8 h 8"/>
                  <a:gd name="T56" fmla="*/ 12 w 12"/>
                  <a:gd name="T57" fmla="*/ 8 h 8"/>
                  <a:gd name="T58" fmla="*/ 12 w 12"/>
                  <a:gd name="T5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8">
                    <a:moveTo>
                      <a:pt x="12" y="8"/>
                    </a:moveTo>
                    <a:lnTo>
                      <a:pt x="6" y="8"/>
                    </a:lnTo>
                    <a:lnTo>
                      <a:pt x="8" y="8"/>
                    </a:lnTo>
                    <a:lnTo>
                      <a:pt x="10" y="6"/>
                    </a:lnTo>
                    <a:lnTo>
                      <a:pt x="8" y="6"/>
                    </a:lnTo>
                    <a:lnTo>
                      <a:pt x="8" y="6"/>
                    </a:lnTo>
                    <a:lnTo>
                      <a:pt x="6" y="6"/>
                    </a:lnTo>
                    <a:lnTo>
                      <a:pt x="4" y="6"/>
                    </a:lnTo>
                    <a:lnTo>
                      <a:pt x="2" y="6"/>
                    </a:lnTo>
                    <a:lnTo>
                      <a:pt x="0" y="6"/>
                    </a:lnTo>
                    <a:lnTo>
                      <a:pt x="0" y="4"/>
                    </a:lnTo>
                    <a:lnTo>
                      <a:pt x="0" y="4"/>
                    </a:lnTo>
                    <a:lnTo>
                      <a:pt x="0" y="2"/>
                    </a:lnTo>
                    <a:lnTo>
                      <a:pt x="0" y="0"/>
                    </a:lnTo>
                    <a:lnTo>
                      <a:pt x="2" y="0"/>
                    </a:lnTo>
                    <a:lnTo>
                      <a:pt x="4" y="0"/>
                    </a:lnTo>
                    <a:lnTo>
                      <a:pt x="4" y="0"/>
                    </a:lnTo>
                    <a:lnTo>
                      <a:pt x="6" y="2"/>
                    </a:lnTo>
                    <a:lnTo>
                      <a:pt x="6" y="4"/>
                    </a:lnTo>
                    <a:lnTo>
                      <a:pt x="6" y="2"/>
                    </a:lnTo>
                    <a:lnTo>
                      <a:pt x="8" y="2"/>
                    </a:lnTo>
                    <a:lnTo>
                      <a:pt x="8" y="0"/>
                    </a:lnTo>
                    <a:lnTo>
                      <a:pt x="8" y="0"/>
                    </a:lnTo>
                    <a:lnTo>
                      <a:pt x="10" y="0"/>
                    </a:lnTo>
                    <a:lnTo>
                      <a:pt x="10" y="2"/>
                    </a:lnTo>
                    <a:lnTo>
                      <a:pt x="12" y="4"/>
                    </a:lnTo>
                    <a:lnTo>
                      <a:pt x="12" y="8"/>
                    </a:lnTo>
                    <a:lnTo>
                      <a:pt x="12" y="8"/>
                    </a:lnTo>
                    <a:lnTo>
                      <a:pt x="12" y="8"/>
                    </a:lnTo>
                    <a:lnTo>
                      <a:pt x="12" y="8"/>
                    </a:lnTo>
                    <a:close/>
                  </a:path>
                </a:pathLst>
              </a:custGeom>
              <a:grpFill/>
              <a:ln w="3175" cmpd="sng">
                <a:solidFill>
                  <a:srgbClr val="000000"/>
                </a:solidFill>
                <a:round/>
                <a:headEnd/>
                <a:tailEnd/>
              </a:ln>
            </p:spPr>
            <p:txBody>
              <a:bodyPr/>
              <a:lstStyle/>
              <a:p>
                <a:endParaRPr lang="en-US" sz="2600" dirty="0"/>
              </a:p>
            </p:txBody>
          </p:sp>
          <p:sp>
            <p:nvSpPr>
              <p:cNvPr id="1111" name="Freeform 328"/>
              <p:cNvSpPr>
                <a:spLocks/>
              </p:cNvSpPr>
              <p:nvPr/>
            </p:nvSpPr>
            <p:spPr bwMode="auto">
              <a:xfrm>
                <a:off x="4118" y="3383"/>
                <a:ext cx="4" cy="2"/>
              </a:xfrm>
              <a:custGeom>
                <a:avLst/>
                <a:gdLst>
                  <a:gd name="T0" fmla="*/ 4 w 4"/>
                  <a:gd name="T1" fmla="*/ 2 h 2"/>
                  <a:gd name="T2" fmla="*/ 0 w 4"/>
                  <a:gd name="T3" fmla="*/ 2 h 2"/>
                  <a:gd name="T4" fmla="*/ 0 w 4"/>
                  <a:gd name="T5" fmla="*/ 2 h 2"/>
                  <a:gd name="T6" fmla="*/ 2 w 4"/>
                  <a:gd name="T7" fmla="*/ 0 h 2"/>
                  <a:gd name="T8" fmla="*/ 2 w 4"/>
                  <a:gd name="T9" fmla="*/ 0 h 2"/>
                  <a:gd name="T10" fmla="*/ 4 w 4"/>
                  <a:gd name="T11" fmla="*/ 2 h 2"/>
                  <a:gd name="T12" fmla="*/ 4 w 4"/>
                  <a:gd name="T13" fmla="*/ 2 h 2"/>
                  <a:gd name="T14" fmla="*/ 4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2"/>
                    </a:moveTo>
                    <a:lnTo>
                      <a:pt x="0" y="2"/>
                    </a:lnTo>
                    <a:lnTo>
                      <a:pt x="0" y="2"/>
                    </a:lnTo>
                    <a:lnTo>
                      <a:pt x="2" y="0"/>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112" name="Freeform 329"/>
              <p:cNvSpPr>
                <a:spLocks/>
              </p:cNvSpPr>
              <p:nvPr/>
            </p:nvSpPr>
            <p:spPr bwMode="auto">
              <a:xfrm>
                <a:off x="4164" y="3385"/>
                <a:ext cx="268" cy="430"/>
              </a:xfrm>
              <a:custGeom>
                <a:avLst/>
                <a:gdLst>
                  <a:gd name="T0" fmla="*/ 254 w 268"/>
                  <a:gd name="T1" fmla="*/ 400 h 430"/>
                  <a:gd name="T2" fmla="*/ 238 w 268"/>
                  <a:gd name="T3" fmla="*/ 414 h 430"/>
                  <a:gd name="T4" fmla="*/ 200 w 268"/>
                  <a:gd name="T5" fmla="*/ 424 h 430"/>
                  <a:gd name="T6" fmla="*/ 144 w 268"/>
                  <a:gd name="T7" fmla="*/ 422 h 430"/>
                  <a:gd name="T8" fmla="*/ 120 w 268"/>
                  <a:gd name="T9" fmla="*/ 390 h 430"/>
                  <a:gd name="T10" fmla="*/ 150 w 268"/>
                  <a:gd name="T11" fmla="*/ 416 h 430"/>
                  <a:gd name="T12" fmla="*/ 120 w 268"/>
                  <a:gd name="T13" fmla="*/ 384 h 430"/>
                  <a:gd name="T14" fmla="*/ 106 w 268"/>
                  <a:gd name="T15" fmla="*/ 344 h 430"/>
                  <a:gd name="T16" fmla="*/ 116 w 268"/>
                  <a:gd name="T17" fmla="*/ 310 h 430"/>
                  <a:gd name="T18" fmla="*/ 136 w 268"/>
                  <a:gd name="T19" fmla="*/ 304 h 430"/>
                  <a:gd name="T20" fmla="*/ 150 w 268"/>
                  <a:gd name="T21" fmla="*/ 332 h 430"/>
                  <a:gd name="T22" fmla="*/ 170 w 268"/>
                  <a:gd name="T23" fmla="*/ 356 h 430"/>
                  <a:gd name="T24" fmla="*/ 204 w 268"/>
                  <a:gd name="T25" fmla="*/ 370 h 430"/>
                  <a:gd name="T26" fmla="*/ 230 w 268"/>
                  <a:gd name="T27" fmla="*/ 370 h 430"/>
                  <a:gd name="T28" fmla="*/ 244 w 268"/>
                  <a:gd name="T29" fmla="*/ 342 h 430"/>
                  <a:gd name="T30" fmla="*/ 230 w 268"/>
                  <a:gd name="T31" fmla="*/ 332 h 430"/>
                  <a:gd name="T32" fmla="*/ 220 w 268"/>
                  <a:gd name="T33" fmla="*/ 320 h 430"/>
                  <a:gd name="T34" fmla="*/ 206 w 268"/>
                  <a:gd name="T35" fmla="*/ 296 h 430"/>
                  <a:gd name="T36" fmla="*/ 182 w 268"/>
                  <a:gd name="T37" fmla="*/ 296 h 430"/>
                  <a:gd name="T38" fmla="*/ 168 w 268"/>
                  <a:gd name="T39" fmla="*/ 286 h 430"/>
                  <a:gd name="T40" fmla="*/ 150 w 268"/>
                  <a:gd name="T41" fmla="*/ 270 h 430"/>
                  <a:gd name="T42" fmla="*/ 128 w 268"/>
                  <a:gd name="T43" fmla="*/ 264 h 430"/>
                  <a:gd name="T44" fmla="*/ 122 w 268"/>
                  <a:gd name="T45" fmla="*/ 244 h 430"/>
                  <a:gd name="T46" fmla="*/ 110 w 268"/>
                  <a:gd name="T47" fmla="*/ 224 h 430"/>
                  <a:gd name="T48" fmla="*/ 112 w 268"/>
                  <a:gd name="T49" fmla="*/ 204 h 430"/>
                  <a:gd name="T50" fmla="*/ 82 w 268"/>
                  <a:gd name="T51" fmla="*/ 178 h 430"/>
                  <a:gd name="T52" fmla="*/ 100 w 268"/>
                  <a:gd name="T53" fmla="*/ 154 h 430"/>
                  <a:gd name="T54" fmla="*/ 122 w 268"/>
                  <a:gd name="T55" fmla="*/ 148 h 430"/>
                  <a:gd name="T56" fmla="*/ 130 w 268"/>
                  <a:gd name="T57" fmla="*/ 136 h 430"/>
                  <a:gd name="T58" fmla="*/ 136 w 268"/>
                  <a:gd name="T59" fmla="*/ 136 h 430"/>
                  <a:gd name="T60" fmla="*/ 130 w 268"/>
                  <a:gd name="T61" fmla="*/ 124 h 430"/>
                  <a:gd name="T62" fmla="*/ 118 w 268"/>
                  <a:gd name="T63" fmla="*/ 128 h 430"/>
                  <a:gd name="T64" fmla="*/ 104 w 268"/>
                  <a:gd name="T65" fmla="*/ 150 h 430"/>
                  <a:gd name="T66" fmla="*/ 76 w 268"/>
                  <a:gd name="T67" fmla="*/ 152 h 430"/>
                  <a:gd name="T68" fmla="*/ 78 w 268"/>
                  <a:gd name="T69" fmla="*/ 140 h 430"/>
                  <a:gd name="T70" fmla="*/ 72 w 268"/>
                  <a:gd name="T71" fmla="*/ 126 h 430"/>
                  <a:gd name="T72" fmla="*/ 66 w 268"/>
                  <a:gd name="T73" fmla="*/ 106 h 430"/>
                  <a:gd name="T74" fmla="*/ 52 w 268"/>
                  <a:gd name="T75" fmla="*/ 98 h 430"/>
                  <a:gd name="T76" fmla="*/ 46 w 268"/>
                  <a:gd name="T77" fmla="*/ 88 h 430"/>
                  <a:gd name="T78" fmla="*/ 50 w 268"/>
                  <a:gd name="T79" fmla="*/ 70 h 430"/>
                  <a:gd name="T80" fmla="*/ 82 w 268"/>
                  <a:gd name="T81" fmla="*/ 54 h 430"/>
                  <a:gd name="T82" fmla="*/ 94 w 268"/>
                  <a:gd name="T83" fmla="*/ 78 h 430"/>
                  <a:gd name="T84" fmla="*/ 98 w 268"/>
                  <a:gd name="T85" fmla="*/ 66 h 430"/>
                  <a:gd name="T86" fmla="*/ 90 w 268"/>
                  <a:gd name="T87" fmla="*/ 56 h 430"/>
                  <a:gd name="T88" fmla="*/ 86 w 268"/>
                  <a:gd name="T89" fmla="*/ 52 h 430"/>
                  <a:gd name="T90" fmla="*/ 78 w 268"/>
                  <a:gd name="T91" fmla="*/ 40 h 430"/>
                  <a:gd name="T92" fmla="*/ 66 w 268"/>
                  <a:gd name="T93" fmla="*/ 34 h 430"/>
                  <a:gd name="T94" fmla="*/ 58 w 268"/>
                  <a:gd name="T95" fmla="*/ 18 h 430"/>
                  <a:gd name="T96" fmla="*/ 54 w 268"/>
                  <a:gd name="T97" fmla="*/ 34 h 430"/>
                  <a:gd name="T98" fmla="*/ 44 w 268"/>
                  <a:gd name="T99" fmla="*/ 34 h 430"/>
                  <a:gd name="T100" fmla="*/ 44 w 268"/>
                  <a:gd name="T101" fmla="*/ 54 h 430"/>
                  <a:gd name="T102" fmla="*/ 34 w 268"/>
                  <a:gd name="T103" fmla="*/ 66 h 430"/>
                  <a:gd name="T104" fmla="*/ 12 w 268"/>
                  <a:gd name="T105" fmla="*/ 52 h 430"/>
                  <a:gd name="T106" fmla="*/ 14 w 268"/>
                  <a:gd name="T107" fmla="*/ 46 h 430"/>
                  <a:gd name="T108" fmla="*/ 16 w 268"/>
                  <a:gd name="T109" fmla="*/ 24 h 430"/>
                  <a:gd name="T110" fmla="*/ 0 w 268"/>
                  <a:gd name="T111" fmla="*/ 20 h 430"/>
                  <a:gd name="T112" fmla="*/ 20 w 268"/>
                  <a:gd name="T113" fmla="*/ 16 h 430"/>
                  <a:gd name="T114" fmla="*/ 14 w 268"/>
                  <a:gd name="T11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430">
                    <a:moveTo>
                      <a:pt x="260" y="0"/>
                    </a:moveTo>
                    <a:lnTo>
                      <a:pt x="260" y="276"/>
                    </a:lnTo>
                    <a:lnTo>
                      <a:pt x="266" y="276"/>
                    </a:lnTo>
                    <a:lnTo>
                      <a:pt x="266" y="352"/>
                    </a:lnTo>
                    <a:lnTo>
                      <a:pt x="268" y="352"/>
                    </a:lnTo>
                    <a:lnTo>
                      <a:pt x="268" y="392"/>
                    </a:lnTo>
                    <a:lnTo>
                      <a:pt x="260" y="392"/>
                    </a:lnTo>
                    <a:lnTo>
                      <a:pt x="256" y="398"/>
                    </a:lnTo>
                    <a:lnTo>
                      <a:pt x="254" y="400"/>
                    </a:lnTo>
                    <a:lnTo>
                      <a:pt x="252" y="398"/>
                    </a:lnTo>
                    <a:lnTo>
                      <a:pt x="248" y="400"/>
                    </a:lnTo>
                    <a:lnTo>
                      <a:pt x="248" y="400"/>
                    </a:lnTo>
                    <a:lnTo>
                      <a:pt x="246" y="402"/>
                    </a:lnTo>
                    <a:lnTo>
                      <a:pt x="246" y="406"/>
                    </a:lnTo>
                    <a:lnTo>
                      <a:pt x="246" y="410"/>
                    </a:lnTo>
                    <a:lnTo>
                      <a:pt x="246" y="414"/>
                    </a:lnTo>
                    <a:lnTo>
                      <a:pt x="246" y="414"/>
                    </a:lnTo>
                    <a:lnTo>
                      <a:pt x="238" y="414"/>
                    </a:lnTo>
                    <a:lnTo>
                      <a:pt x="232" y="416"/>
                    </a:lnTo>
                    <a:lnTo>
                      <a:pt x="230" y="418"/>
                    </a:lnTo>
                    <a:lnTo>
                      <a:pt x="226" y="418"/>
                    </a:lnTo>
                    <a:lnTo>
                      <a:pt x="222" y="420"/>
                    </a:lnTo>
                    <a:lnTo>
                      <a:pt x="216" y="418"/>
                    </a:lnTo>
                    <a:lnTo>
                      <a:pt x="214" y="420"/>
                    </a:lnTo>
                    <a:lnTo>
                      <a:pt x="208" y="420"/>
                    </a:lnTo>
                    <a:lnTo>
                      <a:pt x="204" y="420"/>
                    </a:lnTo>
                    <a:lnTo>
                      <a:pt x="200" y="424"/>
                    </a:lnTo>
                    <a:lnTo>
                      <a:pt x="194" y="426"/>
                    </a:lnTo>
                    <a:lnTo>
                      <a:pt x="184" y="424"/>
                    </a:lnTo>
                    <a:lnTo>
                      <a:pt x="178" y="422"/>
                    </a:lnTo>
                    <a:lnTo>
                      <a:pt x="174" y="422"/>
                    </a:lnTo>
                    <a:lnTo>
                      <a:pt x="160" y="426"/>
                    </a:lnTo>
                    <a:lnTo>
                      <a:pt x="152" y="430"/>
                    </a:lnTo>
                    <a:lnTo>
                      <a:pt x="148" y="430"/>
                    </a:lnTo>
                    <a:lnTo>
                      <a:pt x="144" y="424"/>
                    </a:lnTo>
                    <a:lnTo>
                      <a:pt x="144" y="422"/>
                    </a:lnTo>
                    <a:lnTo>
                      <a:pt x="138" y="416"/>
                    </a:lnTo>
                    <a:lnTo>
                      <a:pt x="136" y="412"/>
                    </a:lnTo>
                    <a:lnTo>
                      <a:pt x="130" y="408"/>
                    </a:lnTo>
                    <a:lnTo>
                      <a:pt x="126" y="406"/>
                    </a:lnTo>
                    <a:lnTo>
                      <a:pt x="122" y="406"/>
                    </a:lnTo>
                    <a:lnTo>
                      <a:pt x="120" y="404"/>
                    </a:lnTo>
                    <a:lnTo>
                      <a:pt x="120" y="404"/>
                    </a:lnTo>
                    <a:lnTo>
                      <a:pt x="120" y="392"/>
                    </a:lnTo>
                    <a:lnTo>
                      <a:pt x="120" y="390"/>
                    </a:lnTo>
                    <a:lnTo>
                      <a:pt x="122" y="390"/>
                    </a:lnTo>
                    <a:lnTo>
                      <a:pt x="122" y="394"/>
                    </a:lnTo>
                    <a:lnTo>
                      <a:pt x="126" y="400"/>
                    </a:lnTo>
                    <a:lnTo>
                      <a:pt x="132" y="404"/>
                    </a:lnTo>
                    <a:lnTo>
                      <a:pt x="136" y="408"/>
                    </a:lnTo>
                    <a:lnTo>
                      <a:pt x="140" y="412"/>
                    </a:lnTo>
                    <a:lnTo>
                      <a:pt x="144" y="416"/>
                    </a:lnTo>
                    <a:lnTo>
                      <a:pt x="148" y="416"/>
                    </a:lnTo>
                    <a:lnTo>
                      <a:pt x="150" y="416"/>
                    </a:lnTo>
                    <a:lnTo>
                      <a:pt x="150" y="414"/>
                    </a:lnTo>
                    <a:lnTo>
                      <a:pt x="150" y="412"/>
                    </a:lnTo>
                    <a:lnTo>
                      <a:pt x="150" y="410"/>
                    </a:lnTo>
                    <a:lnTo>
                      <a:pt x="146" y="410"/>
                    </a:lnTo>
                    <a:lnTo>
                      <a:pt x="132" y="398"/>
                    </a:lnTo>
                    <a:lnTo>
                      <a:pt x="130" y="396"/>
                    </a:lnTo>
                    <a:lnTo>
                      <a:pt x="126" y="392"/>
                    </a:lnTo>
                    <a:lnTo>
                      <a:pt x="124" y="388"/>
                    </a:lnTo>
                    <a:lnTo>
                      <a:pt x="120" y="384"/>
                    </a:lnTo>
                    <a:lnTo>
                      <a:pt x="120" y="386"/>
                    </a:lnTo>
                    <a:lnTo>
                      <a:pt x="118" y="386"/>
                    </a:lnTo>
                    <a:lnTo>
                      <a:pt x="108" y="368"/>
                    </a:lnTo>
                    <a:lnTo>
                      <a:pt x="108" y="366"/>
                    </a:lnTo>
                    <a:lnTo>
                      <a:pt x="106" y="364"/>
                    </a:lnTo>
                    <a:lnTo>
                      <a:pt x="104" y="362"/>
                    </a:lnTo>
                    <a:lnTo>
                      <a:pt x="104" y="356"/>
                    </a:lnTo>
                    <a:lnTo>
                      <a:pt x="106" y="348"/>
                    </a:lnTo>
                    <a:lnTo>
                      <a:pt x="106" y="344"/>
                    </a:lnTo>
                    <a:lnTo>
                      <a:pt x="108" y="334"/>
                    </a:lnTo>
                    <a:lnTo>
                      <a:pt x="110" y="332"/>
                    </a:lnTo>
                    <a:lnTo>
                      <a:pt x="112" y="332"/>
                    </a:lnTo>
                    <a:lnTo>
                      <a:pt x="112" y="328"/>
                    </a:lnTo>
                    <a:lnTo>
                      <a:pt x="110" y="328"/>
                    </a:lnTo>
                    <a:lnTo>
                      <a:pt x="110" y="322"/>
                    </a:lnTo>
                    <a:lnTo>
                      <a:pt x="112" y="318"/>
                    </a:lnTo>
                    <a:lnTo>
                      <a:pt x="112" y="318"/>
                    </a:lnTo>
                    <a:lnTo>
                      <a:pt x="116" y="310"/>
                    </a:lnTo>
                    <a:lnTo>
                      <a:pt x="118" y="304"/>
                    </a:lnTo>
                    <a:lnTo>
                      <a:pt x="120" y="300"/>
                    </a:lnTo>
                    <a:lnTo>
                      <a:pt x="122" y="298"/>
                    </a:lnTo>
                    <a:lnTo>
                      <a:pt x="124" y="298"/>
                    </a:lnTo>
                    <a:lnTo>
                      <a:pt x="128" y="298"/>
                    </a:lnTo>
                    <a:lnTo>
                      <a:pt x="130" y="298"/>
                    </a:lnTo>
                    <a:lnTo>
                      <a:pt x="132" y="298"/>
                    </a:lnTo>
                    <a:lnTo>
                      <a:pt x="134" y="304"/>
                    </a:lnTo>
                    <a:lnTo>
                      <a:pt x="136" y="304"/>
                    </a:lnTo>
                    <a:lnTo>
                      <a:pt x="140" y="306"/>
                    </a:lnTo>
                    <a:lnTo>
                      <a:pt x="138" y="310"/>
                    </a:lnTo>
                    <a:lnTo>
                      <a:pt x="142" y="312"/>
                    </a:lnTo>
                    <a:lnTo>
                      <a:pt x="146" y="314"/>
                    </a:lnTo>
                    <a:lnTo>
                      <a:pt x="152" y="322"/>
                    </a:lnTo>
                    <a:lnTo>
                      <a:pt x="152" y="326"/>
                    </a:lnTo>
                    <a:lnTo>
                      <a:pt x="148" y="328"/>
                    </a:lnTo>
                    <a:lnTo>
                      <a:pt x="148" y="330"/>
                    </a:lnTo>
                    <a:lnTo>
                      <a:pt x="150" y="332"/>
                    </a:lnTo>
                    <a:lnTo>
                      <a:pt x="152" y="332"/>
                    </a:lnTo>
                    <a:lnTo>
                      <a:pt x="154" y="330"/>
                    </a:lnTo>
                    <a:lnTo>
                      <a:pt x="158" y="334"/>
                    </a:lnTo>
                    <a:lnTo>
                      <a:pt x="158" y="340"/>
                    </a:lnTo>
                    <a:lnTo>
                      <a:pt x="158" y="346"/>
                    </a:lnTo>
                    <a:lnTo>
                      <a:pt x="160" y="348"/>
                    </a:lnTo>
                    <a:lnTo>
                      <a:pt x="164" y="350"/>
                    </a:lnTo>
                    <a:lnTo>
                      <a:pt x="166" y="354"/>
                    </a:lnTo>
                    <a:lnTo>
                      <a:pt x="170" y="356"/>
                    </a:lnTo>
                    <a:lnTo>
                      <a:pt x="172" y="358"/>
                    </a:lnTo>
                    <a:lnTo>
                      <a:pt x="180" y="358"/>
                    </a:lnTo>
                    <a:lnTo>
                      <a:pt x="186" y="360"/>
                    </a:lnTo>
                    <a:lnTo>
                      <a:pt x="188" y="362"/>
                    </a:lnTo>
                    <a:lnTo>
                      <a:pt x="190" y="364"/>
                    </a:lnTo>
                    <a:lnTo>
                      <a:pt x="194" y="370"/>
                    </a:lnTo>
                    <a:lnTo>
                      <a:pt x="198" y="370"/>
                    </a:lnTo>
                    <a:lnTo>
                      <a:pt x="202" y="370"/>
                    </a:lnTo>
                    <a:lnTo>
                      <a:pt x="204" y="370"/>
                    </a:lnTo>
                    <a:lnTo>
                      <a:pt x="206" y="372"/>
                    </a:lnTo>
                    <a:lnTo>
                      <a:pt x="210" y="372"/>
                    </a:lnTo>
                    <a:lnTo>
                      <a:pt x="214" y="376"/>
                    </a:lnTo>
                    <a:lnTo>
                      <a:pt x="216" y="376"/>
                    </a:lnTo>
                    <a:lnTo>
                      <a:pt x="216" y="372"/>
                    </a:lnTo>
                    <a:lnTo>
                      <a:pt x="218" y="370"/>
                    </a:lnTo>
                    <a:lnTo>
                      <a:pt x="222" y="370"/>
                    </a:lnTo>
                    <a:lnTo>
                      <a:pt x="226" y="372"/>
                    </a:lnTo>
                    <a:lnTo>
                      <a:pt x="230" y="370"/>
                    </a:lnTo>
                    <a:lnTo>
                      <a:pt x="234" y="370"/>
                    </a:lnTo>
                    <a:lnTo>
                      <a:pt x="236" y="368"/>
                    </a:lnTo>
                    <a:lnTo>
                      <a:pt x="236" y="364"/>
                    </a:lnTo>
                    <a:lnTo>
                      <a:pt x="238" y="358"/>
                    </a:lnTo>
                    <a:lnTo>
                      <a:pt x="240" y="356"/>
                    </a:lnTo>
                    <a:lnTo>
                      <a:pt x="242" y="356"/>
                    </a:lnTo>
                    <a:lnTo>
                      <a:pt x="244" y="352"/>
                    </a:lnTo>
                    <a:lnTo>
                      <a:pt x="244" y="346"/>
                    </a:lnTo>
                    <a:lnTo>
                      <a:pt x="244" y="342"/>
                    </a:lnTo>
                    <a:lnTo>
                      <a:pt x="242" y="342"/>
                    </a:lnTo>
                    <a:lnTo>
                      <a:pt x="240" y="340"/>
                    </a:lnTo>
                    <a:lnTo>
                      <a:pt x="240" y="338"/>
                    </a:lnTo>
                    <a:lnTo>
                      <a:pt x="242" y="338"/>
                    </a:lnTo>
                    <a:lnTo>
                      <a:pt x="242" y="334"/>
                    </a:lnTo>
                    <a:lnTo>
                      <a:pt x="240" y="334"/>
                    </a:lnTo>
                    <a:lnTo>
                      <a:pt x="238" y="336"/>
                    </a:lnTo>
                    <a:lnTo>
                      <a:pt x="234" y="338"/>
                    </a:lnTo>
                    <a:lnTo>
                      <a:pt x="230" y="332"/>
                    </a:lnTo>
                    <a:lnTo>
                      <a:pt x="230" y="330"/>
                    </a:lnTo>
                    <a:lnTo>
                      <a:pt x="230" y="328"/>
                    </a:lnTo>
                    <a:lnTo>
                      <a:pt x="232" y="326"/>
                    </a:lnTo>
                    <a:lnTo>
                      <a:pt x="232" y="324"/>
                    </a:lnTo>
                    <a:lnTo>
                      <a:pt x="230" y="324"/>
                    </a:lnTo>
                    <a:lnTo>
                      <a:pt x="228" y="326"/>
                    </a:lnTo>
                    <a:lnTo>
                      <a:pt x="224" y="326"/>
                    </a:lnTo>
                    <a:lnTo>
                      <a:pt x="224" y="324"/>
                    </a:lnTo>
                    <a:lnTo>
                      <a:pt x="220" y="320"/>
                    </a:lnTo>
                    <a:lnTo>
                      <a:pt x="218" y="312"/>
                    </a:lnTo>
                    <a:lnTo>
                      <a:pt x="218" y="312"/>
                    </a:lnTo>
                    <a:lnTo>
                      <a:pt x="214" y="312"/>
                    </a:lnTo>
                    <a:lnTo>
                      <a:pt x="212" y="310"/>
                    </a:lnTo>
                    <a:lnTo>
                      <a:pt x="214" y="300"/>
                    </a:lnTo>
                    <a:lnTo>
                      <a:pt x="214" y="298"/>
                    </a:lnTo>
                    <a:lnTo>
                      <a:pt x="210" y="296"/>
                    </a:lnTo>
                    <a:lnTo>
                      <a:pt x="208" y="296"/>
                    </a:lnTo>
                    <a:lnTo>
                      <a:pt x="206" y="296"/>
                    </a:lnTo>
                    <a:lnTo>
                      <a:pt x="206" y="288"/>
                    </a:lnTo>
                    <a:lnTo>
                      <a:pt x="204" y="288"/>
                    </a:lnTo>
                    <a:lnTo>
                      <a:pt x="196" y="286"/>
                    </a:lnTo>
                    <a:lnTo>
                      <a:pt x="194" y="288"/>
                    </a:lnTo>
                    <a:lnTo>
                      <a:pt x="192" y="290"/>
                    </a:lnTo>
                    <a:lnTo>
                      <a:pt x="190" y="292"/>
                    </a:lnTo>
                    <a:lnTo>
                      <a:pt x="188" y="292"/>
                    </a:lnTo>
                    <a:lnTo>
                      <a:pt x="186" y="294"/>
                    </a:lnTo>
                    <a:lnTo>
                      <a:pt x="182" y="296"/>
                    </a:lnTo>
                    <a:lnTo>
                      <a:pt x="182" y="296"/>
                    </a:lnTo>
                    <a:lnTo>
                      <a:pt x="182" y="292"/>
                    </a:lnTo>
                    <a:lnTo>
                      <a:pt x="180" y="292"/>
                    </a:lnTo>
                    <a:lnTo>
                      <a:pt x="180" y="292"/>
                    </a:lnTo>
                    <a:lnTo>
                      <a:pt x="178" y="292"/>
                    </a:lnTo>
                    <a:lnTo>
                      <a:pt x="174" y="294"/>
                    </a:lnTo>
                    <a:lnTo>
                      <a:pt x="170" y="292"/>
                    </a:lnTo>
                    <a:lnTo>
                      <a:pt x="170" y="288"/>
                    </a:lnTo>
                    <a:lnTo>
                      <a:pt x="168" y="286"/>
                    </a:lnTo>
                    <a:lnTo>
                      <a:pt x="168" y="284"/>
                    </a:lnTo>
                    <a:lnTo>
                      <a:pt x="164" y="282"/>
                    </a:lnTo>
                    <a:lnTo>
                      <a:pt x="160" y="278"/>
                    </a:lnTo>
                    <a:lnTo>
                      <a:pt x="158" y="276"/>
                    </a:lnTo>
                    <a:lnTo>
                      <a:pt x="154" y="276"/>
                    </a:lnTo>
                    <a:lnTo>
                      <a:pt x="148" y="276"/>
                    </a:lnTo>
                    <a:lnTo>
                      <a:pt x="146" y="272"/>
                    </a:lnTo>
                    <a:lnTo>
                      <a:pt x="148" y="270"/>
                    </a:lnTo>
                    <a:lnTo>
                      <a:pt x="150" y="270"/>
                    </a:lnTo>
                    <a:lnTo>
                      <a:pt x="146" y="268"/>
                    </a:lnTo>
                    <a:lnTo>
                      <a:pt x="146" y="266"/>
                    </a:lnTo>
                    <a:lnTo>
                      <a:pt x="144" y="264"/>
                    </a:lnTo>
                    <a:lnTo>
                      <a:pt x="142" y="264"/>
                    </a:lnTo>
                    <a:lnTo>
                      <a:pt x="138" y="264"/>
                    </a:lnTo>
                    <a:lnTo>
                      <a:pt x="136" y="264"/>
                    </a:lnTo>
                    <a:lnTo>
                      <a:pt x="134" y="264"/>
                    </a:lnTo>
                    <a:lnTo>
                      <a:pt x="130" y="262"/>
                    </a:lnTo>
                    <a:lnTo>
                      <a:pt x="128" y="264"/>
                    </a:lnTo>
                    <a:lnTo>
                      <a:pt x="124" y="264"/>
                    </a:lnTo>
                    <a:lnTo>
                      <a:pt x="122" y="264"/>
                    </a:lnTo>
                    <a:lnTo>
                      <a:pt x="118" y="264"/>
                    </a:lnTo>
                    <a:lnTo>
                      <a:pt x="116" y="258"/>
                    </a:lnTo>
                    <a:lnTo>
                      <a:pt x="118" y="250"/>
                    </a:lnTo>
                    <a:lnTo>
                      <a:pt x="118" y="248"/>
                    </a:lnTo>
                    <a:lnTo>
                      <a:pt x="122" y="248"/>
                    </a:lnTo>
                    <a:lnTo>
                      <a:pt x="122" y="244"/>
                    </a:lnTo>
                    <a:lnTo>
                      <a:pt x="122" y="244"/>
                    </a:lnTo>
                    <a:lnTo>
                      <a:pt x="118" y="244"/>
                    </a:lnTo>
                    <a:lnTo>
                      <a:pt x="116" y="242"/>
                    </a:lnTo>
                    <a:lnTo>
                      <a:pt x="116" y="238"/>
                    </a:lnTo>
                    <a:lnTo>
                      <a:pt x="110" y="228"/>
                    </a:lnTo>
                    <a:lnTo>
                      <a:pt x="110" y="228"/>
                    </a:lnTo>
                    <a:lnTo>
                      <a:pt x="112" y="226"/>
                    </a:lnTo>
                    <a:lnTo>
                      <a:pt x="114" y="226"/>
                    </a:lnTo>
                    <a:lnTo>
                      <a:pt x="112" y="224"/>
                    </a:lnTo>
                    <a:lnTo>
                      <a:pt x="110" y="224"/>
                    </a:lnTo>
                    <a:lnTo>
                      <a:pt x="108" y="220"/>
                    </a:lnTo>
                    <a:lnTo>
                      <a:pt x="106" y="218"/>
                    </a:lnTo>
                    <a:lnTo>
                      <a:pt x="104" y="214"/>
                    </a:lnTo>
                    <a:lnTo>
                      <a:pt x="106" y="208"/>
                    </a:lnTo>
                    <a:lnTo>
                      <a:pt x="106" y="208"/>
                    </a:lnTo>
                    <a:lnTo>
                      <a:pt x="110" y="206"/>
                    </a:lnTo>
                    <a:lnTo>
                      <a:pt x="112" y="208"/>
                    </a:lnTo>
                    <a:lnTo>
                      <a:pt x="114" y="204"/>
                    </a:lnTo>
                    <a:lnTo>
                      <a:pt x="112" y="204"/>
                    </a:lnTo>
                    <a:lnTo>
                      <a:pt x="110" y="202"/>
                    </a:lnTo>
                    <a:lnTo>
                      <a:pt x="108" y="200"/>
                    </a:lnTo>
                    <a:lnTo>
                      <a:pt x="108" y="198"/>
                    </a:lnTo>
                    <a:lnTo>
                      <a:pt x="108" y="198"/>
                    </a:lnTo>
                    <a:lnTo>
                      <a:pt x="104" y="204"/>
                    </a:lnTo>
                    <a:lnTo>
                      <a:pt x="98" y="206"/>
                    </a:lnTo>
                    <a:lnTo>
                      <a:pt x="86" y="188"/>
                    </a:lnTo>
                    <a:lnTo>
                      <a:pt x="86" y="186"/>
                    </a:lnTo>
                    <a:lnTo>
                      <a:pt x="82" y="178"/>
                    </a:lnTo>
                    <a:lnTo>
                      <a:pt x="86" y="174"/>
                    </a:lnTo>
                    <a:lnTo>
                      <a:pt x="86" y="170"/>
                    </a:lnTo>
                    <a:lnTo>
                      <a:pt x="88" y="170"/>
                    </a:lnTo>
                    <a:lnTo>
                      <a:pt x="90" y="170"/>
                    </a:lnTo>
                    <a:lnTo>
                      <a:pt x="92" y="164"/>
                    </a:lnTo>
                    <a:lnTo>
                      <a:pt x="94" y="164"/>
                    </a:lnTo>
                    <a:lnTo>
                      <a:pt x="94" y="162"/>
                    </a:lnTo>
                    <a:lnTo>
                      <a:pt x="96" y="160"/>
                    </a:lnTo>
                    <a:lnTo>
                      <a:pt x="100" y="154"/>
                    </a:lnTo>
                    <a:lnTo>
                      <a:pt x="104" y="154"/>
                    </a:lnTo>
                    <a:lnTo>
                      <a:pt x="108" y="154"/>
                    </a:lnTo>
                    <a:lnTo>
                      <a:pt x="114" y="154"/>
                    </a:lnTo>
                    <a:lnTo>
                      <a:pt x="114" y="152"/>
                    </a:lnTo>
                    <a:lnTo>
                      <a:pt x="114" y="148"/>
                    </a:lnTo>
                    <a:lnTo>
                      <a:pt x="116" y="146"/>
                    </a:lnTo>
                    <a:lnTo>
                      <a:pt x="120" y="146"/>
                    </a:lnTo>
                    <a:lnTo>
                      <a:pt x="122" y="148"/>
                    </a:lnTo>
                    <a:lnTo>
                      <a:pt x="122" y="148"/>
                    </a:lnTo>
                    <a:lnTo>
                      <a:pt x="122" y="146"/>
                    </a:lnTo>
                    <a:lnTo>
                      <a:pt x="122" y="142"/>
                    </a:lnTo>
                    <a:lnTo>
                      <a:pt x="122" y="138"/>
                    </a:lnTo>
                    <a:lnTo>
                      <a:pt x="122" y="132"/>
                    </a:lnTo>
                    <a:lnTo>
                      <a:pt x="122" y="132"/>
                    </a:lnTo>
                    <a:lnTo>
                      <a:pt x="130" y="134"/>
                    </a:lnTo>
                    <a:lnTo>
                      <a:pt x="132" y="134"/>
                    </a:lnTo>
                    <a:lnTo>
                      <a:pt x="132" y="134"/>
                    </a:lnTo>
                    <a:lnTo>
                      <a:pt x="130" y="136"/>
                    </a:lnTo>
                    <a:lnTo>
                      <a:pt x="128" y="136"/>
                    </a:lnTo>
                    <a:lnTo>
                      <a:pt x="126" y="136"/>
                    </a:lnTo>
                    <a:lnTo>
                      <a:pt x="126" y="136"/>
                    </a:lnTo>
                    <a:lnTo>
                      <a:pt x="126" y="138"/>
                    </a:lnTo>
                    <a:lnTo>
                      <a:pt x="126" y="140"/>
                    </a:lnTo>
                    <a:lnTo>
                      <a:pt x="128" y="140"/>
                    </a:lnTo>
                    <a:lnTo>
                      <a:pt x="130" y="142"/>
                    </a:lnTo>
                    <a:lnTo>
                      <a:pt x="136" y="140"/>
                    </a:lnTo>
                    <a:lnTo>
                      <a:pt x="136" y="136"/>
                    </a:lnTo>
                    <a:lnTo>
                      <a:pt x="134" y="132"/>
                    </a:lnTo>
                    <a:lnTo>
                      <a:pt x="138" y="132"/>
                    </a:lnTo>
                    <a:lnTo>
                      <a:pt x="138" y="130"/>
                    </a:lnTo>
                    <a:lnTo>
                      <a:pt x="134" y="126"/>
                    </a:lnTo>
                    <a:lnTo>
                      <a:pt x="126" y="126"/>
                    </a:lnTo>
                    <a:lnTo>
                      <a:pt x="126" y="124"/>
                    </a:lnTo>
                    <a:lnTo>
                      <a:pt x="126" y="124"/>
                    </a:lnTo>
                    <a:lnTo>
                      <a:pt x="128" y="122"/>
                    </a:lnTo>
                    <a:lnTo>
                      <a:pt x="130" y="124"/>
                    </a:lnTo>
                    <a:lnTo>
                      <a:pt x="132" y="124"/>
                    </a:lnTo>
                    <a:lnTo>
                      <a:pt x="134" y="124"/>
                    </a:lnTo>
                    <a:lnTo>
                      <a:pt x="136" y="122"/>
                    </a:lnTo>
                    <a:lnTo>
                      <a:pt x="138" y="120"/>
                    </a:lnTo>
                    <a:lnTo>
                      <a:pt x="138" y="118"/>
                    </a:lnTo>
                    <a:lnTo>
                      <a:pt x="134" y="118"/>
                    </a:lnTo>
                    <a:lnTo>
                      <a:pt x="130" y="118"/>
                    </a:lnTo>
                    <a:lnTo>
                      <a:pt x="120" y="122"/>
                    </a:lnTo>
                    <a:lnTo>
                      <a:pt x="118" y="128"/>
                    </a:lnTo>
                    <a:lnTo>
                      <a:pt x="118" y="130"/>
                    </a:lnTo>
                    <a:lnTo>
                      <a:pt x="116" y="134"/>
                    </a:lnTo>
                    <a:lnTo>
                      <a:pt x="116" y="138"/>
                    </a:lnTo>
                    <a:lnTo>
                      <a:pt x="114" y="140"/>
                    </a:lnTo>
                    <a:lnTo>
                      <a:pt x="110" y="142"/>
                    </a:lnTo>
                    <a:lnTo>
                      <a:pt x="110" y="142"/>
                    </a:lnTo>
                    <a:lnTo>
                      <a:pt x="110" y="146"/>
                    </a:lnTo>
                    <a:lnTo>
                      <a:pt x="108" y="148"/>
                    </a:lnTo>
                    <a:lnTo>
                      <a:pt x="104" y="150"/>
                    </a:lnTo>
                    <a:lnTo>
                      <a:pt x="98" y="152"/>
                    </a:lnTo>
                    <a:lnTo>
                      <a:pt x="94" y="152"/>
                    </a:lnTo>
                    <a:lnTo>
                      <a:pt x="90" y="152"/>
                    </a:lnTo>
                    <a:lnTo>
                      <a:pt x="88" y="154"/>
                    </a:lnTo>
                    <a:lnTo>
                      <a:pt x="84" y="154"/>
                    </a:lnTo>
                    <a:lnTo>
                      <a:pt x="80" y="158"/>
                    </a:lnTo>
                    <a:lnTo>
                      <a:pt x="78" y="156"/>
                    </a:lnTo>
                    <a:lnTo>
                      <a:pt x="76" y="156"/>
                    </a:lnTo>
                    <a:lnTo>
                      <a:pt x="76" y="152"/>
                    </a:lnTo>
                    <a:lnTo>
                      <a:pt x="74" y="150"/>
                    </a:lnTo>
                    <a:lnTo>
                      <a:pt x="74" y="148"/>
                    </a:lnTo>
                    <a:lnTo>
                      <a:pt x="72" y="146"/>
                    </a:lnTo>
                    <a:lnTo>
                      <a:pt x="72" y="144"/>
                    </a:lnTo>
                    <a:lnTo>
                      <a:pt x="74" y="144"/>
                    </a:lnTo>
                    <a:lnTo>
                      <a:pt x="76" y="144"/>
                    </a:lnTo>
                    <a:lnTo>
                      <a:pt x="80" y="144"/>
                    </a:lnTo>
                    <a:lnTo>
                      <a:pt x="80" y="142"/>
                    </a:lnTo>
                    <a:lnTo>
                      <a:pt x="78" y="140"/>
                    </a:lnTo>
                    <a:lnTo>
                      <a:pt x="76" y="138"/>
                    </a:lnTo>
                    <a:lnTo>
                      <a:pt x="74" y="136"/>
                    </a:lnTo>
                    <a:lnTo>
                      <a:pt x="74" y="136"/>
                    </a:lnTo>
                    <a:lnTo>
                      <a:pt x="76" y="134"/>
                    </a:lnTo>
                    <a:lnTo>
                      <a:pt x="74" y="130"/>
                    </a:lnTo>
                    <a:lnTo>
                      <a:pt x="72" y="130"/>
                    </a:lnTo>
                    <a:lnTo>
                      <a:pt x="70" y="130"/>
                    </a:lnTo>
                    <a:lnTo>
                      <a:pt x="70" y="128"/>
                    </a:lnTo>
                    <a:lnTo>
                      <a:pt x="72" y="126"/>
                    </a:lnTo>
                    <a:lnTo>
                      <a:pt x="70" y="122"/>
                    </a:lnTo>
                    <a:lnTo>
                      <a:pt x="72" y="122"/>
                    </a:lnTo>
                    <a:lnTo>
                      <a:pt x="70" y="120"/>
                    </a:lnTo>
                    <a:lnTo>
                      <a:pt x="68" y="116"/>
                    </a:lnTo>
                    <a:lnTo>
                      <a:pt x="66" y="114"/>
                    </a:lnTo>
                    <a:lnTo>
                      <a:pt x="66" y="114"/>
                    </a:lnTo>
                    <a:lnTo>
                      <a:pt x="66" y="112"/>
                    </a:lnTo>
                    <a:lnTo>
                      <a:pt x="66" y="108"/>
                    </a:lnTo>
                    <a:lnTo>
                      <a:pt x="66" y="106"/>
                    </a:lnTo>
                    <a:lnTo>
                      <a:pt x="64" y="106"/>
                    </a:lnTo>
                    <a:lnTo>
                      <a:pt x="62" y="102"/>
                    </a:lnTo>
                    <a:lnTo>
                      <a:pt x="62" y="102"/>
                    </a:lnTo>
                    <a:lnTo>
                      <a:pt x="62" y="98"/>
                    </a:lnTo>
                    <a:lnTo>
                      <a:pt x="58" y="98"/>
                    </a:lnTo>
                    <a:lnTo>
                      <a:pt x="58" y="96"/>
                    </a:lnTo>
                    <a:lnTo>
                      <a:pt x="56" y="96"/>
                    </a:lnTo>
                    <a:lnTo>
                      <a:pt x="54" y="98"/>
                    </a:lnTo>
                    <a:lnTo>
                      <a:pt x="52" y="98"/>
                    </a:lnTo>
                    <a:lnTo>
                      <a:pt x="50" y="98"/>
                    </a:lnTo>
                    <a:lnTo>
                      <a:pt x="50" y="96"/>
                    </a:lnTo>
                    <a:lnTo>
                      <a:pt x="50" y="96"/>
                    </a:lnTo>
                    <a:lnTo>
                      <a:pt x="52" y="94"/>
                    </a:lnTo>
                    <a:lnTo>
                      <a:pt x="54" y="90"/>
                    </a:lnTo>
                    <a:lnTo>
                      <a:pt x="54" y="88"/>
                    </a:lnTo>
                    <a:lnTo>
                      <a:pt x="54" y="84"/>
                    </a:lnTo>
                    <a:lnTo>
                      <a:pt x="50" y="84"/>
                    </a:lnTo>
                    <a:lnTo>
                      <a:pt x="46" y="88"/>
                    </a:lnTo>
                    <a:lnTo>
                      <a:pt x="46" y="86"/>
                    </a:lnTo>
                    <a:lnTo>
                      <a:pt x="46" y="84"/>
                    </a:lnTo>
                    <a:lnTo>
                      <a:pt x="50" y="82"/>
                    </a:lnTo>
                    <a:lnTo>
                      <a:pt x="48" y="80"/>
                    </a:lnTo>
                    <a:lnTo>
                      <a:pt x="48" y="78"/>
                    </a:lnTo>
                    <a:lnTo>
                      <a:pt x="44" y="80"/>
                    </a:lnTo>
                    <a:lnTo>
                      <a:pt x="48" y="74"/>
                    </a:lnTo>
                    <a:lnTo>
                      <a:pt x="48" y="72"/>
                    </a:lnTo>
                    <a:lnTo>
                      <a:pt x="50" y="70"/>
                    </a:lnTo>
                    <a:lnTo>
                      <a:pt x="52" y="68"/>
                    </a:lnTo>
                    <a:lnTo>
                      <a:pt x="56" y="66"/>
                    </a:lnTo>
                    <a:lnTo>
                      <a:pt x="60" y="64"/>
                    </a:lnTo>
                    <a:lnTo>
                      <a:pt x="66" y="60"/>
                    </a:lnTo>
                    <a:lnTo>
                      <a:pt x="70" y="56"/>
                    </a:lnTo>
                    <a:lnTo>
                      <a:pt x="76" y="54"/>
                    </a:lnTo>
                    <a:lnTo>
                      <a:pt x="78" y="54"/>
                    </a:lnTo>
                    <a:lnTo>
                      <a:pt x="80" y="54"/>
                    </a:lnTo>
                    <a:lnTo>
                      <a:pt x="82" y="54"/>
                    </a:lnTo>
                    <a:lnTo>
                      <a:pt x="82" y="58"/>
                    </a:lnTo>
                    <a:lnTo>
                      <a:pt x="84" y="60"/>
                    </a:lnTo>
                    <a:lnTo>
                      <a:pt x="84" y="64"/>
                    </a:lnTo>
                    <a:lnTo>
                      <a:pt x="84" y="66"/>
                    </a:lnTo>
                    <a:lnTo>
                      <a:pt x="88" y="66"/>
                    </a:lnTo>
                    <a:lnTo>
                      <a:pt x="90" y="68"/>
                    </a:lnTo>
                    <a:lnTo>
                      <a:pt x="88" y="72"/>
                    </a:lnTo>
                    <a:lnTo>
                      <a:pt x="88" y="74"/>
                    </a:lnTo>
                    <a:lnTo>
                      <a:pt x="94" y="78"/>
                    </a:lnTo>
                    <a:lnTo>
                      <a:pt x="96" y="78"/>
                    </a:lnTo>
                    <a:lnTo>
                      <a:pt x="96" y="76"/>
                    </a:lnTo>
                    <a:lnTo>
                      <a:pt x="94" y="74"/>
                    </a:lnTo>
                    <a:lnTo>
                      <a:pt x="94" y="72"/>
                    </a:lnTo>
                    <a:lnTo>
                      <a:pt x="98" y="70"/>
                    </a:lnTo>
                    <a:lnTo>
                      <a:pt x="98" y="70"/>
                    </a:lnTo>
                    <a:lnTo>
                      <a:pt x="100" y="70"/>
                    </a:lnTo>
                    <a:lnTo>
                      <a:pt x="100" y="68"/>
                    </a:lnTo>
                    <a:lnTo>
                      <a:pt x="98" y="66"/>
                    </a:lnTo>
                    <a:lnTo>
                      <a:pt x="96" y="64"/>
                    </a:lnTo>
                    <a:lnTo>
                      <a:pt x="96" y="62"/>
                    </a:lnTo>
                    <a:lnTo>
                      <a:pt x="96" y="58"/>
                    </a:lnTo>
                    <a:lnTo>
                      <a:pt x="96" y="58"/>
                    </a:lnTo>
                    <a:lnTo>
                      <a:pt x="94" y="58"/>
                    </a:lnTo>
                    <a:lnTo>
                      <a:pt x="94" y="58"/>
                    </a:lnTo>
                    <a:lnTo>
                      <a:pt x="92" y="58"/>
                    </a:lnTo>
                    <a:lnTo>
                      <a:pt x="92" y="58"/>
                    </a:lnTo>
                    <a:lnTo>
                      <a:pt x="90" y="56"/>
                    </a:lnTo>
                    <a:lnTo>
                      <a:pt x="92" y="56"/>
                    </a:lnTo>
                    <a:lnTo>
                      <a:pt x="94" y="54"/>
                    </a:lnTo>
                    <a:lnTo>
                      <a:pt x="94" y="52"/>
                    </a:lnTo>
                    <a:lnTo>
                      <a:pt x="92" y="50"/>
                    </a:lnTo>
                    <a:lnTo>
                      <a:pt x="90" y="50"/>
                    </a:lnTo>
                    <a:lnTo>
                      <a:pt x="90" y="52"/>
                    </a:lnTo>
                    <a:lnTo>
                      <a:pt x="88" y="54"/>
                    </a:lnTo>
                    <a:lnTo>
                      <a:pt x="88" y="54"/>
                    </a:lnTo>
                    <a:lnTo>
                      <a:pt x="86" y="52"/>
                    </a:lnTo>
                    <a:lnTo>
                      <a:pt x="84" y="52"/>
                    </a:lnTo>
                    <a:lnTo>
                      <a:pt x="84" y="50"/>
                    </a:lnTo>
                    <a:lnTo>
                      <a:pt x="84" y="48"/>
                    </a:lnTo>
                    <a:lnTo>
                      <a:pt x="84" y="46"/>
                    </a:lnTo>
                    <a:lnTo>
                      <a:pt x="82" y="46"/>
                    </a:lnTo>
                    <a:lnTo>
                      <a:pt x="82" y="42"/>
                    </a:lnTo>
                    <a:lnTo>
                      <a:pt x="80" y="42"/>
                    </a:lnTo>
                    <a:lnTo>
                      <a:pt x="80" y="40"/>
                    </a:lnTo>
                    <a:lnTo>
                      <a:pt x="78" y="40"/>
                    </a:lnTo>
                    <a:lnTo>
                      <a:pt x="78" y="40"/>
                    </a:lnTo>
                    <a:lnTo>
                      <a:pt x="76" y="36"/>
                    </a:lnTo>
                    <a:lnTo>
                      <a:pt x="74" y="34"/>
                    </a:lnTo>
                    <a:lnTo>
                      <a:pt x="72" y="34"/>
                    </a:lnTo>
                    <a:lnTo>
                      <a:pt x="72" y="36"/>
                    </a:lnTo>
                    <a:lnTo>
                      <a:pt x="72" y="38"/>
                    </a:lnTo>
                    <a:lnTo>
                      <a:pt x="70" y="36"/>
                    </a:lnTo>
                    <a:lnTo>
                      <a:pt x="68" y="34"/>
                    </a:lnTo>
                    <a:lnTo>
                      <a:pt x="66" y="34"/>
                    </a:lnTo>
                    <a:lnTo>
                      <a:pt x="66" y="30"/>
                    </a:lnTo>
                    <a:lnTo>
                      <a:pt x="66" y="30"/>
                    </a:lnTo>
                    <a:lnTo>
                      <a:pt x="62" y="28"/>
                    </a:lnTo>
                    <a:lnTo>
                      <a:pt x="62" y="28"/>
                    </a:lnTo>
                    <a:lnTo>
                      <a:pt x="60" y="30"/>
                    </a:lnTo>
                    <a:lnTo>
                      <a:pt x="60" y="30"/>
                    </a:lnTo>
                    <a:lnTo>
                      <a:pt x="60" y="30"/>
                    </a:lnTo>
                    <a:lnTo>
                      <a:pt x="60" y="18"/>
                    </a:lnTo>
                    <a:lnTo>
                      <a:pt x="58" y="18"/>
                    </a:lnTo>
                    <a:lnTo>
                      <a:pt x="56" y="18"/>
                    </a:lnTo>
                    <a:lnTo>
                      <a:pt x="54" y="18"/>
                    </a:lnTo>
                    <a:lnTo>
                      <a:pt x="52" y="22"/>
                    </a:lnTo>
                    <a:lnTo>
                      <a:pt x="54" y="24"/>
                    </a:lnTo>
                    <a:lnTo>
                      <a:pt x="56" y="26"/>
                    </a:lnTo>
                    <a:lnTo>
                      <a:pt x="56" y="28"/>
                    </a:lnTo>
                    <a:lnTo>
                      <a:pt x="58" y="32"/>
                    </a:lnTo>
                    <a:lnTo>
                      <a:pt x="58" y="34"/>
                    </a:lnTo>
                    <a:lnTo>
                      <a:pt x="54" y="34"/>
                    </a:lnTo>
                    <a:lnTo>
                      <a:pt x="54" y="34"/>
                    </a:lnTo>
                    <a:lnTo>
                      <a:pt x="52" y="32"/>
                    </a:lnTo>
                    <a:lnTo>
                      <a:pt x="48" y="24"/>
                    </a:lnTo>
                    <a:lnTo>
                      <a:pt x="46" y="24"/>
                    </a:lnTo>
                    <a:lnTo>
                      <a:pt x="44" y="24"/>
                    </a:lnTo>
                    <a:lnTo>
                      <a:pt x="42" y="28"/>
                    </a:lnTo>
                    <a:lnTo>
                      <a:pt x="42" y="30"/>
                    </a:lnTo>
                    <a:lnTo>
                      <a:pt x="42" y="34"/>
                    </a:lnTo>
                    <a:lnTo>
                      <a:pt x="44" y="34"/>
                    </a:lnTo>
                    <a:lnTo>
                      <a:pt x="46" y="32"/>
                    </a:lnTo>
                    <a:lnTo>
                      <a:pt x="46" y="32"/>
                    </a:lnTo>
                    <a:lnTo>
                      <a:pt x="50" y="34"/>
                    </a:lnTo>
                    <a:lnTo>
                      <a:pt x="50" y="36"/>
                    </a:lnTo>
                    <a:lnTo>
                      <a:pt x="46" y="40"/>
                    </a:lnTo>
                    <a:lnTo>
                      <a:pt x="42" y="44"/>
                    </a:lnTo>
                    <a:lnTo>
                      <a:pt x="40" y="48"/>
                    </a:lnTo>
                    <a:lnTo>
                      <a:pt x="40" y="50"/>
                    </a:lnTo>
                    <a:lnTo>
                      <a:pt x="44" y="54"/>
                    </a:lnTo>
                    <a:lnTo>
                      <a:pt x="42" y="60"/>
                    </a:lnTo>
                    <a:lnTo>
                      <a:pt x="42" y="60"/>
                    </a:lnTo>
                    <a:lnTo>
                      <a:pt x="40" y="60"/>
                    </a:lnTo>
                    <a:lnTo>
                      <a:pt x="40" y="64"/>
                    </a:lnTo>
                    <a:lnTo>
                      <a:pt x="38" y="64"/>
                    </a:lnTo>
                    <a:lnTo>
                      <a:pt x="38" y="68"/>
                    </a:lnTo>
                    <a:lnTo>
                      <a:pt x="36" y="70"/>
                    </a:lnTo>
                    <a:lnTo>
                      <a:pt x="34" y="68"/>
                    </a:lnTo>
                    <a:lnTo>
                      <a:pt x="34" y="66"/>
                    </a:lnTo>
                    <a:lnTo>
                      <a:pt x="32" y="62"/>
                    </a:lnTo>
                    <a:lnTo>
                      <a:pt x="30" y="62"/>
                    </a:lnTo>
                    <a:lnTo>
                      <a:pt x="28" y="58"/>
                    </a:lnTo>
                    <a:lnTo>
                      <a:pt x="28" y="56"/>
                    </a:lnTo>
                    <a:lnTo>
                      <a:pt x="26" y="54"/>
                    </a:lnTo>
                    <a:lnTo>
                      <a:pt x="24" y="54"/>
                    </a:lnTo>
                    <a:lnTo>
                      <a:pt x="20" y="54"/>
                    </a:lnTo>
                    <a:lnTo>
                      <a:pt x="18" y="52"/>
                    </a:lnTo>
                    <a:lnTo>
                      <a:pt x="12" y="52"/>
                    </a:lnTo>
                    <a:lnTo>
                      <a:pt x="10" y="48"/>
                    </a:lnTo>
                    <a:lnTo>
                      <a:pt x="12" y="48"/>
                    </a:lnTo>
                    <a:lnTo>
                      <a:pt x="14" y="50"/>
                    </a:lnTo>
                    <a:lnTo>
                      <a:pt x="16" y="50"/>
                    </a:lnTo>
                    <a:lnTo>
                      <a:pt x="18" y="48"/>
                    </a:lnTo>
                    <a:lnTo>
                      <a:pt x="18" y="44"/>
                    </a:lnTo>
                    <a:lnTo>
                      <a:pt x="18" y="44"/>
                    </a:lnTo>
                    <a:lnTo>
                      <a:pt x="18" y="44"/>
                    </a:lnTo>
                    <a:lnTo>
                      <a:pt x="14" y="46"/>
                    </a:lnTo>
                    <a:lnTo>
                      <a:pt x="14" y="44"/>
                    </a:lnTo>
                    <a:lnTo>
                      <a:pt x="14" y="42"/>
                    </a:lnTo>
                    <a:lnTo>
                      <a:pt x="14" y="38"/>
                    </a:lnTo>
                    <a:lnTo>
                      <a:pt x="12" y="38"/>
                    </a:lnTo>
                    <a:lnTo>
                      <a:pt x="14" y="34"/>
                    </a:lnTo>
                    <a:lnTo>
                      <a:pt x="14" y="32"/>
                    </a:lnTo>
                    <a:lnTo>
                      <a:pt x="18" y="34"/>
                    </a:lnTo>
                    <a:lnTo>
                      <a:pt x="18" y="28"/>
                    </a:lnTo>
                    <a:lnTo>
                      <a:pt x="16" y="24"/>
                    </a:lnTo>
                    <a:lnTo>
                      <a:pt x="14" y="20"/>
                    </a:lnTo>
                    <a:lnTo>
                      <a:pt x="10" y="24"/>
                    </a:lnTo>
                    <a:lnTo>
                      <a:pt x="10" y="24"/>
                    </a:lnTo>
                    <a:lnTo>
                      <a:pt x="8" y="22"/>
                    </a:lnTo>
                    <a:lnTo>
                      <a:pt x="6" y="20"/>
                    </a:lnTo>
                    <a:lnTo>
                      <a:pt x="4" y="20"/>
                    </a:lnTo>
                    <a:lnTo>
                      <a:pt x="2" y="24"/>
                    </a:lnTo>
                    <a:lnTo>
                      <a:pt x="0" y="22"/>
                    </a:lnTo>
                    <a:lnTo>
                      <a:pt x="0" y="20"/>
                    </a:lnTo>
                    <a:lnTo>
                      <a:pt x="4" y="18"/>
                    </a:lnTo>
                    <a:lnTo>
                      <a:pt x="4" y="16"/>
                    </a:lnTo>
                    <a:lnTo>
                      <a:pt x="6" y="16"/>
                    </a:lnTo>
                    <a:lnTo>
                      <a:pt x="10" y="16"/>
                    </a:lnTo>
                    <a:lnTo>
                      <a:pt x="10" y="16"/>
                    </a:lnTo>
                    <a:lnTo>
                      <a:pt x="12" y="14"/>
                    </a:lnTo>
                    <a:lnTo>
                      <a:pt x="16" y="14"/>
                    </a:lnTo>
                    <a:lnTo>
                      <a:pt x="18" y="14"/>
                    </a:lnTo>
                    <a:lnTo>
                      <a:pt x="20" y="16"/>
                    </a:lnTo>
                    <a:lnTo>
                      <a:pt x="20" y="14"/>
                    </a:lnTo>
                    <a:lnTo>
                      <a:pt x="24" y="14"/>
                    </a:lnTo>
                    <a:lnTo>
                      <a:pt x="26" y="12"/>
                    </a:lnTo>
                    <a:lnTo>
                      <a:pt x="24" y="12"/>
                    </a:lnTo>
                    <a:lnTo>
                      <a:pt x="22" y="12"/>
                    </a:lnTo>
                    <a:lnTo>
                      <a:pt x="18" y="10"/>
                    </a:lnTo>
                    <a:lnTo>
                      <a:pt x="16" y="6"/>
                    </a:lnTo>
                    <a:lnTo>
                      <a:pt x="14" y="2"/>
                    </a:lnTo>
                    <a:lnTo>
                      <a:pt x="14" y="0"/>
                    </a:lnTo>
                    <a:lnTo>
                      <a:pt x="260" y="0"/>
                    </a:lnTo>
                    <a:lnTo>
                      <a:pt x="260" y="0"/>
                    </a:lnTo>
                    <a:close/>
                  </a:path>
                </a:pathLst>
              </a:custGeom>
              <a:grpFill/>
              <a:ln w="3175" cmpd="sng">
                <a:solidFill>
                  <a:srgbClr val="000000"/>
                </a:solidFill>
                <a:round/>
                <a:headEnd/>
                <a:tailEnd/>
              </a:ln>
            </p:spPr>
            <p:txBody>
              <a:bodyPr/>
              <a:lstStyle/>
              <a:p>
                <a:endParaRPr lang="en-US" sz="2600" dirty="0"/>
              </a:p>
            </p:txBody>
          </p:sp>
          <p:sp>
            <p:nvSpPr>
              <p:cNvPr id="1113" name="Freeform 330"/>
              <p:cNvSpPr>
                <a:spLocks/>
              </p:cNvSpPr>
              <p:nvPr/>
            </p:nvSpPr>
            <p:spPr bwMode="auto">
              <a:xfrm>
                <a:off x="4118" y="3385"/>
                <a:ext cx="4" cy="4"/>
              </a:xfrm>
              <a:custGeom>
                <a:avLst/>
                <a:gdLst>
                  <a:gd name="T0" fmla="*/ 4 w 4"/>
                  <a:gd name="T1" fmla="*/ 0 h 4"/>
                  <a:gd name="T2" fmla="*/ 4 w 4"/>
                  <a:gd name="T3" fmla="*/ 2 h 4"/>
                  <a:gd name="T4" fmla="*/ 4 w 4"/>
                  <a:gd name="T5" fmla="*/ 4 h 4"/>
                  <a:gd name="T6" fmla="*/ 4 w 4"/>
                  <a:gd name="T7" fmla="*/ 4 h 4"/>
                  <a:gd name="T8" fmla="*/ 2 w 4"/>
                  <a:gd name="T9" fmla="*/ 4 h 4"/>
                  <a:gd name="T10" fmla="*/ 0 w 4"/>
                  <a:gd name="T11" fmla="*/ 4 h 4"/>
                  <a:gd name="T12" fmla="*/ 0 w 4"/>
                  <a:gd name="T13" fmla="*/ 2 h 4"/>
                  <a:gd name="T14" fmla="*/ 0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4" y="4"/>
                    </a:lnTo>
                    <a:lnTo>
                      <a:pt x="4" y="4"/>
                    </a:lnTo>
                    <a:lnTo>
                      <a:pt x="2" y="4"/>
                    </a:lnTo>
                    <a:lnTo>
                      <a:pt x="0" y="4"/>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14" name="Freeform 331"/>
              <p:cNvSpPr>
                <a:spLocks/>
              </p:cNvSpPr>
              <p:nvPr/>
            </p:nvSpPr>
            <p:spPr bwMode="auto">
              <a:xfrm>
                <a:off x="4128" y="3385"/>
                <a:ext cx="6" cy="2"/>
              </a:xfrm>
              <a:custGeom>
                <a:avLst/>
                <a:gdLst>
                  <a:gd name="T0" fmla="*/ 6 w 6"/>
                  <a:gd name="T1" fmla="*/ 0 h 2"/>
                  <a:gd name="T2" fmla="*/ 6 w 6"/>
                  <a:gd name="T3" fmla="*/ 2 h 2"/>
                  <a:gd name="T4" fmla="*/ 2 w 6"/>
                  <a:gd name="T5" fmla="*/ 2 h 2"/>
                  <a:gd name="T6" fmla="*/ 0 w 6"/>
                  <a:gd name="T7" fmla="*/ 2 h 2"/>
                  <a:gd name="T8" fmla="*/ 0 w 6"/>
                  <a:gd name="T9" fmla="*/ 2 h 2"/>
                  <a:gd name="T10" fmla="*/ 0 w 6"/>
                  <a:gd name="T11" fmla="*/ 0 h 2"/>
                  <a:gd name="T12" fmla="*/ 0 w 6"/>
                  <a:gd name="T13" fmla="*/ 0 h 2"/>
                  <a:gd name="T14" fmla="*/ 6 w 6"/>
                  <a:gd name="T15" fmla="*/ 0 h 2"/>
                  <a:gd name="T16" fmla="*/ 6 w 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6" y="0"/>
                    </a:moveTo>
                    <a:lnTo>
                      <a:pt x="6" y="2"/>
                    </a:lnTo>
                    <a:lnTo>
                      <a:pt x="2" y="2"/>
                    </a:lnTo>
                    <a:lnTo>
                      <a:pt x="0" y="2"/>
                    </a:lnTo>
                    <a:lnTo>
                      <a:pt x="0" y="2"/>
                    </a:lnTo>
                    <a:lnTo>
                      <a:pt x="0" y="0"/>
                    </a:lnTo>
                    <a:lnTo>
                      <a:pt x="0"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15" name="Freeform 332"/>
              <p:cNvSpPr>
                <a:spLocks/>
              </p:cNvSpPr>
              <p:nvPr/>
            </p:nvSpPr>
            <p:spPr bwMode="auto">
              <a:xfrm>
                <a:off x="4142" y="3385"/>
                <a:ext cx="4" cy="4"/>
              </a:xfrm>
              <a:custGeom>
                <a:avLst/>
                <a:gdLst>
                  <a:gd name="T0" fmla="*/ 4 w 4"/>
                  <a:gd name="T1" fmla="*/ 0 h 4"/>
                  <a:gd name="T2" fmla="*/ 4 w 4"/>
                  <a:gd name="T3" fmla="*/ 4 h 4"/>
                  <a:gd name="T4" fmla="*/ 4 w 4"/>
                  <a:gd name="T5" fmla="*/ 4 h 4"/>
                  <a:gd name="T6" fmla="*/ 4 w 4"/>
                  <a:gd name="T7" fmla="*/ 4 h 4"/>
                  <a:gd name="T8" fmla="*/ 2 w 4"/>
                  <a:gd name="T9" fmla="*/ 2 h 4"/>
                  <a:gd name="T10" fmla="*/ 0 w 4"/>
                  <a:gd name="T11" fmla="*/ 2 h 4"/>
                  <a:gd name="T12" fmla="*/ 0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4"/>
                    </a:lnTo>
                    <a:lnTo>
                      <a:pt x="4" y="4"/>
                    </a:lnTo>
                    <a:lnTo>
                      <a:pt x="4" y="4"/>
                    </a:lnTo>
                    <a:lnTo>
                      <a:pt x="2" y="2"/>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16" name="Freeform 333"/>
              <p:cNvSpPr>
                <a:spLocks/>
              </p:cNvSpPr>
              <p:nvPr/>
            </p:nvSpPr>
            <p:spPr bwMode="auto">
              <a:xfrm>
                <a:off x="4156" y="3385"/>
                <a:ext cx="24" cy="12"/>
              </a:xfrm>
              <a:custGeom>
                <a:avLst/>
                <a:gdLst>
                  <a:gd name="T0" fmla="*/ 6 w 24"/>
                  <a:gd name="T1" fmla="*/ 0 h 12"/>
                  <a:gd name="T2" fmla="*/ 6 w 24"/>
                  <a:gd name="T3" fmla="*/ 4 h 12"/>
                  <a:gd name="T4" fmla="*/ 4 w 24"/>
                  <a:gd name="T5" fmla="*/ 4 h 12"/>
                  <a:gd name="T6" fmla="*/ 4 w 24"/>
                  <a:gd name="T7" fmla="*/ 6 h 12"/>
                  <a:gd name="T8" fmla="*/ 4 w 24"/>
                  <a:gd name="T9" fmla="*/ 8 h 12"/>
                  <a:gd name="T10" fmla="*/ 6 w 24"/>
                  <a:gd name="T11" fmla="*/ 8 h 12"/>
                  <a:gd name="T12" fmla="*/ 8 w 24"/>
                  <a:gd name="T13" fmla="*/ 8 h 12"/>
                  <a:gd name="T14" fmla="*/ 8 w 24"/>
                  <a:gd name="T15" fmla="*/ 6 h 12"/>
                  <a:gd name="T16" fmla="*/ 8 w 24"/>
                  <a:gd name="T17" fmla="*/ 4 h 12"/>
                  <a:gd name="T18" fmla="*/ 10 w 24"/>
                  <a:gd name="T19" fmla="*/ 4 h 12"/>
                  <a:gd name="T20" fmla="*/ 12 w 24"/>
                  <a:gd name="T21" fmla="*/ 4 h 12"/>
                  <a:gd name="T22" fmla="*/ 14 w 24"/>
                  <a:gd name="T23" fmla="*/ 4 h 12"/>
                  <a:gd name="T24" fmla="*/ 14 w 24"/>
                  <a:gd name="T25" fmla="*/ 4 h 12"/>
                  <a:gd name="T26" fmla="*/ 16 w 24"/>
                  <a:gd name="T27" fmla="*/ 6 h 12"/>
                  <a:gd name="T28" fmla="*/ 16 w 24"/>
                  <a:gd name="T29" fmla="*/ 6 h 12"/>
                  <a:gd name="T30" fmla="*/ 18 w 24"/>
                  <a:gd name="T31" fmla="*/ 4 h 12"/>
                  <a:gd name="T32" fmla="*/ 20 w 24"/>
                  <a:gd name="T33" fmla="*/ 4 h 12"/>
                  <a:gd name="T34" fmla="*/ 20 w 24"/>
                  <a:gd name="T35" fmla="*/ 6 h 12"/>
                  <a:gd name="T36" fmla="*/ 22 w 24"/>
                  <a:gd name="T37" fmla="*/ 6 h 12"/>
                  <a:gd name="T38" fmla="*/ 24 w 24"/>
                  <a:gd name="T39" fmla="*/ 8 h 12"/>
                  <a:gd name="T40" fmla="*/ 24 w 24"/>
                  <a:gd name="T41" fmla="*/ 10 h 12"/>
                  <a:gd name="T42" fmla="*/ 22 w 24"/>
                  <a:gd name="T43" fmla="*/ 12 h 12"/>
                  <a:gd name="T44" fmla="*/ 22 w 24"/>
                  <a:gd name="T45" fmla="*/ 12 h 12"/>
                  <a:gd name="T46" fmla="*/ 20 w 24"/>
                  <a:gd name="T47" fmla="*/ 12 h 12"/>
                  <a:gd name="T48" fmla="*/ 18 w 24"/>
                  <a:gd name="T49" fmla="*/ 10 h 12"/>
                  <a:gd name="T50" fmla="*/ 16 w 24"/>
                  <a:gd name="T51" fmla="*/ 12 h 12"/>
                  <a:gd name="T52" fmla="*/ 12 w 24"/>
                  <a:gd name="T53" fmla="*/ 12 h 12"/>
                  <a:gd name="T54" fmla="*/ 12 w 24"/>
                  <a:gd name="T55" fmla="*/ 12 h 12"/>
                  <a:gd name="T56" fmla="*/ 10 w 24"/>
                  <a:gd name="T57" fmla="*/ 12 h 12"/>
                  <a:gd name="T58" fmla="*/ 10 w 24"/>
                  <a:gd name="T59" fmla="*/ 12 h 12"/>
                  <a:gd name="T60" fmla="*/ 8 w 24"/>
                  <a:gd name="T61" fmla="*/ 12 h 12"/>
                  <a:gd name="T62" fmla="*/ 6 w 24"/>
                  <a:gd name="T63" fmla="*/ 12 h 12"/>
                  <a:gd name="T64" fmla="*/ 4 w 24"/>
                  <a:gd name="T65" fmla="*/ 10 h 12"/>
                  <a:gd name="T66" fmla="*/ 2 w 24"/>
                  <a:gd name="T67" fmla="*/ 10 h 12"/>
                  <a:gd name="T68" fmla="*/ 0 w 24"/>
                  <a:gd name="T69" fmla="*/ 8 h 12"/>
                  <a:gd name="T70" fmla="*/ 2 w 24"/>
                  <a:gd name="T71" fmla="*/ 8 h 12"/>
                  <a:gd name="T72" fmla="*/ 2 w 24"/>
                  <a:gd name="T73" fmla="*/ 6 h 12"/>
                  <a:gd name="T74" fmla="*/ 2 w 24"/>
                  <a:gd name="T75" fmla="*/ 4 h 12"/>
                  <a:gd name="T76" fmla="*/ 2 w 24"/>
                  <a:gd name="T77" fmla="*/ 2 h 12"/>
                  <a:gd name="T78" fmla="*/ 2 w 24"/>
                  <a:gd name="T79" fmla="*/ 2 h 12"/>
                  <a:gd name="T80" fmla="*/ 0 w 24"/>
                  <a:gd name="T81" fmla="*/ 0 h 12"/>
                  <a:gd name="T82" fmla="*/ 6 w 24"/>
                  <a:gd name="T83" fmla="*/ 0 h 12"/>
                  <a:gd name="T84" fmla="*/ 6 w 24"/>
                  <a:gd name="T8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2">
                    <a:moveTo>
                      <a:pt x="6" y="0"/>
                    </a:moveTo>
                    <a:lnTo>
                      <a:pt x="6" y="4"/>
                    </a:lnTo>
                    <a:lnTo>
                      <a:pt x="4" y="4"/>
                    </a:lnTo>
                    <a:lnTo>
                      <a:pt x="4" y="6"/>
                    </a:lnTo>
                    <a:lnTo>
                      <a:pt x="4" y="8"/>
                    </a:lnTo>
                    <a:lnTo>
                      <a:pt x="6" y="8"/>
                    </a:lnTo>
                    <a:lnTo>
                      <a:pt x="8" y="8"/>
                    </a:lnTo>
                    <a:lnTo>
                      <a:pt x="8" y="6"/>
                    </a:lnTo>
                    <a:lnTo>
                      <a:pt x="8" y="4"/>
                    </a:lnTo>
                    <a:lnTo>
                      <a:pt x="10" y="4"/>
                    </a:lnTo>
                    <a:lnTo>
                      <a:pt x="12" y="4"/>
                    </a:lnTo>
                    <a:lnTo>
                      <a:pt x="14" y="4"/>
                    </a:lnTo>
                    <a:lnTo>
                      <a:pt x="14" y="4"/>
                    </a:lnTo>
                    <a:lnTo>
                      <a:pt x="16" y="6"/>
                    </a:lnTo>
                    <a:lnTo>
                      <a:pt x="16" y="6"/>
                    </a:lnTo>
                    <a:lnTo>
                      <a:pt x="18" y="4"/>
                    </a:lnTo>
                    <a:lnTo>
                      <a:pt x="20" y="4"/>
                    </a:lnTo>
                    <a:lnTo>
                      <a:pt x="20" y="6"/>
                    </a:lnTo>
                    <a:lnTo>
                      <a:pt x="22" y="6"/>
                    </a:lnTo>
                    <a:lnTo>
                      <a:pt x="24" y="8"/>
                    </a:lnTo>
                    <a:lnTo>
                      <a:pt x="24" y="10"/>
                    </a:lnTo>
                    <a:lnTo>
                      <a:pt x="22" y="12"/>
                    </a:lnTo>
                    <a:lnTo>
                      <a:pt x="22" y="12"/>
                    </a:lnTo>
                    <a:lnTo>
                      <a:pt x="20" y="12"/>
                    </a:lnTo>
                    <a:lnTo>
                      <a:pt x="18" y="10"/>
                    </a:lnTo>
                    <a:lnTo>
                      <a:pt x="16" y="12"/>
                    </a:lnTo>
                    <a:lnTo>
                      <a:pt x="12" y="12"/>
                    </a:lnTo>
                    <a:lnTo>
                      <a:pt x="12" y="12"/>
                    </a:lnTo>
                    <a:lnTo>
                      <a:pt x="10" y="12"/>
                    </a:lnTo>
                    <a:lnTo>
                      <a:pt x="10" y="12"/>
                    </a:lnTo>
                    <a:lnTo>
                      <a:pt x="8" y="12"/>
                    </a:lnTo>
                    <a:lnTo>
                      <a:pt x="6" y="12"/>
                    </a:lnTo>
                    <a:lnTo>
                      <a:pt x="4" y="10"/>
                    </a:lnTo>
                    <a:lnTo>
                      <a:pt x="2" y="10"/>
                    </a:lnTo>
                    <a:lnTo>
                      <a:pt x="0" y="8"/>
                    </a:lnTo>
                    <a:lnTo>
                      <a:pt x="2" y="8"/>
                    </a:lnTo>
                    <a:lnTo>
                      <a:pt x="2" y="6"/>
                    </a:lnTo>
                    <a:lnTo>
                      <a:pt x="2" y="4"/>
                    </a:lnTo>
                    <a:lnTo>
                      <a:pt x="2" y="2"/>
                    </a:lnTo>
                    <a:lnTo>
                      <a:pt x="2" y="2"/>
                    </a:lnTo>
                    <a:lnTo>
                      <a:pt x="0"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17" name="Freeform 334"/>
              <p:cNvSpPr>
                <a:spLocks/>
              </p:cNvSpPr>
              <p:nvPr/>
            </p:nvSpPr>
            <p:spPr bwMode="auto">
              <a:xfrm>
                <a:off x="4148" y="3385"/>
                <a:ext cx="6" cy="6"/>
              </a:xfrm>
              <a:custGeom>
                <a:avLst/>
                <a:gdLst>
                  <a:gd name="T0" fmla="*/ 4 w 6"/>
                  <a:gd name="T1" fmla="*/ 0 h 6"/>
                  <a:gd name="T2" fmla="*/ 4 w 6"/>
                  <a:gd name="T3" fmla="*/ 2 h 6"/>
                  <a:gd name="T4" fmla="*/ 4 w 6"/>
                  <a:gd name="T5" fmla="*/ 4 h 6"/>
                  <a:gd name="T6" fmla="*/ 6 w 6"/>
                  <a:gd name="T7" fmla="*/ 6 h 6"/>
                  <a:gd name="T8" fmla="*/ 6 w 6"/>
                  <a:gd name="T9" fmla="*/ 6 h 6"/>
                  <a:gd name="T10" fmla="*/ 4 w 6"/>
                  <a:gd name="T11" fmla="*/ 6 h 6"/>
                  <a:gd name="T12" fmla="*/ 2 w 6"/>
                  <a:gd name="T13" fmla="*/ 6 h 6"/>
                  <a:gd name="T14" fmla="*/ 2 w 6"/>
                  <a:gd name="T15" fmla="*/ 6 h 6"/>
                  <a:gd name="T16" fmla="*/ 2 w 6"/>
                  <a:gd name="T17" fmla="*/ 6 h 6"/>
                  <a:gd name="T18" fmla="*/ 0 w 6"/>
                  <a:gd name="T19" fmla="*/ 2 h 6"/>
                  <a:gd name="T20" fmla="*/ 0 w 6"/>
                  <a:gd name="T21" fmla="*/ 2 h 6"/>
                  <a:gd name="T22" fmla="*/ 0 w 6"/>
                  <a:gd name="T23" fmla="*/ 0 h 6"/>
                  <a:gd name="T24" fmla="*/ 4 w 6"/>
                  <a:gd name="T25" fmla="*/ 0 h 6"/>
                  <a:gd name="T26" fmla="*/ 4 w 6"/>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4" y="0"/>
                    </a:moveTo>
                    <a:lnTo>
                      <a:pt x="4" y="2"/>
                    </a:lnTo>
                    <a:lnTo>
                      <a:pt x="4" y="4"/>
                    </a:lnTo>
                    <a:lnTo>
                      <a:pt x="6" y="6"/>
                    </a:lnTo>
                    <a:lnTo>
                      <a:pt x="6" y="6"/>
                    </a:lnTo>
                    <a:lnTo>
                      <a:pt x="4" y="6"/>
                    </a:lnTo>
                    <a:lnTo>
                      <a:pt x="2" y="6"/>
                    </a:lnTo>
                    <a:lnTo>
                      <a:pt x="2" y="6"/>
                    </a:lnTo>
                    <a:lnTo>
                      <a:pt x="2" y="6"/>
                    </a:lnTo>
                    <a:lnTo>
                      <a:pt x="0" y="2"/>
                    </a:lnTo>
                    <a:lnTo>
                      <a:pt x="0" y="2"/>
                    </a:lnTo>
                    <a:lnTo>
                      <a:pt x="0"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18" name="Freeform 335"/>
              <p:cNvSpPr>
                <a:spLocks/>
              </p:cNvSpPr>
              <p:nvPr/>
            </p:nvSpPr>
            <p:spPr bwMode="auto">
              <a:xfrm>
                <a:off x="4132" y="3389"/>
                <a:ext cx="10" cy="8"/>
              </a:xfrm>
              <a:custGeom>
                <a:avLst/>
                <a:gdLst>
                  <a:gd name="T0" fmla="*/ 2 w 10"/>
                  <a:gd name="T1" fmla="*/ 4 h 8"/>
                  <a:gd name="T2" fmla="*/ 0 w 10"/>
                  <a:gd name="T3" fmla="*/ 4 h 8"/>
                  <a:gd name="T4" fmla="*/ 2 w 10"/>
                  <a:gd name="T5" fmla="*/ 2 h 8"/>
                  <a:gd name="T6" fmla="*/ 6 w 10"/>
                  <a:gd name="T7" fmla="*/ 0 h 8"/>
                  <a:gd name="T8" fmla="*/ 6 w 10"/>
                  <a:gd name="T9" fmla="*/ 0 h 8"/>
                  <a:gd name="T10" fmla="*/ 8 w 10"/>
                  <a:gd name="T11" fmla="*/ 2 h 8"/>
                  <a:gd name="T12" fmla="*/ 8 w 10"/>
                  <a:gd name="T13" fmla="*/ 6 h 8"/>
                  <a:gd name="T14" fmla="*/ 8 w 10"/>
                  <a:gd name="T15" fmla="*/ 6 h 8"/>
                  <a:gd name="T16" fmla="*/ 10 w 10"/>
                  <a:gd name="T17" fmla="*/ 8 h 8"/>
                  <a:gd name="T18" fmla="*/ 10 w 10"/>
                  <a:gd name="T19" fmla="*/ 8 h 8"/>
                  <a:gd name="T20" fmla="*/ 8 w 10"/>
                  <a:gd name="T21" fmla="*/ 8 h 8"/>
                  <a:gd name="T22" fmla="*/ 6 w 10"/>
                  <a:gd name="T23" fmla="*/ 8 h 8"/>
                  <a:gd name="T24" fmla="*/ 4 w 10"/>
                  <a:gd name="T25" fmla="*/ 4 h 8"/>
                  <a:gd name="T26" fmla="*/ 2 w 10"/>
                  <a:gd name="T27" fmla="*/ 4 h 8"/>
                  <a:gd name="T28" fmla="*/ 2 w 10"/>
                  <a:gd name="T29" fmla="*/ 6 h 8"/>
                  <a:gd name="T30" fmla="*/ 2 w 10"/>
                  <a:gd name="T31" fmla="*/ 4 h 8"/>
                  <a:gd name="T32" fmla="*/ 2 w 10"/>
                  <a:gd name="T33" fmla="*/ 4 h 8"/>
                  <a:gd name="T34" fmla="*/ 2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2" y="4"/>
                    </a:moveTo>
                    <a:lnTo>
                      <a:pt x="0" y="4"/>
                    </a:lnTo>
                    <a:lnTo>
                      <a:pt x="2" y="2"/>
                    </a:lnTo>
                    <a:lnTo>
                      <a:pt x="6" y="0"/>
                    </a:lnTo>
                    <a:lnTo>
                      <a:pt x="6" y="0"/>
                    </a:lnTo>
                    <a:lnTo>
                      <a:pt x="8" y="2"/>
                    </a:lnTo>
                    <a:lnTo>
                      <a:pt x="8" y="6"/>
                    </a:lnTo>
                    <a:lnTo>
                      <a:pt x="8" y="6"/>
                    </a:lnTo>
                    <a:lnTo>
                      <a:pt x="10" y="8"/>
                    </a:lnTo>
                    <a:lnTo>
                      <a:pt x="10" y="8"/>
                    </a:lnTo>
                    <a:lnTo>
                      <a:pt x="8" y="8"/>
                    </a:lnTo>
                    <a:lnTo>
                      <a:pt x="6" y="8"/>
                    </a:lnTo>
                    <a:lnTo>
                      <a:pt x="4" y="4"/>
                    </a:lnTo>
                    <a:lnTo>
                      <a:pt x="2" y="4"/>
                    </a:lnTo>
                    <a:lnTo>
                      <a:pt x="2" y="6"/>
                    </a:lnTo>
                    <a:lnTo>
                      <a:pt x="2" y="4"/>
                    </a:lnTo>
                    <a:lnTo>
                      <a:pt x="2" y="4"/>
                    </a:lnTo>
                    <a:lnTo>
                      <a:pt x="2" y="4"/>
                    </a:lnTo>
                    <a:close/>
                  </a:path>
                </a:pathLst>
              </a:custGeom>
              <a:grpFill/>
              <a:ln w="3175" cmpd="sng">
                <a:solidFill>
                  <a:srgbClr val="000000"/>
                </a:solidFill>
                <a:round/>
                <a:headEnd/>
                <a:tailEnd/>
              </a:ln>
            </p:spPr>
            <p:txBody>
              <a:bodyPr/>
              <a:lstStyle/>
              <a:p>
                <a:endParaRPr lang="en-US" sz="2600" dirty="0"/>
              </a:p>
            </p:txBody>
          </p:sp>
          <p:sp>
            <p:nvSpPr>
              <p:cNvPr id="1119" name="Freeform 336"/>
              <p:cNvSpPr>
                <a:spLocks/>
              </p:cNvSpPr>
              <p:nvPr/>
            </p:nvSpPr>
            <p:spPr bwMode="auto">
              <a:xfrm>
                <a:off x="4804" y="3409"/>
                <a:ext cx="6" cy="4"/>
              </a:xfrm>
              <a:custGeom>
                <a:avLst/>
                <a:gdLst>
                  <a:gd name="T0" fmla="*/ 6 w 6"/>
                  <a:gd name="T1" fmla="*/ 0 h 4"/>
                  <a:gd name="T2" fmla="*/ 6 w 6"/>
                  <a:gd name="T3" fmla="*/ 2 h 4"/>
                  <a:gd name="T4" fmla="*/ 6 w 6"/>
                  <a:gd name="T5" fmla="*/ 4 h 4"/>
                  <a:gd name="T6" fmla="*/ 4 w 6"/>
                  <a:gd name="T7" fmla="*/ 4 h 4"/>
                  <a:gd name="T8" fmla="*/ 2 w 6"/>
                  <a:gd name="T9" fmla="*/ 4 h 4"/>
                  <a:gd name="T10" fmla="*/ 0 w 6"/>
                  <a:gd name="T11" fmla="*/ 2 h 4"/>
                  <a:gd name="T12" fmla="*/ 0 w 6"/>
                  <a:gd name="T13" fmla="*/ 0 h 4"/>
                  <a:gd name="T14" fmla="*/ 0 w 6"/>
                  <a:gd name="T15" fmla="*/ 0 h 4"/>
                  <a:gd name="T16" fmla="*/ 2 w 6"/>
                  <a:gd name="T17" fmla="*/ 0 h 4"/>
                  <a:gd name="T18" fmla="*/ 4 w 6"/>
                  <a:gd name="T19" fmla="*/ 0 h 4"/>
                  <a:gd name="T20" fmla="*/ 6 w 6"/>
                  <a:gd name="T21" fmla="*/ 0 h 4"/>
                  <a:gd name="T22" fmla="*/ 6 w 6"/>
                  <a:gd name="T23" fmla="*/ 0 h 4"/>
                  <a:gd name="T24" fmla="*/ 6 w 6"/>
                  <a:gd name="T25" fmla="*/ 0 h 4"/>
                  <a:gd name="T26" fmla="*/ 6 w 6"/>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4">
                    <a:moveTo>
                      <a:pt x="6" y="0"/>
                    </a:moveTo>
                    <a:lnTo>
                      <a:pt x="6" y="2"/>
                    </a:lnTo>
                    <a:lnTo>
                      <a:pt x="6" y="4"/>
                    </a:lnTo>
                    <a:lnTo>
                      <a:pt x="4" y="4"/>
                    </a:lnTo>
                    <a:lnTo>
                      <a:pt x="2" y="4"/>
                    </a:lnTo>
                    <a:lnTo>
                      <a:pt x="0" y="2"/>
                    </a:lnTo>
                    <a:lnTo>
                      <a:pt x="0" y="0"/>
                    </a:lnTo>
                    <a:lnTo>
                      <a:pt x="0" y="0"/>
                    </a:lnTo>
                    <a:lnTo>
                      <a:pt x="2" y="0"/>
                    </a:lnTo>
                    <a:lnTo>
                      <a:pt x="4" y="0"/>
                    </a:lnTo>
                    <a:lnTo>
                      <a:pt x="6"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20" name="Freeform 337"/>
              <p:cNvSpPr>
                <a:spLocks/>
              </p:cNvSpPr>
              <p:nvPr/>
            </p:nvSpPr>
            <p:spPr bwMode="auto">
              <a:xfrm>
                <a:off x="4158" y="3411"/>
                <a:ext cx="8" cy="8"/>
              </a:xfrm>
              <a:custGeom>
                <a:avLst/>
                <a:gdLst>
                  <a:gd name="T0" fmla="*/ 4 w 8"/>
                  <a:gd name="T1" fmla="*/ 0 h 8"/>
                  <a:gd name="T2" fmla="*/ 6 w 8"/>
                  <a:gd name="T3" fmla="*/ 2 h 8"/>
                  <a:gd name="T4" fmla="*/ 8 w 8"/>
                  <a:gd name="T5" fmla="*/ 2 h 8"/>
                  <a:gd name="T6" fmla="*/ 6 w 8"/>
                  <a:gd name="T7" fmla="*/ 6 h 8"/>
                  <a:gd name="T8" fmla="*/ 4 w 8"/>
                  <a:gd name="T9" fmla="*/ 8 h 8"/>
                  <a:gd name="T10" fmla="*/ 4 w 8"/>
                  <a:gd name="T11" fmla="*/ 8 h 8"/>
                  <a:gd name="T12" fmla="*/ 2 w 8"/>
                  <a:gd name="T13" fmla="*/ 6 h 8"/>
                  <a:gd name="T14" fmla="*/ 0 w 8"/>
                  <a:gd name="T15" fmla="*/ 4 h 8"/>
                  <a:gd name="T16" fmla="*/ 2 w 8"/>
                  <a:gd name="T17" fmla="*/ 2 h 8"/>
                  <a:gd name="T18" fmla="*/ 2 w 8"/>
                  <a:gd name="T19" fmla="*/ 0 h 8"/>
                  <a:gd name="T20" fmla="*/ 4 w 8"/>
                  <a:gd name="T21" fmla="*/ 0 h 8"/>
                  <a:gd name="T22" fmla="*/ 4 w 8"/>
                  <a:gd name="T23" fmla="*/ 0 h 8"/>
                  <a:gd name="T24" fmla="*/ 4 w 8"/>
                  <a:gd name="T25" fmla="*/ 0 h 8"/>
                  <a:gd name="T26" fmla="*/ 4 w 8"/>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0"/>
                    </a:moveTo>
                    <a:lnTo>
                      <a:pt x="6" y="2"/>
                    </a:lnTo>
                    <a:lnTo>
                      <a:pt x="8" y="2"/>
                    </a:lnTo>
                    <a:lnTo>
                      <a:pt x="6" y="6"/>
                    </a:lnTo>
                    <a:lnTo>
                      <a:pt x="4" y="8"/>
                    </a:lnTo>
                    <a:lnTo>
                      <a:pt x="4" y="8"/>
                    </a:lnTo>
                    <a:lnTo>
                      <a:pt x="2" y="6"/>
                    </a:lnTo>
                    <a:lnTo>
                      <a:pt x="0" y="4"/>
                    </a:lnTo>
                    <a:lnTo>
                      <a:pt x="2" y="2"/>
                    </a:lnTo>
                    <a:lnTo>
                      <a:pt x="2" y="0"/>
                    </a:lnTo>
                    <a:lnTo>
                      <a:pt x="4"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21" name="Freeform 338"/>
              <p:cNvSpPr>
                <a:spLocks/>
              </p:cNvSpPr>
              <p:nvPr/>
            </p:nvSpPr>
            <p:spPr bwMode="auto">
              <a:xfrm>
                <a:off x="4788" y="3413"/>
                <a:ext cx="18" cy="16"/>
              </a:xfrm>
              <a:custGeom>
                <a:avLst/>
                <a:gdLst>
                  <a:gd name="T0" fmla="*/ 18 w 18"/>
                  <a:gd name="T1" fmla="*/ 6 h 16"/>
                  <a:gd name="T2" fmla="*/ 18 w 18"/>
                  <a:gd name="T3" fmla="*/ 10 h 16"/>
                  <a:gd name="T4" fmla="*/ 14 w 18"/>
                  <a:gd name="T5" fmla="*/ 14 h 16"/>
                  <a:gd name="T6" fmla="*/ 8 w 18"/>
                  <a:gd name="T7" fmla="*/ 16 h 16"/>
                  <a:gd name="T8" fmla="*/ 6 w 18"/>
                  <a:gd name="T9" fmla="*/ 16 h 16"/>
                  <a:gd name="T10" fmla="*/ 4 w 18"/>
                  <a:gd name="T11" fmla="*/ 14 h 16"/>
                  <a:gd name="T12" fmla="*/ 4 w 18"/>
                  <a:gd name="T13" fmla="*/ 12 h 16"/>
                  <a:gd name="T14" fmla="*/ 2 w 18"/>
                  <a:gd name="T15" fmla="*/ 10 h 16"/>
                  <a:gd name="T16" fmla="*/ 2 w 18"/>
                  <a:gd name="T17" fmla="*/ 10 h 16"/>
                  <a:gd name="T18" fmla="*/ 0 w 18"/>
                  <a:gd name="T19" fmla="*/ 10 h 16"/>
                  <a:gd name="T20" fmla="*/ 0 w 18"/>
                  <a:gd name="T21" fmla="*/ 8 h 16"/>
                  <a:gd name="T22" fmla="*/ 4 w 18"/>
                  <a:gd name="T23" fmla="*/ 6 h 16"/>
                  <a:gd name="T24" fmla="*/ 6 w 18"/>
                  <a:gd name="T25" fmla="*/ 4 h 16"/>
                  <a:gd name="T26" fmla="*/ 8 w 18"/>
                  <a:gd name="T27" fmla="*/ 4 h 16"/>
                  <a:gd name="T28" fmla="*/ 8 w 18"/>
                  <a:gd name="T29" fmla="*/ 0 h 16"/>
                  <a:gd name="T30" fmla="*/ 8 w 18"/>
                  <a:gd name="T31" fmla="*/ 0 h 16"/>
                  <a:gd name="T32" fmla="*/ 10 w 18"/>
                  <a:gd name="T33" fmla="*/ 2 h 16"/>
                  <a:gd name="T34" fmla="*/ 10 w 18"/>
                  <a:gd name="T35" fmla="*/ 2 h 16"/>
                  <a:gd name="T36" fmla="*/ 12 w 18"/>
                  <a:gd name="T37" fmla="*/ 0 h 16"/>
                  <a:gd name="T38" fmla="*/ 14 w 18"/>
                  <a:gd name="T39" fmla="*/ 0 h 16"/>
                  <a:gd name="T40" fmla="*/ 14 w 18"/>
                  <a:gd name="T41" fmla="*/ 0 h 16"/>
                  <a:gd name="T42" fmla="*/ 16 w 18"/>
                  <a:gd name="T43" fmla="*/ 2 h 16"/>
                  <a:gd name="T44" fmla="*/ 16 w 18"/>
                  <a:gd name="T45" fmla="*/ 4 h 16"/>
                  <a:gd name="T46" fmla="*/ 18 w 18"/>
                  <a:gd name="T47" fmla="*/ 6 h 16"/>
                  <a:gd name="T48" fmla="*/ 18 w 18"/>
                  <a:gd name="T49" fmla="*/ 6 h 16"/>
                  <a:gd name="T50" fmla="*/ 18 w 18"/>
                  <a:gd name="T5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18" y="6"/>
                    </a:moveTo>
                    <a:lnTo>
                      <a:pt x="18" y="10"/>
                    </a:lnTo>
                    <a:lnTo>
                      <a:pt x="14" y="14"/>
                    </a:lnTo>
                    <a:lnTo>
                      <a:pt x="8" y="16"/>
                    </a:lnTo>
                    <a:lnTo>
                      <a:pt x="6" y="16"/>
                    </a:lnTo>
                    <a:lnTo>
                      <a:pt x="4" y="14"/>
                    </a:lnTo>
                    <a:lnTo>
                      <a:pt x="4" y="12"/>
                    </a:lnTo>
                    <a:lnTo>
                      <a:pt x="2" y="10"/>
                    </a:lnTo>
                    <a:lnTo>
                      <a:pt x="2" y="10"/>
                    </a:lnTo>
                    <a:lnTo>
                      <a:pt x="0" y="10"/>
                    </a:lnTo>
                    <a:lnTo>
                      <a:pt x="0" y="8"/>
                    </a:lnTo>
                    <a:lnTo>
                      <a:pt x="4" y="6"/>
                    </a:lnTo>
                    <a:lnTo>
                      <a:pt x="6" y="4"/>
                    </a:lnTo>
                    <a:lnTo>
                      <a:pt x="8" y="4"/>
                    </a:lnTo>
                    <a:lnTo>
                      <a:pt x="8" y="0"/>
                    </a:lnTo>
                    <a:lnTo>
                      <a:pt x="8" y="0"/>
                    </a:lnTo>
                    <a:lnTo>
                      <a:pt x="10" y="2"/>
                    </a:lnTo>
                    <a:lnTo>
                      <a:pt x="10" y="2"/>
                    </a:lnTo>
                    <a:lnTo>
                      <a:pt x="12" y="0"/>
                    </a:lnTo>
                    <a:lnTo>
                      <a:pt x="14" y="0"/>
                    </a:lnTo>
                    <a:lnTo>
                      <a:pt x="14" y="0"/>
                    </a:lnTo>
                    <a:lnTo>
                      <a:pt x="16" y="2"/>
                    </a:lnTo>
                    <a:lnTo>
                      <a:pt x="16" y="4"/>
                    </a:lnTo>
                    <a:lnTo>
                      <a:pt x="18" y="6"/>
                    </a:lnTo>
                    <a:lnTo>
                      <a:pt x="18" y="6"/>
                    </a:lnTo>
                    <a:lnTo>
                      <a:pt x="18" y="6"/>
                    </a:lnTo>
                    <a:close/>
                  </a:path>
                </a:pathLst>
              </a:custGeom>
              <a:grpFill/>
              <a:ln w="3175" cmpd="sng">
                <a:solidFill>
                  <a:srgbClr val="000000"/>
                </a:solidFill>
                <a:round/>
                <a:headEnd/>
                <a:tailEnd/>
              </a:ln>
            </p:spPr>
            <p:txBody>
              <a:bodyPr/>
              <a:lstStyle/>
              <a:p>
                <a:endParaRPr lang="en-US" sz="2600" dirty="0"/>
              </a:p>
            </p:txBody>
          </p:sp>
          <p:sp>
            <p:nvSpPr>
              <p:cNvPr id="1122" name="Freeform 339"/>
              <p:cNvSpPr>
                <a:spLocks/>
              </p:cNvSpPr>
              <p:nvPr/>
            </p:nvSpPr>
            <p:spPr bwMode="auto">
              <a:xfrm>
                <a:off x="4168" y="3413"/>
                <a:ext cx="8" cy="8"/>
              </a:xfrm>
              <a:custGeom>
                <a:avLst/>
                <a:gdLst>
                  <a:gd name="T0" fmla="*/ 8 w 8"/>
                  <a:gd name="T1" fmla="*/ 0 h 8"/>
                  <a:gd name="T2" fmla="*/ 8 w 8"/>
                  <a:gd name="T3" fmla="*/ 0 h 8"/>
                  <a:gd name="T4" fmla="*/ 8 w 8"/>
                  <a:gd name="T5" fmla="*/ 2 h 8"/>
                  <a:gd name="T6" fmla="*/ 8 w 8"/>
                  <a:gd name="T7" fmla="*/ 4 h 8"/>
                  <a:gd name="T8" fmla="*/ 6 w 8"/>
                  <a:gd name="T9" fmla="*/ 6 h 8"/>
                  <a:gd name="T10" fmla="*/ 4 w 8"/>
                  <a:gd name="T11" fmla="*/ 6 h 8"/>
                  <a:gd name="T12" fmla="*/ 2 w 8"/>
                  <a:gd name="T13" fmla="*/ 8 h 8"/>
                  <a:gd name="T14" fmla="*/ 0 w 8"/>
                  <a:gd name="T15" fmla="*/ 8 h 8"/>
                  <a:gd name="T16" fmla="*/ 0 w 8"/>
                  <a:gd name="T17" fmla="*/ 6 h 8"/>
                  <a:gd name="T18" fmla="*/ 0 w 8"/>
                  <a:gd name="T19" fmla="*/ 2 h 8"/>
                  <a:gd name="T20" fmla="*/ 4 w 8"/>
                  <a:gd name="T21" fmla="*/ 2 h 8"/>
                  <a:gd name="T22" fmla="*/ 4 w 8"/>
                  <a:gd name="T23" fmla="*/ 0 h 8"/>
                  <a:gd name="T24" fmla="*/ 8 w 8"/>
                  <a:gd name="T25" fmla="*/ 0 h 8"/>
                  <a:gd name="T26" fmla="*/ 8 w 8"/>
                  <a:gd name="T27" fmla="*/ 0 h 8"/>
                  <a:gd name="T28" fmla="*/ 8 w 8"/>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8" y="0"/>
                    </a:moveTo>
                    <a:lnTo>
                      <a:pt x="8" y="0"/>
                    </a:lnTo>
                    <a:lnTo>
                      <a:pt x="8" y="2"/>
                    </a:lnTo>
                    <a:lnTo>
                      <a:pt x="8" y="4"/>
                    </a:lnTo>
                    <a:lnTo>
                      <a:pt x="6" y="6"/>
                    </a:lnTo>
                    <a:lnTo>
                      <a:pt x="4" y="6"/>
                    </a:lnTo>
                    <a:lnTo>
                      <a:pt x="2" y="8"/>
                    </a:lnTo>
                    <a:lnTo>
                      <a:pt x="0" y="8"/>
                    </a:lnTo>
                    <a:lnTo>
                      <a:pt x="0" y="6"/>
                    </a:lnTo>
                    <a:lnTo>
                      <a:pt x="0" y="2"/>
                    </a:lnTo>
                    <a:lnTo>
                      <a:pt x="4" y="2"/>
                    </a:lnTo>
                    <a:lnTo>
                      <a:pt x="4" y="0"/>
                    </a:lnTo>
                    <a:lnTo>
                      <a:pt x="8" y="0"/>
                    </a:lnTo>
                    <a:lnTo>
                      <a:pt x="8" y="0"/>
                    </a:lnTo>
                    <a:lnTo>
                      <a:pt x="8" y="0"/>
                    </a:lnTo>
                    <a:close/>
                  </a:path>
                </a:pathLst>
              </a:custGeom>
              <a:grpFill/>
              <a:ln w="3175" cmpd="sng">
                <a:solidFill>
                  <a:srgbClr val="000000"/>
                </a:solidFill>
                <a:round/>
                <a:headEnd/>
                <a:tailEnd/>
              </a:ln>
            </p:spPr>
            <p:txBody>
              <a:bodyPr/>
              <a:lstStyle/>
              <a:p>
                <a:endParaRPr lang="en-US" sz="2600" dirty="0"/>
              </a:p>
            </p:txBody>
          </p:sp>
          <p:sp>
            <p:nvSpPr>
              <p:cNvPr id="1123" name="Freeform 340"/>
              <p:cNvSpPr>
                <a:spLocks/>
              </p:cNvSpPr>
              <p:nvPr/>
            </p:nvSpPr>
            <p:spPr bwMode="auto">
              <a:xfrm>
                <a:off x="4776" y="3417"/>
                <a:ext cx="8" cy="4"/>
              </a:xfrm>
              <a:custGeom>
                <a:avLst/>
                <a:gdLst>
                  <a:gd name="T0" fmla="*/ 4 w 8"/>
                  <a:gd name="T1" fmla="*/ 4 h 4"/>
                  <a:gd name="T2" fmla="*/ 2 w 8"/>
                  <a:gd name="T3" fmla="*/ 4 h 4"/>
                  <a:gd name="T4" fmla="*/ 0 w 8"/>
                  <a:gd name="T5" fmla="*/ 4 h 4"/>
                  <a:gd name="T6" fmla="*/ 2 w 8"/>
                  <a:gd name="T7" fmla="*/ 2 h 4"/>
                  <a:gd name="T8" fmla="*/ 4 w 8"/>
                  <a:gd name="T9" fmla="*/ 0 h 4"/>
                  <a:gd name="T10" fmla="*/ 6 w 8"/>
                  <a:gd name="T11" fmla="*/ 0 h 4"/>
                  <a:gd name="T12" fmla="*/ 6 w 8"/>
                  <a:gd name="T13" fmla="*/ 0 h 4"/>
                  <a:gd name="T14" fmla="*/ 8 w 8"/>
                  <a:gd name="T15" fmla="*/ 0 h 4"/>
                  <a:gd name="T16" fmla="*/ 8 w 8"/>
                  <a:gd name="T17" fmla="*/ 0 h 4"/>
                  <a:gd name="T18" fmla="*/ 8 w 8"/>
                  <a:gd name="T19" fmla="*/ 2 h 4"/>
                  <a:gd name="T20" fmla="*/ 8 w 8"/>
                  <a:gd name="T21" fmla="*/ 4 h 4"/>
                  <a:gd name="T22" fmla="*/ 6 w 8"/>
                  <a:gd name="T23" fmla="*/ 4 h 4"/>
                  <a:gd name="T24" fmla="*/ 4 w 8"/>
                  <a:gd name="T25" fmla="*/ 4 h 4"/>
                  <a:gd name="T26" fmla="*/ 4 w 8"/>
                  <a:gd name="T27" fmla="*/ 4 h 4"/>
                  <a:gd name="T28" fmla="*/ 4 w 8"/>
                  <a:gd name="T29" fmla="*/ 4 h 4"/>
                  <a:gd name="T30" fmla="*/ 4 w 8"/>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4">
                    <a:moveTo>
                      <a:pt x="4" y="4"/>
                    </a:moveTo>
                    <a:lnTo>
                      <a:pt x="2" y="4"/>
                    </a:lnTo>
                    <a:lnTo>
                      <a:pt x="0" y="4"/>
                    </a:lnTo>
                    <a:lnTo>
                      <a:pt x="2" y="2"/>
                    </a:lnTo>
                    <a:lnTo>
                      <a:pt x="4" y="0"/>
                    </a:lnTo>
                    <a:lnTo>
                      <a:pt x="6" y="0"/>
                    </a:lnTo>
                    <a:lnTo>
                      <a:pt x="6" y="0"/>
                    </a:lnTo>
                    <a:lnTo>
                      <a:pt x="8" y="0"/>
                    </a:lnTo>
                    <a:lnTo>
                      <a:pt x="8" y="0"/>
                    </a:lnTo>
                    <a:lnTo>
                      <a:pt x="8" y="2"/>
                    </a:lnTo>
                    <a:lnTo>
                      <a:pt x="8" y="4"/>
                    </a:lnTo>
                    <a:lnTo>
                      <a:pt x="6" y="4"/>
                    </a:lnTo>
                    <a:lnTo>
                      <a:pt x="4" y="4"/>
                    </a:lnTo>
                    <a:lnTo>
                      <a:pt x="4" y="4"/>
                    </a:lnTo>
                    <a:lnTo>
                      <a:pt x="4" y="4"/>
                    </a:lnTo>
                    <a:lnTo>
                      <a:pt x="4" y="4"/>
                    </a:lnTo>
                    <a:close/>
                  </a:path>
                </a:pathLst>
              </a:custGeom>
              <a:grpFill/>
              <a:ln w="3175" cmpd="sng">
                <a:solidFill>
                  <a:srgbClr val="000000"/>
                </a:solidFill>
                <a:round/>
                <a:headEnd/>
                <a:tailEnd/>
              </a:ln>
            </p:spPr>
            <p:txBody>
              <a:bodyPr/>
              <a:lstStyle/>
              <a:p>
                <a:endParaRPr lang="en-US" sz="2600" dirty="0"/>
              </a:p>
            </p:txBody>
          </p:sp>
          <p:sp>
            <p:nvSpPr>
              <p:cNvPr id="1124" name="Freeform 341"/>
              <p:cNvSpPr>
                <a:spLocks/>
              </p:cNvSpPr>
              <p:nvPr/>
            </p:nvSpPr>
            <p:spPr bwMode="auto">
              <a:xfrm>
                <a:off x="4208" y="3421"/>
                <a:ext cx="30" cy="30"/>
              </a:xfrm>
              <a:custGeom>
                <a:avLst/>
                <a:gdLst>
                  <a:gd name="T0" fmla="*/ 6 w 30"/>
                  <a:gd name="T1" fmla="*/ 4 h 30"/>
                  <a:gd name="T2" fmla="*/ 8 w 30"/>
                  <a:gd name="T3" fmla="*/ 4 h 30"/>
                  <a:gd name="T4" fmla="*/ 10 w 30"/>
                  <a:gd name="T5" fmla="*/ 2 h 30"/>
                  <a:gd name="T6" fmla="*/ 10 w 30"/>
                  <a:gd name="T7" fmla="*/ 0 h 30"/>
                  <a:gd name="T8" fmla="*/ 14 w 30"/>
                  <a:gd name="T9" fmla="*/ 0 h 30"/>
                  <a:gd name="T10" fmla="*/ 16 w 30"/>
                  <a:gd name="T11" fmla="*/ 0 h 30"/>
                  <a:gd name="T12" fmla="*/ 18 w 30"/>
                  <a:gd name="T13" fmla="*/ 2 h 30"/>
                  <a:gd name="T14" fmla="*/ 18 w 30"/>
                  <a:gd name="T15" fmla="*/ 4 h 30"/>
                  <a:gd name="T16" fmla="*/ 18 w 30"/>
                  <a:gd name="T17" fmla="*/ 6 h 30"/>
                  <a:gd name="T18" fmla="*/ 18 w 30"/>
                  <a:gd name="T19" fmla="*/ 8 h 30"/>
                  <a:gd name="T20" fmla="*/ 18 w 30"/>
                  <a:gd name="T21" fmla="*/ 8 h 30"/>
                  <a:gd name="T22" fmla="*/ 20 w 30"/>
                  <a:gd name="T23" fmla="*/ 8 h 30"/>
                  <a:gd name="T24" fmla="*/ 20 w 30"/>
                  <a:gd name="T25" fmla="*/ 4 h 30"/>
                  <a:gd name="T26" fmla="*/ 22 w 30"/>
                  <a:gd name="T27" fmla="*/ 2 h 30"/>
                  <a:gd name="T28" fmla="*/ 24 w 30"/>
                  <a:gd name="T29" fmla="*/ 2 h 30"/>
                  <a:gd name="T30" fmla="*/ 24 w 30"/>
                  <a:gd name="T31" fmla="*/ 2 h 30"/>
                  <a:gd name="T32" fmla="*/ 26 w 30"/>
                  <a:gd name="T33" fmla="*/ 4 h 30"/>
                  <a:gd name="T34" fmla="*/ 26 w 30"/>
                  <a:gd name="T35" fmla="*/ 8 h 30"/>
                  <a:gd name="T36" fmla="*/ 26 w 30"/>
                  <a:gd name="T37" fmla="*/ 8 h 30"/>
                  <a:gd name="T38" fmla="*/ 28 w 30"/>
                  <a:gd name="T39" fmla="*/ 10 h 30"/>
                  <a:gd name="T40" fmla="*/ 30 w 30"/>
                  <a:gd name="T41" fmla="*/ 12 h 30"/>
                  <a:gd name="T42" fmla="*/ 30 w 30"/>
                  <a:gd name="T43" fmla="*/ 12 h 30"/>
                  <a:gd name="T44" fmla="*/ 30 w 30"/>
                  <a:gd name="T45" fmla="*/ 14 h 30"/>
                  <a:gd name="T46" fmla="*/ 26 w 30"/>
                  <a:gd name="T47" fmla="*/ 18 h 30"/>
                  <a:gd name="T48" fmla="*/ 24 w 30"/>
                  <a:gd name="T49" fmla="*/ 18 h 30"/>
                  <a:gd name="T50" fmla="*/ 22 w 30"/>
                  <a:gd name="T51" fmla="*/ 20 h 30"/>
                  <a:gd name="T52" fmla="*/ 20 w 30"/>
                  <a:gd name="T53" fmla="*/ 22 h 30"/>
                  <a:gd name="T54" fmla="*/ 18 w 30"/>
                  <a:gd name="T55" fmla="*/ 22 h 30"/>
                  <a:gd name="T56" fmla="*/ 16 w 30"/>
                  <a:gd name="T57" fmla="*/ 24 h 30"/>
                  <a:gd name="T58" fmla="*/ 14 w 30"/>
                  <a:gd name="T59" fmla="*/ 28 h 30"/>
                  <a:gd name="T60" fmla="*/ 12 w 30"/>
                  <a:gd name="T61" fmla="*/ 28 h 30"/>
                  <a:gd name="T62" fmla="*/ 10 w 30"/>
                  <a:gd name="T63" fmla="*/ 28 h 30"/>
                  <a:gd name="T64" fmla="*/ 8 w 30"/>
                  <a:gd name="T65" fmla="*/ 30 h 30"/>
                  <a:gd name="T66" fmla="*/ 6 w 30"/>
                  <a:gd name="T67" fmla="*/ 30 h 30"/>
                  <a:gd name="T68" fmla="*/ 4 w 30"/>
                  <a:gd name="T69" fmla="*/ 28 h 30"/>
                  <a:gd name="T70" fmla="*/ 4 w 30"/>
                  <a:gd name="T71" fmla="*/ 28 h 30"/>
                  <a:gd name="T72" fmla="*/ 2 w 30"/>
                  <a:gd name="T73" fmla="*/ 26 h 30"/>
                  <a:gd name="T74" fmla="*/ 0 w 30"/>
                  <a:gd name="T75" fmla="*/ 24 h 30"/>
                  <a:gd name="T76" fmla="*/ 2 w 30"/>
                  <a:gd name="T77" fmla="*/ 22 h 30"/>
                  <a:gd name="T78" fmla="*/ 2 w 30"/>
                  <a:gd name="T79" fmla="*/ 18 h 30"/>
                  <a:gd name="T80" fmla="*/ 0 w 30"/>
                  <a:gd name="T81" fmla="*/ 16 h 30"/>
                  <a:gd name="T82" fmla="*/ 0 w 30"/>
                  <a:gd name="T83" fmla="*/ 14 h 30"/>
                  <a:gd name="T84" fmla="*/ 0 w 30"/>
                  <a:gd name="T85" fmla="*/ 12 h 30"/>
                  <a:gd name="T86" fmla="*/ 4 w 30"/>
                  <a:gd name="T87" fmla="*/ 6 h 30"/>
                  <a:gd name="T88" fmla="*/ 6 w 30"/>
                  <a:gd name="T89" fmla="*/ 4 h 30"/>
                  <a:gd name="T90" fmla="*/ 6 w 30"/>
                  <a:gd name="T91" fmla="*/ 4 h 30"/>
                  <a:gd name="T92" fmla="*/ 6 w 30"/>
                  <a:gd name="T9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 h="30">
                    <a:moveTo>
                      <a:pt x="6" y="4"/>
                    </a:moveTo>
                    <a:lnTo>
                      <a:pt x="8" y="4"/>
                    </a:lnTo>
                    <a:lnTo>
                      <a:pt x="10" y="2"/>
                    </a:lnTo>
                    <a:lnTo>
                      <a:pt x="10" y="0"/>
                    </a:lnTo>
                    <a:lnTo>
                      <a:pt x="14" y="0"/>
                    </a:lnTo>
                    <a:lnTo>
                      <a:pt x="16" y="0"/>
                    </a:lnTo>
                    <a:lnTo>
                      <a:pt x="18" y="2"/>
                    </a:lnTo>
                    <a:lnTo>
                      <a:pt x="18" y="4"/>
                    </a:lnTo>
                    <a:lnTo>
                      <a:pt x="18" y="6"/>
                    </a:lnTo>
                    <a:lnTo>
                      <a:pt x="18" y="8"/>
                    </a:lnTo>
                    <a:lnTo>
                      <a:pt x="18" y="8"/>
                    </a:lnTo>
                    <a:lnTo>
                      <a:pt x="20" y="8"/>
                    </a:lnTo>
                    <a:lnTo>
                      <a:pt x="20" y="4"/>
                    </a:lnTo>
                    <a:lnTo>
                      <a:pt x="22" y="2"/>
                    </a:lnTo>
                    <a:lnTo>
                      <a:pt x="24" y="2"/>
                    </a:lnTo>
                    <a:lnTo>
                      <a:pt x="24" y="2"/>
                    </a:lnTo>
                    <a:lnTo>
                      <a:pt x="26" y="4"/>
                    </a:lnTo>
                    <a:lnTo>
                      <a:pt x="26" y="8"/>
                    </a:lnTo>
                    <a:lnTo>
                      <a:pt x="26" y="8"/>
                    </a:lnTo>
                    <a:lnTo>
                      <a:pt x="28" y="10"/>
                    </a:lnTo>
                    <a:lnTo>
                      <a:pt x="30" y="12"/>
                    </a:lnTo>
                    <a:lnTo>
                      <a:pt x="30" y="12"/>
                    </a:lnTo>
                    <a:lnTo>
                      <a:pt x="30" y="14"/>
                    </a:lnTo>
                    <a:lnTo>
                      <a:pt x="26" y="18"/>
                    </a:lnTo>
                    <a:lnTo>
                      <a:pt x="24" y="18"/>
                    </a:lnTo>
                    <a:lnTo>
                      <a:pt x="22" y="20"/>
                    </a:lnTo>
                    <a:lnTo>
                      <a:pt x="20" y="22"/>
                    </a:lnTo>
                    <a:lnTo>
                      <a:pt x="18" y="22"/>
                    </a:lnTo>
                    <a:lnTo>
                      <a:pt x="16" y="24"/>
                    </a:lnTo>
                    <a:lnTo>
                      <a:pt x="14" y="28"/>
                    </a:lnTo>
                    <a:lnTo>
                      <a:pt x="12" y="28"/>
                    </a:lnTo>
                    <a:lnTo>
                      <a:pt x="10" y="28"/>
                    </a:lnTo>
                    <a:lnTo>
                      <a:pt x="8" y="30"/>
                    </a:lnTo>
                    <a:lnTo>
                      <a:pt x="6" y="30"/>
                    </a:lnTo>
                    <a:lnTo>
                      <a:pt x="4" y="28"/>
                    </a:lnTo>
                    <a:lnTo>
                      <a:pt x="4" y="28"/>
                    </a:lnTo>
                    <a:lnTo>
                      <a:pt x="2" y="26"/>
                    </a:lnTo>
                    <a:lnTo>
                      <a:pt x="0" y="24"/>
                    </a:lnTo>
                    <a:lnTo>
                      <a:pt x="2" y="22"/>
                    </a:lnTo>
                    <a:lnTo>
                      <a:pt x="2" y="18"/>
                    </a:lnTo>
                    <a:lnTo>
                      <a:pt x="0" y="16"/>
                    </a:lnTo>
                    <a:lnTo>
                      <a:pt x="0" y="14"/>
                    </a:lnTo>
                    <a:lnTo>
                      <a:pt x="0" y="12"/>
                    </a:lnTo>
                    <a:lnTo>
                      <a:pt x="4" y="6"/>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1125" name="Freeform 342"/>
              <p:cNvSpPr>
                <a:spLocks/>
              </p:cNvSpPr>
              <p:nvPr/>
            </p:nvSpPr>
            <p:spPr bwMode="auto">
              <a:xfrm>
                <a:off x="4786" y="3431"/>
                <a:ext cx="18" cy="38"/>
              </a:xfrm>
              <a:custGeom>
                <a:avLst/>
                <a:gdLst>
                  <a:gd name="T0" fmla="*/ 16 w 18"/>
                  <a:gd name="T1" fmla="*/ 0 h 38"/>
                  <a:gd name="T2" fmla="*/ 18 w 18"/>
                  <a:gd name="T3" fmla="*/ 2 h 38"/>
                  <a:gd name="T4" fmla="*/ 18 w 18"/>
                  <a:gd name="T5" fmla="*/ 2 h 38"/>
                  <a:gd name="T6" fmla="*/ 18 w 18"/>
                  <a:gd name="T7" fmla="*/ 6 h 38"/>
                  <a:gd name="T8" fmla="*/ 16 w 18"/>
                  <a:gd name="T9" fmla="*/ 10 h 38"/>
                  <a:gd name="T10" fmla="*/ 14 w 18"/>
                  <a:gd name="T11" fmla="*/ 14 h 38"/>
                  <a:gd name="T12" fmla="*/ 14 w 18"/>
                  <a:gd name="T13" fmla="*/ 18 h 38"/>
                  <a:gd name="T14" fmla="*/ 14 w 18"/>
                  <a:gd name="T15" fmla="*/ 20 h 38"/>
                  <a:gd name="T16" fmla="*/ 12 w 18"/>
                  <a:gd name="T17" fmla="*/ 22 h 38"/>
                  <a:gd name="T18" fmla="*/ 12 w 18"/>
                  <a:gd name="T19" fmla="*/ 24 h 38"/>
                  <a:gd name="T20" fmla="*/ 14 w 18"/>
                  <a:gd name="T21" fmla="*/ 28 h 38"/>
                  <a:gd name="T22" fmla="*/ 14 w 18"/>
                  <a:gd name="T23" fmla="*/ 34 h 38"/>
                  <a:gd name="T24" fmla="*/ 12 w 18"/>
                  <a:gd name="T25" fmla="*/ 38 h 38"/>
                  <a:gd name="T26" fmla="*/ 8 w 18"/>
                  <a:gd name="T27" fmla="*/ 30 h 38"/>
                  <a:gd name="T28" fmla="*/ 4 w 18"/>
                  <a:gd name="T29" fmla="*/ 28 h 38"/>
                  <a:gd name="T30" fmla="*/ 4 w 18"/>
                  <a:gd name="T31" fmla="*/ 28 h 38"/>
                  <a:gd name="T32" fmla="*/ 2 w 18"/>
                  <a:gd name="T33" fmla="*/ 26 h 38"/>
                  <a:gd name="T34" fmla="*/ 0 w 18"/>
                  <a:gd name="T35" fmla="*/ 24 h 38"/>
                  <a:gd name="T36" fmla="*/ 4 w 18"/>
                  <a:gd name="T37" fmla="*/ 22 h 38"/>
                  <a:gd name="T38" fmla="*/ 6 w 18"/>
                  <a:gd name="T39" fmla="*/ 20 h 38"/>
                  <a:gd name="T40" fmla="*/ 6 w 18"/>
                  <a:gd name="T41" fmla="*/ 18 h 38"/>
                  <a:gd name="T42" fmla="*/ 8 w 18"/>
                  <a:gd name="T43" fmla="*/ 16 h 38"/>
                  <a:gd name="T44" fmla="*/ 6 w 18"/>
                  <a:gd name="T45" fmla="*/ 14 h 38"/>
                  <a:gd name="T46" fmla="*/ 4 w 18"/>
                  <a:gd name="T47" fmla="*/ 12 h 38"/>
                  <a:gd name="T48" fmla="*/ 2 w 18"/>
                  <a:gd name="T49" fmla="*/ 12 h 38"/>
                  <a:gd name="T50" fmla="*/ 2 w 18"/>
                  <a:gd name="T51" fmla="*/ 14 h 38"/>
                  <a:gd name="T52" fmla="*/ 2 w 18"/>
                  <a:gd name="T53" fmla="*/ 14 h 38"/>
                  <a:gd name="T54" fmla="*/ 2 w 18"/>
                  <a:gd name="T55" fmla="*/ 12 h 38"/>
                  <a:gd name="T56" fmla="*/ 2 w 18"/>
                  <a:gd name="T57" fmla="*/ 10 h 38"/>
                  <a:gd name="T58" fmla="*/ 4 w 18"/>
                  <a:gd name="T59" fmla="*/ 10 h 38"/>
                  <a:gd name="T60" fmla="*/ 8 w 18"/>
                  <a:gd name="T61" fmla="*/ 8 h 38"/>
                  <a:gd name="T62" fmla="*/ 10 w 18"/>
                  <a:gd name="T63" fmla="*/ 6 h 38"/>
                  <a:gd name="T64" fmla="*/ 12 w 18"/>
                  <a:gd name="T65" fmla="*/ 2 h 38"/>
                  <a:gd name="T66" fmla="*/ 12 w 18"/>
                  <a:gd name="T67" fmla="*/ 2 h 38"/>
                  <a:gd name="T68" fmla="*/ 14 w 18"/>
                  <a:gd name="T69" fmla="*/ 0 h 38"/>
                  <a:gd name="T70" fmla="*/ 16 w 18"/>
                  <a:gd name="T71" fmla="*/ 0 h 38"/>
                  <a:gd name="T72" fmla="*/ 16 w 18"/>
                  <a:gd name="T73" fmla="*/ 0 h 38"/>
                  <a:gd name="T74" fmla="*/ 16 w 18"/>
                  <a:gd name="T75" fmla="*/ 0 h 38"/>
                  <a:gd name="T76" fmla="*/ 16 w 18"/>
                  <a:gd name="T7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38">
                    <a:moveTo>
                      <a:pt x="16" y="0"/>
                    </a:moveTo>
                    <a:lnTo>
                      <a:pt x="18" y="2"/>
                    </a:lnTo>
                    <a:lnTo>
                      <a:pt x="18" y="2"/>
                    </a:lnTo>
                    <a:lnTo>
                      <a:pt x="18" y="6"/>
                    </a:lnTo>
                    <a:lnTo>
                      <a:pt x="16" y="10"/>
                    </a:lnTo>
                    <a:lnTo>
                      <a:pt x="14" y="14"/>
                    </a:lnTo>
                    <a:lnTo>
                      <a:pt x="14" y="18"/>
                    </a:lnTo>
                    <a:lnTo>
                      <a:pt x="14" y="20"/>
                    </a:lnTo>
                    <a:lnTo>
                      <a:pt x="12" y="22"/>
                    </a:lnTo>
                    <a:lnTo>
                      <a:pt x="12" y="24"/>
                    </a:lnTo>
                    <a:lnTo>
                      <a:pt x="14" y="28"/>
                    </a:lnTo>
                    <a:lnTo>
                      <a:pt x="14" y="34"/>
                    </a:lnTo>
                    <a:lnTo>
                      <a:pt x="12" y="38"/>
                    </a:lnTo>
                    <a:lnTo>
                      <a:pt x="8" y="30"/>
                    </a:lnTo>
                    <a:lnTo>
                      <a:pt x="4" y="28"/>
                    </a:lnTo>
                    <a:lnTo>
                      <a:pt x="4" y="28"/>
                    </a:lnTo>
                    <a:lnTo>
                      <a:pt x="2" y="26"/>
                    </a:lnTo>
                    <a:lnTo>
                      <a:pt x="0" y="24"/>
                    </a:lnTo>
                    <a:lnTo>
                      <a:pt x="4" y="22"/>
                    </a:lnTo>
                    <a:lnTo>
                      <a:pt x="6" y="20"/>
                    </a:lnTo>
                    <a:lnTo>
                      <a:pt x="6" y="18"/>
                    </a:lnTo>
                    <a:lnTo>
                      <a:pt x="8" y="16"/>
                    </a:lnTo>
                    <a:lnTo>
                      <a:pt x="6" y="14"/>
                    </a:lnTo>
                    <a:lnTo>
                      <a:pt x="4" y="12"/>
                    </a:lnTo>
                    <a:lnTo>
                      <a:pt x="2" y="12"/>
                    </a:lnTo>
                    <a:lnTo>
                      <a:pt x="2" y="14"/>
                    </a:lnTo>
                    <a:lnTo>
                      <a:pt x="2" y="14"/>
                    </a:lnTo>
                    <a:lnTo>
                      <a:pt x="2" y="12"/>
                    </a:lnTo>
                    <a:lnTo>
                      <a:pt x="2" y="10"/>
                    </a:lnTo>
                    <a:lnTo>
                      <a:pt x="4" y="10"/>
                    </a:lnTo>
                    <a:lnTo>
                      <a:pt x="8" y="8"/>
                    </a:lnTo>
                    <a:lnTo>
                      <a:pt x="10" y="6"/>
                    </a:lnTo>
                    <a:lnTo>
                      <a:pt x="12" y="2"/>
                    </a:lnTo>
                    <a:lnTo>
                      <a:pt x="12" y="2"/>
                    </a:lnTo>
                    <a:lnTo>
                      <a:pt x="14" y="0"/>
                    </a:lnTo>
                    <a:lnTo>
                      <a:pt x="16" y="0"/>
                    </a:lnTo>
                    <a:lnTo>
                      <a:pt x="16" y="0"/>
                    </a:lnTo>
                    <a:lnTo>
                      <a:pt x="16" y="0"/>
                    </a:lnTo>
                    <a:lnTo>
                      <a:pt x="16" y="0"/>
                    </a:lnTo>
                    <a:close/>
                  </a:path>
                </a:pathLst>
              </a:custGeom>
              <a:grpFill/>
              <a:ln w="3175" cmpd="sng">
                <a:solidFill>
                  <a:srgbClr val="000000"/>
                </a:solidFill>
                <a:round/>
                <a:headEnd/>
                <a:tailEnd/>
              </a:ln>
            </p:spPr>
            <p:txBody>
              <a:bodyPr/>
              <a:lstStyle/>
              <a:p>
                <a:endParaRPr lang="en-US" sz="2600" dirty="0"/>
              </a:p>
            </p:txBody>
          </p:sp>
          <p:sp>
            <p:nvSpPr>
              <p:cNvPr id="1126" name="Freeform 343"/>
              <p:cNvSpPr>
                <a:spLocks/>
              </p:cNvSpPr>
              <p:nvPr/>
            </p:nvSpPr>
            <p:spPr bwMode="auto">
              <a:xfrm>
                <a:off x="4178" y="3443"/>
                <a:ext cx="4" cy="12"/>
              </a:xfrm>
              <a:custGeom>
                <a:avLst/>
                <a:gdLst>
                  <a:gd name="T0" fmla="*/ 4 w 4"/>
                  <a:gd name="T1" fmla="*/ 6 h 12"/>
                  <a:gd name="T2" fmla="*/ 2 w 4"/>
                  <a:gd name="T3" fmla="*/ 8 h 12"/>
                  <a:gd name="T4" fmla="*/ 2 w 4"/>
                  <a:gd name="T5" fmla="*/ 8 h 12"/>
                  <a:gd name="T6" fmla="*/ 2 w 4"/>
                  <a:gd name="T7" fmla="*/ 10 h 12"/>
                  <a:gd name="T8" fmla="*/ 2 w 4"/>
                  <a:gd name="T9" fmla="*/ 12 h 12"/>
                  <a:gd name="T10" fmla="*/ 2 w 4"/>
                  <a:gd name="T11" fmla="*/ 12 h 12"/>
                  <a:gd name="T12" fmla="*/ 2 w 4"/>
                  <a:gd name="T13" fmla="*/ 12 h 12"/>
                  <a:gd name="T14" fmla="*/ 0 w 4"/>
                  <a:gd name="T15" fmla="*/ 10 h 12"/>
                  <a:gd name="T16" fmla="*/ 0 w 4"/>
                  <a:gd name="T17" fmla="*/ 10 h 12"/>
                  <a:gd name="T18" fmla="*/ 0 w 4"/>
                  <a:gd name="T19" fmla="*/ 8 h 12"/>
                  <a:gd name="T20" fmla="*/ 0 w 4"/>
                  <a:gd name="T21" fmla="*/ 6 h 12"/>
                  <a:gd name="T22" fmla="*/ 0 w 4"/>
                  <a:gd name="T23" fmla="*/ 4 h 12"/>
                  <a:gd name="T24" fmla="*/ 0 w 4"/>
                  <a:gd name="T25" fmla="*/ 2 h 12"/>
                  <a:gd name="T26" fmla="*/ 2 w 4"/>
                  <a:gd name="T27" fmla="*/ 2 h 12"/>
                  <a:gd name="T28" fmla="*/ 2 w 4"/>
                  <a:gd name="T29" fmla="*/ 0 h 12"/>
                  <a:gd name="T30" fmla="*/ 4 w 4"/>
                  <a:gd name="T31" fmla="*/ 2 h 12"/>
                  <a:gd name="T32" fmla="*/ 4 w 4"/>
                  <a:gd name="T33" fmla="*/ 2 h 12"/>
                  <a:gd name="T34" fmla="*/ 4 w 4"/>
                  <a:gd name="T35" fmla="*/ 6 h 12"/>
                  <a:gd name="T36" fmla="*/ 4 w 4"/>
                  <a:gd name="T37" fmla="*/ 6 h 12"/>
                  <a:gd name="T38" fmla="*/ 4 w 4"/>
                  <a:gd name="T3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12">
                    <a:moveTo>
                      <a:pt x="4" y="6"/>
                    </a:moveTo>
                    <a:lnTo>
                      <a:pt x="2" y="8"/>
                    </a:lnTo>
                    <a:lnTo>
                      <a:pt x="2" y="8"/>
                    </a:lnTo>
                    <a:lnTo>
                      <a:pt x="2" y="10"/>
                    </a:lnTo>
                    <a:lnTo>
                      <a:pt x="2" y="12"/>
                    </a:lnTo>
                    <a:lnTo>
                      <a:pt x="2" y="12"/>
                    </a:lnTo>
                    <a:lnTo>
                      <a:pt x="2" y="12"/>
                    </a:lnTo>
                    <a:lnTo>
                      <a:pt x="0" y="10"/>
                    </a:lnTo>
                    <a:lnTo>
                      <a:pt x="0" y="10"/>
                    </a:lnTo>
                    <a:lnTo>
                      <a:pt x="0" y="8"/>
                    </a:lnTo>
                    <a:lnTo>
                      <a:pt x="0" y="6"/>
                    </a:lnTo>
                    <a:lnTo>
                      <a:pt x="0" y="4"/>
                    </a:lnTo>
                    <a:lnTo>
                      <a:pt x="0" y="2"/>
                    </a:lnTo>
                    <a:lnTo>
                      <a:pt x="2" y="2"/>
                    </a:lnTo>
                    <a:lnTo>
                      <a:pt x="2" y="0"/>
                    </a:lnTo>
                    <a:lnTo>
                      <a:pt x="4" y="2"/>
                    </a:lnTo>
                    <a:lnTo>
                      <a:pt x="4" y="2"/>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1127" name="Freeform 344"/>
              <p:cNvSpPr>
                <a:spLocks/>
              </p:cNvSpPr>
              <p:nvPr/>
            </p:nvSpPr>
            <p:spPr bwMode="auto">
              <a:xfrm>
                <a:off x="4170" y="3447"/>
                <a:ext cx="6" cy="10"/>
              </a:xfrm>
              <a:custGeom>
                <a:avLst/>
                <a:gdLst>
                  <a:gd name="T0" fmla="*/ 2 w 6"/>
                  <a:gd name="T1" fmla="*/ 0 h 10"/>
                  <a:gd name="T2" fmla="*/ 4 w 6"/>
                  <a:gd name="T3" fmla="*/ 0 h 10"/>
                  <a:gd name="T4" fmla="*/ 4 w 6"/>
                  <a:gd name="T5" fmla="*/ 2 h 10"/>
                  <a:gd name="T6" fmla="*/ 2 w 6"/>
                  <a:gd name="T7" fmla="*/ 4 h 10"/>
                  <a:gd name="T8" fmla="*/ 4 w 6"/>
                  <a:gd name="T9" fmla="*/ 6 h 10"/>
                  <a:gd name="T10" fmla="*/ 6 w 6"/>
                  <a:gd name="T11" fmla="*/ 6 h 10"/>
                  <a:gd name="T12" fmla="*/ 6 w 6"/>
                  <a:gd name="T13" fmla="*/ 8 h 10"/>
                  <a:gd name="T14" fmla="*/ 6 w 6"/>
                  <a:gd name="T15" fmla="*/ 8 h 10"/>
                  <a:gd name="T16" fmla="*/ 6 w 6"/>
                  <a:gd name="T17" fmla="*/ 10 h 10"/>
                  <a:gd name="T18" fmla="*/ 4 w 6"/>
                  <a:gd name="T19" fmla="*/ 10 h 10"/>
                  <a:gd name="T20" fmla="*/ 2 w 6"/>
                  <a:gd name="T21" fmla="*/ 10 h 10"/>
                  <a:gd name="T22" fmla="*/ 0 w 6"/>
                  <a:gd name="T23" fmla="*/ 8 h 10"/>
                  <a:gd name="T24" fmla="*/ 0 w 6"/>
                  <a:gd name="T25" fmla="*/ 6 h 10"/>
                  <a:gd name="T26" fmla="*/ 0 w 6"/>
                  <a:gd name="T27" fmla="*/ 2 h 10"/>
                  <a:gd name="T28" fmla="*/ 2 w 6"/>
                  <a:gd name="T29" fmla="*/ 0 h 10"/>
                  <a:gd name="T30" fmla="*/ 2 w 6"/>
                  <a:gd name="T31" fmla="*/ 0 h 10"/>
                  <a:gd name="T32" fmla="*/ 2 w 6"/>
                  <a:gd name="T33" fmla="*/ 0 h 10"/>
                  <a:gd name="T34" fmla="*/ 2 w 6"/>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0">
                    <a:moveTo>
                      <a:pt x="2" y="0"/>
                    </a:moveTo>
                    <a:lnTo>
                      <a:pt x="4" y="0"/>
                    </a:lnTo>
                    <a:lnTo>
                      <a:pt x="4" y="2"/>
                    </a:lnTo>
                    <a:lnTo>
                      <a:pt x="2" y="4"/>
                    </a:lnTo>
                    <a:lnTo>
                      <a:pt x="4" y="6"/>
                    </a:lnTo>
                    <a:lnTo>
                      <a:pt x="6" y="6"/>
                    </a:lnTo>
                    <a:lnTo>
                      <a:pt x="6" y="8"/>
                    </a:lnTo>
                    <a:lnTo>
                      <a:pt x="6" y="8"/>
                    </a:lnTo>
                    <a:lnTo>
                      <a:pt x="6" y="10"/>
                    </a:lnTo>
                    <a:lnTo>
                      <a:pt x="4" y="10"/>
                    </a:lnTo>
                    <a:lnTo>
                      <a:pt x="2" y="10"/>
                    </a:lnTo>
                    <a:lnTo>
                      <a:pt x="0" y="8"/>
                    </a:lnTo>
                    <a:lnTo>
                      <a:pt x="0" y="6"/>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128" name="Freeform 345"/>
              <p:cNvSpPr>
                <a:spLocks/>
              </p:cNvSpPr>
              <p:nvPr/>
            </p:nvSpPr>
            <p:spPr bwMode="auto">
              <a:xfrm>
                <a:off x="4204" y="3447"/>
                <a:ext cx="6" cy="6"/>
              </a:xfrm>
              <a:custGeom>
                <a:avLst/>
                <a:gdLst>
                  <a:gd name="T0" fmla="*/ 2 w 6"/>
                  <a:gd name="T1" fmla="*/ 2 h 6"/>
                  <a:gd name="T2" fmla="*/ 4 w 6"/>
                  <a:gd name="T3" fmla="*/ 2 h 6"/>
                  <a:gd name="T4" fmla="*/ 6 w 6"/>
                  <a:gd name="T5" fmla="*/ 4 h 6"/>
                  <a:gd name="T6" fmla="*/ 6 w 6"/>
                  <a:gd name="T7" fmla="*/ 6 h 6"/>
                  <a:gd name="T8" fmla="*/ 6 w 6"/>
                  <a:gd name="T9" fmla="*/ 6 h 6"/>
                  <a:gd name="T10" fmla="*/ 4 w 6"/>
                  <a:gd name="T11" fmla="*/ 6 h 6"/>
                  <a:gd name="T12" fmla="*/ 0 w 6"/>
                  <a:gd name="T13" fmla="*/ 2 h 6"/>
                  <a:gd name="T14" fmla="*/ 0 w 6"/>
                  <a:gd name="T15" fmla="*/ 2 h 6"/>
                  <a:gd name="T16" fmla="*/ 2 w 6"/>
                  <a:gd name="T17" fmla="*/ 0 h 6"/>
                  <a:gd name="T18" fmla="*/ 2 w 6"/>
                  <a:gd name="T19" fmla="*/ 2 h 6"/>
                  <a:gd name="T20" fmla="*/ 2 w 6"/>
                  <a:gd name="T21" fmla="*/ 2 h 6"/>
                  <a:gd name="T22" fmla="*/ 2 w 6"/>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2" y="2"/>
                    </a:moveTo>
                    <a:lnTo>
                      <a:pt x="4" y="2"/>
                    </a:lnTo>
                    <a:lnTo>
                      <a:pt x="6" y="4"/>
                    </a:lnTo>
                    <a:lnTo>
                      <a:pt x="6" y="6"/>
                    </a:lnTo>
                    <a:lnTo>
                      <a:pt x="6" y="6"/>
                    </a:lnTo>
                    <a:lnTo>
                      <a:pt x="4" y="6"/>
                    </a:lnTo>
                    <a:lnTo>
                      <a:pt x="0" y="2"/>
                    </a:lnTo>
                    <a:lnTo>
                      <a:pt x="0" y="2"/>
                    </a:lnTo>
                    <a:lnTo>
                      <a:pt x="2" y="0"/>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1129" name="Freeform 346"/>
              <p:cNvSpPr>
                <a:spLocks/>
              </p:cNvSpPr>
              <p:nvPr/>
            </p:nvSpPr>
            <p:spPr bwMode="auto">
              <a:xfrm>
                <a:off x="4202" y="3453"/>
                <a:ext cx="6" cy="6"/>
              </a:xfrm>
              <a:custGeom>
                <a:avLst/>
                <a:gdLst>
                  <a:gd name="T0" fmla="*/ 4 w 6"/>
                  <a:gd name="T1" fmla="*/ 2 h 6"/>
                  <a:gd name="T2" fmla="*/ 6 w 6"/>
                  <a:gd name="T3" fmla="*/ 2 h 6"/>
                  <a:gd name="T4" fmla="*/ 6 w 6"/>
                  <a:gd name="T5" fmla="*/ 4 h 6"/>
                  <a:gd name="T6" fmla="*/ 6 w 6"/>
                  <a:gd name="T7" fmla="*/ 4 h 6"/>
                  <a:gd name="T8" fmla="*/ 6 w 6"/>
                  <a:gd name="T9" fmla="*/ 4 h 6"/>
                  <a:gd name="T10" fmla="*/ 4 w 6"/>
                  <a:gd name="T11" fmla="*/ 6 h 6"/>
                  <a:gd name="T12" fmla="*/ 2 w 6"/>
                  <a:gd name="T13" fmla="*/ 6 h 6"/>
                  <a:gd name="T14" fmla="*/ 0 w 6"/>
                  <a:gd name="T15" fmla="*/ 2 h 6"/>
                  <a:gd name="T16" fmla="*/ 0 w 6"/>
                  <a:gd name="T17" fmla="*/ 2 h 6"/>
                  <a:gd name="T18" fmla="*/ 2 w 6"/>
                  <a:gd name="T19" fmla="*/ 0 h 6"/>
                  <a:gd name="T20" fmla="*/ 2 w 6"/>
                  <a:gd name="T21" fmla="*/ 0 h 6"/>
                  <a:gd name="T22" fmla="*/ 4 w 6"/>
                  <a:gd name="T23" fmla="*/ 2 h 6"/>
                  <a:gd name="T24" fmla="*/ 4 w 6"/>
                  <a:gd name="T25" fmla="*/ 2 h 6"/>
                  <a:gd name="T26" fmla="*/ 4 w 6"/>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4" y="2"/>
                    </a:moveTo>
                    <a:lnTo>
                      <a:pt x="6" y="2"/>
                    </a:lnTo>
                    <a:lnTo>
                      <a:pt x="6" y="4"/>
                    </a:lnTo>
                    <a:lnTo>
                      <a:pt x="6" y="4"/>
                    </a:lnTo>
                    <a:lnTo>
                      <a:pt x="6" y="4"/>
                    </a:lnTo>
                    <a:lnTo>
                      <a:pt x="4" y="6"/>
                    </a:lnTo>
                    <a:lnTo>
                      <a:pt x="2" y="6"/>
                    </a:lnTo>
                    <a:lnTo>
                      <a:pt x="0" y="2"/>
                    </a:lnTo>
                    <a:lnTo>
                      <a:pt x="0" y="2"/>
                    </a:lnTo>
                    <a:lnTo>
                      <a:pt x="2" y="0"/>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130" name="Freeform 347"/>
              <p:cNvSpPr>
                <a:spLocks/>
              </p:cNvSpPr>
              <p:nvPr/>
            </p:nvSpPr>
            <p:spPr bwMode="auto">
              <a:xfrm>
                <a:off x="4248" y="3541"/>
                <a:ext cx="6" cy="8"/>
              </a:xfrm>
              <a:custGeom>
                <a:avLst/>
                <a:gdLst>
                  <a:gd name="T0" fmla="*/ 2 w 6"/>
                  <a:gd name="T1" fmla="*/ 0 h 8"/>
                  <a:gd name="T2" fmla="*/ 2 w 6"/>
                  <a:gd name="T3" fmla="*/ 0 h 8"/>
                  <a:gd name="T4" fmla="*/ 4 w 6"/>
                  <a:gd name="T5" fmla="*/ 4 h 8"/>
                  <a:gd name="T6" fmla="*/ 6 w 6"/>
                  <a:gd name="T7" fmla="*/ 6 h 8"/>
                  <a:gd name="T8" fmla="*/ 4 w 6"/>
                  <a:gd name="T9" fmla="*/ 8 h 8"/>
                  <a:gd name="T10" fmla="*/ 4 w 6"/>
                  <a:gd name="T11" fmla="*/ 8 h 8"/>
                  <a:gd name="T12" fmla="*/ 2 w 6"/>
                  <a:gd name="T13" fmla="*/ 8 h 8"/>
                  <a:gd name="T14" fmla="*/ 2 w 6"/>
                  <a:gd name="T15" fmla="*/ 6 h 8"/>
                  <a:gd name="T16" fmla="*/ 0 w 6"/>
                  <a:gd name="T17" fmla="*/ 4 h 8"/>
                  <a:gd name="T18" fmla="*/ 0 w 6"/>
                  <a:gd name="T19" fmla="*/ 2 h 8"/>
                  <a:gd name="T20" fmla="*/ 2 w 6"/>
                  <a:gd name="T21" fmla="*/ 0 h 8"/>
                  <a:gd name="T22" fmla="*/ 2 w 6"/>
                  <a:gd name="T23" fmla="*/ 0 h 8"/>
                  <a:gd name="T24" fmla="*/ 2 w 6"/>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2" y="0"/>
                    </a:moveTo>
                    <a:lnTo>
                      <a:pt x="2" y="0"/>
                    </a:lnTo>
                    <a:lnTo>
                      <a:pt x="4" y="4"/>
                    </a:lnTo>
                    <a:lnTo>
                      <a:pt x="6" y="6"/>
                    </a:lnTo>
                    <a:lnTo>
                      <a:pt x="4" y="8"/>
                    </a:lnTo>
                    <a:lnTo>
                      <a:pt x="4" y="8"/>
                    </a:lnTo>
                    <a:lnTo>
                      <a:pt x="2" y="8"/>
                    </a:lnTo>
                    <a:lnTo>
                      <a:pt x="2" y="6"/>
                    </a:lnTo>
                    <a:lnTo>
                      <a:pt x="0" y="4"/>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131" name="Freeform 348"/>
              <p:cNvSpPr>
                <a:spLocks/>
              </p:cNvSpPr>
              <p:nvPr/>
            </p:nvSpPr>
            <p:spPr bwMode="auto">
              <a:xfrm>
                <a:off x="4782" y="3559"/>
                <a:ext cx="8" cy="16"/>
              </a:xfrm>
              <a:custGeom>
                <a:avLst/>
                <a:gdLst>
                  <a:gd name="T0" fmla="*/ 4 w 8"/>
                  <a:gd name="T1" fmla="*/ 16 h 16"/>
                  <a:gd name="T2" fmla="*/ 2 w 8"/>
                  <a:gd name="T3" fmla="*/ 16 h 16"/>
                  <a:gd name="T4" fmla="*/ 0 w 8"/>
                  <a:gd name="T5" fmla="*/ 12 h 16"/>
                  <a:gd name="T6" fmla="*/ 2 w 8"/>
                  <a:gd name="T7" fmla="*/ 10 h 16"/>
                  <a:gd name="T8" fmla="*/ 2 w 8"/>
                  <a:gd name="T9" fmla="*/ 8 h 16"/>
                  <a:gd name="T10" fmla="*/ 4 w 8"/>
                  <a:gd name="T11" fmla="*/ 8 h 16"/>
                  <a:gd name="T12" fmla="*/ 4 w 8"/>
                  <a:gd name="T13" fmla="*/ 6 h 16"/>
                  <a:gd name="T14" fmla="*/ 6 w 8"/>
                  <a:gd name="T15" fmla="*/ 4 h 16"/>
                  <a:gd name="T16" fmla="*/ 4 w 8"/>
                  <a:gd name="T17" fmla="*/ 2 h 16"/>
                  <a:gd name="T18" fmla="*/ 4 w 8"/>
                  <a:gd name="T19" fmla="*/ 0 h 16"/>
                  <a:gd name="T20" fmla="*/ 6 w 8"/>
                  <a:gd name="T21" fmla="*/ 0 h 16"/>
                  <a:gd name="T22" fmla="*/ 6 w 8"/>
                  <a:gd name="T23" fmla="*/ 2 h 16"/>
                  <a:gd name="T24" fmla="*/ 8 w 8"/>
                  <a:gd name="T25" fmla="*/ 4 h 16"/>
                  <a:gd name="T26" fmla="*/ 8 w 8"/>
                  <a:gd name="T27" fmla="*/ 8 h 16"/>
                  <a:gd name="T28" fmla="*/ 6 w 8"/>
                  <a:gd name="T29" fmla="*/ 10 h 16"/>
                  <a:gd name="T30" fmla="*/ 6 w 8"/>
                  <a:gd name="T31" fmla="*/ 12 h 16"/>
                  <a:gd name="T32" fmla="*/ 6 w 8"/>
                  <a:gd name="T33" fmla="*/ 14 h 16"/>
                  <a:gd name="T34" fmla="*/ 4 w 8"/>
                  <a:gd name="T35" fmla="*/ 16 h 16"/>
                  <a:gd name="T36" fmla="*/ 4 w 8"/>
                  <a:gd name="T37" fmla="*/ 16 h 16"/>
                  <a:gd name="T38" fmla="*/ 4 w 8"/>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6">
                    <a:moveTo>
                      <a:pt x="4" y="16"/>
                    </a:moveTo>
                    <a:lnTo>
                      <a:pt x="2" y="16"/>
                    </a:lnTo>
                    <a:lnTo>
                      <a:pt x="0" y="12"/>
                    </a:lnTo>
                    <a:lnTo>
                      <a:pt x="2" y="10"/>
                    </a:lnTo>
                    <a:lnTo>
                      <a:pt x="2" y="8"/>
                    </a:lnTo>
                    <a:lnTo>
                      <a:pt x="4" y="8"/>
                    </a:lnTo>
                    <a:lnTo>
                      <a:pt x="4" y="6"/>
                    </a:lnTo>
                    <a:lnTo>
                      <a:pt x="6" y="4"/>
                    </a:lnTo>
                    <a:lnTo>
                      <a:pt x="4" y="2"/>
                    </a:lnTo>
                    <a:lnTo>
                      <a:pt x="4" y="0"/>
                    </a:lnTo>
                    <a:lnTo>
                      <a:pt x="6" y="0"/>
                    </a:lnTo>
                    <a:lnTo>
                      <a:pt x="6" y="2"/>
                    </a:lnTo>
                    <a:lnTo>
                      <a:pt x="8" y="4"/>
                    </a:lnTo>
                    <a:lnTo>
                      <a:pt x="8" y="8"/>
                    </a:lnTo>
                    <a:lnTo>
                      <a:pt x="6" y="10"/>
                    </a:lnTo>
                    <a:lnTo>
                      <a:pt x="6" y="12"/>
                    </a:lnTo>
                    <a:lnTo>
                      <a:pt x="6" y="14"/>
                    </a:lnTo>
                    <a:lnTo>
                      <a:pt x="4" y="16"/>
                    </a:lnTo>
                    <a:lnTo>
                      <a:pt x="4" y="16"/>
                    </a:lnTo>
                    <a:lnTo>
                      <a:pt x="4" y="16"/>
                    </a:lnTo>
                    <a:close/>
                  </a:path>
                </a:pathLst>
              </a:custGeom>
              <a:grpFill/>
              <a:ln w="3175" cmpd="sng">
                <a:solidFill>
                  <a:srgbClr val="000000"/>
                </a:solidFill>
                <a:round/>
                <a:headEnd/>
                <a:tailEnd/>
              </a:ln>
            </p:spPr>
            <p:txBody>
              <a:bodyPr/>
              <a:lstStyle/>
              <a:p>
                <a:endParaRPr lang="en-US" sz="2600" dirty="0"/>
              </a:p>
            </p:txBody>
          </p:sp>
          <p:sp>
            <p:nvSpPr>
              <p:cNvPr id="1132" name="Freeform 349"/>
              <p:cNvSpPr>
                <a:spLocks/>
              </p:cNvSpPr>
              <p:nvPr/>
            </p:nvSpPr>
            <p:spPr bwMode="auto">
              <a:xfrm>
                <a:off x="4762" y="3579"/>
                <a:ext cx="26" cy="62"/>
              </a:xfrm>
              <a:custGeom>
                <a:avLst/>
                <a:gdLst>
                  <a:gd name="T0" fmla="*/ 0 w 26"/>
                  <a:gd name="T1" fmla="*/ 62 h 62"/>
                  <a:gd name="T2" fmla="*/ 0 w 26"/>
                  <a:gd name="T3" fmla="*/ 60 h 62"/>
                  <a:gd name="T4" fmla="*/ 0 w 26"/>
                  <a:gd name="T5" fmla="*/ 58 h 62"/>
                  <a:gd name="T6" fmla="*/ 2 w 26"/>
                  <a:gd name="T7" fmla="*/ 54 h 62"/>
                  <a:gd name="T8" fmla="*/ 4 w 26"/>
                  <a:gd name="T9" fmla="*/ 54 h 62"/>
                  <a:gd name="T10" fmla="*/ 4 w 26"/>
                  <a:gd name="T11" fmla="*/ 54 h 62"/>
                  <a:gd name="T12" fmla="*/ 6 w 26"/>
                  <a:gd name="T13" fmla="*/ 54 h 62"/>
                  <a:gd name="T14" fmla="*/ 10 w 26"/>
                  <a:gd name="T15" fmla="*/ 50 h 62"/>
                  <a:gd name="T16" fmla="*/ 10 w 26"/>
                  <a:gd name="T17" fmla="*/ 48 h 62"/>
                  <a:gd name="T18" fmla="*/ 8 w 26"/>
                  <a:gd name="T19" fmla="*/ 46 h 62"/>
                  <a:gd name="T20" fmla="*/ 8 w 26"/>
                  <a:gd name="T21" fmla="*/ 42 h 62"/>
                  <a:gd name="T22" fmla="*/ 10 w 26"/>
                  <a:gd name="T23" fmla="*/ 38 h 62"/>
                  <a:gd name="T24" fmla="*/ 12 w 26"/>
                  <a:gd name="T25" fmla="*/ 36 h 62"/>
                  <a:gd name="T26" fmla="*/ 12 w 26"/>
                  <a:gd name="T27" fmla="*/ 32 h 62"/>
                  <a:gd name="T28" fmla="*/ 14 w 26"/>
                  <a:gd name="T29" fmla="*/ 30 h 62"/>
                  <a:gd name="T30" fmla="*/ 16 w 26"/>
                  <a:gd name="T31" fmla="*/ 22 h 62"/>
                  <a:gd name="T32" fmla="*/ 18 w 26"/>
                  <a:gd name="T33" fmla="*/ 20 h 62"/>
                  <a:gd name="T34" fmla="*/ 20 w 26"/>
                  <a:gd name="T35" fmla="*/ 8 h 62"/>
                  <a:gd name="T36" fmla="*/ 22 w 26"/>
                  <a:gd name="T37" fmla="*/ 6 h 62"/>
                  <a:gd name="T38" fmla="*/ 22 w 26"/>
                  <a:gd name="T39" fmla="*/ 4 h 62"/>
                  <a:gd name="T40" fmla="*/ 24 w 26"/>
                  <a:gd name="T41" fmla="*/ 2 h 62"/>
                  <a:gd name="T42" fmla="*/ 24 w 26"/>
                  <a:gd name="T43" fmla="*/ 0 h 62"/>
                  <a:gd name="T44" fmla="*/ 24 w 26"/>
                  <a:gd name="T45" fmla="*/ 0 h 62"/>
                  <a:gd name="T46" fmla="*/ 26 w 26"/>
                  <a:gd name="T47" fmla="*/ 0 h 62"/>
                  <a:gd name="T48" fmla="*/ 26 w 26"/>
                  <a:gd name="T49" fmla="*/ 4 h 62"/>
                  <a:gd name="T50" fmla="*/ 26 w 26"/>
                  <a:gd name="T51" fmla="*/ 8 h 62"/>
                  <a:gd name="T52" fmla="*/ 22 w 26"/>
                  <a:gd name="T53" fmla="*/ 14 h 62"/>
                  <a:gd name="T54" fmla="*/ 22 w 26"/>
                  <a:gd name="T55" fmla="*/ 18 h 62"/>
                  <a:gd name="T56" fmla="*/ 20 w 26"/>
                  <a:gd name="T57" fmla="*/ 18 h 62"/>
                  <a:gd name="T58" fmla="*/ 20 w 26"/>
                  <a:gd name="T59" fmla="*/ 26 h 62"/>
                  <a:gd name="T60" fmla="*/ 18 w 26"/>
                  <a:gd name="T61" fmla="*/ 30 h 62"/>
                  <a:gd name="T62" fmla="*/ 16 w 26"/>
                  <a:gd name="T63" fmla="*/ 34 h 62"/>
                  <a:gd name="T64" fmla="*/ 16 w 26"/>
                  <a:gd name="T65" fmla="*/ 38 h 62"/>
                  <a:gd name="T66" fmla="*/ 12 w 26"/>
                  <a:gd name="T67" fmla="*/ 40 h 62"/>
                  <a:gd name="T68" fmla="*/ 12 w 26"/>
                  <a:gd name="T69" fmla="*/ 50 h 62"/>
                  <a:gd name="T70" fmla="*/ 10 w 26"/>
                  <a:gd name="T71" fmla="*/ 52 h 62"/>
                  <a:gd name="T72" fmla="*/ 6 w 26"/>
                  <a:gd name="T73" fmla="*/ 56 h 62"/>
                  <a:gd name="T74" fmla="*/ 4 w 26"/>
                  <a:gd name="T75" fmla="*/ 60 h 62"/>
                  <a:gd name="T76" fmla="*/ 2 w 26"/>
                  <a:gd name="T77" fmla="*/ 62 h 62"/>
                  <a:gd name="T78" fmla="*/ 0 w 26"/>
                  <a:gd name="T79" fmla="*/ 62 h 62"/>
                  <a:gd name="T80" fmla="*/ 0 w 26"/>
                  <a:gd name="T81" fmla="*/ 62 h 62"/>
                  <a:gd name="T82" fmla="*/ 0 w 26"/>
                  <a:gd name="T8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62">
                    <a:moveTo>
                      <a:pt x="0" y="62"/>
                    </a:moveTo>
                    <a:lnTo>
                      <a:pt x="0" y="60"/>
                    </a:lnTo>
                    <a:lnTo>
                      <a:pt x="0" y="58"/>
                    </a:lnTo>
                    <a:lnTo>
                      <a:pt x="2" y="54"/>
                    </a:lnTo>
                    <a:lnTo>
                      <a:pt x="4" y="54"/>
                    </a:lnTo>
                    <a:lnTo>
                      <a:pt x="4" y="54"/>
                    </a:lnTo>
                    <a:lnTo>
                      <a:pt x="6" y="54"/>
                    </a:lnTo>
                    <a:lnTo>
                      <a:pt x="10" y="50"/>
                    </a:lnTo>
                    <a:lnTo>
                      <a:pt x="10" y="48"/>
                    </a:lnTo>
                    <a:lnTo>
                      <a:pt x="8" y="46"/>
                    </a:lnTo>
                    <a:lnTo>
                      <a:pt x="8" y="42"/>
                    </a:lnTo>
                    <a:lnTo>
                      <a:pt x="10" y="38"/>
                    </a:lnTo>
                    <a:lnTo>
                      <a:pt x="12" y="36"/>
                    </a:lnTo>
                    <a:lnTo>
                      <a:pt x="12" y="32"/>
                    </a:lnTo>
                    <a:lnTo>
                      <a:pt x="14" y="30"/>
                    </a:lnTo>
                    <a:lnTo>
                      <a:pt x="16" y="22"/>
                    </a:lnTo>
                    <a:lnTo>
                      <a:pt x="18" y="20"/>
                    </a:lnTo>
                    <a:lnTo>
                      <a:pt x="20" y="8"/>
                    </a:lnTo>
                    <a:lnTo>
                      <a:pt x="22" y="6"/>
                    </a:lnTo>
                    <a:lnTo>
                      <a:pt x="22" y="4"/>
                    </a:lnTo>
                    <a:lnTo>
                      <a:pt x="24" y="2"/>
                    </a:lnTo>
                    <a:lnTo>
                      <a:pt x="24" y="0"/>
                    </a:lnTo>
                    <a:lnTo>
                      <a:pt x="24" y="0"/>
                    </a:lnTo>
                    <a:lnTo>
                      <a:pt x="26" y="0"/>
                    </a:lnTo>
                    <a:lnTo>
                      <a:pt x="26" y="4"/>
                    </a:lnTo>
                    <a:lnTo>
                      <a:pt x="26" y="8"/>
                    </a:lnTo>
                    <a:lnTo>
                      <a:pt x="22" y="14"/>
                    </a:lnTo>
                    <a:lnTo>
                      <a:pt x="22" y="18"/>
                    </a:lnTo>
                    <a:lnTo>
                      <a:pt x="20" y="18"/>
                    </a:lnTo>
                    <a:lnTo>
                      <a:pt x="20" y="26"/>
                    </a:lnTo>
                    <a:lnTo>
                      <a:pt x="18" y="30"/>
                    </a:lnTo>
                    <a:lnTo>
                      <a:pt x="16" y="34"/>
                    </a:lnTo>
                    <a:lnTo>
                      <a:pt x="16" y="38"/>
                    </a:lnTo>
                    <a:lnTo>
                      <a:pt x="12" y="40"/>
                    </a:lnTo>
                    <a:lnTo>
                      <a:pt x="12" y="50"/>
                    </a:lnTo>
                    <a:lnTo>
                      <a:pt x="10" y="52"/>
                    </a:lnTo>
                    <a:lnTo>
                      <a:pt x="6" y="56"/>
                    </a:lnTo>
                    <a:lnTo>
                      <a:pt x="4" y="60"/>
                    </a:lnTo>
                    <a:lnTo>
                      <a:pt x="2" y="62"/>
                    </a:lnTo>
                    <a:lnTo>
                      <a:pt x="0" y="62"/>
                    </a:lnTo>
                    <a:lnTo>
                      <a:pt x="0" y="62"/>
                    </a:lnTo>
                    <a:lnTo>
                      <a:pt x="0" y="62"/>
                    </a:lnTo>
                    <a:close/>
                  </a:path>
                </a:pathLst>
              </a:custGeom>
              <a:grpFill/>
              <a:ln w="3175" cmpd="sng">
                <a:solidFill>
                  <a:srgbClr val="000000"/>
                </a:solidFill>
                <a:round/>
                <a:headEnd/>
                <a:tailEnd/>
              </a:ln>
            </p:spPr>
            <p:txBody>
              <a:bodyPr/>
              <a:lstStyle/>
              <a:p>
                <a:endParaRPr lang="en-US" sz="2600" dirty="0"/>
              </a:p>
            </p:txBody>
          </p:sp>
          <p:sp>
            <p:nvSpPr>
              <p:cNvPr id="1133" name="Freeform 350"/>
              <p:cNvSpPr>
                <a:spLocks/>
              </p:cNvSpPr>
              <p:nvPr/>
            </p:nvSpPr>
            <p:spPr bwMode="auto">
              <a:xfrm>
                <a:off x="4746" y="3645"/>
                <a:ext cx="14" cy="22"/>
              </a:xfrm>
              <a:custGeom>
                <a:avLst/>
                <a:gdLst>
                  <a:gd name="T0" fmla="*/ 8 w 14"/>
                  <a:gd name="T1" fmla="*/ 22 h 22"/>
                  <a:gd name="T2" fmla="*/ 4 w 14"/>
                  <a:gd name="T3" fmla="*/ 20 h 22"/>
                  <a:gd name="T4" fmla="*/ 2 w 14"/>
                  <a:gd name="T5" fmla="*/ 18 h 22"/>
                  <a:gd name="T6" fmla="*/ 0 w 14"/>
                  <a:gd name="T7" fmla="*/ 18 h 22"/>
                  <a:gd name="T8" fmla="*/ 0 w 14"/>
                  <a:gd name="T9" fmla="*/ 14 h 22"/>
                  <a:gd name="T10" fmla="*/ 2 w 14"/>
                  <a:gd name="T11" fmla="*/ 14 h 22"/>
                  <a:gd name="T12" fmla="*/ 2 w 14"/>
                  <a:gd name="T13" fmla="*/ 12 h 22"/>
                  <a:gd name="T14" fmla="*/ 4 w 14"/>
                  <a:gd name="T15" fmla="*/ 12 h 22"/>
                  <a:gd name="T16" fmla="*/ 4 w 14"/>
                  <a:gd name="T17" fmla="*/ 12 h 22"/>
                  <a:gd name="T18" fmla="*/ 6 w 14"/>
                  <a:gd name="T19" fmla="*/ 14 h 22"/>
                  <a:gd name="T20" fmla="*/ 6 w 14"/>
                  <a:gd name="T21" fmla="*/ 12 h 22"/>
                  <a:gd name="T22" fmla="*/ 8 w 14"/>
                  <a:gd name="T23" fmla="*/ 10 h 22"/>
                  <a:gd name="T24" fmla="*/ 10 w 14"/>
                  <a:gd name="T25" fmla="*/ 4 h 22"/>
                  <a:gd name="T26" fmla="*/ 10 w 14"/>
                  <a:gd name="T27" fmla="*/ 2 h 22"/>
                  <a:gd name="T28" fmla="*/ 12 w 14"/>
                  <a:gd name="T29" fmla="*/ 0 h 22"/>
                  <a:gd name="T30" fmla="*/ 12 w 14"/>
                  <a:gd name="T31" fmla="*/ 0 h 22"/>
                  <a:gd name="T32" fmla="*/ 14 w 14"/>
                  <a:gd name="T33" fmla="*/ 0 h 22"/>
                  <a:gd name="T34" fmla="*/ 14 w 14"/>
                  <a:gd name="T35" fmla="*/ 2 h 22"/>
                  <a:gd name="T36" fmla="*/ 14 w 14"/>
                  <a:gd name="T37" fmla="*/ 4 h 22"/>
                  <a:gd name="T38" fmla="*/ 12 w 14"/>
                  <a:gd name="T39" fmla="*/ 12 h 22"/>
                  <a:gd name="T40" fmla="*/ 12 w 14"/>
                  <a:gd name="T41" fmla="*/ 14 h 22"/>
                  <a:gd name="T42" fmla="*/ 10 w 14"/>
                  <a:gd name="T43" fmla="*/ 16 h 22"/>
                  <a:gd name="T44" fmla="*/ 10 w 14"/>
                  <a:gd name="T45" fmla="*/ 22 h 22"/>
                  <a:gd name="T46" fmla="*/ 8 w 14"/>
                  <a:gd name="T47" fmla="*/ 22 h 22"/>
                  <a:gd name="T48" fmla="*/ 8 w 14"/>
                  <a:gd name="T49" fmla="*/ 22 h 22"/>
                  <a:gd name="T50" fmla="*/ 8 w 14"/>
                  <a:gd name="T5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 h="22">
                    <a:moveTo>
                      <a:pt x="8" y="22"/>
                    </a:moveTo>
                    <a:lnTo>
                      <a:pt x="4" y="20"/>
                    </a:lnTo>
                    <a:lnTo>
                      <a:pt x="2" y="18"/>
                    </a:lnTo>
                    <a:lnTo>
                      <a:pt x="0" y="18"/>
                    </a:lnTo>
                    <a:lnTo>
                      <a:pt x="0" y="14"/>
                    </a:lnTo>
                    <a:lnTo>
                      <a:pt x="2" y="14"/>
                    </a:lnTo>
                    <a:lnTo>
                      <a:pt x="2" y="12"/>
                    </a:lnTo>
                    <a:lnTo>
                      <a:pt x="4" y="12"/>
                    </a:lnTo>
                    <a:lnTo>
                      <a:pt x="4" y="12"/>
                    </a:lnTo>
                    <a:lnTo>
                      <a:pt x="6" y="14"/>
                    </a:lnTo>
                    <a:lnTo>
                      <a:pt x="6" y="12"/>
                    </a:lnTo>
                    <a:lnTo>
                      <a:pt x="8" y="10"/>
                    </a:lnTo>
                    <a:lnTo>
                      <a:pt x="10" y="4"/>
                    </a:lnTo>
                    <a:lnTo>
                      <a:pt x="10" y="2"/>
                    </a:lnTo>
                    <a:lnTo>
                      <a:pt x="12" y="0"/>
                    </a:lnTo>
                    <a:lnTo>
                      <a:pt x="12" y="0"/>
                    </a:lnTo>
                    <a:lnTo>
                      <a:pt x="14" y="0"/>
                    </a:lnTo>
                    <a:lnTo>
                      <a:pt x="14" y="2"/>
                    </a:lnTo>
                    <a:lnTo>
                      <a:pt x="14" y="4"/>
                    </a:lnTo>
                    <a:lnTo>
                      <a:pt x="12" y="12"/>
                    </a:lnTo>
                    <a:lnTo>
                      <a:pt x="12" y="14"/>
                    </a:lnTo>
                    <a:lnTo>
                      <a:pt x="10" y="16"/>
                    </a:lnTo>
                    <a:lnTo>
                      <a:pt x="10" y="22"/>
                    </a:lnTo>
                    <a:lnTo>
                      <a:pt x="8" y="22"/>
                    </a:lnTo>
                    <a:lnTo>
                      <a:pt x="8" y="22"/>
                    </a:lnTo>
                    <a:lnTo>
                      <a:pt x="8" y="22"/>
                    </a:lnTo>
                    <a:close/>
                  </a:path>
                </a:pathLst>
              </a:custGeom>
              <a:grpFill/>
              <a:ln w="3175" cmpd="sng">
                <a:solidFill>
                  <a:srgbClr val="000000"/>
                </a:solidFill>
                <a:round/>
                <a:headEnd/>
                <a:tailEnd/>
              </a:ln>
            </p:spPr>
            <p:txBody>
              <a:bodyPr/>
              <a:lstStyle/>
              <a:p>
                <a:endParaRPr lang="en-US" sz="2600" dirty="0"/>
              </a:p>
            </p:txBody>
          </p:sp>
          <p:sp>
            <p:nvSpPr>
              <p:cNvPr id="1134" name="Freeform 351"/>
              <p:cNvSpPr>
                <a:spLocks/>
              </p:cNvSpPr>
              <p:nvPr/>
            </p:nvSpPr>
            <p:spPr bwMode="auto">
              <a:xfrm>
                <a:off x="4748" y="3647"/>
                <a:ext cx="4" cy="8"/>
              </a:xfrm>
              <a:custGeom>
                <a:avLst/>
                <a:gdLst>
                  <a:gd name="T0" fmla="*/ 2 w 4"/>
                  <a:gd name="T1" fmla="*/ 0 h 8"/>
                  <a:gd name="T2" fmla="*/ 4 w 4"/>
                  <a:gd name="T3" fmla="*/ 2 h 8"/>
                  <a:gd name="T4" fmla="*/ 4 w 4"/>
                  <a:gd name="T5" fmla="*/ 6 h 8"/>
                  <a:gd name="T6" fmla="*/ 2 w 4"/>
                  <a:gd name="T7" fmla="*/ 8 h 8"/>
                  <a:gd name="T8" fmla="*/ 2 w 4"/>
                  <a:gd name="T9" fmla="*/ 8 h 8"/>
                  <a:gd name="T10" fmla="*/ 0 w 4"/>
                  <a:gd name="T11" fmla="*/ 6 h 8"/>
                  <a:gd name="T12" fmla="*/ 0 w 4"/>
                  <a:gd name="T13" fmla="*/ 2 h 8"/>
                  <a:gd name="T14" fmla="*/ 0 w 4"/>
                  <a:gd name="T15" fmla="*/ 0 h 8"/>
                  <a:gd name="T16" fmla="*/ 2 w 4"/>
                  <a:gd name="T17" fmla="*/ 0 h 8"/>
                  <a:gd name="T18" fmla="*/ 2 w 4"/>
                  <a:gd name="T19" fmla="*/ 0 h 8"/>
                  <a:gd name="T20" fmla="*/ 2 w 4"/>
                  <a:gd name="T21" fmla="*/ 0 h 8"/>
                  <a:gd name="T22" fmla="*/ 2 w 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0"/>
                    </a:moveTo>
                    <a:lnTo>
                      <a:pt x="4" y="2"/>
                    </a:lnTo>
                    <a:lnTo>
                      <a:pt x="4" y="6"/>
                    </a:lnTo>
                    <a:lnTo>
                      <a:pt x="2" y="8"/>
                    </a:lnTo>
                    <a:lnTo>
                      <a:pt x="2" y="8"/>
                    </a:lnTo>
                    <a:lnTo>
                      <a:pt x="0" y="6"/>
                    </a:lnTo>
                    <a:lnTo>
                      <a:pt x="0" y="2"/>
                    </a:lnTo>
                    <a:lnTo>
                      <a:pt x="0" y="0"/>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135" name="Freeform 352"/>
              <p:cNvSpPr>
                <a:spLocks/>
              </p:cNvSpPr>
              <p:nvPr/>
            </p:nvSpPr>
            <p:spPr bwMode="auto">
              <a:xfrm>
                <a:off x="4294" y="3655"/>
                <a:ext cx="16" cy="6"/>
              </a:xfrm>
              <a:custGeom>
                <a:avLst/>
                <a:gdLst>
                  <a:gd name="T0" fmla="*/ 10 w 16"/>
                  <a:gd name="T1" fmla="*/ 2 h 6"/>
                  <a:gd name="T2" fmla="*/ 14 w 16"/>
                  <a:gd name="T3" fmla="*/ 2 h 6"/>
                  <a:gd name="T4" fmla="*/ 16 w 16"/>
                  <a:gd name="T5" fmla="*/ 4 h 6"/>
                  <a:gd name="T6" fmla="*/ 16 w 16"/>
                  <a:gd name="T7" fmla="*/ 6 h 6"/>
                  <a:gd name="T8" fmla="*/ 12 w 16"/>
                  <a:gd name="T9" fmla="*/ 6 h 6"/>
                  <a:gd name="T10" fmla="*/ 2 w 16"/>
                  <a:gd name="T11" fmla="*/ 4 h 6"/>
                  <a:gd name="T12" fmla="*/ 0 w 16"/>
                  <a:gd name="T13" fmla="*/ 2 h 6"/>
                  <a:gd name="T14" fmla="*/ 0 w 16"/>
                  <a:gd name="T15" fmla="*/ 0 h 6"/>
                  <a:gd name="T16" fmla="*/ 2 w 16"/>
                  <a:gd name="T17" fmla="*/ 0 h 6"/>
                  <a:gd name="T18" fmla="*/ 6 w 16"/>
                  <a:gd name="T19" fmla="*/ 0 h 6"/>
                  <a:gd name="T20" fmla="*/ 10 w 16"/>
                  <a:gd name="T21" fmla="*/ 2 h 6"/>
                  <a:gd name="T22" fmla="*/ 10 w 16"/>
                  <a:gd name="T23" fmla="*/ 2 h 6"/>
                  <a:gd name="T24" fmla="*/ 10 w 16"/>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6">
                    <a:moveTo>
                      <a:pt x="10" y="2"/>
                    </a:moveTo>
                    <a:lnTo>
                      <a:pt x="14" y="2"/>
                    </a:lnTo>
                    <a:lnTo>
                      <a:pt x="16" y="4"/>
                    </a:lnTo>
                    <a:lnTo>
                      <a:pt x="16" y="6"/>
                    </a:lnTo>
                    <a:lnTo>
                      <a:pt x="12" y="6"/>
                    </a:lnTo>
                    <a:lnTo>
                      <a:pt x="2" y="4"/>
                    </a:lnTo>
                    <a:lnTo>
                      <a:pt x="0" y="2"/>
                    </a:lnTo>
                    <a:lnTo>
                      <a:pt x="0" y="0"/>
                    </a:lnTo>
                    <a:lnTo>
                      <a:pt x="2" y="0"/>
                    </a:lnTo>
                    <a:lnTo>
                      <a:pt x="6" y="0"/>
                    </a:lnTo>
                    <a:lnTo>
                      <a:pt x="10" y="2"/>
                    </a:lnTo>
                    <a:lnTo>
                      <a:pt x="10" y="2"/>
                    </a:lnTo>
                    <a:lnTo>
                      <a:pt x="10" y="2"/>
                    </a:lnTo>
                    <a:close/>
                  </a:path>
                </a:pathLst>
              </a:custGeom>
              <a:grpFill/>
              <a:ln w="3175" cmpd="sng">
                <a:solidFill>
                  <a:srgbClr val="000000"/>
                </a:solidFill>
                <a:round/>
                <a:headEnd/>
                <a:tailEnd/>
              </a:ln>
            </p:spPr>
            <p:txBody>
              <a:bodyPr/>
              <a:lstStyle/>
              <a:p>
                <a:endParaRPr lang="en-US" sz="2600" dirty="0"/>
              </a:p>
            </p:txBody>
          </p:sp>
          <p:sp>
            <p:nvSpPr>
              <p:cNvPr id="1136" name="Freeform 353"/>
              <p:cNvSpPr>
                <a:spLocks/>
              </p:cNvSpPr>
              <p:nvPr/>
            </p:nvSpPr>
            <p:spPr bwMode="auto">
              <a:xfrm>
                <a:off x="4296" y="3663"/>
                <a:ext cx="10" cy="6"/>
              </a:xfrm>
              <a:custGeom>
                <a:avLst/>
                <a:gdLst>
                  <a:gd name="T0" fmla="*/ 6 w 10"/>
                  <a:gd name="T1" fmla="*/ 0 h 6"/>
                  <a:gd name="T2" fmla="*/ 10 w 10"/>
                  <a:gd name="T3" fmla="*/ 4 h 6"/>
                  <a:gd name="T4" fmla="*/ 10 w 10"/>
                  <a:gd name="T5" fmla="*/ 6 h 6"/>
                  <a:gd name="T6" fmla="*/ 8 w 10"/>
                  <a:gd name="T7" fmla="*/ 4 h 6"/>
                  <a:gd name="T8" fmla="*/ 2 w 10"/>
                  <a:gd name="T9" fmla="*/ 4 h 6"/>
                  <a:gd name="T10" fmla="*/ 0 w 10"/>
                  <a:gd name="T11" fmla="*/ 4 h 6"/>
                  <a:gd name="T12" fmla="*/ 0 w 10"/>
                  <a:gd name="T13" fmla="*/ 2 h 6"/>
                  <a:gd name="T14" fmla="*/ 2 w 10"/>
                  <a:gd name="T15" fmla="*/ 0 h 6"/>
                  <a:gd name="T16" fmla="*/ 6 w 10"/>
                  <a:gd name="T17" fmla="*/ 0 h 6"/>
                  <a:gd name="T18" fmla="*/ 6 w 10"/>
                  <a:gd name="T19" fmla="*/ 0 h 6"/>
                  <a:gd name="T20" fmla="*/ 6 w 10"/>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6" y="0"/>
                    </a:moveTo>
                    <a:lnTo>
                      <a:pt x="10" y="4"/>
                    </a:lnTo>
                    <a:lnTo>
                      <a:pt x="10" y="6"/>
                    </a:lnTo>
                    <a:lnTo>
                      <a:pt x="8" y="4"/>
                    </a:lnTo>
                    <a:lnTo>
                      <a:pt x="2" y="4"/>
                    </a:lnTo>
                    <a:lnTo>
                      <a:pt x="0" y="4"/>
                    </a:lnTo>
                    <a:lnTo>
                      <a:pt x="0" y="2"/>
                    </a:lnTo>
                    <a:lnTo>
                      <a:pt x="2"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37" name="Freeform 354"/>
              <p:cNvSpPr>
                <a:spLocks/>
              </p:cNvSpPr>
              <p:nvPr/>
            </p:nvSpPr>
            <p:spPr bwMode="auto">
              <a:xfrm>
                <a:off x="4316" y="3665"/>
                <a:ext cx="8" cy="4"/>
              </a:xfrm>
              <a:custGeom>
                <a:avLst/>
                <a:gdLst>
                  <a:gd name="T0" fmla="*/ 4 w 8"/>
                  <a:gd name="T1" fmla="*/ 0 h 4"/>
                  <a:gd name="T2" fmla="*/ 6 w 8"/>
                  <a:gd name="T3" fmla="*/ 0 h 4"/>
                  <a:gd name="T4" fmla="*/ 8 w 8"/>
                  <a:gd name="T5" fmla="*/ 2 h 4"/>
                  <a:gd name="T6" fmla="*/ 6 w 8"/>
                  <a:gd name="T7" fmla="*/ 4 h 4"/>
                  <a:gd name="T8" fmla="*/ 4 w 8"/>
                  <a:gd name="T9" fmla="*/ 4 h 4"/>
                  <a:gd name="T10" fmla="*/ 2 w 8"/>
                  <a:gd name="T11" fmla="*/ 4 h 4"/>
                  <a:gd name="T12" fmla="*/ 0 w 8"/>
                  <a:gd name="T13" fmla="*/ 4 h 4"/>
                  <a:gd name="T14" fmla="*/ 4 w 8"/>
                  <a:gd name="T15" fmla="*/ 0 h 4"/>
                  <a:gd name="T16" fmla="*/ 4 w 8"/>
                  <a:gd name="T17" fmla="*/ 0 h 4"/>
                  <a:gd name="T18" fmla="*/ 4 w 8"/>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
                    <a:moveTo>
                      <a:pt x="4" y="0"/>
                    </a:moveTo>
                    <a:lnTo>
                      <a:pt x="6" y="0"/>
                    </a:lnTo>
                    <a:lnTo>
                      <a:pt x="8" y="2"/>
                    </a:lnTo>
                    <a:lnTo>
                      <a:pt x="6" y="4"/>
                    </a:lnTo>
                    <a:lnTo>
                      <a:pt x="4" y="4"/>
                    </a:lnTo>
                    <a:lnTo>
                      <a:pt x="2" y="4"/>
                    </a:lnTo>
                    <a:lnTo>
                      <a:pt x="0" y="4"/>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38" name="Freeform 355"/>
              <p:cNvSpPr>
                <a:spLocks/>
              </p:cNvSpPr>
              <p:nvPr/>
            </p:nvSpPr>
            <p:spPr bwMode="auto">
              <a:xfrm>
                <a:off x="4572" y="3667"/>
                <a:ext cx="178" cy="254"/>
              </a:xfrm>
              <a:custGeom>
                <a:avLst/>
                <a:gdLst>
                  <a:gd name="T0" fmla="*/ 174 w 178"/>
                  <a:gd name="T1" fmla="*/ 10 h 254"/>
                  <a:gd name="T2" fmla="*/ 168 w 178"/>
                  <a:gd name="T3" fmla="*/ 20 h 254"/>
                  <a:gd name="T4" fmla="*/ 156 w 178"/>
                  <a:gd name="T5" fmla="*/ 50 h 254"/>
                  <a:gd name="T6" fmla="*/ 142 w 178"/>
                  <a:gd name="T7" fmla="*/ 74 h 254"/>
                  <a:gd name="T8" fmla="*/ 126 w 178"/>
                  <a:gd name="T9" fmla="*/ 104 h 254"/>
                  <a:gd name="T10" fmla="*/ 118 w 178"/>
                  <a:gd name="T11" fmla="*/ 116 h 254"/>
                  <a:gd name="T12" fmla="*/ 126 w 178"/>
                  <a:gd name="T13" fmla="*/ 118 h 254"/>
                  <a:gd name="T14" fmla="*/ 118 w 178"/>
                  <a:gd name="T15" fmla="*/ 126 h 254"/>
                  <a:gd name="T16" fmla="*/ 112 w 178"/>
                  <a:gd name="T17" fmla="*/ 142 h 254"/>
                  <a:gd name="T18" fmla="*/ 98 w 178"/>
                  <a:gd name="T19" fmla="*/ 154 h 254"/>
                  <a:gd name="T20" fmla="*/ 92 w 178"/>
                  <a:gd name="T21" fmla="*/ 160 h 254"/>
                  <a:gd name="T22" fmla="*/ 96 w 178"/>
                  <a:gd name="T23" fmla="*/ 148 h 254"/>
                  <a:gd name="T24" fmla="*/ 88 w 178"/>
                  <a:gd name="T25" fmla="*/ 154 h 254"/>
                  <a:gd name="T26" fmla="*/ 76 w 178"/>
                  <a:gd name="T27" fmla="*/ 174 h 254"/>
                  <a:gd name="T28" fmla="*/ 70 w 178"/>
                  <a:gd name="T29" fmla="*/ 174 h 254"/>
                  <a:gd name="T30" fmla="*/ 56 w 178"/>
                  <a:gd name="T31" fmla="*/ 194 h 254"/>
                  <a:gd name="T32" fmla="*/ 52 w 178"/>
                  <a:gd name="T33" fmla="*/ 204 h 254"/>
                  <a:gd name="T34" fmla="*/ 44 w 178"/>
                  <a:gd name="T35" fmla="*/ 210 h 254"/>
                  <a:gd name="T36" fmla="*/ 38 w 178"/>
                  <a:gd name="T37" fmla="*/ 218 h 254"/>
                  <a:gd name="T38" fmla="*/ 30 w 178"/>
                  <a:gd name="T39" fmla="*/ 228 h 254"/>
                  <a:gd name="T40" fmla="*/ 16 w 178"/>
                  <a:gd name="T41" fmla="*/ 248 h 254"/>
                  <a:gd name="T42" fmla="*/ 2 w 178"/>
                  <a:gd name="T43" fmla="*/ 250 h 254"/>
                  <a:gd name="T44" fmla="*/ 2 w 178"/>
                  <a:gd name="T45" fmla="*/ 246 h 254"/>
                  <a:gd name="T46" fmla="*/ 12 w 178"/>
                  <a:gd name="T47" fmla="*/ 244 h 254"/>
                  <a:gd name="T48" fmla="*/ 20 w 178"/>
                  <a:gd name="T49" fmla="*/ 232 h 254"/>
                  <a:gd name="T50" fmla="*/ 24 w 178"/>
                  <a:gd name="T51" fmla="*/ 214 h 254"/>
                  <a:gd name="T52" fmla="*/ 26 w 178"/>
                  <a:gd name="T53" fmla="*/ 212 h 254"/>
                  <a:gd name="T54" fmla="*/ 34 w 178"/>
                  <a:gd name="T55" fmla="*/ 212 h 254"/>
                  <a:gd name="T56" fmla="*/ 40 w 178"/>
                  <a:gd name="T57" fmla="*/ 206 h 254"/>
                  <a:gd name="T58" fmla="*/ 46 w 178"/>
                  <a:gd name="T59" fmla="*/ 198 h 254"/>
                  <a:gd name="T60" fmla="*/ 56 w 178"/>
                  <a:gd name="T61" fmla="*/ 186 h 254"/>
                  <a:gd name="T62" fmla="*/ 66 w 178"/>
                  <a:gd name="T63" fmla="*/ 172 h 254"/>
                  <a:gd name="T64" fmla="*/ 60 w 178"/>
                  <a:gd name="T65" fmla="*/ 158 h 254"/>
                  <a:gd name="T66" fmla="*/ 66 w 178"/>
                  <a:gd name="T67" fmla="*/ 160 h 254"/>
                  <a:gd name="T68" fmla="*/ 78 w 178"/>
                  <a:gd name="T69" fmla="*/ 160 h 254"/>
                  <a:gd name="T70" fmla="*/ 80 w 178"/>
                  <a:gd name="T71" fmla="*/ 148 h 254"/>
                  <a:gd name="T72" fmla="*/ 88 w 178"/>
                  <a:gd name="T73" fmla="*/ 148 h 254"/>
                  <a:gd name="T74" fmla="*/ 88 w 178"/>
                  <a:gd name="T75" fmla="*/ 136 h 254"/>
                  <a:gd name="T76" fmla="*/ 90 w 178"/>
                  <a:gd name="T77" fmla="*/ 132 h 254"/>
                  <a:gd name="T78" fmla="*/ 104 w 178"/>
                  <a:gd name="T79" fmla="*/ 122 h 254"/>
                  <a:gd name="T80" fmla="*/ 106 w 178"/>
                  <a:gd name="T81" fmla="*/ 116 h 254"/>
                  <a:gd name="T82" fmla="*/ 110 w 178"/>
                  <a:gd name="T83" fmla="*/ 110 h 254"/>
                  <a:gd name="T84" fmla="*/ 112 w 178"/>
                  <a:gd name="T85" fmla="*/ 100 h 254"/>
                  <a:gd name="T86" fmla="*/ 110 w 178"/>
                  <a:gd name="T87" fmla="*/ 98 h 254"/>
                  <a:gd name="T88" fmla="*/ 116 w 178"/>
                  <a:gd name="T89" fmla="*/ 92 h 254"/>
                  <a:gd name="T90" fmla="*/ 124 w 178"/>
                  <a:gd name="T91" fmla="*/ 94 h 254"/>
                  <a:gd name="T92" fmla="*/ 128 w 178"/>
                  <a:gd name="T93" fmla="*/ 86 h 254"/>
                  <a:gd name="T94" fmla="*/ 134 w 178"/>
                  <a:gd name="T95" fmla="*/ 66 h 254"/>
                  <a:gd name="T96" fmla="*/ 132 w 178"/>
                  <a:gd name="T97" fmla="*/ 56 h 254"/>
                  <a:gd name="T98" fmla="*/ 128 w 178"/>
                  <a:gd name="T99" fmla="*/ 48 h 254"/>
                  <a:gd name="T100" fmla="*/ 118 w 178"/>
                  <a:gd name="T101" fmla="*/ 42 h 254"/>
                  <a:gd name="T102" fmla="*/ 130 w 178"/>
                  <a:gd name="T103" fmla="*/ 40 h 254"/>
                  <a:gd name="T104" fmla="*/ 140 w 178"/>
                  <a:gd name="T105" fmla="*/ 42 h 254"/>
                  <a:gd name="T106" fmla="*/ 152 w 178"/>
                  <a:gd name="T107" fmla="*/ 30 h 254"/>
                  <a:gd name="T108" fmla="*/ 158 w 178"/>
                  <a:gd name="T109" fmla="*/ 22 h 254"/>
                  <a:gd name="T110" fmla="*/ 164 w 178"/>
                  <a:gd name="T111" fmla="*/ 10 h 254"/>
                  <a:gd name="T112" fmla="*/ 172 w 178"/>
                  <a:gd name="T113" fmla="*/ 0 h 254"/>
                  <a:gd name="T114" fmla="*/ 176 w 178"/>
                  <a:gd name="T115" fmla="*/ 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254">
                    <a:moveTo>
                      <a:pt x="178" y="4"/>
                    </a:moveTo>
                    <a:lnTo>
                      <a:pt x="176" y="8"/>
                    </a:lnTo>
                    <a:lnTo>
                      <a:pt x="174" y="8"/>
                    </a:lnTo>
                    <a:lnTo>
                      <a:pt x="174" y="10"/>
                    </a:lnTo>
                    <a:lnTo>
                      <a:pt x="174" y="12"/>
                    </a:lnTo>
                    <a:lnTo>
                      <a:pt x="174" y="14"/>
                    </a:lnTo>
                    <a:lnTo>
                      <a:pt x="174" y="18"/>
                    </a:lnTo>
                    <a:lnTo>
                      <a:pt x="168" y="20"/>
                    </a:lnTo>
                    <a:lnTo>
                      <a:pt x="166" y="24"/>
                    </a:lnTo>
                    <a:lnTo>
                      <a:pt x="164" y="26"/>
                    </a:lnTo>
                    <a:lnTo>
                      <a:pt x="162" y="40"/>
                    </a:lnTo>
                    <a:lnTo>
                      <a:pt x="156" y="50"/>
                    </a:lnTo>
                    <a:lnTo>
                      <a:pt x="150" y="60"/>
                    </a:lnTo>
                    <a:lnTo>
                      <a:pt x="148" y="62"/>
                    </a:lnTo>
                    <a:lnTo>
                      <a:pt x="144" y="74"/>
                    </a:lnTo>
                    <a:lnTo>
                      <a:pt x="142" y="74"/>
                    </a:lnTo>
                    <a:lnTo>
                      <a:pt x="138" y="84"/>
                    </a:lnTo>
                    <a:lnTo>
                      <a:pt x="132" y="92"/>
                    </a:lnTo>
                    <a:lnTo>
                      <a:pt x="130" y="98"/>
                    </a:lnTo>
                    <a:lnTo>
                      <a:pt x="126" y="104"/>
                    </a:lnTo>
                    <a:lnTo>
                      <a:pt x="124" y="110"/>
                    </a:lnTo>
                    <a:lnTo>
                      <a:pt x="120" y="112"/>
                    </a:lnTo>
                    <a:lnTo>
                      <a:pt x="118" y="112"/>
                    </a:lnTo>
                    <a:lnTo>
                      <a:pt x="118" y="116"/>
                    </a:lnTo>
                    <a:lnTo>
                      <a:pt x="120" y="118"/>
                    </a:lnTo>
                    <a:lnTo>
                      <a:pt x="120" y="118"/>
                    </a:lnTo>
                    <a:lnTo>
                      <a:pt x="124" y="116"/>
                    </a:lnTo>
                    <a:lnTo>
                      <a:pt x="126" y="118"/>
                    </a:lnTo>
                    <a:lnTo>
                      <a:pt x="124" y="120"/>
                    </a:lnTo>
                    <a:lnTo>
                      <a:pt x="122" y="124"/>
                    </a:lnTo>
                    <a:lnTo>
                      <a:pt x="120" y="126"/>
                    </a:lnTo>
                    <a:lnTo>
                      <a:pt x="118" y="126"/>
                    </a:lnTo>
                    <a:lnTo>
                      <a:pt x="116" y="130"/>
                    </a:lnTo>
                    <a:lnTo>
                      <a:pt x="116" y="132"/>
                    </a:lnTo>
                    <a:lnTo>
                      <a:pt x="114" y="136"/>
                    </a:lnTo>
                    <a:lnTo>
                      <a:pt x="112" y="142"/>
                    </a:lnTo>
                    <a:lnTo>
                      <a:pt x="108" y="146"/>
                    </a:lnTo>
                    <a:lnTo>
                      <a:pt x="106" y="146"/>
                    </a:lnTo>
                    <a:lnTo>
                      <a:pt x="100" y="154"/>
                    </a:lnTo>
                    <a:lnTo>
                      <a:pt x="98" y="154"/>
                    </a:lnTo>
                    <a:lnTo>
                      <a:pt x="96" y="156"/>
                    </a:lnTo>
                    <a:lnTo>
                      <a:pt x="96" y="156"/>
                    </a:lnTo>
                    <a:lnTo>
                      <a:pt x="94" y="158"/>
                    </a:lnTo>
                    <a:lnTo>
                      <a:pt x="92" y="160"/>
                    </a:lnTo>
                    <a:lnTo>
                      <a:pt x="90" y="160"/>
                    </a:lnTo>
                    <a:lnTo>
                      <a:pt x="90" y="158"/>
                    </a:lnTo>
                    <a:lnTo>
                      <a:pt x="96" y="152"/>
                    </a:lnTo>
                    <a:lnTo>
                      <a:pt x="96" y="148"/>
                    </a:lnTo>
                    <a:lnTo>
                      <a:pt x="96" y="146"/>
                    </a:lnTo>
                    <a:lnTo>
                      <a:pt x="94" y="146"/>
                    </a:lnTo>
                    <a:lnTo>
                      <a:pt x="90" y="152"/>
                    </a:lnTo>
                    <a:lnTo>
                      <a:pt x="88" y="154"/>
                    </a:lnTo>
                    <a:lnTo>
                      <a:pt x="86" y="156"/>
                    </a:lnTo>
                    <a:lnTo>
                      <a:pt x="82" y="164"/>
                    </a:lnTo>
                    <a:lnTo>
                      <a:pt x="80" y="170"/>
                    </a:lnTo>
                    <a:lnTo>
                      <a:pt x="76" y="174"/>
                    </a:lnTo>
                    <a:lnTo>
                      <a:pt x="74" y="174"/>
                    </a:lnTo>
                    <a:lnTo>
                      <a:pt x="74" y="176"/>
                    </a:lnTo>
                    <a:lnTo>
                      <a:pt x="72" y="174"/>
                    </a:lnTo>
                    <a:lnTo>
                      <a:pt x="70" y="174"/>
                    </a:lnTo>
                    <a:lnTo>
                      <a:pt x="68" y="176"/>
                    </a:lnTo>
                    <a:lnTo>
                      <a:pt x="66" y="180"/>
                    </a:lnTo>
                    <a:lnTo>
                      <a:pt x="64" y="184"/>
                    </a:lnTo>
                    <a:lnTo>
                      <a:pt x="56" y="194"/>
                    </a:lnTo>
                    <a:lnTo>
                      <a:pt x="52" y="198"/>
                    </a:lnTo>
                    <a:lnTo>
                      <a:pt x="52" y="198"/>
                    </a:lnTo>
                    <a:lnTo>
                      <a:pt x="52" y="200"/>
                    </a:lnTo>
                    <a:lnTo>
                      <a:pt x="52" y="204"/>
                    </a:lnTo>
                    <a:lnTo>
                      <a:pt x="52" y="206"/>
                    </a:lnTo>
                    <a:lnTo>
                      <a:pt x="50" y="208"/>
                    </a:lnTo>
                    <a:lnTo>
                      <a:pt x="48" y="210"/>
                    </a:lnTo>
                    <a:lnTo>
                      <a:pt x="44" y="210"/>
                    </a:lnTo>
                    <a:lnTo>
                      <a:pt x="44" y="212"/>
                    </a:lnTo>
                    <a:lnTo>
                      <a:pt x="40" y="216"/>
                    </a:lnTo>
                    <a:lnTo>
                      <a:pt x="40" y="216"/>
                    </a:lnTo>
                    <a:lnTo>
                      <a:pt x="38" y="218"/>
                    </a:lnTo>
                    <a:lnTo>
                      <a:pt x="36" y="220"/>
                    </a:lnTo>
                    <a:lnTo>
                      <a:pt x="34" y="222"/>
                    </a:lnTo>
                    <a:lnTo>
                      <a:pt x="30" y="226"/>
                    </a:lnTo>
                    <a:lnTo>
                      <a:pt x="30" y="228"/>
                    </a:lnTo>
                    <a:lnTo>
                      <a:pt x="24" y="236"/>
                    </a:lnTo>
                    <a:lnTo>
                      <a:pt x="22" y="240"/>
                    </a:lnTo>
                    <a:lnTo>
                      <a:pt x="18" y="244"/>
                    </a:lnTo>
                    <a:lnTo>
                      <a:pt x="16" y="248"/>
                    </a:lnTo>
                    <a:lnTo>
                      <a:pt x="8" y="254"/>
                    </a:lnTo>
                    <a:lnTo>
                      <a:pt x="4" y="254"/>
                    </a:lnTo>
                    <a:lnTo>
                      <a:pt x="4" y="250"/>
                    </a:lnTo>
                    <a:lnTo>
                      <a:pt x="2" y="250"/>
                    </a:lnTo>
                    <a:lnTo>
                      <a:pt x="0" y="248"/>
                    </a:lnTo>
                    <a:lnTo>
                      <a:pt x="0" y="248"/>
                    </a:lnTo>
                    <a:lnTo>
                      <a:pt x="0" y="246"/>
                    </a:lnTo>
                    <a:lnTo>
                      <a:pt x="2" y="246"/>
                    </a:lnTo>
                    <a:lnTo>
                      <a:pt x="4" y="244"/>
                    </a:lnTo>
                    <a:lnTo>
                      <a:pt x="6" y="244"/>
                    </a:lnTo>
                    <a:lnTo>
                      <a:pt x="8" y="246"/>
                    </a:lnTo>
                    <a:lnTo>
                      <a:pt x="12" y="244"/>
                    </a:lnTo>
                    <a:lnTo>
                      <a:pt x="14" y="242"/>
                    </a:lnTo>
                    <a:lnTo>
                      <a:pt x="16" y="240"/>
                    </a:lnTo>
                    <a:lnTo>
                      <a:pt x="18" y="236"/>
                    </a:lnTo>
                    <a:lnTo>
                      <a:pt x="20" y="232"/>
                    </a:lnTo>
                    <a:lnTo>
                      <a:pt x="22" y="226"/>
                    </a:lnTo>
                    <a:lnTo>
                      <a:pt x="24" y="222"/>
                    </a:lnTo>
                    <a:lnTo>
                      <a:pt x="24" y="216"/>
                    </a:lnTo>
                    <a:lnTo>
                      <a:pt x="24" y="214"/>
                    </a:lnTo>
                    <a:lnTo>
                      <a:pt x="24" y="212"/>
                    </a:lnTo>
                    <a:lnTo>
                      <a:pt x="24" y="212"/>
                    </a:lnTo>
                    <a:lnTo>
                      <a:pt x="24" y="212"/>
                    </a:lnTo>
                    <a:lnTo>
                      <a:pt x="26" y="212"/>
                    </a:lnTo>
                    <a:lnTo>
                      <a:pt x="26" y="212"/>
                    </a:lnTo>
                    <a:lnTo>
                      <a:pt x="28" y="212"/>
                    </a:lnTo>
                    <a:lnTo>
                      <a:pt x="30" y="210"/>
                    </a:lnTo>
                    <a:lnTo>
                      <a:pt x="34" y="212"/>
                    </a:lnTo>
                    <a:lnTo>
                      <a:pt x="34" y="212"/>
                    </a:lnTo>
                    <a:lnTo>
                      <a:pt x="34" y="212"/>
                    </a:lnTo>
                    <a:lnTo>
                      <a:pt x="38" y="212"/>
                    </a:lnTo>
                    <a:lnTo>
                      <a:pt x="40" y="206"/>
                    </a:lnTo>
                    <a:lnTo>
                      <a:pt x="40" y="204"/>
                    </a:lnTo>
                    <a:lnTo>
                      <a:pt x="42" y="202"/>
                    </a:lnTo>
                    <a:lnTo>
                      <a:pt x="44" y="198"/>
                    </a:lnTo>
                    <a:lnTo>
                      <a:pt x="46" y="198"/>
                    </a:lnTo>
                    <a:lnTo>
                      <a:pt x="46" y="194"/>
                    </a:lnTo>
                    <a:lnTo>
                      <a:pt x="48" y="192"/>
                    </a:lnTo>
                    <a:lnTo>
                      <a:pt x="52" y="190"/>
                    </a:lnTo>
                    <a:lnTo>
                      <a:pt x="56" y="186"/>
                    </a:lnTo>
                    <a:lnTo>
                      <a:pt x="58" y="184"/>
                    </a:lnTo>
                    <a:lnTo>
                      <a:pt x="60" y="178"/>
                    </a:lnTo>
                    <a:lnTo>
                      <a:pt x="64" y="176"/>
                    </a:lnTo>
                    <a:lnTo>
                      <a:pt x="66" y="172"/>
                    </a:lnTo>
                    <a:lnTo>
                      <a:pt x="68" y="168"/>
                    </a:lnTo>
                    <a:lnTo>
                      <a:pt x="64" y="164"/>
                    </a:lnTo>
                    <a:lnTo>
                      <a:pt x="60" y="162"/>
                    </a:lnTo>
                    <a:lnTo>
                      <a:pt x="60" y="158"/>
                    </a:lnTo>
                    <a:lnTo>
                      <a:pt x="62" y="158"/>
                    </a:lnTo>
                    <a:lnTo>
                      <a:pt x="62" y="158"/>
                    </a:lnTo>
                    <a:lnTo>
                      <a:pt x="64" y="158"/>
                    </a:lnTo>
                    <a:lnTo>
                      <a:pt x="66" y="160"/>
                    </a:lnTo>
                    <a:lnTo>
                      <a:pt x="70" y="164"/>
                    </a:lnTo>
                    <a:lnTo>
                      <a:pt x="72" y="166"/>
                    </a:lnTo>
                    <a:lnTo>
                      <a:pt x="76" y="164"/>
                    </a:lnTo>
                    <a:lnTo>
                      <a:pt x="78" y="160"/>
                    </a:lnTo>
                    <a:lnTo>
                      <a:pt x="80" y="156"/>
                    </a:lnTo>
                    <a:lnTo>
                      <a:pt x="82" y="152"/>
                    </a:lnTo>
                    <a:lnTo>
                      <a:pt x="82" y="150"/>
                    </a:lnTo>
                    <a:lnTo>
                      <a:pt x="80" y="148"/>
                    </a:lnTo>
                    <a:lnTo>
                      <a:pt x="78" y="146"/>
                    </a:lnTo>
                    <a:lnTo>
                      <a:pt x="80" y="146"/>
                    </a:lnTo>
                    <a:lnTo>
                      <a:pt x="86" y="150"/>
                    </a:lnTo>
                    <a:lnTo>
                      <a:pt x="88" y="148"/>
                    </a:lnTo>
                    <a:lnTo>
                      <a:pt x="90" y="144"/>
                    </a:lnTo>
                    <a:lnTo>
                      <a:pt x="90" y="138"/>
                    </a:lnTo>
                    <a:lnTo>
                      <a:pt x="88" y="136"/>
                    </a:lnTo>
                    <a:lnTo>
                      <a:pt x="88" y="136"/>
                    </a:lnTo>
                    <a:lnTo>
                      <a:pt x="88" y="134"/>
                    </a:lnTo>
                    <a:lnTo>
                      <a:pt x="88" y="134"/>
                    </a:lnTo>
                    <a:lnTo>
                      <a:pt x="90" y="134"/>
                    </a:lnTo>
                    <a:lnTo>
                      <a:pt x="90" y="132"/>
                    </a:lnTo>
                    <a:lnTo>
                      <a:pt x="94" y="136"/>
                    </a:lnTo>
                    <a:lnTo>
                      <a:pt x="98" y="134"/>
                    </a:lnTo>
                    <a:lnTo>
                      <a:pt x="102" y="128"/>
                    </a:lnTo>
                    <a:lnTo>
                      <a:pt x="104" y="122"/>
                    </a:lnTo>
                    <a:lnTo>
                      <a:pt x="104" y="120"/>
                    </a:lnTo>
                    <a:lnTo>
                      <a:pt x="104" y="120"/>
                    </a:lnTo>
                    <a:lnTo>
                      <a:pt x="106" y="118"/>
                    </a:lnTo>
                    <a:lnTo>
                      <a:pt x="106" y="116"/>
                    </a:lnTo>
                    <a:lnTo>
                      <a:pt x="108" y="116"/>
                    </a:lnTo>
                    <a:lnTo>
                      <a:pt x="108" y="114"/>
                    </a:lnTo>
                    <a:lnTo>
                      <a:pt x="110" y="112"/>
                    </a:lnTo>
                    <a:lnTo>
                      <a:pt x="110" y="110"/>
                    </a:lnTo>
                    <a:lnTo>
                      <a:pt x="112" y="108"/>
                    </a:lnTo>
                    <a:lnTo>
                      <a:pt x="112" y="104"/>
                    </a:lnTo>
                    <a:lnTo>
                      <a:pt x="112" y="102"/>
                    </a:lnTo>
                    <a:lnTo>
                      <a:pt x="112" y="100"/>
                    </a:lnTo>
                    <a:lnTo>
                      <a:pt x="110" y="100"/>
                    </a:lnTo>
                    <a:lnTo>
                      <a:pt x="110" y="100"/>
                    </a:lnTo>
                    <a:lnTo>
                      <a:pt x="108" y="100"/>
                    </a:lnTo>
                    <a:lnTo>
                      <a:pt x="110" y="98"/>
                    </a:lnTo>
                    <a:lnTo>
                      <a:pt x="110" y="96"/>
                    </a:lnTo>
                    <a:lnTo>
                      <a:pt x="112" y="96"/>
                    </a:lnTo>
                    <a:lnTo>
                      <a:pt x="114" y="94"/>
                    </a:lnTo>
                    <a:lnTo>
                      <a:pt x="116" y="92"/>
                    </a:lnTo>
                    <a:lnTo>
                      <a:pt x="120" y="92"/>
                    </a:lnTo>
                    <a:lnTo>
                      <a:pt x="122" y="92"/>
                    </a:lnTo>
                    <a:lnTo>
                      <a:pt x="124" y="94"/>
                    </a:lnTo>
                    <a:lnTo>
                      <a:pt x="124" y="94"/>
                    </a:lnTo>
                    <a:lnTo>
                      <a:pt x="126" y="92"/>
                    </a:lnTo>
                    <a:lnTo>
                      <a:pt x="126" y="90"/>
                    </a:lnTo>
                    <a:lnTo>
                      <a:pt x="128" y="88"/>
                    </a:lnTo>
                    <a:lnTo>
                      <a:pt x="128" y="86"/>
                    </a:lnTo>
                    <a:lnTo>
                      <a:pt x="130" y="82"/>
                    </a:lnTo>
                    <a:lnTo>
                      <a:pt x="132" y="78"/>
                    </a:lnTo>
                    <a:lnTo>
                      <a:pt x="134" y="72"/>
                    </a:lnTo>
                    <a:lnTo>
                      <a:pt x="134" y="66"/>
                    </a:lnTo>
                    <a:lnTo>
                      <a:pt x="136" y="60"/>
                    </a:lnTo>
                    <a:lnTo>
                      <a:pt x="136" y="56"/>
                    </a:lnTo>
                    <a:lnTo>
                      <a:pt x="136" y="54"/>
                    </a:lnTo>
                    <a:lnTo>
                      <a:pt x="132" y="56"/>
                    </a:lnTo>
                    <a:lnTo>
                      <a:pt x="132" y="54"/>
                    </a:lnTo>
                    <a:lnTo>
                      <a:pt x="130" y="50"/>
                    </a:lnTo>
                    <a:lnTo>
                      <a:pt x="128" y="48"/>
                    </a:lnTo>
                    <a:lnTo>
                      <a:pt x="128" y="48"/>
                    </a:lnTo>
                    <a:lnTo>
                      <a:pt x="124" y="48"/>
                    </a:lnTo>
                    <a:lnTo>
                      <a:pt x="120" y="46"/>
                    </a:lnTo>
                    <a:lnTo>
                      <a:pt x="118" y="44"/>
                    </a:lnTo>
                    <a:lnTo>
                      <a:pt x="118" y="42"/>
                    </a:lnTo>
                    <a:lnTo>
                      <a:pt x="120" y="42"/>
                    </a:lnTo>
                    <a:lnTo>
                      <a:pt x="124" y="42"/>
                    </a:lnTo>
                    <a:lnTo>
                      <a:pt x="128" y="42"/>
                    </a:lnTo>
                    <a:lnTo>
                      <a:pt x="130" y="40"/>
                    </a:lnTo>
                    <a:lnTo>
                      <a:pt x="132" y="40"/>
                    </a:lnTo>
                    <a:lnTo>
                      <a:pt x="136" y="42"/>
                    </a:lnTo>
                    <a:lnTo>
                      <a:pt x="138" y="42"/>
                    </a:lnTo>
                    <a:lnTo>
                      <a:pt x="140" y="42"/>
                    </a:lnTo>
                    <a:lnTo>
                      <a:pt x="144" y="38"/>
                    </a:lnTo>
                    <a:lnTo>
                      <a:pt x="148" y="34"/>
                    </a:lnTo>
                    <a:lnTo>
                      <a:pt x="148" y="34"/>
                    </a:lnTo>
                    <a:lnTo>
                      <a:pt x="152" y="30"/>
                    </a:lnTo>
                    <a:lnTo>
                      <a:pt x="154" y="28"/>
                    </a:lnTo>
                    <a:lnTo>
                      <a:pt x="156" y="24"/>
                    </a:lnTo>
                    <a:lnTo>
                      <a:pt x="158" y="24"/>
                    </a:lnTo>
                    <a:lnTo>
                      <a:pt x="158" y="22"/>
                    </a:lnTo>
                    <a:lnTo>
                      <a:pt x="158" y="18"/>
                    </a:lnTo>
                    <a:lnTo>
                      <a:pt x="162" y="16"/>
                    </a:lnTo>
                    <a:lnTo>
                      <a:pt x="164" y="14"/>
                    </a:lnTo>
                    <a:lnTo>
                      <a:pt x="164" y="10"/>
                    </a:lnTo>
                    <a:lnTo>
                      <a:pt x="166" y="6"/>
                    </a:lnTo>
                    <a:lnTo>
                      <a:pt x="166" y="4"/>
                    </a:lnTo>
                    <a:lnTo>
                      <a:pt x="170" y="2"/>
                    </a:lnTo>
                    <a:lnTo>
                      <a:pt x="172" y="0"/>
                    </a:lnTo>
                    <a:lnTo>
                      <a:pt x="174" y="0"/>
                    </a:lnTo>
                    <a:lnTo>
                      <a:pt x="176" y="0"/>
                    </a:lnTo>
                    <a:lnTo>
                      <a:pt x="176" y="2"/>
                    </a:lnTo>
                    <a:lnTo>
                      <a:pt x="176" y="2"/>
                    </a:lnTo>
                    <a:lnTo>
                      <a:pt x="178" y="4"/>
                    </a:lnTo>
                    <a:lnTo>
                      <a:pt x="178" y="4"/>
                    </a:lnTo>
                    <a:lnTo>
                      <a:pt x="178" y="4"/>
                    </a:lnTo>
                    <a:close/>
                  </a:path>
                </a:pathLst>
              </a:custGeom>
              <a:grpFill/>
              <a:ln w="3175" cmpd="sng">
                <a:solidFill>
                  <a:srgbClr val="000000"/>
                </a:solidFill>
                <a:round/>
                <a:headEnd/>
                <a:tailEnd/>
              </a:ln>
            </p:spPr>
            <p:txBody>
              <a:bodyPr/>
              <a:lstStyle/>
              <a:p>
                <a:endParaRPr lang="en-US" sz="2600" dirty="0"/>
              </a:p>
            </p:txBody>
          </p:sp>
          <p:sp>
            <p:nvSpPr>
              <p:cNvPr id="1139" name="Freeform 356"/>
              <p:cNvSpPr>
                <a:spLocks/>
              </p:cNvSpPr>
              <p:nvPr/>
            </p:nvSpPr>
            <p:spPr bwMode="auto">
              <a:xfrm>
                <a:off x="4296" y="3669"/>
                <a:ext cx="16" cy="6"/>
              </a:xfrm>
              <a:custGeom>
                <a:avLst/>
                <a:gdLst>
                  <a:gd name="T0" fmla="*/ 8 w 16"/>
                  <a:gd name="T1" fmla="*/ 0 h 6"/>
                  <a:gd name="T2" fmla="*/ 10 w 16"/>
                  <a:gd name="T3" fmla="*/ 2 h 6"/>
                  <a:gd name="T4" fmla="*/ 12 w 16"/>
                  <a:gd name="T5" fmla="*/ 4 h 6"/>
                  <a:gd name="T6" fmla="*/ 14 w 16"/>
                  <a:gd name="T7" fmla="*/ 4 h 6"/>
                  <a:gd name="T8" fmla="*/ 16 w 16"/>
                  <a:gd name="T9" fmla="*/ 2 h 6"/>
                  <a:gd name="T10" fmla="*/ 16 w 16"/>
                  <a:gd name="T11" fmla="*/ 4 h 6"/>
                  <a:gd name="T12" fmla="*/ 16 w 16"/>
                  <a:gd name="T13" fmla="*/ 6 h 6"/>
                  <a:gd name="T14" fmla="*/ 14 w 16"/>
                  <a:gd name="T15" fmla="*/ 6 h 6"/>
                  <a:gd name="T16" fmla="*/ 12 w 16"/>
                  <a:gd name="T17" fmla="*/ 6 h 6"/>
                  <a:gd name="T18" fmla="*/ 10 w 16"/>
                  <a:gd name="T19" fmla="*/ 4 h 6"/>
                  <a:gd name="T20" fmla="*/ 8 w 16"/>
                  <a:gd name="T21" fmla="*/ 4 h 6"/>
                  <a:gd name="T22" fmla="*/ 6 w 16"/>
                  <a:gd name="T23" fmla="*/ 4 h 6"/>
                  <a:gd name="T24" fmla="*/ 2 w 16"/>
                  <a:gd name="T25" fmla="*/ 4 h 6"/>
                  <a:gd name="T26" fmla="*/ 0 w 16"/>
                  <a:gd name="T27" fmla="*/ 2 h 6"/>
                  <a:gd name="T28" fmla="*/ 2 w 16"/>
                  <a:gd name="T29" fmla="*/ 2 h 6"/>
                  <a:gd name="T30" fmla="*/ 8 w 16"/>
                  <a:gd name="T31" fmla="*/ 0 h 6"/>
                  <a:gd name="T32" fmla="*/ 8 w 16"/>
                  <a:gd name="T33" fmla="*/ 0 h 6"/>
                  <a:gd name="T34" fmla="*/ 8 w 16"/>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6">
                    <a:moveTo>
                      <a:pt x="8" y="0"/>
                    </a:moveTo>
                    <a:lnTo>
                      <a:pt x="10" y="2"/>
                    </a:lnTo>
                    <a:lnTo>
                      <a:pt x="12" y="4"/>
                    </a:lnTo>
                    <a:lnTo>
                      <a:pt x="14" y="4"/>
                    </a:lnTo>
                    <a:lnTo>
                      <a:pt x="16" y="2"/>
                    </a:lnTo>
                    <a:lnTo>
                      <a:pt x="16" y="4"/>
                    </a:lnTo>
                    <a:lnTo>
                      <a:pt x="16" y="6"/>
                    </a:lnTo>
                    <a:lnTo>
                      <a:pt x="14" y="6"/>
                    </a:lnTo>
                    <a:lnTo>
                      <a:pt x="12" y="6"/>
                    </a:lnTo>
                    <a:lnTo>
                      <a:pt x="10" y="4"/>
                    </a:lnTo>
                    <a:lnTo>
                      <a:pt x="8" y="4"/>
                    </a:lnTo>
                    <a:lnTo>
                      <a:pt x="6" y="4"/>
                    </a:lnTo>
                    <a:lnTo>
                      <a:pt x="2" y="4"/>
                    </a:lnTo>
                    <a:lnTo>
                      <a:pt x="0" y="2"/>
                    </a:lnTo>
                    <a:lnTo>
                      <a:pt x="2" y="2"/>
                    </a:lnTo>
                    <a:lnTo>
                      <a:pt x="8" y="0"/>
                    </a:lnTo>
                    <a:lnTo>
                      <a:pt x="8" y="0"/>
                    </a:lnTo>
                    <a:lnTo>
                      <a:pt x="8" y="0"/>
                    </a:lnTo>
                    <a:close/>
                  </a:path>
                </a:pathLst>
              </a:custGeom>
              <a:grpFill/>
              <a:ln w="3175" cmpd="sng">
                <a:solidFill>
                  <a:srgbClr val="000000"/>
                </a:solidFill>
                <a:round/>
                <a:headEnd/>
                <a:tailEnd/>
              </a:ln>
            </p:spPr>
            <p:txBody>
              <a:bodyPr/>
              <a:lstStyle/>
              <a:p>
                <a:endParaRPr lang="en-US" sz="2600" dirty="0"/>
              </a:p>
            </p:txBody>
          </p:sp>
          <p:sp>
            <p:nvSpPr>
              <p:cNvPr id="1140" name="Freeform 357"/>
              <p:cNvSpPr>
                <a:spLocks/>
              </p:cNvSpPr>
              <p:nvPr/>
            </p:nvSpPr>
            <p:spPr bwMode="auto">
              <a:xfrm>
                <a:off x="4280" y="3671"/>
                <a:ext cx="26" cy="12"/>
              </a:xfrm>
              <a:custGeom>
                <a:avLst/>
                <a:gdLst>
                  <a:gd name="T0" fmla="*/ 6 w 26"/>
                  <a:gd name="T1" fmla="*/ 0 h 12"/>
                  <a:gd name="T2" fmla="*/ 12 w 26"/>
                  <a:gd name="T3" fmla="*/ 2 h 12"/>
                  <a:gd name="T4" fmla="*/ 14 w 26"/>
                  <a:gd name="T5" fmla="*/ 2 h 12"/>
                  <a:gd name="T6" fmla="*/ 16 w 26"/>
                  <a:gd name="T7" fmla="*/ 4 h 12"/>
                  <a:gd name="T8" fmla="*/ 18 w 26"/>
                  <a:gd name="T9" fmla="*/ 4 h 12"/>
                  <a:gd name="T10" fmla="*/ 20 w 26"/>
                  <a:gd name="T11" fmla="*/ 6 h 12"/>
                  <a:gd name="T12" fmla="*/ 22 w 26"/>
                  <a:gd name="T13" fmla="*/ 6 h 12"/>
                  <a:gd name="T14" fmla="*/ 24 w 26"/>
                  <a:gd name="T15" fmla="*/ 8 h 12"/>
                  <a:gd name="T16" fmla="*/ 24 w 26"/>
                  <a:gd name="T17" fmla="*/ 8 h 12"/>
                  <a:gd name="T18" fmla="*/ 26 w 26"/>
                  <a:gd name="T19" fmla="*/ 10 h 12"/>
                  <a:gd name="T20" fmla="*/ 22 w 26"/>
                  <a:gd name="T21" fmla="*/ 10 h 12"/>
                  <a:gd name="T22" fmla="*/ 20 w 26"/>
                  <a:gd name="T23" fmla="*/ 12 h 12"/>
                  <a:gd name="T24" fmla="*/ 20 w 26"/>
                  <a:gd name="T25" fmla="*/ 10 h 12"/>
                  <a:gd name="T26" fmla="*/ 16 w 26"/>
                  <a:gd name="T27" fmla="*/ 6 h 12"/>
                  <a:gd name="T28" fmla="*/ 14 w 26"/>
                  <a:gd name="T29" fmla="*/ 6 h 12"/>
                  <a:gd name="T30" fmla="*/ 12 w 26"/>
                  <a:gd name="T31" fmla="*/ 8 h 12"/>
                  <a:gd name="T32" fmla="*/ 8 w 26"/>
                  <a:gd name="T33" fmla="*/ 8 h 12"/>
                  <a:gd name="T34" fmla="*/ 6 w 26"/>
                  <a:gd name="T35" fmla="*/ 8 h 12"/>
                  <a:gd name="T36" fmla="*/ 2 w 26"/>
                  <a:gd name="T37" fmla="*/ 8 h 12"/>
                  <a:gd name="T38" fmla="*/ 0 w 26"/>
                  <a:gd name="T39" fmla="*/ 8 h 12"/>
                  <a:gd name="T40" fmla="*/ 0 w 26"/>
                  <a:gd name="T41" fmla="*/ 6 h 12"/>
                  <a:gd name="T42" fmla="*/ 2 w 26"/>
                  <a:gd name="T43" fmla="*/ 4 h 12"/>
                  <a:gd name="T44" fmla="*/ 2 w 26"/>
                  <a:gd name="T45" fmla="*/ 2 h 12"/>
                  <a:gd name="T46" fmla="*/ 6 w 26"/>
                  <a:gd name="T47" fmla="*/ 0 h 12"/>
                  <a:gd name="T48" fmla="*/ 6 w 26"/>
                  <a:gd name="T49" fmla="*/ 0 h 12"/>
                  <a:gd name="T50" fmla="*/ 6 w 26"/>
                  <a:gd name="T5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12">
                    <a:moveTo>
                      <a:pt x="6" y="0"/>
                    </a:moveTo>
                    <a:lnTo>
                      <a:pt x="12" y="2"/>
                    </a:lnTo>
                    <a:lnTo>
                      <a:pt x="14" y="2"/>
                    </a:lnTo>
                    <a:lnTo>
                      <a:pt x="16" y="4"/>
                    </a:lnTo>
                    <a:lnTo>
                      <a:pt x="18" y="4"/>
                    </a:lnTo>
                    <a:lnTo>
                      <a:pt x="20" y="6"/>
                    </a:lnTo>
                    <a:lnTo>
                      <a:pt x="22" y="6"/>
                    </a:lnTo>
                    <a:lnTo>
                      <a:pt x="24" y="8"/>
                    </a:lnTo>
                    <a:lnTo>
                      <a:pt x="24" y="8"/>
                    </a:lnTo>
                    <a:lnTo>
                      <a:pt x="26" y="10"/>
                    </a:lnTo>
                    <a:lnTo>
                      <a:pt x="22" y="10"/>
                    </a:lnTo>
                    <a:lnTo>
                      <a:pt x="20" y="12"/>
                    </a:lnTo>
                    <a:lnTo>
                      <a:pt x="20" y="10"/>
                    </a:lnTo>
                    <a:lnTo>
                      <a:pt x="16" y="6"/>
                    </a:lnTo>
                    <a:lnTo>
                      <a:pt x="14" y="6"/>
                    </a:lnTo>
                    <a:lnTo>
                      <a:pt x="12" y="8"/>
                    </a:lnTo>
                    <a:lnTo>
                      <a:pt x="8" y="8"/>
                    </a:lnTo>
                    <a:lnTo>
                      <a:pt x="6" y="8"/>
                    </a:lnTo>
                    <a:lnTo>
                      <a:pt x="2" y="8"/>
                    </a:lnTo>
                    <a:lnTo>
                      <a:pt x="0" y="8"/>
                    </a:lnTo>
                    <a:lnTo>
                      <a:pt x="0" y="6"/>
                    </a:lnTo>
                    <a:lnTo>
                      <a:pt x="2" y="4"/>
                    </a:lnTo>
                    <a:lnTo>
                      <a:pt x="2" y="2"/>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41" name="Freeform 358"/>
              <p:cNvSpPr>
                <a:spLocks/>
              </p:cNvSpPr>
              <p:nvPr/>
            </p:nvSpPr>
            <p:spPr bwMode="auto">
              <a:xfrm>
                <a:off x="4322" y="3675"/>
                <a:ext cx="8" cy="6"/>
              </a:xfrm>
              <a:custGeom>
                <a:avLst/>
                <a:gdLst>
                  <a:gd name="T0" fmla="*/ 6 w 8"/>
                  <a:gd name="T1" fmla="*/ 0 h 6"/>
                  <a:gd name="T2" fmla="*/ 6 w 8"/>
                  <a:gd name="T3" fmla="*/ 0 h 6"/>
                  <a:gd name="T4" fmla="*/ 8 w 8"/>
                  <a:gd name="T5" fmla="*/ 2 h 6"/>
                  <a:gd name="T6" fmla="*/ 8 w 8"/>
                  <a:gd name="T7" fmla="*/ 4 h 6"/>
                  <a:gd name="T8" fmla="*/ 6 w 8"/>
                  <a:gd name="T9" fmla="*/ 4 h 6"/>
                  <a:gd name="T10" fmla="*/ 4 w 8"/>
                  <a:gd name="T11" fmla="*/ 4 h 6"/>
                  <a:gd name="T12" fmla="*/ 2 w 8"/>
                  <a:gd name="T13" fmla="*/ 6 h 6"/>
                  <a:gd name="T14" fmla="*/ 2 w 8"/>
                  <a:gd name="T15" fmla="*/ 4 h 6"/>
                  <a:gd name="T16" fmla="*/ 0 w 8"/>
                  <a:gd name="T17" fmla="*/ 2 h 6"/>
                  <a:gd name="T18" fmla="*/ 0 w 8"/>
                  <a:gd name="T19" fmla="*/ 2 h 6"/>
                  <a:gd name="T20" fmla="*/ 2 w 8"/>
                  <a:gd name="T21" fmla="*/ 0 h 6"/>
                  <a:gd name="T22" fmla="*/ 6 w 8"/>
                  <a:gd name="T23" fmla="*/ 0 h 6"/>
                  <a:gd name="T24" fmla="*/ 6 w 8"/>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6" y="0"/>
                    </a:moveTo>
                    <a:lnTo>
                      <a:pt x="6" y="0"/>
                    </a:lnTo>
                    <a:lnTo>
                      <a:pt x="8" y="2"/>
                    </a:lnTo>
                    <a:lnTo>
                      <a:pt x="8" y="4"/>
                    </a:lnTo>
                    <a:lnTo>
                      <a:pt x="6" y="4"/>
                    </a:lnTo>
                    <a:lnTo>
                      <a:pt x="4" y="4"/>
                    </a:lnTo>
                    <a:lnTo>
                      <a:pt x="2" y="6"/>
                    </a:lnTo>
                    <a:lnTo>
                      <a:pt x="2" y="4"/>
                    </a:lnTo>
                    <a:lnTo>
                      <a:pt x="0" y="2"/>
                    </a:lnTo>
                    <a:lnTo>
                      <a:pt x="0" y="2"/>
                    </a:lnTo>
                    <a:lnTo>
                      <a:pt x="2"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42" name="Freeform 359"/>
              <p:cNvSpPr>
                <a:spLocks/>
              </p:cNvSpPr>
              <p:nvPr/>
            </p:nvSpPr>
            <p:spPr bwMode="auto">
              <a:xfrm>
                <a:off x="4356" y="3677"/>
                <a:ext cx="10" cy="12"/>
              </a:xfrm>
              <a:custGeom>
                <a:avLst/>
                <a:gdLst>
                  <a:gd name="T0" fmla="*/ 2 w 10"/>
                  <a:gd name="T1" fmla="*/ 2 h 12"/>
                  <a:gd name="T2" fmla="*/ 4 w 10"/>
                  <a:gd name="T3" fmla="*/ 0 h 12"/>
                  <a:gd name="T4" fmla="*/ 6 w 10"/>
                  <a:gd name="T5" fmla="*/ 0 h 12"/>
                  <a:gd name="T6" fmla="*/ 8 w 10"/>
                  <a:gd name="T7" fmla="*/ 0 h 12"/>
                  <a:gd name="T8" fmla="*/ 8 w 10"/>
                  <a:gd name="T9" fmla="*/ 0 h 12"/>
                  <a:gd name="T10" fmla="*/ 10 w 10"/>
                  <a:gd name="T11" fmla="*/ 0 h 12"/>
                  <a:gd name="T12" fmla="*/ 10 w 10"/>
                  <a:gd name="T13" fmla="*/ 2 h 12"/>
                  <a:gd name="T14" fmla="*/ 8 w 10"/>
                  <a:gd name="T15" fmla="*/ 4 h 12"/>
                  <a:gd name="T16" fmla="*/ 6 w 10"/>
                  <a:gd name="T17" fmla="*/ 10 h 12"/>
                  <a:gd name="T18" fmla="*/ 4 w 10"/>
                  <a:gd name="T19" fmla="*/ 10 h 12"/>
                  <a:gd name="T20" fmla="*/ 2 w 10"/>
                  <a:gd name="T21" fmla="*/ 12 h 12"/>
                  <a:gd name="T22" fmla="*/ 0 w 10"/>
                  <a:gd name="T23" fmla="*/ 12 h 12"/>
                  <a:gd name="T24" fmla="*/ 0 w 10"/>
                  <a:gd name="T25" fmla="*/ 10 h 12"/>
                  <a:gd name="T26" fmla="*/ 0 w 10"/>
                  <a:gd name="T27" fmla="*/ 8 h 12"/>
                  <a:gd name="T28" fmla="*/ 2 w 10"/>
                  <a:gd name="T29" fmla="*/ 8 h 12"/>
                  <a:gd name="T30" fmla="*/ 2 w 10"/>
                  <a:gd name="T31" fmla="*/ 6 h 12"/>
                  <a:gd name="T32" fmla="*/ 2 w 10"/>
                  <a:gd name="T33" fmla="*/ 6 h 12"/>
                  <a:gd name="T34" fmla="*/ 2 w 10"/>
                  <a:gd name="T35" fmla="*/ 4 h 12"/>
                  <a:gd name="T36" fmla="*/ 2 w 10"/>
                  <a:gd name="T37" fmla="*/ 2 h 12"/>
                  <a:gd name="T38" fmla="*/ 2 w 10"/>
                  <a:gd name="T39" fmla="*/ 2 h 12"/>
                  <a:gd name="T40" fmla="*/ 2 w 10"/>
                  <a:gd name="T4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2" y="2"/>
                    </a:moveTo>
                    <a:lnTo>
                      <a:pt x="4" y="0"/>
                    </a:lnTo>
                    <a:lnTo>
                      <a:pt x="6" y="0"/>
                    </a:lnTo>
                    <a:lnTo>
                      <a:pt x="8" y="0"/>
                    </a:lnTo>
                    <a:lnTo>
                      <a:pt x="8" y="0"/>
                    </a:lnTo>
                    <a:lnTo>
                      <a:pt x="10" y="0"/>
                    </a:lnTo>
                    <a:lnTo>
                      <a:pt x="10" y="2"/>
                    </a:lnTo>
                    <a:lnTo>
                      <a:pt x="8" y="4"/>
                    </a:lnTo>
                    <a:lnTo>
                      <a:pt x="6" y="10"/>
                    </a:lnTo>
                    <a:lnTo>
                      <a:pt x="4" y="10"/>
                    </a:lnTo>
                    <a:lnTo>
                      <a:pt x="2" y="12"/>
                    </a:lnTo>
                    <a:lnTo>
                      <a:pt x="0" y="12"/>
                    </a:lnTo>
                    <a:lnTo>
                      <a:pt x="0" y="10"/>
                    </a:lnTo>
                    <a:lnTo>
                      <a:pt x="0" y="8"/>
                    </a:lnTo>
                    <a:lnTo>
                      <a:pt x="2" y="8"/>
                    </a:lnTo>
                    <a:lnTo>
                      <a:pt x="2" y="6"/>
                    </a:lnTo>
                    <a:lnTo>
                      <a:pt x="2" y="6"/>
                    </a:lnTo>
                    <a:lnTo>
                      <a:pt x="2" y="4"/>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1143" name="Freeform 360"/>
              <p:cNvSpPr>
                <a:spLocks/>
              </p:cNvSpPr>
              <p:nvPr/>
            </p:nvSpPr>
            <p:spPr bwMode="auto">
              <a:xfrm>
                <a:off x="4308" y="3681"/>
                <a:ext cx="2" cy="6"/>
              </a:xfrm>
              <a:custGeom>
                <a:avLst/>
                <a:gdLst>
                  <a:gd name="T0" fmla="*/ 2 w 2"/>
                  <a:gd name="T1" fmla="*/ 2 h 6"/>
                  <a:gd name="T2" fmla="*/ 2 w 2"/>
                  <a:gd name="T3" fmla="*/ 4 h 6"/>
                  <a:gd name="T4" fmla="*/ 2 w 2"/>
                  <a:gd name="T5" fmla="*/ 6 h 6"/>
                  <a:gd name="T6" fmla="*/ 0 w 2"/>
                  <a:gd name="T7" fmla="*/ 4 h 6"/>
                  <a:gd name="T8" fmla="*/ 0 w 2"/>
                  <a:gd name="T9" fmla="*/ 2 h 6"/>
                  <a:gd name="T10" fmla="*/ 0 w 2"/>
                  <a:gd name="T11" fmla="*/ 0 h 6"/>
                  <a:gd name="T12" fmla="*/ 2 w 2"/>
                  <a:gd name="T13" fmla="*/ 2 h 6"/>
                  <a:gd name="T14" fmla="*/ 2 w 2"/>
                  <a:gd name="T15" fmla="*/ 2 h 6"/>
                  <a:gd name="T16" fmla="*/ 2 w 2"/>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2"/>
                    </a:moveTo>
                    <a:lnTo>
                      <a:pt x="2" y="4"/>
                    </a:lnTo>
                    <a:lnTo>
                      <a:pt x="2" y="6"/>
                    </a:lnTo>
                    <a:lnTo>
                      <a:pt x="0" y="4"/>
                    </a:lnTo>
                    <a:lnTo>
                      <a:pt x="0" y="2"/>
                    </a:lnTo>
                    <a:lnTo>
                      <a:pt x="0" y="0"/>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1144" name="Freeform 361"/>
              <p:cNvSpPr>
                <a:spLocks/>
              </p:cNvSpPr>
              <p:nvPr/>
            </p:nvSpPr>
            <p:spPr bwMode="auto">
              <a:xfrm>
                <a:off x="4328" y="3685"/>
                <a:ext cx="6" cy="6"/>
              </a:xfrm>
              <a:custGeom>
                <a:avLst/>
                <a:gdLst>
                  <a:gd name="T0" fmla="*/ 4 w 6"/>
                  <a:gd name="T1" fmla="*/ 0 h 6"/>
                  <a:gd name="T2" fmla="*/ 6 w 6"/>
                  <a:gd name="T3" fmla="*/ 2 h 6"/>
                  <a:gd name="T4" fmla="*/ 6 w 6"/>
                  <a:gd name="T5" fmla="*/ 4 h 6"/>
                  <a:gd name="T6" fmla="*/ 6 w 6"/>
                  <a:gd name="T7" fmla="*/ 6 h 6"/>
                  <a:gd name="T8" fmla="*/ 4 w 6"/>
                  <a:gd name="T9" fmla="*/ 4 h 6"/>
                  <a:gd name="T10" fmla="*/ 2 w 6"/>
                  <a:gd name="T11" fmla="*/ 2 h 6"/>
                  <a:gd name="T12" fmla="*/ 0 w 6"/>
                  <a:gd name="T13" fmla="*/ 0 h 6"/>
                  <a:gd name="T14" fmla="*/ 0 w 6"/>
                  <a:gd name="T15" fmla="*/ 0 h 6"/>
                  <a:gd name="T16" fmla="*/ 4 w 6"/>
                  <a:gd name="T17" fmla="*/ 0 h 6"/>
                  <a:gd name="T18" fmla="*/ 4 w 6"/>
                  <a:gd name="T19" fmla="*/ 0 h 6"/>
                  <a:gd name="T20" fmla="*/ 4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0"/>
                    </a:moveTo>
                    <a:lnTo>
                      <a:pt x="6" y="2"/>
                    </a:lnTo>
                    <a:lnTo>
                      <a:pt x="6" y="4"/>
                    </a:lnTo>
                    <a:lnTo>
                      <a:pt x="6" y="6"/>
                    </a:lnTo>
                    <a:lnTo>
                      <a:pt x="4" y="4"/>
                    </a:lnTo>
                    <a:lnTo>
                      <a:pt x="2" y="2"/>
                    </a:lnTo>
                    <a:lnTo>
                      <a:pt x="0" y="0"/>
                    </a:lnTo>
                    <a:lnTo>
                      <a:pt x="0"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45" name="Freeform 362"/>
              <p:cNvSpPr>
                <a:spLocks/>
              </p:cNvSpPr>
              <p:nvPr/>
            </p:nvSpPr>
            <p:spPr bwMode="auto">
              <a:xfrm>
                <a:off x="4324" y="3687"/>
                <a:ext cx="8" cy="6"/>
              </a:xfrm>
              <a:custGeom>
                <a:avLst/>
                <a:gdLst>
                  <a:gd name="T0" fmla="*/ 4 w 8"/>
                  <a:gd name="T1" fmla="*/ 2 h 6"/>
                  <a:gd name="T2" fmla="*/ 6 w 8"/>
                  <a:gd name="T3" fmla="*/ 2 h 6"/>
                  <a:gd name="T4" fmla="*/ 8 w 8"/>
                  <a:gd name="T5" fmla="*/ 4 h 6"/>
                  <a:gd name="T6" fmla="*/ 6 w 8"/>
                  <a:gd name="T7" fmla="*/ 6 h 6"/>
                  <a:gd name="T8" fmla="*/ 4 w 8"/>
                  <a:gd name="T9" fmla="*/ 6 h 6"/>
                  <a:gd name="T10" fmla="*/ 0 w 8"/>
                  <a:gd name="T11" fmla="*/ 4 h 6"/>
                  <a:gd name="T12" fmla="*/ 0 w 8"/>
                  <a:gd name="T13" fmla="*/ 2 h 6"/>
                  <a:gd name="T14" fmla="*/ 2 w 8"/>
                  <a:gd name="T15" fmla="*/ 0 h 6"/>
                  <a:gd name="T16" fmla="*/ 4 w 8"/>
                  <a:gd name="T17" fmla="*/ 2 h 6"/>
                  <a:gd name="T18" fmla="*/ 4 w 8"/>
                  <a:gd name="T19" fmla="*/ 2 h 6"/>
                  <a:gd name="T20" fmla="*/ 4 w 8"/>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4" y="2"/>
                    </a:moveTo>
                    <a:lnTo>
                      <a:pt x="6" y="2"/>
                    </a:lnTo>
                    <a:lnTo>
                      <a:pt x="8" y="4"/>
                    </a:lnTo>
                    <a:lnTo>
                      <a:pt x="6" y="6"/>
                    </a:lnTo>
                    <a:lnTo>
                      <a:pt x="4" y="6"/>
                    </a:lnTo>
                    <a:lnTo>
                      <a:pt x="0" y="4"/>
                    </a:lnTo>
                    <a:lnTo>
                      <a:pt x="0" y="2"/>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146" name="Freeform 363"/>
              <p:cNvSpPr>
                <a:spLocks/>
              </p:cNvSpPr>
              <p:nvPr/>
            </p:nvSpPr>
            <p:spPr bwMode="auto">
              <a:xfrm>
                <a:off x="4304" y="3689"/>
                <a:ext cx="8" cy="8"/>
              </a:xfrm>
              <a:custGeom>
                <a:avLst/>
                <a:gdLst>
                  <a:gd name="T0" fmla="*/ 4 w 8"/>
                  <a:gd name="T1" fmla="*/ 2 h 8"/>
                  <a:gd name="T2" fmla="*/ 8 w 8"/>
                  <a:gd name="T3" fmla="*/ 4 h 8"/>
                  <a:gd name="T4" fmla="*/ 8 w 8"/>
                  <a:gd name="T5" fmla="*/ 4 h 8"/>
                  <a:gd name="T6" fmla="*/ 8 w 8"/>
                  <a:gd name="T7" fmla="*/ 6 h 8"/>
                  <a:gd name="T8" fmla="*/ 8 w 8"/>
                  <a:gd name="T9" fmla="*/ 8 h 8"/>
                  <a:gd name="T10" fmla="*/ 4 w 8"/>
                  <a:gd name="T11" fmla="*/ 6 h 8"/>
                  <a:gd name="T12" fmla="*/ 2 w 8"/>
                  <a:gd name="T13" fmla="*/ 4 h 8"/>
                  <a:gd name="T14" fmla="*/ 0 w 8"/>
                  <a:gd name="T15" fmla="*/ 2 h 8"/>
                  <a:gd name="T16" fmla="*/ 2 w 8"/>
                  <a:gd name="T17" fmla="*/ 0 h 8"/>
                  <a:gd name="T18" fmla="*/ 4 w 8"/>
                  <a:gd name="T19" fmla="*/ 2 h 8"/>
                  <a:gd name="T20" fmla="*/ 4 w 8"/>
                  <a:gd name="T21" fmla="*/ 2 h 8"/>
                  <a:gd name="T22" fmla="*/ 4 w 8"/>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4" y="2"/>
                    </a:moveTo>
                    <a:lnTo>
                      <a:pt x="8" y="4"/>
                    </a:lnTo>
                    <a:lnTo>
                      <a:pt x="8" y="4"/>
                    </a:lnTo>
                    <a:lnTo>
                      <a:pt x="8" y="6"/>
                    </a:lnTo>
                    <a:lnTo>
                      <a:pt x="8" y="8"/>
                    </a:lnTo>
                    <a:lnTo>
                      <a:pt x="4" y="6"/>
                    </a:lnTo>
                    <a:lnTo>
                      <a:pt x="2" y="4"/>
                    </a:lnTo>
                    <a:lnTo>
                      <a:pt x="0" y="2"/>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147" name="Freeform 364"/>
              <p:cNvSpPr>
                <a:spLocks/>
              </p:cNvSpPr>
              <p:nvPr/>
            </p:nvSpPr>
            <p:spPr bwMode="auto">
              <a:xfrm>
                <a:off x="4318" y="3699"/>
                <a:ext cx="12" cy="6"/>
              </a:xfrm>
              <a:custGeom>
                <a:avLst/>
                <a:gdLst>
                  <a:gd name="T0" fmla="*/ 8 w 12"/>
                  <a:gd name="T1" fmla="*/ 2 h 6"/>
                  <a:gd name="T2" fmla="*/ 10 w 12"/>
                  <a:gd name="T3" fmla="*/ 0 h 6"/>
                  <a:gd name="T4" fmla="*/ 12 w 12"/>
                  <a:gd name="T5" fmla="*/ 0 h 6"/>
                  <a:gd name="T6" fmla="*/ 10 w 12"/>
                  <a:gd name="T7" fmla="*/ 4 h 6"/>
                  <a:gd name="T8" fmla="*/ 6 w 12"/>
                  <a:gd name="T9" fmla="*/ 6 h 6"/>
                  <a:gd name="T10" fmla="*/ 2 w 12"/>
                  <a:gd name="T11" fmla="*/ 6 h 6"/>
                  <a:gd name="T12" fmla="*/ 0 w 12"/>
                  <a:gd name="T13" fmla="*/ 4 h 6"/>
                  <a:gd name="T14" fmla="*/ 4 w 12"/>
                  <a:gd name="T15" fmla="*/ 0 h 6"/>
                  <a:gd name="T16" fmla="*/ 8 w 12"/>
                  <a:gd name="T17" fmla="*/ 2 h 6"/>
                  <a:gd name="T18" fmla="*/ 8 w 12"/>
                  <a:gd name="T19" fmla="*/ 2 h 6"/>
                  <a:gd name="T20" fmla="*/ 8 w 12"/>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6">
                    <a:moveTo>
                      <a:pt x="8" y="2"/>
                    </a:moveTo>
                    <a:lnTo>
                      <a:pt x="10" y="0"/>
                    </a:lnTo>
                    <a:lnTo>
                      <a:pt x="12" y="0"/>
                    </a:lnTo>
                    <a:lnTo>
                      <a:pt x="10" y="4"/>
                    </a:lnTo>
                    <a:lnTo>
                      <a:pt x="6" y="6"/>
                    </a:lnTo>
                    <a:lnTo>
                      <a:pt x="2" y="6"/>
                    </a:lnTo>
                    <a:lnTo>
                      <a:pt x="0" y="4"/>
                    </a:lnTo>
                    <a:lnTo>
                      <a:pt x="4" y="0"/>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1148" name="Freeform 365"/>
              <p:cNvSpPr>
                <a:spLocks/>
              </p:cNvSpPr>
              <p:nvPr/>
            </p:nvSpPr>
            <p:spPr bwMode="auto">
              <a:xfrm>
                <a:off x="4322" y="3703"/>
                <a:ext cx="12" cy="14"/>
              </a:xfrm>
              <a:custGeom>
                <a:avLst/>
                <a:gdLst>
                  <a:gd name="T0" fmla="*/ 4 w 12"/>
                  <a:gd name="T1" fmla="*/ 2 h 14"/>
                  <a:gd name="T2" fmla="*/ 6 w 12"/>
                  <a:gd name="T3" fmla="*/ 2 h 14"/>
                  <a:gd name="T4" fmla="*/ 10 w 12"/>
                  <a:gd name="T5" fmla="*/ 0 h 14"/>
                  <a:gd name="T6" fmla="*/ 10 w 12"/>
                  <a:gd name="T7" fmla="*/ 2 h 14"/>
                  <a:gd name="T8" fmla="*/ 12 w 12"/>
                  <a:gd name="T9" fmla="*/ 4 h 14"/>
                  <a:gd name="T10" fmla="*/ 12 w 12"/>
                  <a:gd name="T11" fmla="*/ 6 h 14"/>
                  <a:gd name="T12" fmla="*/ 10 w 12"/>
                  <a:gd name="T13" fmla="*/ 8 h 14"/>
                  <a:gd name="T14" fmla="*/ 8 w 12"/>
                  <a:gd name="T15" fmla="*/ 8 h 14"/>
                  <a:gd name="T16" fmla="*/ 6 w 12"/>
                  <a:gd name="T17" fmla="*/ 10 h 14"/>
                  <a:gd name="T18" fmla="*/ 4 w 12"/>
                  <a:gd name="T19" fmla="*/ 12 h 14"/>
                  <a:gd name="T20" fmla="*/ 4 w 12"/>
                  <a:gd name="T21" fmla="*/ 14 h 14"/>
                  <a:gd name="T22" fmla="*/ 2 w 12"/>
                  <a:gd name="T23" fmla="*/ 14 h 14"/>
                  <a:gd name="T24" fmla="*/ 2 w 12"/>
                  <a:gd name="T25" fmla="*/ 12 h 14"/>
                  <a:gd name="T26" fmla="*/ 2 w 12"/>
                  <a:gd name="T27" fmla="*/ 10 h 14"/>
                  <a:gd name="T28" fmla="*/ 0 w 12"/>
                  <a:gd name="T29" fmla="*/ 6 h 14"/>
                  <a:gd name="T30" fmla="*/ 2 w 12"/>
                  <a:gd name="T31" fmla="*/ 4 h 14"/>
                  <a:gd name="T32" fmla="*/ 4 w 12"/>
                  <a:gd name="T33" fmla="*/ 2 h 14"/>
                  <a:gd name="T34" fmla="*/ 4 w 12"/>
                  <a:gd name="T35" fmla="*/ 2 h 14"/>
                  <a:gd name="T36" fmla="*/ 4 w 12"/>
                  <a:gd name="T3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4">
                    <a:moveTo>
                      <a:pt x="4" y="2"/>
                    </a:moveTo>
                    <a:lnTo>
                      <a:pt x="6" y="2"/>
                    </a:lnTo>
                    <a:lnTo>
                      <a:pt x="10" y="0"/>
                    </a:lnTo>
                    <a:lnTo>
                      <a:pt x="10" y="2"/>
                    </a:lnTo>
                    <a:lnTo>
                      <a:pt x="12" y="4"/>
                    </a:lnTo>
                    <a:lnTo>
                      <a:pt x="12" y="6"/>
                    </a:lnTo>
                    <a:lnTo>
                      <a:pt x="10" y="8"/>
                    </a:lnTo>
                    <a:lnTo>
                      <a:pt x="8" y="8"/>
                    </a:lnTo>
                    <a:lnTo>
                      <a:pt x="6" y="10"/>
                    </a:lnTo>
                    <a:lnTo>
                      <a:pt x="4" y="12"/>
                    </a:lnTo>
                    <a:lnTo>
                      <a:pt x="4" y="14"/>
                    </a:lnTo>
                    <a:lnTo>
                      <a:pt x="2" y="14"/>
                    </a:lnTo>
                    <a:lnTo>
                      <a:pt x="2" y="12"/>
                    </a:lnTo>
                    <a:lnTo>
                      <a:pt x="2" y="10"/>
                    </a:lnTo>
                    <a:lnTo>
                      <a:pt x="0" y="6"/>
                    </a:lnTo>
                    <a:lnTo>
                      <a:pt x="2" y="4"/>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149" name="Freeform 366"/>
              <p:cNvSpPr>
                <a:spLocks/>
              </p:cNvSpPr>
              <p:nvPr/>
            </p:nvSpPr>
            <p:spPr bwMode="auto">
              <a:xfrm>
                <a:off x="4372" y="3709"/>
                <a:ext cx="6" cy="10"/>
              </a:xfrm>
              <a:custGeom>
                <a:avLst/>
                <a:gdLst>
                  <a:gd name="T0" fmla="*/ 4 w 6"/>
                  <a:gd name="T1" fmla="*/ 0 h 10"/>
                  <a:gd name="T2" fmla="*/ 4 w 6"/>
                  <a:gd name="T3" fmla="*/ 0 h 10"/>
                  <a:gd name="T4" fmla="*/ 6 w 6"/>
                  <a:gd name="T5" fmla="*/ 0 h 10"/>
                  <a:gd name="T6" fmla="*/ 6 w 6"/>
                  <a:gd name="T7" fmla="*/ 6 h 10"/>
                  <a:gd name="T8" fmla="*/ 4 w 6"/>
                  <a:gd name="T9" fmla="*/ 8 h 10"/>
                  <a:gd name="T10" fmla="*/ 2 w 6"/>
                  <a:gd name="T11" fmla="*/ 10 h 10"/>
                  <a:gd name="T12" fmla="*/ 0 w 6"/>
                  <a:gd name="T13" fmla="*/ 8 h 10"/>
                  <a:gd name="T14" fmla="*/ 0 w 6"/>
                  <a:gd name="T15" fmla="*/ 6 h 10"/>
                  <a:gd name="T16" fmla="*/ 0 w 6"/>
                  <a:gd name="T17" fmla="*/ 4 h 10"/>
                  <a:gd name="T18" fmla="*/ 0 w 6"/>
                  <a:gd name="T19" fmla="*/ 2 h 10"/>
                  <a:gd name="T20" fmla="*/ 0 w 6"/>
                  <a:gd name="T21" fmla="*/ 2 h 10"/>
                  <a:gd name="T22" fmla="*/ 2 w 6"/>
                  <a:gd name="T23" fmla="*/ 2 h 10"/>
                  <a:gd name="T24" fmla="*/ 4 w 6"/>
                  <a:gd name="T25" fmla="*/ 0 h 10"/>
                  <a:gd name="T26" fmla="*/ 4 w 6"/>
                  <a:gd name="T27" fmla="*/ 0 h 10"/>
                  <a:gd name="T28" fmla="*/ 4 w 6"/>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0">
                    <a:moveTo>
                      <a:pt x="4" y="0"/>
                    </a:moveTo>
                    <a:lnTo>
                      <a:pt x="4" y="0"/>
                    </a:lnTo>
                    <a:lnTo>
                      <a:pt x="6" y="0"/>
                    </a:lnTo>
                    <a:lnTo>
                      <a:pt x="6" y="6"/>
                    </a:lnTo>
                    <a:lnTo>
                      <a:pt x="4" y="8"/>
                    </a:lnTo>
                    <a:lnTo>
                      <a:pt x="2" y="10"/>
                    </a:lnTo>
                    <a:lnTo>
                      <a:pt x="0" y="8"/>
                    </a:lnTo>
                    <a:lnTo>
                      <a:pt x="0" y="6"/>
                    </a:lnTo>
                    <a:lnTo>
                      <a:pt x="0" y="4"/>
                    </a:lnTo>
                    <a:lnTo>
                      <a:pt x="0" y="2"/>
                    </a:lnTo>
                    <a:lnTo>
                      <a:pt x="0" y="2"/>
                    </a:lnTo>
                    <a:lnTo>
                      <a:pt x="2" y="2"/>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50" name="Freeform 367"/>
              <p:cNvSpPr>
                <a:spLocks/>
              </p:cNvSpPr>
              <p:nvPr/>
            </p:nvSpPr>
            <p:spPr bwMode="auto">
              <a:xfrm>
                <a:off x="4340" y="3713"/>
                <a:ext cx="36" cy="40"/>
              </a:xfrm>
              <a:custGeom>
                <a:avLst/>
                <a:gdLst>
                  <a:gd name="T0" fmla="*/ 10 w 36"/>
                  <a:gd name="T1" fmla="*/ 30 h 40"/>
                  <a:gd name="T2" fmla="*/ 4 w 36"/>
                  <a:gd name="T3" fmla="*/ 28 h 40"/>
                  <a:gd name="T4" fmla="*/ 2 w 36"/>
                  <a:gd name="T5" fmla="*/ 28 h 40"/>
                  <a:gd name="T6" fmla="*/ 0 w 36"/>
                  <a:gd name="T7" fmla="*/ 26 h 40"/>
                  <a:gd name="T8" fmla="*/ 0 w 36"/>
                  <a:gd name="T9" fmla="*/ 24 h 40"/>
                  <a:gd name="T10" fmla="*/ 4 w 36"/>
                  <a:gd name="T11" fmla="*/ 20 h 40"/>
                  <a:gd name="T12" fmla="*/ 6 w 36"/>
                  <a:gd name="T13" fmla="*/ 18 h 40"/>
                  <a:gd name="T14" fmla="*/ 6 w 36"/>
                  <a:gd name="T15" fmla="*/ 16 h 40"/>
                  <a:gd name="T16" fmla="*/ 6 w 36"/>
                  <a:gd name="T17" fmla="*/ 14 h 40"/>
                  <a:gd name="T18" fmla="*/ 8 w 36"/>
                  <a:gd name="T19" fmla="*/ 12 h 40"/>
                  <a:gd name="T20" fmla="*/ 10 w 36"/>
                  <a:gd name="T21" fmla="*/ 8 h 40"/>
                  <a:gd name="T22" fmla="*/ 12 w 36"/>
                  <a:gd name="T23" fmla="*/ 4 h 40"/>
                  <a:gd name="T24" fmla="*/ 16 w 36"/>
                  <a:gd name="T25" fmla="*/ 2 h 40"/>
                  <a:gd name="T26" fmla="*/ 18 w 36"/>
                  <a:gd name="T27" fmla="*/ 0 h 40"/>
                  <a:gd name="T28" fmla="*/ 20 w 36"/>
                  <a:gd name="T29" fmla="*/ 0 h 40"/>
                  <a:gd name="T30" fmla="*/ 20 w 36"/>
                  <a:gd name="T31" fmla="*/ 0 h 40"/>
                  <a:gd name="T32" fmla="*/ 20 w 36"/>
                  <a:gd name="T33" fmla="*/ 4 h 40"/>
                  <a:gd name="T34" fmla="*/ 18 w 36"/>
                  <a:gd name="T35" fmla="*/ 8 h 40"/>
                  <a:gd name="T36" fmla="*/ 16 w 36"/>
                  <a:gd name="T37" fmla="*/ 10 h 40"/>
                  <a:gd name="T38" fmla="*/ 12 w 36"/>
                  <a:gd name="T39" fmla="*/ 12 h 40"/>
                  <a:gd name="T40" fmla="*/ 10 w 36"/>
                  <a:gd name="T41" fmla="*/ 14 h 40"/>
                  <a:gd name="T42" fmla="*/ 10 w 36"/>
                  <a:gd name="T43" fmla="*/ 20 h 40"/>
                  <a:gd name="T44" fmla="*/ 12 w 36"/>
                  <a:gd name="T45" fmla="*/ 20 h 40"/>
                  <a:gd name="T46" fmla="*/ 14 w 36"/>
                  <a:gd name="T47" fmla="*/ 18 h 40"/>
                  <a:gd name="T48" fmla="*/ 18 w 36"/>
                  <a:gd name="T49" fmla="*/ 18 h 40"/>
                  <a:gd name="T50" fmla="*/ 20 w 36"/>
                  <a:gd name="T51" fmla="*/ 20 h 40"/>
                  <a:gd name="T52" fmla="*/ 18 w 36"/>
                  <a:gd name="T53" fmla="*/ 22 h 40"/>
                  <a:gd name="T54" fmla="*/ 16 w 36"/>
                  <a:gd name="T55" fmla="*/ 22 h 40"/>
                  <a:gd name="T56" fmla="*/ 14 w 36"/>
                  <a:gd name="T57" fmla="*/ 24 h 40"/>
                  <a:gd name="T58" fmla="*/ 20 w 36"/>
                  <a:gd name="T59" fmla="*/ 26 h 40"/>
                  <a:gd name="T60" fmla="*/ 22 w 36"/>
                  <a:gd name="T61" fmla="*/ 26 h 40"/>
                  <a:gd name="T62" fmla="*/ 22 w 36"/>
                  <a:gd name="T63" fmla="*/ 28 h 40"/>
                  <a:gd name="T64" fmla="*/ 24 w 36"/>
                  <a:gd name="T65" fmla="*/ 28 h 40"/>
                  <a:gd name="T66" fmla="*/ 24 w 36"/>
                  <a:gd name="T67" fmla="*/ 26 h 40"/>
                  <a:gd name="T68" fmla="*/ 28 w 36"/>
                  <a:gd name="T69" fmla="*/ 24 h 40"/>
                  <a:gd name="T70" fmla="*/ 28 w 36"/>
                  <a:gd name="T71" fmla="*/ 28 h 40"/>
                  <a:gd name="T72" fmla="*/ 28 w 36"/>
                  <a:gd name="T73" fmla="*/ 30 h 40"/>
                  <a:gd name="T74" fmla="*/ 28 w 36"/>
                  <a:gd name="T75" fmla="*/ 32 h 40"/>
                  <a:gd name="T76" fmla="*/ 30 w 36"/>
                  <a:gd name="T77" fmla="*/ 32 h 40"/>
                  <a:gd name="T78" fmla="*/ 32 w 36"/>
                  <a:gd name="T79" fmla="*/ 32 h 40"/>
                  <a:gd name="T80" fmla="*/ 36 w 36"/>
                  <a:gd name="T81" fmla="*/ 32 h 40"/>
                  <a:gd name="T82" fmla="*/ 36 w 36"/>
                  <a:gd name="T83" fmla="*/ 34 h 40"/>
                  <a:gd name="T84" fmla="*/ 36 w 36"/>
                  <a:gd name="T85" fmla="*/ 36 h 40"/>
                  <a:gd name="T86" fmla="*/ 34 w 36"/>
                  <a:gd name="T87" fmla="*/ 38 h 40"/>
                  <a:gd name="T88" fmla="*/ 32 w 36"/>
                  <a:gd name="T89" fmla="*/ 38 h 40"/>
                  <a:gd name="T90" fmla="*/ 30 w 36"/>
                  <a:gd name="T91" fmla="*/ 36 h 40"/>
                  <a:gd name="T92" fmla="*/ 28 w 36"/>
                  <a:gd name="T93" fmla="*/ 38 h 40"/>
                  <a:gd name="T94" fmla="*/ 26 w 36"/>
                  <a:gd name="T95" fmla="*/ 40 h 40"/>
                  <a:gd name="T96" fmla="*/ 24 w 36"/>
                  <a:gd name="T97" fmla="*/ 40 h 40"/>
                  <a:gd name="T98" fmla="*/ 18 w 36"/>
                  <a:gd name="T99" fmla="*/ 38 h 40"/>
                  <a:gd name="T100" fmla="*/ 16 w 36"/>
                  <a:gd name="T101" fmla="*/ 34 h 40"/>
                  <a:gd name="T102" fmla="*/ 14 w 36"/>
                  <a:gd name="T103" fmla="*/ 34 h 40"/>
                  <a:gd name="T104" fmla="*/ 12 w 36"/>
                  <a:gd name="T105" fmla="*/ 32 h 40"/>
                  <a:gd name="T106" fmla="*/ 10 w 36"/>
                  <a:gd name="T107" fmla="*/ 30 h 40"/>
                  <a:gd name="T108" fmla="*/ 10 w 36"/>
                  <a:gd name="T109" fmla="*/ 30 h 40"/>
                  <a:gd name="T110" fmla="*/ 10 w 36"/>
                  <a:gd name="T111"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 h="40">
                    <a:moveTo>
                      <a:pt x="10" y="30"/>
                    </a:moveTo>
                    <a:lnTo>
                      <a:pt x="4" y="28"/>
                    </a:lnTo>
                    <a:lnTo>
                      <a:pt x="2" y="28"/>
                    </a:lnTo>
                    <a:lnTo>
                      <a:pt x="0" y="26"/>
                    </a:lnTo>
                    <a:lnTo>
                      <a:pt x="0" y="24"/>
                    </a:lnTo>
                    <a:lnTo>
                      <a:pt x="4" y="20"/>
                    </a:lnTo>
                    <a:lnTo>
                      <a:pt x="6" y="18"/>
                    </a:lnTo>
                    <a:lnTo>
                      <a:pt x="6" y="16"/>
                    </a:lnTo>
                    <a:lnTo>
                      <a:pt x="6" y="14"/>
                    </a:lnTo>
                    <a:lnTo>
                      <a:pt x="8" y="12"/>
                    </a:lnTo>
                    <a:lnTo>
                      <a:pt x="10" y="8"/>
                    </a:lnTo>
                    <a:lnTo>
                      <a:pt x="12" y="4"/>
                    </a:lnTo>
                    <a:lnTo>
                      <a:pt x="16" y="2"/>
                    </a:lnTo>
                    <a:lnTo>
                      <a:pt x="18" y="0"/>
                    </a:lnTo>
                    <a:lnTo>
                      <a:pt x="20" y="0"/>
                    </a:lnTo>
                    <a:lnTo>
                      <a:pt x="20" y="0"/>
                    </a:lnTo>
                    <a:lnTo>
                      <a:pt x="20" y="4"/>
                    </a:lnTo>
                    <a:lnTo>
                      <a:pt x="18" y="8"/>
                    </a:lnTo>
                    <a:lnTo>
                      <a:pt x="16" y="10"/>
                    </a:lnTo>
                    <a:lnTo>
                      <a:pt x="12" y="12"/>
                    </a:lnTo>
                    <a:lnTo>
                      <a:pt x="10" y="14"/>
                    </a:lnTo>
                    <a:lnTo>
                      <a:pt x="10" y="20"/>
                    </a:lnTo>
                    <a:lnTo>
                      <a:pt x="12" y="20"/>
                    </a:lnTo>
                    <a:lnTo>
                      <a:pt x="14" y="18"/>
                    </a:lnTo>
                    <a:lnTo>
                      <a:pt x="18" y="18"/>
                    </a:lnTo>
                    <a:lnTo>
                      <a:pt x="20" y="20"/>
                    </a:lnTo>
                    <a:lnTo>
                      <a:pt x="18" y="22"/>
                    </a:lnTo>
                    <a:lnTo>
                      <a:pt x="16" y="22"/>
                    </a:lnTo>
                    <a:lnTo>
                      <a:pt x="14" y="24"/>
                    </a:lnTo>
                    <a:lnTo>
                      <a:pt x="20" y="26"/>
                    </a:lnTo>
                    <a:lnTo>
                      <a:pt x="22" y="26"/>
                    </a:lnTo>
                    <a:lnTo>
                      <a:pt x="22" y="28"/>
                    </a:lnTo>
                    <a:lnTo>
                      <a:pt x="24" y="28"/>
                    </a:lnTo>
                    <a:lnTo>
                      <a:pt x="24" y="26"/>
                    </a:lnTo>
                    <a:lnTo>
                      <a:pt x="28" y="24"/>
                    </a:lnTo>
                    <a:lnTo>
                      <a:pt x="28" y="28"/>
                    </a:lnTo>
                    <a:lnTo>
                      <a:pt x="28" y="30"/>
                    </a:lnTo>
                    <a:lnTo>
                      <a:pt x="28" y="32"/>
                    </a:lnTo>
                    <a:lnTo>
                      <a:pt x="30" y="32"/>
                    </a:lnTo>
                    <a:lnTo>
                      <a:pt x="32" y="32"/>
                    </a:lnTo>
                    <a:lnTo>
                      <a:pt x="36" y="32"/>
                    </a:lnTo>
                    <a:lnTo>
                      <a:pt x="36" y="34"/>
                    </a:lnTo>
                    <a:lnTo>
                      <a:pt x="36" y="36"/>
                    </a:lnTo>
                    <a:lnTo>
                      <a:pt x="34" y="38"/>
                    </a:lnTo>
                    <a:lnTo>
                      <a:pt x="32" y="38"/>
                    </a:lnTo>
                    <a:lnTo>
                      <a:pt x="30" y="36"/>
                    </a:lnTo>
                    <a:lnTo>
                      <a:pt x="28" y="38"/>
                    </a:lnTo>
                    <a:lnTo>
                      <a:pt x="26" y="40"/>
                    </a:lnTo>
                    <a:lnTo>
                      <a:pt x="24" y="40"/>
                    </a:lnTo>
                    <a:lnTo>
                      <a:pt x="18" y="38"/>
                    </a:lnTo>
                    <a:lnTo>
                      <a:pt x="16" y="34"/>
                    </a:lnTo>
                    <a:lnTo>
                      <a:pt x="14" y="34"/>
                    </a:lnTo>
                    <a:lnTo>
                      <a:pt x="12" y="32"/>
                    </a:lnTo>
                    <a:lnTo>
                      <a:pt x="10" y="30"/>
                    </a:lnTo>
                    <a:lnTo>
                      <a:pt x="10" y="30"/>
                    </a:lnTo>
                    <a:lnTo>
                      <a:pt x="10" y="30"/>
                    </a:lnTo>
                    <a:close/>
                  </a:path>
                </a:pathLst>
              </a:custGeom>
              <a:grpFill/>
              <a:ln w="3175" cmpd="sng">
                <a:solidFill>
                  <a:srgbClr val="000000"/>
                </a:solidFill>
                <a:round/>
                <a:headEnd/>
                <a:tailEnd/>
              </a:ln>
            </p:spPr>
            <p:txBody>
              <a:bodyPr/>
              <a:lstStyle/>
              <a:p>
                <a:endParaRPr lang="en-US" sz="2600" dirty="0"/>
              </a:p>
            </p:txBody>
          </p:sp>
          <p:sp>
            <p:nvSpPr>
              <p:cNvPr id="1151" name="Freeform 368"/>
              <p:cNvSpPr>
                <a:spLocks/>
              </p:cNvSpPr>
              <p:nvPr/>
            </p:nvSpPr>
            <p:spPr bwMode="auto">
              <a:xfrm>
                <a:off x="4384" y="3715"/>
                <a:ext cx="8" cy="8"/>
              </a:xfrm>
              <a:custGeom>
                <a:avLst/>
                <a:gdLst>
                  <a:gd name="T0" fmla="*/ 2 w 8"/>
                  <a:gd name="T1" fmla="*/ 6 h 8"/>
                  <a:gd name="T2" fmla="*/ 0 w 8"/>
                  <a:gd name="T3" fmla="*/ 6 h 8"/>
                  <a:gd name="T4" fmla="*/ 0 w 8"/>
                  <a:gd name="T5" fmla="*/ 6 h 8"/>
                  <a:gd name="T6" fmla="*/ 0 w 8"/>
                  <a:gd name="T7" fmla="*/ 4 h 8"/>
                  <a:gd name="T8" fmla="*/ 0 w 8"/>
                  <a:gd name="T9" fmla="*/ 2 h 8"/>
                  <a:gd name="T10" fmla="*/ 0 w 8"/>
                  <a:gd name="T11" fmla="*/ 0 h 8"/>
                  <a:gd name="T12" fmla="*/ 6 w 8"/>
                  <a:gd name="T13" fmla="*/ 0 h 8"/>
                  <a:gd name="T14" fmla="*/ 8 w 8"/>
                  <a:gd name="T15" fmla="*/ 0 h 8"/>
                  <a:gd name="T16" fmla="*/ 8 w 8"/>
                  <a:gd name="T17" fmla="*/ 0 h 8"/>
                  <a:gd name="T18" fmla="*/ 8 w 8"/>
                  <a:gd name="T19" fmla="*/ 2 h 8"/>
                  <a:gd name="T20" fmla="*/ 8 w 8"/>
                  <a:gd name="T21" fmla="*/ 2 h 8"/>
                  <a:gd name="T22" fmla="*/ 6 w 8"/>
                  <a:gd name="T23" fmla="*/ 6 h 8"/>
                  <a:gd name="T24" fmla="*/ 6 w 8"/>
                  <a:gd name="T25" fmla="*/ 8 h 8"/>
                  <a:gd name="T26" fmla="*/ 4 w 8"/>
                  <a:gd name="T27" fmla="*/ 8 h 8"/>
                  <a:gd name="T28" fmla="*/ 4 w 8"/>
                  <a:gd name="T29" fmla="*/ 6 h 8"/>
                  <a:gd name="T30" fmla="*/ 2 w 8"/>
                  <a:gd name="T31" fmla="*/ 6 h 8"/>
                  <a:gd name="T32" fmla="*/ 2 w 8"/>
                  <a:gd name="T33" fmla="*/ 6 h 8"/>
                  <a:gd name="T34" fmla="*/ 2 w 8"/>
                  <a:gd name="T3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8">
                    <a:moveTo>
                      <a:pt x="2" y="6"/>
                    </a:moveTo>
                    <a:lnTo>
                      <a:pt x="0" y="6"/>
                    </a:lnTo>
                    <a:lnTo>
                      <a:pt x="0" y="6"/>
                    </a:lnTo>
                    <a:lnTo>
                      <a:pt x="0" y="4"/>
                    </a:lnTo>
                    <a:lnTo>
                      <a:pt x="0" y="2"/>
                    </a:lnTo>
                    <a:lnTo>
                      <a:pt x="0" y="0"/>
                    </a:lnTo>
                    <a:lnTo>
                      <a:pt x="6" y="0"/>
                    </a:lnTo>
                    <a:lnTo>
                      <a:pt x="8" y="0"/>
                    </a:lnTo>
                    <a:lnTo>
                      <a:pt x="8" y="0"/>
                    </a:lnTo>
                    <a:lnTo>
                      <a:pt x="8" y="2"/>
                    </a:lnTo>
                    <a:lnTo>
                      <a:pt x="8" y="2"/>
                    </a:lnTo>
                    <a:lnTo>
                      <a:pt x="6" y="6"/>
                    </a:lnTo>
                    <a:lnTo>
                      <a:pt x="6" y="8"/>
                    </a:lnTo>
                    <a:lnTo>
                      <a:pt x="4" y="8"/>
                    </a:lnTo>
                    <a:lnTo>
                      <a:pt x="4" y="6"/>
                    </a:lnTo>
                    <a:lnTo>
                      <a:pt x="2" y="6"/>
                    </a:lnTo>
                    <a:lnTo>
                      <a:pt x="2" y="6"/>
                    </a:lnTo>
                    <a:lnTo>
                      <a:pt x="2" y="6"/>
                    </a:lnTo>
                    <a:close/>
                  </a:path>
                </a:pathLst>
              </a:custGeom>
              <a:grpFill/>
              <a:ln w="3175" cmpd="sng">
                <a:solidFill>
                  <a:srgbClr val="000000"/>
                </a:solidFill>
                <a:round/>
                <a:headEnd/>
                <a:tailEnd/>
              </a:ln>
            </p:spPr>
            <p:txBody>
              <a:bodyPr/>
              <a:lstStyle/>
              <a:p>
                <a:endParaRPr lang="en-US" sz="2600" dirty="0"/>
              </a:p>
            </p:txBody>
          </p:sp>
          <p:sp>
            <p:nvSpPr>
              <p:cNvPr id="1152" name="Freeform 369"/>
              <p:cNvSpPr>
                <a:spLocks/>
              </p:cNvSpPr>
              <p:nvPr/>
            </p:nvSpPr>
            <p:spPr bwMode="auto">
              <a:xfrm>
                <a:off x="4386" y="3719"/>
                <a:ext cx="14" cy="16"/>
              </a:xfrm>
              <a:custGeom>
                <a:avLst/>
                <a:gdLst>
                  <a:gd name="T0" fmla="*/ 0 w 14"/>
                  <a:gd name="T1" fmla="*/ 8 h 16"/>
                  <a:gd name="T2" fmla="*/ 2 w 14"/>
                  <a:gd name="T3" fmla="*/ 6 h 16"/>
                  <a:gd name="T4" fmla="*/ 4 w 14"/>
                  <a:gd name="T5" fmla="*/ 4 h 16"/>
                  <a:gd name="T6" fmla="*/ 6 w 14"/>
                  <a:gd name="T7" fmla="*/ 4 h 16"/>
                  <a:gd name="T8" fmla="*/ 6 w 14"/>
                  <a:gd name="T9" fmla="*/ 2 h 16"/>
                  <a:gd name="T10" fmla="*/ 6 w 14"/>
                  <a:gd name="T11" fmla="*/ 0 h 16"/>
                  <a:gd name="T12" fmla="*/ 8 w 14"/>
                  <a:gd name="T13" fmla="*/ 2 h 16"/>
                  <a:gd name="T14" fmla="*/ 8 w 14"/>
                  <a:gd name="T15" fmla="*/ 4 h 16"/>
                  <a:gd name="T16" fmla="*/ 8 w 14"/>
                  <a:gd name="T17" fmla="*/ 8 h 16"/>
                  <a:gd name="T18" fmla="*/ 10 w 14"/>
                  <a:gd name="T19" fmla="*/ 10 h 16"/>
                  <a:gd name="T20" fmla="*/ 12 w 14"/>
                  <a:gd name="T21" fmla="*/ 12 h 16"/>
                  <a:gd name="T22" fmla="*/ 14 w 14"/>
                  <a:gd name="T23" fmla="*/ 14 h 16"/>
                  <a:gd name="T24" fmla="*/ 14 w 14"/>
                  <a:gd name="T25" fmla="*/ 16 h 16"/>
                  <a:gd name="T26" fmla="*/ 12 w 14"/>
                  <a:gd name="T27" fmla="*/ 16 h 16"/>
                  <a:gd name="T28" fmla="*/ 10 w 14"/>
                  <a:gd name="T29" fmla="*/ 16 h 16"/>
                  <a:gd name="T30" fmla="*/ 8 w 14"/>
                  <a:gd name="T31" fmla="*/ 16 h 16"/>
                  <a:gd name="T32" fmla="*/ 6 w 14"/>
                  <a:gd name="T33" fmla="*/ 14 h 16"/>
                  <a:gd name="T34" fmla="*/ 6 w 14"/>
                  <a:gd name="T35" fmla="*/ 12 h 16"/>
                  <a:gd name="T36" fmla="*/ 4 w 14"/>
                  <a:gd name="T37" fmla="*/ 10 h 16"/>
                  <a:gd name="T38" fmla="*/ 2 w 14"/>
                  <a:gd name="T39" fmla="*/ 10 h 16"/>
                  <a:gd name="T40" fmla="*/ 0 w 14"/>
                  <a:gd name="T41" fmla="*/ 10 h 16"/>
                  <a:gd name="T42" fmla="*/ 0 w 14"/>
                  <a:gd name="T43" fmla="*/ 8 h 16"/>
                  <a:gd name="T44" fmla="*/ 0 w 14"/>
                  <a:gd name="T45" fmla="*/ 8 h 16"/>
                  <a:gd name="T46" fmla="*/ 0 w 14"/>
                  <a:gd name="T4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6">
                    <a:moveTo>
                      <a:pt x="0" y="8"/>
                    </a:moveTo>
                    <a:lnTo>
                      <a:pt x="2" y="6"/>
                    </a:lnTo>
                    <a:lnTo>
                      <a:pt x="4" y="4"/>
                    </a:lnTo>
                    <a:lnTo>
                      <a:pt x="6" y="4"/>
                    </a:lnTo>
                    <a:lnTo>
                      <a:pt x="6" y="2"/>
                    </a:lnTo>
                    <a:lnTo>
                      <a:pt x="6" y="0"/>
                    </a:lnTo>
                    <a:lnTo>
                      <a:pt x="8" y="2"/>
                    </a:lnTo>
                    <a:lnTo>
                      <a:pt x="8" y="4"/>
                    </a:lnTo>
                    <a:lnTo>
                      <a:pt x="8" y="8"/>
                    </a:lnTo>
                    <a:lnTo>
                      <a:pt x="10" y="10"/>
                    </a:lnTo>
                    <a:lnTo>
                      <a:pt x="12" y="12"/>
                    </a:lnTo>
                    <a:lnTo>
                      <a:pt x="14" y="14"/>
                    </a:lnTo>
                    <a:lnTo>
                      <a:pt x="14" y="16"/>
                    </a:lnTo>
                    <a:lnTo>
                      <a:pt x="12" y="16"/>
                    </a:lnTo>
                    <a:lnTo>
                      <a:pt x="10" y="16"/>
                    </a:lnTo>
                    <a:lnTo>
                      <a:pt x="8" y="16"/>
                    </a:lnTo>
                    <a:lnTo>
                      <a:pt x="6" y="14"/>
                    </a:lnTo>
                    <a:lnTo>
                      <a:pt x="6" y="12"/>
                    </a:lnTo>
                    <a:lnTo>
                      <a:pt x="4" y="10"/>
                    </a:lnTo>
                    <a:lnTo>
                      <a:pt x="2" y="10"/>
                    </a:lnTo>
                    <a:lnTo>
                      <a:pt x="0" y="10"/>
                    </a:lnTo>
                    <a:lnTo>
                      <a:pt x="0" y="8"/>
                    </a:lnTo>
                    <a:lnTo>
                      <a:pt x="0" y="8"/>
                    </a:lnTo>
                    <a:lnTo>
                      <a:pt x="0" y="8"/>
                    </a:lnTo>
                    <a:close/>
                  </a:path>
                </a:pathLst>
              </a:custGeom>
              <a:grpFill/>
              <a:ln w="3175" cmpd="sng">
                <a:solidFill>
                  <a:srgbClr val="000000"/>
                </a:solidFill>
                <a:round/>
                <a:headEnd/>
                <a:tailEnd/>
              </a:ln>
            </p:spPr>
            <p:txBody>
              <a:bodyPr/>
              <a:lstStyle/>
              <a:p>
                <a:endParaRPr lang="en-US" sz="2600" dirty="0"/>
              </a:p>
            </p:txBody>
          </p:sp>
          <p:sp>
            <p:nvSpPr>
              <p:cNvPr id="1153" name="Freeform 370"/>
              <p:cNvSpPr>
                <a:spLocks/>
              </p:cNvSpPr>
              <p:nvPr/>
            </p:nvSpPr>
            <p:spPr bwMode="auto">
              <a:xfrm>
                <a:off x="4324" y="3721"/>
                <a:ext cx="18" cy="14"/>
              </a:xfrm>
              <a:custGeom>
                <a:avLst/>
                <a:gdLst>
                  <a:gd name="T0" fmla="*/ 10 w 18"/>
                  <a:gd name="T1" fmla="*/ 6 h 14"/>
                  <a:gd name="T2" fmla="*/ 12 w 18"/>
                  <a:gd name="T3" fmla="*/ 4 h 14"/>
                  <a:gd name="T4" fmla="*/ 14 w 18"/>
                  <a:gd name="T5" fmla="*/ 0 h 14"/>
                  <a:gd name="T6" fmla="*/ 16 w 18"/>
                  <a:gd name="T7" fmla="*/ 0 h 14"/>
                  <a:gd name="T8" fmla="*/ 18 w 18"/>
                  <a:gd name="T9" fmla="*/ 0 h 14"/>
                  <a:gd name="T10" fmla="*/ 18 w 18"/>
                  <a:gd name="T11" fmla="*/ 2 h 14"/>
                  <a:gd name="T12" fmla="*/ 16 w 18"/>
                  <a:gd name="T13" fmla="*/ 6 h 14"/>
                  <a:gd name="T14" fmla="*/ 14 w 18"/>
                  <a:gd name="T15" fmla="*/ 8 h 14"/>
                  <a:gd name="T16" fmla="*/ 14 w 18"/>
                  <a:gd name="T17" fmla="*/ 10 h 14"/>
                  <a:gd name="T18" fmla="*/ 12 w 18"/>
                  <a:gd name="T19" fmla="*/ 12 h 14"/>
                  <a:gd name="T20" fmla="*/ 10 w 18"/>
                  <a:gd name="T21" fmla="*/ 14 h 14"/>
                  <a:gd name="T22" fmla="*/ 8 w 18"/>
                  <a:gd name="T23" fmla="*/ 14 h 14"/>
                  <a:gd name="T24" fmla="*/ 6 w 18"/>
                  <a:gd name="T25" fmla="*/ 14 h 14"/>
                  <a:gd name="T26" fmla="*/ 4 w 18"/>
                  <a:gd name="T27" fmla="*/ 12 h 14"/>
                  <a:gd name="T28" fmla="*/ 2 w 18"/>
                  <a:gd name="T29" fmla="*/ 12 h 14"/>
                  <a:gd name="T30" fmla="*/ 0 w 18"/>
                  <a:gd name="T31" fmla="*/ 10 h 14"/>
                  <a:gd name="T32" fmla="*/ 0 w 18"/>
                  <a:gd name="T33" fmla="*/ 8 h 14"/>
                  <a:gd name="T34" fmla="*/ 2 w 18"/>
                  <a:gd name="T35" fmla="*/ 6 h 14"/>
                  <a:gd name="T36" fmla="*/ 4 w 18"/>
                  <a:gd name="T37" fmla="*/ 6 h 14"/>
                  <a:gd name="T38" fmla="*/ 6 w 18"/>
                  <a:gd name="T39" fmla="*/ 6 h 14"/>
                  <a:gd name="T40" fmla="*/ 8 w 18"/>
                  <a:gd name="T41" fmla="*/ 8 h 14"/>
                  <a:gd name="T42" fmla="*/ 10 w 18"/>
                  <a:gd name="T43" fmla="*/ 8 h 14"/>
                  <a:gd name="T44" fmla="*/ 10 w 18"/>
                  <a:gd name="T45" fmla="*/ 6 h 14"/>
                  <a:gd name="T46" fmla="*/ 10 w 18"/>
                  <a:gd name="T47" fmla="*/ 6 h 14"/>
                  <a:gd name="T48" fmla="*/ 10 w 18"/>
                  <a:gd name="T4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4">
                    <a:moveTo>
                      <a:pt x="10" y="6"/>
                    </a:moveTo>
                    <a:lnTo>
                      <a:pt x="12" y="4"/>
                    </a:lnTo>
                    <a:lnTo>
                      <a:pt x="14" y="0"/>
                    </a:lnTo>
                    <a:lnTo>
                      <a:pt x="16" y="0"/>
                    </a:lnTo>
                    <a:lnTo>
                      <a:pt x="18" y="0"/>
                    </a:lnTo>
                    <a:lnTo>
                      <a:pt x="18" y="2"/>
                    </a:lnTo>
                    <a:lnTo>
                      <a:pt x="16" y="6"/>
                    </a:lnTo>
                    <a:lnTo>
                      <a:pt x="14" y="8"/>
                    </a:lnTo>
                    <a:lnTo>
                      <a:pt x="14" y="10"/>
                    </a:lnTo>
                    <a:lnTo>
                      <a:pt x="12" y="12"/>
                    </a:lnTo>
                    <a:lnTo>
                      <a:pt x="10" y="14"/>
                    </a:lnTo>
                    <a:lnTo>
                      <a:pt x="8" y="14"/>
                    </a:lnTo>
                    <a:lnTo>
                      <a:pt x="6" y="14"/>
                    </a:lnTo>
                    <a:lnTo>
                      <a:pt x="4" y="12"/>
                    </a:lnTo>
                    <a:lnTo>
                      <a:pt x="2" y="12"/>
                    </a:lnTo>
                    <a:lnTo>
                      <a:pt x="0" y="10"/>
                    </a:lnTo>
                    <a:lnTo>
                      <a:pt x="0" y="8"/>
                    </a:lnTo>
                    <a:lnTo>
                      <a:pt x="2" y="6"/>
                    </a:lnTo>
                    <a:lnTo>
                      <a:pt x="4" y="6"/>
                    </a:lnTo>
                    <a:lnTo>
                      <a:pt x="6" y="6"/>
                    </a:lnTo>
                    <a:lnTo>
                      <a:pt x="8" y="8"/>
                    </a:lnTo>
                    <a:lnTo>
                      <a:pt x="10" y="8"/>
                    </a:lnTo>
                    <a:lnTo>
                      <a:pt x="10" y="6"/>
                    </a:lnTo>
                    <a:lnTo>
                      <a:pt x="10" y="6"/>
                    </a:lnTo>
                    <a:lnTo>
                      <a:pt x="10" y="6"/>
                    </a:lnTo>
                    <a:close/>
                  </a:path>
                </a:pathLst>
              </a:custGeom>
              <a:grpFill/>
              <a:ln w="3175" cmpd="sng">
                <a:solidFill>
                  <a:srgbClr val="000000"/>
                </a:solidFill>
                <a:round/>
                <a:headEnd/>
                <a:tailEnd/>
              </a:ln>
            </p:spPr>
            <p:txBody>
              <a:bodyPr/>
              <a:lstStyle/>
              <a:p>
                <a:endParaRPr lang="en-US" sz="2600" dirty="0"/>
              </a:p>
            </p:txBody>
          </p:sp>
          <p:sp>
            <p:nvSpPr>
              <p:cNvPr id="1154" name="Freeform 371"/>
              <p:cNvSpPr>
                <a:spLocks/>
              </p:cNvSpPr>
              <p:nvPr/>
            </p:nvSpPr>
            <p:spPr bwMode="auto">
              <a:xfrm>
                <a:off x="4368" y="3721"/>
                <a:ext cx="10" cy="12"/>
              </a:xfrm>
              <a:custGeom>
                <a:avLst/>
                <a:gdLst>
                  <a:gd name="T0" fmla="*/ 6 w 10"/>
                  <a:gd name="T1" fmla="*/ 0 h 12"/>
                  <a:gd name="T2" fmla="*/ 6 w 10"/>
                  <a:gd name="T3" fmla="*/ 2 h 12"/>
                  <a:gd name="T4" fmla="*/ 6 w 10"/>
                  <a:gd name="T5" fmla="*/ 2 h 12"/>
                  <a:gd name="T6" fmla="*/ 6 w 10"/>
                  <a:gd name="T7" fmla="*/ 4 h 12"/>
                  <a:gd name="T8" fmla="*/ 8 w 10"/>
                  <a:gd name="T9" fmla="*/ 4 h 12"/>
                  <a:gd name="T10" fmla="*/ 10 w 10"/>
                  <a:gd name="T11" fmla="*/ 6 h 12"/>
                  <a:gd name="T12" fmla="*/ 10 w 10"/>
                  <a:gd name="T13" fmla="*/ 8 h 12"/>
                  <a:gd name="T14" fmla="*/ 10 w 10"/>
                  <a:gd name="T15" fmla="*/ 8 h 12"/>
                  <a:gd name="T16" fmla="*/ 8 w 10"/>
                  <a:gd name="T17" fmla="*/ 8 h 12"/>
                  <a:gd name="T18" fmla="*/ 6 w 10"/>
                  <a:gd name="T19" fmla="*/ 8 h 12"/>
                  <a:gd name="T20" fmla="*/ 4 w 10"/>
                  <a:gd name="T21" fmla="*/ 10 h 12"/>
                  <a:gd name="T22" fmla="*/ 2 w 10"/>
                  <a:gd name="T23" fmla="*/ 12 h 12"/>
                  <a:gd name="T24" fmla="*/ 2 w 10"/>
                  <a:gd name="T25" fmla="*/ 12 h 12"/>
                  <a:gd name="T26" fmla="*/ 2 w 10"/>
                  <a:gd name="T27" fmla="*/ 12 h 12"/>
                  <a:gd name="T28" fmla="*/ 0 w 10"/>
                  <a:gd name="T29" fmla="*/ 12 h 12"/>
                  <a:gd name="T30" fmla="*/ 2 w 10"/>
                  <a:gd name="T31" fmla="*/ 8 h 12"/>
                  <a:gd name="T32" fmla="*/ 4 w 10"/>
                  <a:gd name="T33" fmla="*/ 6 h 12"/>
                  <a:gd name="T34" fmla="*/ 2 w 10"/>
                  <a:gd name="T35" fmla="*/ 4 h 12"/>
                  <a:gd name="T36" fmla="*/ 2 w 10"/>
                  <a:gd name="T37" fmla="*/ 2 h 12"/>
                  <a:gd name="T38" fmla="*/ 6 w 10"/>
                  <a:gd name="T39" fmla="*/ 0 h 12"/>
                  <a:gd name="T40" fmla="*/ 6 w 10"/>
                  <a:gd name="T41" fmla="*/ 0 h 12"/>
                  <a:gd name="T42" fmla="*/ 6 w 10"/>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2">
                    <a:moveTo>
                      <a:pt x="6" y="0"/>
                    </a:moveTo>
                    <a:lnTo>
                      <a:pt x="6" y="2"/>
                    </a:lnTo>
                    <a:lnTo>
                      <a:pt x="6" y="2"/>
                    </a:lnTo>
                    <a:lnTo>
                      <a:pt x="6" y="4"/>
                    </a:lnTo>
                    <a:lnTo>
                      <a:pt x="8" y="4"/>
                    </a:lnTo>
                    <a:lnTo>
                      <a:pt x="10" y="6"/>
                    </a:lnTo>
                    <a:lnTo>
                      <a:pt x="10" y="8"/>
                    </a:lnTo>
                    <a:lnTo>
                      <a:pt x="10" y="8"/>
                    </a:lnTo>
                    <a:lnTo>
                      <a:pt x="8" y="8"/>
                    </a:lnTo>
                    <a:lnTo>
                      <a:pt x="6" y="8"/>
                    </a:lnTo>
                    <a:lnTo>
                      <a:pt x="4" y="10"/>
                    </a:lnTo>
                    <a:lnTo>
                      <a:pt x="2" y="12"/>
                    </a:lnTo>
                    <a:lnTo>
                      <a:pt x="2" y="12"/>
                    </a:lnTo>
                    <a:lnTo>
                      <a:pt x="2" y="12"/>
                    </a:lnTo>
                    <a:lnTo>
                      <a:pt x="0" y="12"/>
                    </a:lnTo>
                    <a:lnTo>
                      <a:pt x="2" y="8"/>
                    </a:lnTo>
                    <a:lnTo>
                      <a:pt x="4" y="6"/>
                    </a:lnTo>
                    <a:lnTo>
                      <a:pt x="2" y="4"/>
                    </a:lnTo>
                    <a:lnTo>
                      <a:pt x="2" y="2"/>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55" name="Freeform 372"/>
              <p:cNvSpPr>
                <a:spLocks/>
              </p:cNvSpPr>
              <p:nvPr/>
            </p:nvSpPr>
            <p:spPr bwMode="auto">
              <a:xfrm>
                <a:off x="4380" y="3741"/>
                <a:ext cx="10" cy="10"/>
              </a:xfrm>
              <a:custGeom>
                <a:avLst/>
                <a:gdLst>
                  <a:gd name="T0" fmla="*/ 6 w 10"/>
                  <a:gd name="T1" fmla="*/ 0 h 10"/>
                  <a:gd name="T2" fmla="*/ 8 w 10"/>
                  <a:gd name="T3" fmla="*/ 0 h 10"/>
                  <a:gd name="T4" fmla="*/ 10 w 10"/>
                  <a:gd name="T5" fmla="*/ 0 h 10"/>
                  <a:gd name="T6" fmla="*/ 10 w 10"/>
                  <a:gd name="T7" fmla="*/ 0 h 10"/>
                  <a:gd name="T8" fmla="*/ 10 w 10"/>
                  <a:gd name="T9" fmla="*/ 4 h 10"/>
                  <a:gd name="T10" fmla="*/ 10 w 10"/>
                  <a:gd name="T11" fmla="*/ 4 h 10"/>
                  <a:gd name="T12" fmla="*/ 8 w 10"/>
                  <a:gd name="T13" fmla="*/ 6 h 10"/>
                  <a:gd name="T14" fmla="*/ 6 w 10"/>
                  <a:gd name="T15" fmla="*/ 6 h 10"/>
                  <a:gd name="T16" fmla="*/ 4 w 10"/>
                  <a:gd name="T17" fmla="*/ 8 h 10"/>
                  <a:gd name="T18" fmla="*/ 4 w 10"/>
                  <a:gd name="T19" fmla="*/ 10 h 10"/>
                  <a:gd name="T20" fmla="*/ 4 w 10"/>
                  <a:gd name="T21" fmla="*/ 10 h 10"/>
                  <a:gd name="T22" fmla="*/ 2 w 10"/>
                  <a:gd name="T23" fmla="*/ 10 h 10"/>
                  <a:gd name="T24" fmla="*/ 0 w 10"/>
                  <a:gd name="T25" fmla="*/ 10 h 10"/>
                  <a:gd name="T26" fmla="*/ 0 w 10"/>
                  <a:gd name="T27" fmla="*/ 6 h 10"/>
                  <a:gd name="T28" fmla="*/ 0 w 10"/>
                  <a:gd name="T29" fmla="*/ 6 h 10"/>
                  <a:gd name="T30" fmla="*/ 2 w 10"/>
                  <a:gd name="T31" fmla="*/ 4 h 10"/>
                  <a:gd name="T32" fmla="*/ 4 w 10"/>
                  <a:gd name="T33" fmla="*/ 4 h 10"/>
                  <a:gd name="T34" fmla="*/ 4 w 10"/>
                  <a:gd name="T35" fmla="*/ 2 h 10"/>
                  <a:gd name="T36" fmla="*/ 6 w 10"/>
                  <a:gd name="T37" fmla="*/ 0 h 10"/>
                  <a:gd name="T38" fmla="*/ 6 w 10"/>
                  <a:gd name="T39" fmla="*/ 0 h 10"/>
                  <a:gd name="T40" fmla="*/ 6 w 10"/>
                  <a:gd name="T4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0">
                    <a:moveTo>
                      <a:pt x="6" y="0"/>
                    </a:moveTo>
                    <a:lnTo>
                      <a:pt x="8" y="0"/>
                    </a:lnTo>
                    <a:lnTo>
                      <a:pt x="10" y="0"/>
                    </a:lnTo>
                    <a:lnTo>
                      <a:pt x="10" y="0"/>
                    </a:lnTo>
                    <a:lnTo>
                      <a:pt x="10" y="4"/>
                    </a:lnTo>
                    <a:lnTo>
                      <a:pt x="10" y="4"/>
                    </a:lnTo>
                    <a:lnTo>
                      <a:pt x="8" y="6"/>
                    </a:lnTo>
                    <a:lnTo>
                      <a:pt x="6" y="6"/>
                    </a:lnTo>
                    <a:lnTo>
                      <a:pt x="4" y="8"/>
                    </a:lnTo>
                    <a:lnTo>
                      <a:pt x="4" y="10"/>
                    </a:lnTo>
                    <a:lnTo>
                      <a:pt x="4" y="10"/>
                    </a:lnTo>
                    <a:lnTo>
                      <a:pt x="2" y="10"/>
                    </a:lnTo>
                    <a:lnTo>
                      <a:pt x="0" y="10"/>
                    </a:lnTo>
                    <a:lnTo>
                      <a:pt x="0" y="6"/>
                    </a:lnTo>
                    <a:lnTo>
                      <a:pt x="0" y="6"/>
                    </a:lnTo>
                    <a:lnTo>
                      <a:pt x="2" y="4"/>
                    </a:lnTo>
                    <a:lnTo>
                      <a:pt x="4" y="4"/>
                    </a:lnTo>
                    <a:lnTo>
                      <a:pt x="4" y="2"/>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156" name="Freeform 373"/>
              <p:cNvSpPr>
                <a:spLocks/>
              </p:cNvSpPr>
              <p:nvPr/>
            </p:nvSpPr>
            <p:spPr bwMode="auto">
              <a:xfrm>
                <a:off x="4654" y="3745"/>
                <a:ext cx="24" cy="26"/>
              </a:xfrm>
              <a:custGeom>
                <a:avLst/>
                <a:gdLst>
                  <a:gd name="T0" fmla="*/ 4 w 24"/>
                  <a:gd name="T1" fmla="*/ 0 h 26"/>
                  <a:gd name="T2" fmla="*/ 4 w 24"/>
                  <a:gd name="T3" fmla="*/ 2 h 26"/>
                  <a:gd name="T4" fmla="*/ 6 w 24"/>
                  <a:gd name="T5" fmla="*/ 4 h 26"/>
                  <a:gd name="T6" fmla="*/ 8 w 24"/>
                  <a:gd name="T7" fmla="*/ 2 h 26"/>
                  <a:gd name="T8" fmla="*/ 10 w 24"/>
                  <a:gd name="T9" fmla="*/ 2 h 26"/>
                  <a:gd name="T10" fmla="*/ 10 w 24"/>
                  <a:gd name="T11" fmla="*/ 2 h 26"/>
                  <a:gd name="T12" fmla="*/ 10 w 24"/>
                  <a:gd name="T13" fmla="*/ 6 h 26"/>
                  <a:gd name="T14" fmla="*/ 10 w 24"/>
                  <a:gd name="T15" fmla="*/ 8 h 26"/>
                  <a:gd name="T16" fmla="*/ 12 w 24"/>
                  <a:gd name="T17" fmla="*/ 12 h 26"/>
                  <a:gd name="T18" fmla="*/ 12 w 24"/>
                  <a:gd name="T19" fmla="*/ 14 h 26"/>
                  <a:gd name="T20" fmla="*/ 14 w 24"/>
                  <a:gd name="T21" fmla="*/ 16 h 26"/>
                  <a:gd name="T22" fmla="*/ 16 w 24"/>
                  <a:gd name="T23" fmla="*/ 16 h 26"/>
                  <a:gd name="T24" fmla="*/ 18 w 24"/>
                  <a:gd name="T25" fmla="*/ 18 h 26"/>
                  <a:gd name="T26" fmla="*/ 20 w 24"/>
                  <a:gd name="T27" fmla="*/ 16 h 26"/>
                  <a:gd name="T28" fmla="*/ 24 w 24"/>
                  <a:gd name="T29" fmla="*/ 16 h 26"/>
                  <a:gd name="T30" fmla="*/ 24 w 24"/>
                  <a:gd name="T31" fmla="*/ 16 h 26"/>
                  <a:gd name="T32" fmla="*/ 24 w 24"/>
                  <a:gd name="T33" fmla="*/ 18 h 26"/>
                  <a:gd name="T34" fmla="*/ 24 w 24"/>
                  <a:gd name="T35" fmla="*/ 20 h 26"/>
                  <a:gd name="T36" fmla="*/ 22 w 24"/>
                  <a:gd name="T37" fmla="*/ 22 h 26"/>
                  <a:gd name="T38" fmla="*/ 22 w 24"/>
                  <a:gd name="T39" fmla="*/ 24 h 26"/>
                  <a:gd name="T40" fmla="*/ 20 w 24"/>
                  <a:gd name="T41" fmla="*/ 26 h 26"/>
                  <a:gd name="T42" fmla="*/ 20 w 24"/>
                  <a:gd name="T43" fmla="*/ 26 h 26"/>
                  <a:gd name="T44" fmla="*/ 18 w 24"/>
                  <a:gd name="T45" fmla="*/ 26 h 26"/>
                  <a:gd name="T46" fmla="*/ 16 w 24"/>
                  <a:gd name="T47" fmla="*/ 24 h 26"/>
                  <a:gd name="T48" fmla="*/ 14 w 24"/>
                  <a:gd name="T49" fmla="*/ 24 h 26"/>
                  <a:gd name="T50" fmla="*/ 10 w 24"/>
                  <a:gd name="T51" fmla="*/ 24 h 26"/>
                  <a:gd name="T52" fmla="*/ 8 w 24"/>
                  <a:gd name="T53" fmla="*/ 22 h 26"/>
                  <a:gd name="T54" fmla="*/ 6 w 24"/>
                  <a:gd name="T55" fmla="*/ 14 h 26"/>
                  <a:gd name="T56" fmla="*/ 6 w 24"/>
                  <a:gd name="T57" fmla="*/ 10 h 26"/>
                  <a:gd name="T58" fmla="*/ 2 w 24"/>
                  <a:gd name="T59" fmla="*/ 8 h 26"/>
                  <a:gd name="T60" fmla="*/ 0 w 24"/>
                  <a:gd name="T61" fmla="*/ 2 h 26"/>
                  <a:gd name="T62" fmla="*/ 4 w 24"/>
                  <a:gd name="T63" fmla="*/ 0 h 26"/>
                  <a:gd name="T64" fmla="*/ 4 w 24"/>
                  <a:gd name="T65" fmla="*/ 0 h 26"/>
                  <a:gd name="T66" fmla="*/ 4 w 24"/>
                  <a:gd name="T6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6">
                    <a:moveTo>
                      <a:pt x="4" y="0"/>
                    </a:moveTo>
                    <a:lnTo>
                      <a:pt x="4" y="2"/>
                    </a:lnTo>
                    <a:lnTo>
                      <a:pt x="6" y="4"/>
                    </a:lnTo>
                    <a:lnTo>
                      <a:pt x="8" y="2"/>
                    </a:lnTo>
                    <a:lnTo>
                      <a:pt x="10" y="2"/>
                    </a:lnTo>
                    <a:lnTo>
                      <a:pt x="10" y="2"/>
                    </a:lnTo>
                    <a:lnTo>
                      <a:pt x="10" y="6"/>
                    </a:lnTo>
                    <a:lnTo>
                      <a:pt x="10" y="8"/>
                    </a:lnTo>
                    <a:lnTo>
                      <a:pt x="12" y="12"/>
                    </a:lnTo>
                    <a:lnTo>
                      <a:pt x="12" y="14"/>
                    </a:lnTo>
                    <a:lnTo>
                      <a:pt x="14" y="16"/>
                    </a:lnTo>
                    <a:lnTo>
                      <a:pt x="16" y="16"/>
                    </a:lnTo>
                    <a:lnTo>
                      <a:pt x="18" y="18"/>
                    </a:lnTo>
                    <a:lnTo>
                      <a:pt x="20" y="16"/>
                    </a:lnTo>
                    <a:lnTo>
                      <a:pt x="24" y="16"/>
                    </a:lnTo>
                    <a:lnTo>
                      <a:pt x="24" y="16"/>
                    </a:lnTo>
                    <a:lnTo>
                      <a:pt x="24" y="18"/>
                    </a:lnTo>
                    <a:lnTo>
                      <a:pt x="24" y="20"/>
                    </a:lnTo>
                    <a:lnTo>
                      <a:pt x="22" y="22"/>
                    </a:lnTo>
                    <a:lnTo>
                      <a:pt x="22" y="24"/>
                    </a:lnTo>
                    <a:lnTo>
                      <a:pt x="20" y="26"/>
                    </a:lnTo>
                    <a:lnTo>
                      <a:pt x="20" y="26"/>
                    </a:lnTo>
                    <a:lnTo>
                      <a:pt x="18" y="26"/>
                    </a:lnTo>
                    <a:lnTo>
                      <a:pt x="16" y="24"/>
                    </a:lnTo>
                    <a:lnTo>
                      <a:pt x="14" y="24"/>
                    </a:lnTo>
                    <a:lnTo>
                      <a:pt x="10" y="24"/>
                    </a:lnTo>
                    <a:lnTo>
                      <a:pt x="8" y="22"/>
                    </a:lnTo>
                    <a:lnTo>
                      <a:pt x="6" y="14"/>
                    </a:lnTo>
                    <a:lnTo>
                      <a:pt x="6" y="10"/>
                    </a:lnTo>
                    <a:lnTo>
                      <a:pt x="2" y="8"/>
                    </a:lnTo>
                    <a:lnTo>
                      <a:pt x="0" y="2"/>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157" name="Freeform 374"/>
              <p:cNvSpPr>
                <a:spLocks/>
              </p:cNvSpPr>
              <p:nvPr/>
            </p:nvSpPr>
            <p:spPr bwMode="auto">
              <a:xfrm>
                <a:off x="4564" y="3779"/>
                <a:ext cx="10" cy="8"/>
              </a:xfrm>
              <a:custGeom>
                <a:avLst/>
                <a:gdLst>
                  <a:gd name="T0" fmla="*/ 0 w 10"/>
                  <a:gd name="T1" fmla="*/ 4 h 8"/>
                  <a:gd name="T2" fmla="*/ 0 w 10"/>
                  <a:gd name="T3" fmla="*/ 0 h 8"/>
                  <a:gd name="T4" fmla="*/ 2 w 10"/>
                  <a:gd name="T5" fmla="*/ 0 h 8"/>
                  <a:gd name="T6" fmla="*/ 8 w 10"/>
                  <a:gd name="T7" fmla="*/ 2 h 8"/>
                  <a:gd name="T8" fmla="*/ 10 w 10"/>
                  <a:gd name="T9" fmla="*/ 4 h 8"/>
                  <a:gd name="T10" fmla="*/ 10 w 10"/>
                  <a:gd name="T11" fmla="*/ 6 h 8"/>
                  <a:gd name="T12" fmla="*/ 8 w 10"/>
                  <a:gd name="T13" fmla="*/ 8 h 8"/>
                  <a:gd name="T14" fmla="*/ 6 w 10"/>
                  <a:gd name="T15" fmla="*/ 8 h 8"/>
                  <a:gd name="T16" fmla="*/ 2 w 10"/>
                  <a:gd name="T17" fmla="*/ 8 h 8"/>
                  <a:gd name="T18" fmla="*/ 0 w 10"/>
                  <a:gd name="T19" fmla="*/ 6 h 8"/>
                  <a:gd name="T20" fmla="*/ 0 w 10"/>
                  <a:gd name="T21" fmla="*/ 4 h 8"/>
                  <a:gd name="T22" fmla="*/ 0 w 10"/>
                  <a:gd name="T23" fmla="*/ 4 h 8"/>
                  <a:gd name="T24" fmla="*/ 0 w 10"/>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8">
                    <a:moveTo>
                      <a:pt x="0" y="4"/>
                    </a:moveTo>
                    <a:lnTo>
                      <a:pt x="0" y="0"/>
                    </a:lnTo>
                    <a:lnTo>
                      <a:pt x="2" y="0"/>
                    </a:lnTo>
                    <a:lnTo>
                      <a:pt x="8" y="2"/>
                    </a:lnTo>
                    <a:lnTo>
                      <a:pt x="10" y="4"/>
                    </a:lnTo>
                    <a:lnTo>
                      <a:pt x="10" y="6"/>
                    </a:lnTo>
                    <a:lnTo>
                      <a:pt x="8" y="8"/>
                    </a:lnTo>
                    <a:lnTo>
                      <a:pt x="6" y="8"/>
                    </a:lnTo>
                    <a:lnTo>
                      <a:pt x="2" y="8"/>
                    </a:lnTo>
                    <a:lnTo>
                      <a:pt x="0" y="6"/>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1158" name="Freeform 375"/>
              <p:cNvSpPr>
                <a:spLocks/>
              </p:cNvSpPr>
              <p:nvPr/>
            </p:nvSpPr>
            <p:spPr bwMode="auto">
              <a:xfrm>
                <a:off x="4638" y="3781"/>
                <a:ext cx="18" cy="22"/>
              </a:xfrm>
              <a:custGeom>
                <a:avLst/>
                <a:gdLst>
                  <a:gd name="T0" fmla="*/ 2 w 18"/>
                  <a:gd name="T1" fmla="*/ 20 h 22"/>
                  <a:gd name="T2" fmla="*/ 0 w 18"/>
                  <a:gd name="T3" fmla="*/ 20 h 22"/>
                  <a:gd name="T4" fmla="*/ 0 w 18"/>
                  <a:gd name="T5" fmla="*/ 16 h 22"/>
                  <a:gd name="T6" fmla="*/ 0 w 18"/>
                  <a:gd name="T7" fmla="*/ 14 h 22"/>
                  <a:gd name="T8" fmla="*/ 2 w 18"/>
                  <a:gd name="T9" fmla="*/ 8 h 22"/>
                  <a:gd name="T10" fmla="*/ 2 w 18"/>
                  <a:gd name="T11" fmla="*/ 4 h 22"/>
                  <a:gd name="T12" fmla="*/ 2 w 18"/>
                  <a:gd name="T13" fmla="*/ 2 h 22"/>
                  <a:gd name="T14" fmla="*/ 2 w 18"/>
                  <a:gd name="T15" fmla="*/ 0 h 22"/>
                  <a:gd name="T16" fmla="*/ 2 w 18"/>
                  <a:gd name="T17" fmla="*/ 0 h 22"/>
                  <a:gd name="T18" fmla="*/ 4 w 18"/>
                  <a:gd name="T19" fmla="*/ 0 h 22"/>
                  <a:gd name="T20" fmla="*/ 4 w 18"/>
                  <a:gd name="T21" fmla="*/ 0 h 22"/>
                  <a:gd name="T22" fmla="*/ 4 w 18"/>
                  <a:gd name="T23" fmla="*/ 4 h 22"/>
                  <a:gd name="T24" fmla="*/ 6 w 18"/>
                  <a:gd name="T25" fmla="*/ 6 h 22"/>
                  <a:gd name="T26" fmla="*/ 8 w 18"/>
                  <a:gd name="T27" fmla="*/ 8 h 22"/>
                  <a:gd name="T28" fmla="*/ 8 w 18"/>
                  <a:gd name="T29" fmla="*/ 8 h 22"/>
                  <a:gd name="T30" fmla="*/ 10 w 18"/>
                  <a:gd name="T31" fmla="*/ 10 h 22"/>
                  <a:gd name="T32" fmla="*/ 12 w 18"/>
                  <a:gd name="T33" fmla="*/ 10 h 22"/>
                  <a:gd name="T34" fmla="*/ 14 w 18"/>
                  <a:gd name="T35" fmla="*/ 10 h 22"/>
                  <a:gd name="T36" fmla="*/ 16 w 18"/>
                  <a:gd name="T37" fmla="*/ 12 h 22"/>
                  <a:gd name="T38" fmla="*/ 18 w 18"/>
                  <a:gd name="T39" fmla="*/ 12 h 22"/>
                  <a:gd name="T40" fmla="*/ 18 w 18"/>
                  <a:gd name="T41" fmla="*/ 14 h 22"/>
                  <a:gd name="T42" fmla="*/ 16 w 18"/>
                  <a:gd name="T43" fmla="*/ 16 h 22"/>
                  <a:gd name="T44" fmla="*/ 16 w 18"/>
                  <a:gd name="T45" fmla="*/ 22 h 22"/>
                  <a:gd name="T46" fmla="*/ 14 w 18"/>
                  <a:gd name="T47" fmla="*/ 22 h 22"/>
                  <a:gd name="T48" fmla="*/ 12 w 18"/>
                  <a:gd name="T49" fmla="*/ 22 h 22"/>
                  <a:gd name="T50" fmla="*/ 12 w 18"/>
                  <a:gd name="T51" fmla="*/ 18 h 22"/>
                  <a:gd name="T52" fmla="*/ 10 w 18"/>
                  <a:gd name="T53" fmla="*/ 18 h 22"/>
                  <a:gd name="T54" fmla="*/ 10 w 18"/>
                  <a:gd name="T55" fmla="*/ 16 h 22"/>
                  <a:gd name="T56" fmla="*/ 8 w 18"/>
                  <a:gd name="T57" fmla="*/ 14 h 22"/>
                  <a:gd name="T58" fmla="*/ 6 w 18"/>
                  <a:gd name="T59" fmla="*/ 12 h 22"/>
                  <a:gd name="T60" fmla="*/ 4 w 18"/>
                  <a:gd name="T61" fmla="*/ 12 h 22"/>
                  <a:gd name="T62" fmla="*/ 2 w 18"/>
                  <a:gd name="T63" fmla="*/ 14 h 22"/>
                  <a:gd name="T64" fmla="*/ 2 w 18"/>
                  <a:gd name="T65" fmla="*/ 16 h 22"/>
                  <a:gd name="T66" fmla="*/ 2 w 18"/>
                  <a:gd name="T67" fmla="*/ 18 h 22"/>
                  <a:gd name="T68" fmla="*/ 2 w 18"/>
                  <a:gd name="T69" fmla="*/ 20 h 22"/>
                  <a:gd name="T70" fmla="*/ 2 w 18"/>
                  <a:gd name="T71" fmla="*/ 20 h 22"/>
                  <a:gd name="T72" fmla="*/ 2 w 18"/>
                  <a:gd name="T7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22">
                    <a:moveTo>
                      <a:pt x="2" y="20"/>
                    </a:moveTo>
                    <a:lnTo>
                      <a:pt x="0" y="20"/>
                    </a:lnTo>
                    <a:lnTo>
                      <a:pt x="0" y="16"/>
                    </a:lnTo>
                    <a:lnTo>
                      <a:pt x="0" y="14"/>
                    </a:lnTo>
                    <a:lnTo>
                      <a:pt x="2" y="8"/>
                    </a:lnTo>
                    <a:lnTo>
                      <a:pt x="2" y="4"/>
                    </a:lnTo>
                    <a:lnTo>
                      <a:pt x="2" y="2"/>
                    </a:lnTo>
                    <a:lnTo>
                      <a:pt x="2" y="0"/>
                    </a:lnTo>
                    <a:lnTo>
                      <a:pt x="2" y="0"/>
                    </a:lnTo>
                    <a:lnTo>
                      <a:pt x="4" y="0"/>
                    </a:lnTo>
                    <a:lnTo>
                      <a:pt x="4" y="0"/>
                    </a:lnTo>
                    <a:lnTo>
                      <a:pt x="4" y="4"/>
                    </a:lnTo>
                    <a:lnTo>
                      <a:pt x="6" y="6"/>
                    </a:lnTo>
                    <a:lnTo>
                      <a:pt x="8" y="8"/>
                    </a:lnTo>
                    <a:lnTo>
                      <a:pt x="8" y="8"/>
                    </a:lnTo>
                    <a:lnTo>
                      <a:pt x="10" y="10"/>
                    </a:lnTo>
                    <a:lnTo>
                      <a:pt x="12" y="10"/>
                    </a:lnTo>
                    <a:lnTo>
                      <a:pt x="14" y="10"/>
                    </a:lnTo>
                    <a:lnTo>
                      <a:pt x="16" y="12"/>
                    </a:lnTo>
                    <a:lnTo>
                      <a:pt x="18" y="12"/>
                    </a:lnTo>
                    <a:lnTo>
                      <a:pt x="18" y="14"/>
                    </a:lnTo>
                    <a:lnTo>
                      <a:pt x="16" y="16"/>
                    </a:lnTo>
                    <a:lnTo>
                      <a:pt x="16" y="22"/>
                    </a:lnTo>
                    <a:lnTo>
                      <a:pt x="14" y="22"/>
                    </a:lnTo>
                    <a:lnTo>
                      <a:pt x="12" y="22"/>
                    </a:lnTo>
                    <a:lnTo>
                      <a:pt x="12" y="18"/>
                    </a:lnTo>
                    <a:lnTo>
                      <a:pt x="10" y="18"/>
                    </a:lnTo>
                    <a:lnTo>
                      <a:pt x="10" y="16"/>
                    </a:lnTo>
                    <a:lnTo>
                      <a:pt x="8" y="14"/>
                    </a:lnTo>
                    <a:lnTo>
                      <a:pt x="6" y="12"/>
                    </a:lnTo>
                    <a:lnTo>
                      <a:pt x="4" y="12"/>
                    </a:lnTo>
                    <a:lnTo>
                      <a:pt x="2" y="14"/>
                    </a:lnTo>
                    <a:lnTo>
                      <a:pt x="2" y="16"/>
                    </a:lnTo>
                    <a:lnTo>
                      <a:pt x="2" y="18"/>
                    </a:lnTo>
                    <a:lnTo>
                      <a:pt x="2" y="20"/>
                    </a:lnTo>
                    <a:lnTo>
                      <a:pt x="2" y="20"/>
                    </a:lnTo>
                    <a:lnTo>
                      <a:pt x="2" y="20"/>
                    </a:lnTo>
                    <a:close/>
                  </a:path>
                </a:pathLst>
              </a:custGeom>
              <a:grpFill/>
              <a:ln w="3175" cmpd="sng">
                <a:solidFill>
                  <a:srgbClr val="000000"/>
                </a:solidFill>
                <a:round/>
                <a:headEnd/>
                <a:tailEnd/>
              </a:ln>
            </p:spPr>
            <p:txBody>
              <a:bodyPr/>
              <a:lstStyle/>
              <a:p>
                <a:endParaRPr lang="en-US" sz="2600" dirty="0"/>
              </a:p>
            </p:txBody>
          </p:sp>
          <p:sp>
            <p:nvSpPr>
              <p:cNvPr id="1159" name="Freeform 376"/>
              <p:cNvSpPr>
                <a:spLocks/>
              </p:cNvSpPr>
              <p:nvPr/>
            </p:nvSpPr>
            <p:spPr bwMode="auto">
              <a:xfrm>
                <a:off x="4582" y="3791"/>
                <a:ext cx="8" cy="6"/>
              </a:xfrm>
              <a:custGeom>
                <a:avLst/>
                <a:gdLst>
                  <a:gd name="T0" fmla="*/ 6 w 8"/>
                  <a:gd name="T1" fmla="*/ 4 h 6"/>
                  <a:gd name="T2" fmla="*/ 8 w 8"/>
                  <a:gd name="T3" fmla="*/ 6 h 6"/>
                  <a:gd name="T4" fmla="*/ 6 w 8"/>
                  <a:gd name="T5" fmla="*/ 6 h 6"/>
                  <a:gd name="T6" fmla="*/ 4 w 8"/>
                  <a:gd name="T7" fmla="*/ 6 h 6"/>
                  <a:gd name="T8" fmla="*/ 2 w 8"/>
                  <a:gd name="T9" fmla="*/ 6 h 6"/>
                  <a:gd name="T10" fmla="*/ 2 w 8"/>
                  <a:gd name="T11" fmla="*/ 4 h 6"/>
                  <a:gd name="T12" fmla="*/ 2 w 8"/>
                  <a:gd name="T13" fmla="*/ 4 h 6"/>
                  <a:gd name="T14" fmla="*/ 0 w 8"/>
                  <a:gd name="T15" fmla="*/ 2 h 6"/>
                  <a:gd name="T16" fmla="*/ 0 w 8"/>
                  <a:gd name="T17" fmla="*/ 0 h 6"/>
                  <a:gd name="T18" fmla="*/ 2 w 8"/>
                  <a:gd name="T19" fmla="*/ 0 h 6"/>
                  <a:gd name="T20" fmla="*/ 4 w 8"/>
                  <a:gd name="T21" fmla="*/ 0 h 6"/>
                  <a:gd name="T22" fmla="*/ 4 w 8"/>
                  <a:gd name="T23" fmla="*/ 0 h 6"/>
                  <a:gd name="T24" fmla="*/ 6 w 8"/>
                  <a:gd name="T25" fmla="*/ 2 h 6"/>
                  <a:gd name="T26" fmla="*/ 6 w 8"/>
                  <a:gd name="T27" fmla="*/ 4 h 6"/>
                  <a:gd name="T28" fmla="*/ 6 w 8"/>
                  <a:gd name="T29" fmla="*/ 4 h 6"/>
                  <a:gd name="T30" fmla="*/ 6 w 8"/>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6">
                    <a:moveTo>
                      <a:pt x="6" y="4"/>
                    </a:moveTo>
                    <a:lnTo>
                      <a:pt x="8" y="6"/>
                    </a:lnTo>
                    <a:lnTo>
                      <a:pt x="6" y="6"/>
                    </a:lnTo>
                    <a:lnTo>
                      <a:pt x="4" y="6"/>
                    </a:lnTo>
                    <a:lnTo>
                      <a:pt x="2" y="6"/>
                    </a:lnTo>
                    <a:lnTo>
                      <a:pt x="2" y="4"/>
                    </a:lnTo>
                    <a:lnTo>
                      <a:pt x="2" y="4"/>
                    </a:lnTo>
                    <a:lnTo>
                      <a:pt x="0" y="2"/>
                    </a:lnTo>
                    <a:lnTo>
                      <a:pt x="0" y="0"/>
                    </a:lnTo>
                    <a:lnTo>
                      <a:pt x="2" y="0"/>
                    </a:lnTo>
                    <a:lnTo>
                      <a:pt x="4" y="0"/>
                    </a:lnTo>
                    <a:lnTo>
                      <a:pt x="4" y="0"/>
                    </a:lnTo>
                    <a:lnTo>
                      <a:pt x="6" y="2"/>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1160" name="Freeform 377"/>
              <p:cNvSpPr>
                <a:spLocks/>
              </p:cNvSpPr>
              <p:nvPr/>
            </p:nvSpPr>
            <p:spPr bwMode="auto">
              <a:xfrm>
                <a:off x="4508" y="3797"/>
                <a:ext cx="6" cy="6"/>
              </a:xfrm>
              <a:custGeom>
                <a:avLst/>
                <a:gdLst>
                  <a:gd name="T0" fmla="*/ 4 w 6"/>
                  <a:gd name="T1" fmla="*/ 4 h 6"/>
                  <a:gd name="T2" fmla="*/ 6 w 6"/>
                  <a:gd name="T3" fmla="*/ 6 h 6"/>
                  <a:gd name="T4" fmla="*/ 6 w 6"/>
                  <a:gd name="T5" fmla="*/ 6 h 6"/>
                  <a:gd name="T6" fmla="*/ 2 w 6"/>
                  <a:gd name="T7" fmla="*/ 6 h 6"/>
                  <a:gd name="T8" fmla="*/ 0 w 6"/>
                  <a:gd name="T9" fmla="*/ 6 h 6"/>
                  <a:gd name="T10" fmla="*/ 0 w 6"/>
                  <a:gd name="T11" fmla="*/ 2 h 6"/>
                  <a:gd name="T12" fmla="*/ 0 w 6"/>
                  <a:gd name="T13" fmla="*/ 2 h 6"/>
                  <a:gd name="T14" fmla="*/ 0 w 6"/>
                  <a:gd name="T15" fmla="*/ 0 h 6"/>
                  <a:gd name="T16" fmla="*/ 0 w 6"/>
                  <a:gd name="T17" fmla="*/ 0 h 6"/>
                  <a:gd name="T18" fmla="*/ 2 w 6"/>
                  <a:gd name="T19" fmla="*/ 0 h 6"/>
                  <a:gd name="T20" fmla="*/ 2 w 6"/>
                  <a:gd name="T21" fmla="*/ 2 h 6"/>
                  <a:gd name="T22" fmla="*/ 4 w 6"/>
                  <a:gd name="T23" fmla="*/ 4 h 6"/>
                  <a:gd name="T24" fmla="*/ 4 w 6"/>
                  <a:gd name="T25" fmla="*/ 4 h 6"/>
                  <a:gd name="T26" fmla="*/ 4 w 6"/>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4" y="4"/>
                    </a:moveTo>
                    <a:lnTo>
                      <a:pt x="6" y="6"/>
                    </a:lnTo>
                    <a:lnTo>
                      <a:pt x="6" y="6"/>
                    </a:lnTo>
                    <a:lnTo>
                      <a:pt x="2" y="6"/>
                    </a:lnTo>
                    <a:lnTo>
                      <a:pt x="0" y="6"/>
                    </a:lnTo>
                    <a:lnTo>
                      <a:pt x="0" y="2"/>
                    </a:lnTo>
                    <a:lnTo>
                      <a:pt x="0" y="2"/>
                    </a:lnTo>
                    <a:lnTo>
                      <a:pt x="0" y="0"/>
                    </a:lnTo>
                    <a:lnTo>
                      <a:pt x="0" y="0"/>
                    </a:lnTo>
                    <a:lnTo>
                      <a:pt x="2" y="0"/>
                    </a:lnTo>
                    <a:lnTo>
                      <a:pt x="2" y="2"/>
                    </a:lnTo>
                    <a:lnTo>
                      <a:pt x="4" y="4"/>
                    </a:lnTo>
                    <a:lnTo>
                      <a:pt x="4" y="4"/>
                    </a:lnTo>
                    <a:lnTo>
                      <a:pt x="4" y="4"/>
                    </a:lnTo>
                    <a:close/>
                  </a:path>
                </a:pathLst>
              </a:custGeom>
              <a:grpFill/>
              <a:ln w="3175" cmpd="sng">
                <a:solidFill>
                  <a:srgbClr val="000000"/>
                </a:solidFill>
                <a:round/>
                <a:headEnd/>
                <a:tailEnd/>
              </a:ln>
            </p:spPr>
            <p:txBody>
              <a:bodyPr/>
              <a:lstStyle/>
              <a:p>
                <a:endParaRPr lang="en-US" sz="2600" dirty="0"/>
              </a:p>
            </p:txBody>
          </p:sp>
          <p:sp>
            <p:nvSpPr>
              <p:cNvPr id="1161" name="Freeform 378"/>
              <p:cNvSpPr>
                <a:spLocks/>
              </p:cNvSpPr>
              <p:nvPr/>
            </p:nvSpPr>
            <p:spPr bwMode="auto">
              <a:xfrm>
                <a:off x="4464" y="3803"/>
                <a:ext cx="8" cy="8"/>
              </a:xfrm>
              <a:custGeom>
                <a:avLst/>
                <a:gdLst>
                  <a:gd name="T0" fmla="*/ 2 w 8"/>
                  <a:gd name="T1" fmla="*/ 4 h 8"/>
                  <a:gd name="T2" fmla="*/ 0 w 8"/>
                  <a:gd name="T3" fmla="*/ 2 h 8"/>
                  <a:gd name="T4" fmla="*/ 0 w 8"/>
                  <a:gd name="T5" fmla="*/ 0 h 8"/>
                  <a:gd name="T6" fmla="*/ 2 w 8"/>
                  <a:gd name="T7" fmla="*/ 2 h 8"/>
                  <a:gd name="T8" fmla="*/ 2 w 8"/>
                  <a:gd name="T9" fmla="*/ 0 h 8"/>
                  <a:gd name="T10" fmla="*/ 4 w 8"/>
                  <a:gd name="T11" fmla="*/ 0 h 8"/>
                  <a:gd name="T12" fmla="*/ 6 w 8"/>
                  <a:gd name="T13" fmla="*/ 2 h 8"/>
                  <a:gd name="T14" fmla="*/ 8 w 8"/>
                  <a:gd name="T15" fmla="*/ 4 h 8"/>
                  <a:gd name="T16" fmla="*/ 8 w 8"/>
                  <a:gd name="T17" fmla="*/ 4 h 8"/>
                  <a:gd name="T18" fmla="*/ 8 w 8"/>
                  <a:gd name="T19" fmla="*/ 6 h 8"/>
                  <a:gd name="T20" fmla="*/ 6 w 8"/>
                  <a:gd name="T21" fmla="*/ 8 h 8"/>
                  <a:gd name="T22" fmla="*/ 4 w 8"/>
                  <a:gd name="T23" fmla="*/ 6 h 8"/>
                  <a:gd name="T24" fmla="*/ 2 w 8"/>
                  <a:gd name="T25" fmla="*/ 4 h 8"/>
                  <a:gd name="T26" fmla="*/ 2 w 8"/>
                  <a:gd name="T27" fmla="*/ 4 h 8"/>
                  <a:gd name="T28" fmla="*/ 2 w 8"/>
                  <a:gd name="T29" fmla="*/ 4 h 8"/>
                  <a:gd name="T30" fmla="*/ 2 w 8"/>
                  <a:gd name="T3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2" y="4"/>
                    </a:moveTo>
                    <a:lnTo>
                      <a:pt x="0" y="2"/>
                    </a:lnTo>
                    <a:lnTo>
                      <a:pt x="0" y="0"/>
                    </a:lnTo>
                    <a:lnTo>
                      <a:pt x="2" y="2"/>
                    </a:lnTo>
                    <a:lnTo>
                      <a:pt x="2" y="0"/>
                    </a:lnTo>
                    <a:lnTo>
                      <a:pt x="4" y="0"/>
                    </a:lnTo>
                    <a:lnTo>
                      <a:pt x="6" y="2"/>
                    </a:lnTo>
                    <a:lnTo>
                      <a:pt x="8" y="4"/>
                    </a:lnTo>
                    <a:lnTo>
                      <a:pt x="8" y="4"/>
                    </a:lnTo>
                    <a:lnTo>
                      <a:pt x="8" y="6"/>
                    </a:lnTo>
                    <a:lnTo>
                      <a:pt x="6" y="8"/>
                    </a:lnTo>
                    <a:lnTo>
                      <a:pt x="4" y="6"/>
                    </a:lnTo>
                    <a:lnTo>
                      <a:pt x="2" y="4"/>
                    </a:lnTo>
                    <a:lnTo>
                      <a:pt x="2" y="4"/>
                    </a:lnTo>
                    <a:lnTo>
                      <a:pt x="2" y="4"/>
                    </a:lnTo>
                    <a:lnTo>
                      <a:pt x="2" y="4"/>
                    </a:lnTo>
                    <a:close/>
                  </a:path>
                </a:pathLst>
              </a:custGeom>
              <a:grpFill/>
              <a:ln w="3175" cmpd="sng">
                <a:solidFill>
                  <a:srgbClr val="000000"/>
                </a:solidFill>
                <a:round/>
                <a:headEnd/>
                <a:tailEnd/>
              </a:ln>
            </p:spPr>
            <p:txBody>
              <a:bodyPr/>
              <a:lstStyle/>
              <a:p>
                <a:endParaRPr lang="en-US" sz="2600" dirty="0"/>
              </a:p>
            </p:txBody>
          </p:sp>
          <p:sp>
            <p:nvSpPr>
              <p:cNvPr id="1162" name="Freeform 379"/>
              <p:cNvSpPr>
                <a:spLocks/>
              </p:cNvSpPr>
              <p:nvPr/>
            </p:nvSpPr>
            <p:spPr bwMode="auto">
              <a:xfrm>
                <a:off x="4544" y="3805"/>
                <a:ext cx="8" cy="12"/>
              </a:xfrm>
              <a:custGeom>
                <a:avLst/>
                <a:gdLst>
                  <a:gd name="T0" fmla="*/ 2 w 8"/>
                  <a:gd name="T1" fmla="*/ 4 h 12"/>
                  <a:gd name="T2" fmla="*/ 0 w 8"/>
                  <a:gd name="T3" fmla="*/ 4 h 12"/>
                  <a:gd name="T4" fmla="*/ 0 w 8"/>
                  <a:gd name="T5" fmla="*/ 2 h 12"/>
                  <a:gd name="T6" fmla="*/ 0 w 8"/>
                  <a:gd name="T7" fmla="*/ 2 h 12"/>
                  <a:gd name="T8" fmla="*/ 0 w 8"/>
                  <a:gd name="T9" fmla="*/ 0 h 12"/>
                  <a:gd name="T10" fmla="*/ 2 w 8"/>
                  <a:gd name="T11" fmla="*/ 0 h 12"/>
                  <a:gd name="T12" fmla="*/ 4 w 8"/>
                  <a:gd name="T13" fmla="*/ 0 h 12"/>
                  <a:gd name="T14" fmla="*/ 6 w 8"/>
                  <a:gd name="T15" fmla="*/ 2 h 12"/>
                  <a:gd name="T16" fmla="*/ 8 w 8"/>
                  <a:gd name="T17" fmla="*/ 4 h 12"/>
                  <a:gd name="T18" fmla="*/ 6 w 8"/>
                  <a:gd name="T19" fmla="*/ 6 h 12"/>
                  <a:gd name="T20" fmla="*/ 6 w 8"/>
                  <a:gd name="T21" fmla="*/ 10 h 12"/>
                  <a:gd name="T22" fmla="*/ 4 w 8"/>
                  <a:gd name="T23" fmla="*/ 12 h 12"/>
                  <a:gd name="T24" fmla="*/ 4 w 8"/>
                  <a:gd name="T25" fmla="*/ 12 h 12"/>
                  <a:gd name="T26" fmla="*/ 2 w 8"/>
                  <a:gd name="T27" fmla="*/ 10 h 12"/>
                  <a:gd name="T28" fmla="*/ 2 w 8"/>
                  <a:gd name="T29" fmla="*/ 10 h 12"/>
                  <a:gd name="T30" fmla="*/ 2 w 8"/>
                  <a:gd name="T31" fmla="*/ 8 h 12"/>
                  <a:gd name="T32" fmla="*/ 2 w 8"/>
                  <a:gd name="T33" fmla="*/ 8 h 12"/>
                  <a:gd name="T34" fmla="*/ 2 w 8"/>
                  <a:gd name="T35" fmla="*/ 6 h 12"/>
                  <a:gd name="T36" fmla="*/ 2 w 8"/>
                  <a:gd name="T37" fmla="*/ 4 h 12"/>
                  <a:gd name="T38" fmla="*/ 2 w 8"/>
                  <a:gd name="T39" fmla="*/ 4 h 12"/>
                  <a:gd name="T40" fmla="*/ 2 w 8"/>
                  <a:gd name="T41" fmla="*/ 4 h 12"/>
                  <a:gd name="T42" fmla="*/ 2 w 8"/>
                  <a:gd name="T4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2">
                    <a:moveTo>
                      <a:pt x="2" y="4"/>
                    </a:moveTo>
                    <a:lnTo>
                      <a:pt x="0" y="4"/>
                    </a:lnTo>
                    <a:lnTo>
                      <a:pt x="0" y="2"/>
                    </a:lnTo>
                    <a:lnTo>
                      <a:pt x="0" y="2"/>
                    </a:lnTo>
                    <a:lnTo>
                      <a:pt x="0" y="0"/>
                    </a:lnTo>
                    <a:lnTo>
                      <a:pt x="2" y="0"/>
                    </a:lnTo>
                    <a:lnTo>
                      <a:pt x="4" y="0"/>
                    </a:lnTo>
                    <a:lnTo>
                      <a:pt x="6" y="2"/>
                    </a:lnTo>
                    <a:lnTo>
                      <a:pt x="8" y="4"/>
                    </a:lnTo>
                    <a:lnTo>
                      <a:pt x="6" y="6"/>
                    </a:lnTo>
                    <a:lnTo>
                      <a:pt x="6" y="10"/>
                    </a:lnTo>
                    <a:lnTo>
                      <a:pt x="4" y="12"/>
                    </a:lnTo>
                    <a:lnTo>
                      <a:pt x="4" y="12"/>
                    </a:lnTo>
                    <a:lnTo>
                      <a:pt x="2" y="10"/>
                    </a:lnTo>
                    <a:lnTo>
                      <a:pt x="2" y="10"/>
                    </a:lnTo>
                    <a:lnTo>
                      <a:pt x="2" y="8"/>
                    </a:lnTo>
                    <a:lnTo>
                      <a:pt x="2" y="8"/>
                    </a:lnTo>
                    <a:lnTo>
                      <a:pt x="2" y="6"/>
                    </a:lnTo>
                    <a:lnTo>
                      <a:pt x="2" y="4"/>
                    </a:lnTo>
                    <a:lnTo>
                      <a:pt x="2" y="4"/>
                    </a:lnTo>
                    <a:lnTo>
                      <a:pt x="2" y="4"/>
                    </a:lnTo>
                    <a:lnTo>
                      <a:pt x="2" y="4"/>
                    </a:lnTo>
                    <a:close/>
                  </a:path>
                </a:pathLst>
              </a:custGeom>
              <a:grpFill/>
              <a:ln w="3175" cmpd="sng">
                <a:solidFill>
                  <a:srgbClr val="000000"/>
                </a:solidFill>
                <a:round/>
                <a:headEnd/>
                <a:tailEnd/>
              </a:ln>
            </p:spPr>
            <p:txBody>
              <a:bodyPr/>
              <a:lstStyle/>
              <a:p>
                <a:endParaRPr lang="en-US" sz="2600" dirty="0"/>
              </a:p>
            </p:txBody>
          </p:sp>
          <p:sp>
            <p:nvSpPr>
              <p:cNvPr id="1163" name="Freeform 380"/>
              <p:cNvSpPr>
                <a:spLocks/>
              </p:cNvSpPr>
              <p:nvPr/>
            </p:nvSpPr>
            <p:spPr bwMode="auto">
              <a:xfrm>
                <a:off x="4444" y="3807"/>
                <a:ext cx="6" cy="8"/>
              </a:xfrm>
              <a:custGeom>
                <a:avLst/>
                <a:gdLst>
                  <a:gd name="T0" fmla="*/ 0 w 6"/>
                  <a:gd name="T1" fmla="*/ 4 h 8"/>
                  <a:gd name="T2" fmla="*/ 0 w 6"/>
                  <a:gd name="T3" fmla="*/ 2 h 8"/>
                  <a:gd name="T4" fmla="*/ 0 w 6"/>
                  <a:gd name="T5" fmla="*/ 2 h 8"/>
                  <a:gd name="T6" fmla="*/ 2 w 6"/>
                  <a:gd name="T7" fmla="*/ 0 h 8"/>
                  <a:gd name="T8" fmla="*/ 2 w 6"/>
                  <a:gd name="T9" fmla="*/ 0 h 8"/>
                  <a:gd name="T10" fmla="*/ 6 w 6"/>
                  <a:gd name="T11" fmla="*/ 4 h 8"/>
                  <a:gd name="T12" fmla="*/ 6 w 6"/>
                  <a:gd name="T13" fmla="*/ 4 h 8"/>
                  <a:gd name="T14" fmla="*/ 6 w 6"/>
                  <a:gd name="T15" fmla="*/ 6 h 8"/>
                  <a:gd name="T16" fmla="*/ 6 w 6"/>
                  <a:gd name="T17" fmla="*/ 8 h 8"/>
                  <a:gd name="T18" fmla="*/ 4 w 6"/>
                  <a:gd name="T19" fmla="*/ 6 h 8"/>
                  <a:gd name="T20" fmla="*/ 2 w 6"/>
                  <a:gd name="T21" fmla="*/ 6 h 8"/>
                  <a:gd name="T22" fmla="*/ 2 w 6"/>
                  <a:gd name="T23" fmla="*/ 6 h 8"/>
                  <a:gd name="T24" fmla="*/ 0 w 6"/>
                  <a:gd name="T25" fmla="*/ 4 h 8"/>
                  <a:gd name="T26" fmla="*/ 0 w 6"/>
                  <a:gd name="T27" fmla="*/ 4 h 8"/>
                  <a:gd name="T28" fmla="*/ 0 w 6"/>
                  <a:gd name="T2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0" y="4"/>
                    </a:moveTo>
                    <a:lnTo>
                      <a:pt x="0" y="2"/>
                    </a:lnTo>
                    <a:lnTo>
                      <a:pt x="0" y="2"/>
                    </a:lnTo>
                    <a:lnTo>
                      <a:pt x="2" y="0"/>
                    </a:lnTo>
                    <a:lnTo>
                      <a:pt x="2" y="0"/>
                    </a:lnTo>
                    <a:lnTo>
                      <a:pt x="6" y="4"/>
                    </a:lnTo>
                    <a:lnTo>
                      <a:pt x="6" y="4"/>
                    </a:lnTo>
                    <a:lnTo>
                      <a:pt x="6" y="6"/>
                    </a:lnTo>
                    <a:lnTo>
                      <a:pt x="6" y="8"/>
                    </a:lnTo>
                    <a:lnTo>
                      <a:pt x="4" y="6"/>
                    </a:lnTo>
                    <a:lnTo>
                      <a:pt x="2" y="6"/>
                    </a:lnTo>
                    <a:lnTo>
                      <a:pt x="2" y="6"/>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1164" name="Freeform 381"/>
              <p:cNvSpPr>
                <a:spLocks/>
              </p:cNvSpPr>
              <p:nvPr/>
            </p:nvSpPr>
            <p:spPr bwMode="auto">
              <a:xfrm>
                <a:off x="4520" y="3807"/>
                <a:ext cx="6" cy="8"/>
              </a:xfrm>
              <a:custGeom>
                <a:avLst/>
                <a:gdLst>
                  <a:gd name="T0" fmla="*/ 4 w 6"/>
                  <a:gd name="T1" fmla="*/ 2 h 8"/>
                  <a:gd name="T2" fmla="*/ 6 w 6"/>
                  <a:gd name="T3" fmla="*/ 2 h 8"/>
                  <a:gd name="T4" fmla="*/ 6 w 6"/>
                  <a:gd name="T5" fmla="*/ 4 h 8"/>
                  <a:gd name="T6" fmla="*/ 6 w 6"/>
                  <a:gd name="T7" fmla="*/ 6 h 8"/>
                  <a:gd name="T8" fmla="*/ 2 w 6"/>
                  <a:gd name="T9" fmla="*/ 8 h 8"/>
                  <a:gd name="T10" fmla="*/ 2 w 6"/>
                  <a:gd name="T11" fmla="*/ 8 h 8"/>
                  <a:gd name="T12" fmla="*/ 0 w 6"/>
                  <a:gd name="T13" fmla="*/ 8 h 8"/>
                  <a:gd name="T14" fmla="*/ 2 w 6"/>
                  <a:gd name="T15" fmla="*/ 2 h 8"/>
                  <a:gd name="T16" fmla="*/ 2 w 6"/>
                  <a:gd name="T17" fmla="*/ 0 h 8"/>
                  <a:gd name="T18" fmla="*/ 4 w 6"/>
                  <a:gd name="T19" fmla="*/ 2 h 8"/>
                  <a:gd name="T20" fmla="*/ 4 w 6"/>
                  <a:gd name="T21" fmla="*/ 2 h 8"/>
                  <a:gd name="T22" fmla="*/ 4 w 6"/>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4" y="2"/>
                    </a:moveTo>
                    <a:lnTo>
                      <a:pt x="6" y="2"/>
                    </a:lnTo>
                    <a:lnTo>
                      <a:pt x="6" y="4"/>
                    </a:lnTo>
                    <a:lnTo>
                      <a:pt x="6" y="6"/>
                    </a:lnTo>
                    <a:lnTo>
                      <a:pt x="2" y="8"/>
                    </a:lnTo>
                    <a:lnTo>
                      <a:pt x="2" y="8"/>
                    </a:lnTo>
                    <a:lnTo>
                      <a:pt x="0" y="8"/>
                    </a:lnTo>
                    <a:lnTo>
                      <a:pt x="2" y="2"/>
                    </a:lnTo>
                    <a:lnTo>
                      <a:pt x="2"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165" name="Freeform 382"/>
              <p:cNvSpPr>
                <a:spLocks/>
              </p:cNvSpPr>
              <p:nvPr/>
            </p:nvSpPr>
            <p:spPr bwMode="auto">
              <a:xfrm>
                <a:off x="4620" y="3809"/>
                <a:ext cx="12" cy="18"/>
              </a:xfrm>
              <a:custGeom>
                <a:avLst/>
                <a:gdLst>
                  <a:gd name="T0" fmla="*/ 8 w 12"/>
                  <a:gd name="T1" fmla="*/ 4 h 18"/>
                  <a:gd name="T2" fmla="*/ 8 w 12"/>
                  <a:gd name="T3" fmla="*/ 2 h 18"/>
                  <a:gd name="T4" fmla="*/ 10 w 12"/>
                  <a:gd name="T5" fmla="*/ 0 h 18"/>
                  <a:gd name="T6" fmla="*/ 10 w 12"/>
                  <a:gd name="T7" fmla="*/ 2 h 18"/>
                  <a:gd name="T8" fmla="*/ 12 w 12"/>
                  <a:gd name="T9" fmla="*/ 0 h 18"/>
                  <a:gd name="T10" fmla="*/ 12 w 12"/>
                  <a:gd name="T11" fmla="*/ 2 h 18"/>
                  <a:gd name="T12" fmla="*/ 12 w 12"/>
                  <a:gd name="T13" fmla="*/ 4 h 18"/>
                  <a:gd name="T14" fmla="*/ 10 w 12"/>
                  <a:gd name="T15" fmla="*/ 6 h 18"/>
                  <a:gd name="T16" fmla="*/ 12 w 12"/>
                  <a:gd name="T17" fmla="*/ 8 h 18"/>
                  <a:gd name="T18" fmla="*/ 12 w 12"/>
                  <a:gd name="T19" fmla="*/ 8 h 18"/>
                  <a:gd name="T20" fmla="*/ 12 w 12"/>
                  <a:gd name="T21" fmla="*/ 10 h 18"/>
                  <a:gd name="T22" fmla="*/ 12 w 12"/>
                  <a:gd name="T23" fmla="*/ 10 h 18"/>
                  <a:gd name="T24" fmla="*/ 8 w 12"/>
                  <a:gd name="T25" fmla="*/ 12 h 18"/>
                  <a:gd name="T26" fmla="*/ 4 w 12"/>
                  <a:gd name="T27" fmla="*/ 16 h 18"/>
                  <a:gd name="T28" fmla="*/ 2 w 12"/>
                  <a:gd name="T29" fmla="*/ 18 h 18"/>
                  <a:gd name="T30" fmla="*/ 0 w 12"/>
                  <a:gd name="T31" fmla="*/ 18 h 18"/>
                  <a:gd name="T32" fmla="*/ 0 w 12"/>
                  <a:gd name="T33" fmla="*/ 16 h 18"/>
                  <a:gd name="T34" fmla="*/ 0 w 12"/>
                  <a:gd name="T35" fmla="*/ 14 h 18"/>
                  <a:gd name="T36" fmla="*/ 4 w 12"/>
                  <a:gd name="T37" fmla="*/ 12 h 18"/>
                  <a:gd name="T38" fmla="*/ 6 w 12"/>
                  <a:gd name="T39" fmla="*/ 8 h 18"/>
                  <a:gd name="T40" fmla="*/ 8 w 12"/>
                  <a:gd name="T41" fmla="*/ 6 h 18"/>
                  <a:gd name="T42" fmla="*/ 8 w 12"/>
                  <a:gd name="T43" fmla="*/ 4 h 18"/>
                  <a:gd name="T44" fmla="*/ 8 w 12"/>
                  <a:gd name="T45" fmla="*/ 4 h 18"/>
                  <a:gd name="T46" fmla="*/ 8 w 12"/>
                  <a:gd name="T4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18">
                    <a:moveTo>
                      <a:pt x="8" y="4"/>
                    </a:moveTo>
                    <a:lnTo>
                      <a:pt x="8" y="2"/>
                    </a:lnTo>
                    <a:lnTo>
                      <a:pt x="10" y="0"/>
                    </a:lnTo>
                    <a:lnTo>
                      <a:pt x="10" y="2"/>
                    </a:lnTo>
                    <a:lnTo>
                      <a:pt x="12" y="0"/>
                    </a:lnTo>
                    <a:lnTo>
                      <a:pt x="12" y="2"/>
                    </a:lnTo>
                    <a:lnTo>
                      <a:pt x="12" y="4"/>
                    </a:lnTo>
                    <a:lnTo>
                      <a:pt x="10" y="6"/>
                    </a:lnTo>
                    <a:lnTo>
                      <a:pt x="12" y="8"/>
                    </a:lnTo>
                    <a:lnTo>
                      <a:pt x="12" y="8"/>
                    </a:lnTo>
                    <a:lnTo>
                      <a:pt x="12" y="10"/>
                    </a:lnTo>
                    <a:lnTo>
                      <a:pt x="12" y="10"/>
                    </a:lnTo>
                    <a:lnTo>
                      <a:pt x="8" y="12"/>
                    </a:lnTo>
                    <a:lnTo>
                      <a:pt x="4" y="16"/>
                    </a:lnTo>
                    <a:lnTo>
                      <a:pt x="2" y="18"/>
                    </a:lnTo>
                    <a:lnTo>
                      <a:pt x="0" y="18"/>
                    </a:lnTo>
                    <a:lnTo>
                      <a:pt x="0" y="16"/>
                    </a:lnTo>
                    <a:lnTo>
                      <a:pt x="0" y="14"/>
                    </a:lnTo>
                    <a:lnTo>
                      <a:pt x="4" y="12"/>
                    </a:lnTo>
                    <a:lnTo>
                      <a:pt x="6" y="8"/>
                    </a:lnTo>
                    <a:lnTo>
                      <a:pt x="8" y="6"/>
                    </a:lnTo>
                    <a:lnTo>
                      <a:pt x="8" y="4"/>
                    </a:lnTo>
                    <a:lnTo>
                      <a:pt x="8" y="4"/>
                    </a:lnTo>
                    <a:lnTo>
                      <a:pt x="8" y="4"/>
                    </a:lnTo>
                    <a:close/>
                  </a:path>
                </a:pathLst>
              </a:custGeom>
              <a:grpFill/>
              <a:ln w="3175" cmpd="sng">
                <a:solidFill>
                  <a:srgbClr val="000000"/>
                </a:solidFill>
                <a:round/>
                <a:headEnd/>
                <a:tailEnd/>
              </a:ln>
            </p:spPr>
            <p:txBody>
              <a:bodyPr/>
              <a:lstStyle/>
              <a:p>
                <a:endParaRPr lang="en-US" sz="2600" dirty="0"/>
              </a:p>
            </p:txBody>
          </p:sp>
          <p:sp>
            <p:nvSpPr>
              <p:cNvPr id="1166" name="Freeform 383"/>
              <p:cNvSpPr>
                <a:spLocks/>
              </p:cNvSpPr>
              <p:nvPr/>
            </p:nvSpPr>
            <p:spPr bwMode="auto">
              <a:xfrm>
                <a:off x="4418" y="3811"/>
                <a:ext cx="6" cy="8"/>
              </a:xfrm>
              <a:custGeom>
                <a:avLst/>
                <a:gdLst>
                  <a:gd name="T0" fmla="*/ 2 w 6"/>
                  <a:gd name="T1" fmla="*/ 2 h 8"/>
                  <a:gd name="T2" fmla="*/ 2 w 6"/>
                  <a:gd name="T3" fmla="*/ 0 h 8"/>
                  <a:gd name="T4" fmla="*/ 4 w 6"/>
                  <a:gd name="T5" fmla="*/ 0 h 8"/>
                  <a:gd name="T6" fmla="*/ 4 w 6"/>
                  <a:gd name="T7" fmla="*/ 2 h 8"/>
                  <a:gd name="T8" fmla="*/ 6 w 6"/>
                  <a:gd name="T9" fmla="*/ 4 h 8"/>
                  <a:gd name="T10" fmla="*/ 4 w 6"/>
                  <a:gd name="T11" fmla="*/ 6 h 8"/>
                  <a:gd name="T12" fmla="*/ 4 w 6"/>
                  <a:gd name="T13" fmla="*/ 6 h 8"/>
                  <a:gd name="T14" fmla="*/ 0 w 6"/>
                  <a:gd name="T15" fmla="*/ 8 h 8"/>
                  <a:gd name="T16" fmla="*/ 0 w 6"/>
                  <a:gd name="T17" fmla="*/ 6 h 8"/>
                  <a:gd name="T18" fmla="*/ 0 w 6"/>
                  <a:gd name="T19" fmla="*/ 4 h 8"/>
                  <a:gd name="T20" fmla="*/ 2 w 6"/>
                  <a:gd name="T21" fmla="*/ 2 h 8"/>
                  <a:gd name="T22" fmla="*/ 2 w 6"/>
                  <a:gd name="T23" fmla="*/ 2 h 8"/>
                  <a:gd name="T24" fmla="*/ 2 w 6"/>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2" y="2"/>
                    </a:moveTo>
                    <a:lnTo>
                      <a:pt x="2" y="0"/>
                    </a:lnTo>
                    <a:lnTo>
                      <a:pt x="4" y="0"/>
                    </a:lnTo>
                    <a:lnTo>
                      <a:pt x="4" y="2"/>
                    </a:lnTo>
                    <a:lnTo>
                      <a:pt x="6" y="4"/>
                    </a:lnTo>
                    <a:lnTo>
                      <a:pt x="4" y="6"/>
                    </a:lnTo>
                    <a:lnTo>
                      <a:pt x="4" y="6"/>
                    </a:lnTo>
                    <a:lnTo>
                      <a:pt x="0" y="8"/>
                    </a:lnTo>
                    <a:lnTo>
                      <a:pt x="0" y="6"/>
                    </a:lnTo>
                    <a:lnTo>
                      <a:pt x="0" y="4"/>
                    </a:lnTo>
                    <a:lnTo>
                      <a:pt x="2" y="2"/>
                    </a:lnTo>
                    <a:lnTo>
                      <a:pt x="2" y="2"/>
                    </a:lnTo>
                    <a:lnTo>
                      <a:pt x="2" y="2"/>
                    </a:lnTo>
                    <a:close/>
                  </a:path>
                </a:pathLst>
              </a:custGeom>
              <a:grpFill/>
              <a:ln w="3175" cmpd="sng">
                <a:solidFill>
                  <a:srgbClr val="000000"/>
                </a:solidFill>
                <a:round/>
                <a:headEnd/>
                <a:tailEnd/>
              </a:ln>
            </p:spPr>
            <p:txBody>
              <a:bodyPr/>
              <a:lstStyle/>
              <a:p>
                <a:endParaRPr lang="en-US" sz="2600" dirty="0"/>
              </a:p>
            </p:txBody>
          </p:sp>
          <p:sp>
            <p:nvSpPr>
              <p:cNvPr id="1167" name="Freeform 384"/>
              <p:cNvSpPr>
                <a:spLocks/>
              </p:cNvSpPr>
              <p:nvPr/>
            </p:nvSpPr>
            <p:spPr bwMode="auto">
              <a:xfrm>
                <a:off x="4532" y="3815"/>
                <a:ext cx="12" cy="10"/>
              </a:xfrm>
              <a:custGeom>
                <a:avLst/>
                <a:gdLst>
                  <a:gd name="T0" fmla="*/ 0 w 12"/>
                  <a:gd name="T1" fmla="*/ 4 h 10"/>
                  <a:gd name="T2" fmla="*/ 0 w 12"/>
                  <a:gd name="T3" fmla="*/ 4 h 10"/>
                  <a:gd name="T4" fmla="*/ 0 w 12"/>
                  <a:gd name="T5" fmla="*/ 4 h 10"/>
                  <a:gd name="T6" fmla="*/ 0 w 12"/>
                  <a:gd name="T7" fmla="*/ 2 h 10"/>
                  <a:gd name="T8" fmla="*/ 0 w 12"/>
                  <a:gd name="T9" fmla="*/ 0 h 10"/>
                  <a:gd name="T10" fmla="*/ 2 w 12"/>
                  <a:gd name="T11" fmla="*/ 0 h 10"/>
                  <a:gd name="T12" fmla="*/ 4 w 12"/>
                  <a:gd name="T13" fmla="*/ 0 h 10"/>
                  <a:gd name="T14" fmla="*/ 8 w 12"/>
                  <a:gd name="T15" fmla="*/ 2 h 10"/>
                  <a:gd name="T16" fmla="*/ 10 w 12"/>
                  <a:gd name="T17" fmla="*/ 6 h 10"/>
                  <a:gd name="T18" fmla="*/ 12 w 12"/>
                  <a:gd name="T19" fmla="*/ 8 h 10"/>
                  <a:gd name="T20" fmla="*/ 12 w 12"/>
                  <a:gd name="T21" fmla="*/ 10 h 10"/>
                  <a:gd name="T22" fmla="*/ 10 w 12"/>
                  <a:gd name="T23" fmla="*/ 10 h 10"/>
                  <a:gd name="T24" fmla="*/ 8 w 12"/>
                  <a:gd name="T25" fmla="*/ 10 h 10"/>
                  <a:gd name="T26" fmla="*/ 8 w 12"/>
                  <a:gd name="T27" fmla="*/ 8 h 10"/>
                  <a:gd name="T28" fmla="*/ 6 w 12"/>
                  <a:gd name="T29" fmla="*/ 6 h 10"/>
                  <a:gd name="T30" fmla="*/ 4 w 12"/>
                  <a:gd name="T31" fmla="*/ 6 h 10"/>
                  <a:gd name="T32" fmla="*/ 2 w 12"/>
                  <a:gd name="T33" fmla="*/ 6 h 10"/>
                  <a:gd name="T34" fmla="*/ 0 w 12"/>
                  <a:gd name="T35" fmla="*/ 4 h 10"/>
                  <a:gd name="T36" fmla="*/ 0 w 12"/>
                  <a:gd name="T37" fmla="*/ 4 h 10"/>
                  <a:gd name="T38" fmla="*/ 0 w 12"/>
                  <a:gd name="T3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0" y="4"/>
                    </a:moveTo>
                    <a:lnTo>
                      <a:pt x="0" y="4"/>
                    </a:lnTo>
                    <a:lnTo>
                      <a:pt x="0" y="4"/>
                    </a:lnTo>
                    <a:lnTo>
                      <a:pt x="0" y="2"/>
                    </a:lnTo>
                    <a:lnTo>
                      <a:pt x="0" y="0"/>
                    </a:lnTo>
                    <a:lnTo>
                      <a:pt x="2" y="0"/>
                    </a:lnTo>
                    <a:lnTo>
                      <a:pt x="4" y="0"/>
                    </a:lnTo>
                    <a:lnTo>
                      <a:pt x="8" y="2"/>
                    </a:lnTo>
                    <a:lnTo>
                      <a:pt x="10" y="6"/>
                    </a:lnTo>
                    <a:lnTo>
                      <a:pt x="12" y="8"/>
                    </a:lnTo>
                    <a:lnTo>
                      <a:pt x="12" y="10"/>
                    </a:lnTo>
                    <a:lnTo>
                      <a:pt x="10" y="10"/>
                    </a:lnTo>
                    <a:lnTo>
                      <a:pt x="8" y="10"/>
                    </a:lnTo>
                    <a:lnTo>
                      <a:pt x="8" y="8"/>
                    </a:lnTo>
                    <a:lnTo>
                      <a:pt x="6" y="6"/>
                    </a:lnTo>
                    <a:lnTo>
                      <a:pt x="4" y="6"/>
                    </a:lnTo>
                    <a:lnTo>
                      <a:pt x="2" y="6"/>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1168" name="Freeform 385"/>
              <p:cNvSpPr>
                <a:spLocks/>
              </p:cNvSpPr>
              <p:nvPr/>
            </p:nvSpPr>
            <p:spPr bwMode="auto">
              <a:xfrm>
                <a:off x="4570" y="3817"/>
                <a:ext cx="6" cy="8"/>
              </a:xfrm>
              <a:custGeom>
                <a:avLst/>
                <a:gdLst>
                  <a:gd name="T0" fmla="*/ 0 w 6"/>
                  <a:gd name="T1" fmla="*/ 8 h 8"/>
                  <a:gd name="T2" fmla="*/ 0 w 6"/>
                  <a:gd name="T3" fmla="*/ 6 h 8"/>
                  <a:gd name="T4" fmla="*/ 2 w 6"/>
                  <a:gd name="T5" fmla="*/ 2 h 8"/>
                  <a:gd name="T6" fmla="*/ 4 w 6"/>
                  <a:gd name="T7" fmla="*/ 2 h 8"/>
                  <a:gd name="T8" fmla="*/ 6 w 6"/>
                  <a:gd name="T9" fmla="*/ 0 h 8"/>
                  <a:gd name="T10" fmla="*/ 6 w 6"/>
                  <a:gd name="T11" fmla="*/ 0 h 8"/>
                  <a:gd name="T12" fmla="*/ 6 w 6"/>
                  <a:gd name="T13" fmla="*/ 4 h 8"/>
                  <a:gd name="T14" fmla="*/ 6 w 6"/>
                  <a:gd name="T15" fmla="*/ 6 h 8"/>
                  <a:gd name="T16" fmla="*/ 4 w 6"/>
                  <a:gd name="T17" fmla="*/ 8 h 8"/>
                  <a:gd name="T18" fmla="*/ 0 w 6"/>
                  <a:gd name="T19" fmla="*/ 8 h 8"/>
                  <a:gd name="T20" fmla="*/ 0 w 6"/>
                  <a:gd name="T21" fmla="*/ 8 h 8"/>
                  <a:gd name="T22" fmla="*/ 0 w 6"/>
                  <a:gd name="T23" fmla="*/ 8 h 8"/>
                  <a:gd name="T24" fmla="*/ 0 w 6"/>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0" y="8"/>
                    </a:moveTo>
                    <a:lnTo>
                      <a:pt x="0" y="6"/>
                    </a:lnTo>
                    <a:lnTo>
                      <a:pt x="2" y="2"/>
                    </a:lnTo>
                    <a:lnTo>
                      <a:pt x="4" y="2"/>
                    </a:lnTo>
                    <a:lnTo>
                      <a:pt x="6" y="0"/>
                    </a:lnTo>
                    <a:lnTo>
                      <a:pt x="6" y="0"/>
                    </a:lnTo>
                    <a:lnTo>
                      <a:pt x="6" y="4"/>
                    </a:lnTo>
                    <a:lnTo>
                      <a:pt x="6" y="6"/>
                    </a:lnTo>
                    <a:lnTo>
                      <a:pt x="4" y="8"/>
                    </a:lnTo>
                    <a:lnTo>
                      <a:pt x="0" y="8"/>
                    </a:lnTo>
                    <a:lnTo>
                      <a:pt x="0" y="8"/>
                    </a:lnTo>
                    <a:lnTo>
                      <a:pt x="0" y="8"/>
                    </a:lnTo>
                    <a:lnTo>
                      <a:pt x="0" y="8"/>
                    </a:lnTo>
                    <a:close/>
                  </a:path>
                </a:pathLst>
              </a:custGeom>
              <a:grpFill/>
              <a:ln w="3175" cmpd="sng">
                <a:solidFill>
                  <a:srgbClr val="000000"/>
                </a:solidFill>
                <a:round/>
                <a:headEnd/>
                <a:tailEnd/>
              </a:ln>
            </p:spPr>
            <p:txBody>
              <a:bodyPr/>
              <a:lstStyle/>
              <a:p>
                <a:endParaRPr lang="en-US" sz="2600" dirty="0"/>
              </a:p>
            </p:txBody>
          </p:sp>
          <p:sp>
            <p:nvSpPr>
              <p:cNvPr id="1169" name="Freeform 386"/>
              <p:cNvSpPr>
                <a:spLocks/>
              </p:cNvSpPr>
              <p:nvPr/>
            </p:nvSpPr>
            <p:spPr bwMode="auto">
              <a:xfrm>
                <a:off x="4500" y="3821"/>
                <a:ext cx="4" cy="8"/>
              </a:xfrm>
              <a:custGeom>
                <a:avLst/>
                <a:gdLst>
                  <a:gd name="T0" fmla="*/ 2 w 4"/>
                  <a:gd name="T1" fmla="*/ 0 h 8"/>
                  <a:gd name="T2" fmla="*/ 4 w 4"/>
                  <a:gd name="T3" fmla="*/ 0 h 8"/>
                  <a:gd name="T4" fmla="*/ 4 w 4"/>
                  <a:gd name="T5" fmla="*/ 2 h 8"/>
                  <a:gd name="T6" fmla="*/ 4 w 4"/>
                  <a:gd name="T7" fmla="*/ 2 h 8"/>
                  <a:gd name="T8" fmla="*/ 4 w 4"/>
                  <a:gd name="T9" fmla="*/ 2 h 8"/>
                  <a:gd name="T10" fmla="*/ 4 w 4"/>
                  <a:gd name="T11" fmla="*/ 4 h 8"/>
                  <a:gd name="T12" fmla="*/ 2 w 4"/>
                  <a:gd name="T13" fmla="*/ 6 h 8"/>
                  <a:gd name="T14" fmla="*/ 2 w 4"/>
                  <a:gd name="T15" fmla="*/ 8 h 8"/>
                  <a:gd name="T16" fmla="*/ 0 w 4"/>
                  <a:gd name="T17" fmla="*/ 8 h 8"/>
                  <a:gd name="T18" fmla="*/ 0 w 4"/>
                  <a:gd name="T19" fmla="*/ 6 h 8"/>
                  <a:gd name="T20" fmla="*/ 0 w 4"/>
                  <a:gd name="T21" fmla="*/ 4 h 8"/>
                  <a:gd name="T22" fmla="*/ 0 w 4"/>
                  <a:gd name="T23" fmla="*/ 2 h 8"/>
                  <a:gd name="T24" fmla="*/ 2 w 4"/>
                  <a:gd name="T25" fmla="*/ 2 h 8"/>
                  <a:gd name="T26" fmla="*/ 2 w 4"/>
                  <a:gd name="T27" fmla="*/ 0 h 8"/>
                  <a:gd name="T28" fmla="*/ 2 w 4"/>
                  <a:gd name="T29" fmla="*/ 0 h 8"/>
                  <a:gd name="T30" fmla="*/ 2 w 4"/>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
                    <a:moveTo>
                      <a:pt x="2" y="0"/>
                    </a:moveTo>
                    <a:lnTo>
                      <a:pt x="4" y="0"/>
                    </a:lnTo>
                    <a:lnTo>
                      <a:pt x="4" y="2"/>
                    </a:lnTo>
                    <a:lnTo>
                      <a:pt x="4" y="2"/>
                    </a:lnTo>
                    <a:lnTo>
                      <a:pt x="4" y="2"/>
                    </a:lnTo>
                    <a:lnTo>
                      <a:pt x="4" y="4"/>
                    </a:lnTo>
                    <a:lnTo>
                      <a:pt x="2" y="6"/>
                    </a:lnTo>
                    <a:lnTo>
                      <a:pt x="2" y="8"/>
                    </a:lnTo>
                    <a:lnTo>
                      <a:pt x="0" y="8"/>
                    </a:lnTo>
                    <a:lnTo>
                      <a:pt x="0" y="6"/>
                    </a:lnTo>
                    <a:lnTo>
                      <a:pt x="0" y="4"/>
                    </a:lnTo>
                    <a:lnTo>
                      <a:pt x="0" y="2"/>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170" name="Freeform 387"/>
              <p:cNvSpPr>
                <a:spLocks/>
              </p:cNvSpPr>
              <p:nvPr/>
            </p:nvSpPr>
            <p:spPr bwMode="auto">
              <a:xfrm>
                <a:off x="4540" y="3829"/>
                <a:ext cx="8" cy="10"/>
              </a:xfrm>
              <a:custGeom>
                <a:avLst/>
                <a:gdLst>
                  <a:gd name="T0" fmla="*/ 8 w 8"/>
                  <a:gd name="T1" fmla="*/ 6 h 10"/>
                  <a:gd name="T2" fmla="*/ 8 w 8"/>
                  <a:gd name="T3" fmla="*/ 8 h 10"/>
                  <a:gd name="T4" fmla="*/ 6 w 8"/>
                  <a:gd name="T5" fmla="*/ 8 h 10"/>
                  <a:gd name="T6" fmla="*/ 6 w 8"/>
                  <a:gd name="T7" fmla="*/ 10 h 10"/>
                  <a:gd name="T8" fmla="*/ 2 w 8"/>
                  <a:gd name="T9" fmla="*/ 8 h 10"/>
                  <a:gd name="T10" fmla="*/ 0 w 8"/>
                  <a:gd name="T11" fmla="*/ 8 h 10"/>
                  <a:gd name="T12" fmla="*/ 0 w 8"/>
                  <a:gd name="T13" fmla="*/ 6 h 10"/>
                  <a:gd name="T14" fmla="*/ 2 w 8"/>
                  <a:gd name="T15" fmla="*/ 4 h 10"/>
                  <a:gd name="T16" fmla="*/ 2 w 8"/>
                  <a:gd name="T17" fmla="*/ 2 h 10"/>
                  <a:gd name="T18" fmla="*/ 2 w 8"/>
                  <a:gd name="T19" fmla="*/ 0 h 10"/>
                  <a:gd name="T20" fmla="*/ 4 w 8"/>
                  <a:gd name="T21" fmla="*/ 0 h 10"/>
                  <a:gd name="T22" fmla="*/ 4 w 8"/>
                  <a:gd name="T23" fmla="*/ 0 h 10"/>
                  <a:gd name="T24" fmla="*/ 4 w 8"/>
                  <a:gd name="T25" fmla="*/ 4 h 10"/>
                  <a:gd name="T26" fmla="*/ 6 w 8"/>
                  <a:gd name="T27" fmla="*/ 4 h 10"/>
                  <a:gd name="T28" fmla="*/ 8 w 8"/>
                  <a:gd name="T29" fmla="*/ 6 h 10"/>
                  <a:gd name="T30" fmla="*/ 8 w 8"/>
                  <a:gd name="T31" fmla="*/ 6 h 10"/>
                  <a:gd name="T32" fmla="*/ 8 w 8"/>
                  <a:gd name="T33" fmla="*/ 6 h 10"/>
                  <a:gd name="T34" fmla="*/ 8 w 8"/>
                  <a:gd name="T3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0">
                    <a:moveTo>
                      <a:pt x="8" y="6"/>
                    </a:moveTo>
                    <a:lnTo>
                      <a:pt x="8" y="8"/>
                    </a:lnTo>
                    <a:lnTo>
                      <a:pt x="6" y="8"/>
                    </a:lnTo>
                    <a:lnTo>
                      <a:pt x="6" y="10"/>
                    </a:lnTo>
                    <a:lnTo>
                      <a:pt x="2" y="8"/>
                    </a:lnTo>
                    <a:lnTo>
                      <a:pt x="0" y="8"/>
                    </a:lnTo>
                    <a:lnTo>
                      <a:pt x="0" y="6"/>
                    </a:lnTo>
                    <a:lnTo>
                      <a:pt x="2" y="4"/>
                    </a:lnTo>
                    <a:lnTo>
                      <a:pt x="2" y="2"/>
                    </a:lnTo>
                    <a:lnTo>
                      <a:pt x="2" y="0"/>
                    </a:lnTo>
                    <a:lnTo>
                      <a:pt x="4" y="0"/>
                    </a:lnTo>
                    <a:lnTo>
                      <a:pt x="4" y="0"/>
                    </a:lnTo>
                    <a:lnTo>
                      <a:pt x="4" y="4"/>
                    </a:lnTo>
                    <a:lnTo>
                      <a:pt x="6" y="4"/>
                    </a:lnTo>
                    <a:lnTo>
                      <a:pt x="8" y="6"/>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1171" name="Freeform 388"/>
              <p:cNvSpPr>
                <a:spLocks/>
              </p:cNvSpPr>
              <p:nvPr/>
            </p:nvSpPr>
            <p:spPr bwMode="auto">
              <a:xfrm>
                <a:off x="4494" y="3841"/>
                <a:ext cx="8" cy="6"/>
              </a:xfrm>
              <a:custGeom>
                <a:avLst/>
                <a:gdLst>
                  <a:gd name="T0" fmla="*/ 2 w 8"/>
                  <a:gd name="T1" fmla="*/ 4 h 6"/>
                  <a:gd name="T2" fmla="*/ 2 w 8"/>
                  <a:gd name="T3" fmla="*/ 4 h 6"/>
                  <a:gd name="T4" fmla="*/ 0 w 8"/>
                  <a:gd name="T5" fmla="*/ 2 h 6"/>
                  <a:gd name="T6" fmla="*/ 0 w 8"/>
                  <a:gd name="T7" fmla="*/ 0 h 6"/>
                  <a:gd name="T8" fmla="*/ 2 w 8"/>
                  <a:gd name="T9" fmla="*/ 0 h 6"/>
                  <a:gd name="T10" fmla="*/ 4 w 8"/>
                  <a:gd name="T11" fmla="*/ 0 h 6"/>
                  <a:gd name="T12" fmla="*/ 6 w 8"/>
                  <a:gd name="T13" fmla="*/ 2 h 6"/>
                  <a:gd name="T14" fmla="*/ 8 w 8"/>
                  <a:gd name="T15" fmla="*/ 4 h 6"/>
                  <a:gd name="T16" fmla="*/ 8 w 8"/>
                  <a:gd name="T17" fmla="*/ 4 h 6"/>
                  <a:gd name="T18" fmla="*/ 6 w 8"/>
                  <a:gd name="T19" fmla="*/ 6 h 6"/>
                  <a:gd name="T20" fmla="*/ 4 w 8"/>
                  <a:gd name="T21" fmla="*/ 6 h 6"/>
                  <a:gd name="T22" fmla="*/ 4 w 8"/>
                  <a:gd name="T23" fmla="*/ 4 h 6"/>
                  <a:gd name="T24" fmla="*/ 2 w 8"/>
                  <a:gd name="T25" fmla="*/ 4 h 6"/>
                  <a:gd name="T26" fmla="*/ 2 w 8"/>
                  <a:gd name="T27" fmla="*/ 4 h 6"/>
                  <a:gd name="T28" fmla="*/ 2 w 8"/>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2" y="4"/>
                    </a:moveTo>
                    <a:lnTo>
                      <a:pt x="2" y="4"/>
                    </a:lnTo>
                    <a:lnTo>
                      <a:pt x="0" y="2"/>
                    </a:lnTo>
                    <a:lnTo>
                      <a:pt x="0" y="0"/>
                    </a:lnTo>
                    <a:lnTo>
                      <a:pt x="2" y="0"/>
                    </a:lnTo>
                    <a:lnTo>
                      <a:pt x="4" y="0"/>
                    </a:lnTo>
                    <a:lnTo>
                      <a:pt x="6" y="2"/>
                    </a:lnTo>
                    <a:lnTo>
                      <a:pt x="8" y="4"/>
                    </a:lnTo>
                    <a:lnTo>
                      <a:pt x="8" y="4"/>
                    </a:lnTo>
                    <a:lnTo>
                      <a:pt x="6" y="6"/>
                    </a:lnTo>
                    <a:lnTo>
                      <a:pt x="4" y="6"/>
                    </a:lnTo>
                    <a:lnTo>
                      <a:pt x="4" y="4"/>
                    </a:lnTo>
                    <a:lnTo>
                      <a:pt x="2" y="4"/>
                    </a:lnTo>
                    <a:lnTo>
                      <a:pt x="2" y="4"/>
                    </a:lnTo>
                    <a:lnTo>
                      <a:pt x="2" y="4"/>
                    </a:lnTo>
                    <a:close/>
                  </a:path>
                </a:pathLst>
              </a:custGeom>
              <a:grpFill/>
              <a:ln w="3175" cmpd="sng">
                <a:solidFill>
                  <a:srgbClr val="000000"/>
                </a:solidFill>
                <a:round/>
                <a:headEnd/>
                <a:tailEnd/>
              </a:ln>
            </p:spPr>
            <p:txBody>
              <a:bodyPr/>
              <a:lstStyle/>
              <a:p>
                <a:endParaRPr lang="en-US" sz="2600" dirty="0"/>
              </a:p>
            </p:txBody>
          </p:sp>
          <p:sp>
            <p:nvSpPr>
              <p:cNvPr id="1172" name="Freeform 389"/>
              <p:cNvSpPr>
                <a:spLocks/>
              </p:cNvSpPr>
              <p:nvPr/>
            </p:nvSpPr>
            <p:spPr bwMode="auto">
              <a:xfrm>
                <a:off x="4514" y="3847"/>
                <a:ext cx="6" cy="8"/>
              </a:xfrm>
              <a:custGeom>
                <a:avLst/>
                <a:gdLst>
                  <a:gd name="T0" fmla="*/ 6 w 6"/>
                  <a:gd name="T1" fmla="*/ 2 h 8"/>
                  <a:gd name="T2" fmla="*/ 6 w 6"/>
                  <a:gd name="T3" fmla="*/ 4 h 8"/>
                  <a:gd name="T4" fmla="*/ 6 w 6"/>
                  <a:gd name="T5" fmla="*/ 4 h 8"/>
                  <a:gd name="T6" fmla="*/ 4 w 6"/>
                  <a:gd name="T7" fmla="*/ 6 h 8"/>
                  <a:gd name="T8" fmla="*/ 2 w 6"/>
                  <a:gd name="T9" fmla="*/ 8 h 8"/>
                  <a:gd name="T10" fmla="*/ 0 w 6"/>
                  <a:gd name="T11" fmla="*/ 8 h 8"/>
                  <a:gd name="T12" fmla="*/ 0 w 6"/>
                  <a:gd name="T13" fmla="*/ 6 h 8"/>
                  <a:gd name="T14" fmla="*/ 0 w 6"/>
                  <a:gd name="T15" fmla="*/ 4 h 8"/>
                  <a:gd name="T16" fmla="*/ 2 w 6"/>
                  <a:gd name="T17" fmla="*/ 2 h 8"/>
                  <a:gd name="T18" fmla="*/ 2 w 6"/>
                  <a:gd name="T19" fmla="*/ 0 h 8"/>
                  <a:gd name="T20" fmla="*/ 4 w 6"/>
                  <a:gd name="T21" fmla="*/ 0 h 8"/>
                  <a:gd name="T22" fmla="*/ 6 w 6"/>
                  <a:gd name="T23" fmla="*/ 0 h 8"/>
                  <a:gd name="T24" fmla="*/ 6 w 6"/>
                  <a:gd name="T25" fmla="*/ 2 h 8"/>
                  <a:gd name="T26" fmla="*/ 6 w 6"/>
                  <a:gd name="T27" fmla="*/ 2 h 8"/>
                  <a:gd name="T28" fmla="*/ 6 w 6"/>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6" y="2"/>
                    </a:moveTo>
                    <a:lnTo>
                      <a:pt x="6" y="4"/>
                    </a:lnTo>
                    <a:lnTo>
                      <a:pt x="6" y="4"/>
                    </a:lnTo>
                    <a:lnTo>
                      <a:pt x="4" y="6"/>
                    </a:lnTo>
                    <a:lnTo>
                      <a:pt x="2" y="8"/>
                    </a:lnTo>
                    <a:lnTo>
                      <a:pt x="0" y="8"/>
                    </a:lnTo>
                    <a:lnTo>
                      <a:pt x="0" y="6"/>
                    </a:lnTo>
                    <a:lnTo>
                      <a:pt x="0" y="4"/>
                    </a:lnTo>
                    <a:lnTo>
                      <a:pt x="2" y="2"/>
                    </a:lnTo>
                    <a:lnTo>
                      <a:pt x="2" y="0"/>
                    </a:lnTo>
                    <a:lnTo>
                      <a:pt x="4" y="0"/>
                    </a:lnTo>
                    <a:lnTo>
                      <a:pt x="6" y="0"/>
                    </a:lnTo>
                    <a:lnTo>
                      <a:pt x="6" y="2"/>
                    </a:lnTo>
                    <a:lnTo>
                      <a:pt x="6" y="2"/>
                    </a:lnTo>
                    <a:lnTo>
                      <a:pt x="6" y="2"/>
                    </a:lnTo>
                    <a:close/>
                  </a:path>
                </a:pathLst>
              </a:custGeom>
              <a:grpFill/>
              <a:ln w="3175" cmpd="sng">
                <a:solidFill>
                  <a:srgbClr val="000000"/>
                </a:solidFill>
                <a:round/>
                <a:headEnd/>
                <a:tailEnd/>
              </a:ln>
            </p:spPr>
            <p:txBody>
              <a:bodyPr/>
              <a:lstStyle/>
              <a:p>
                <a:endParaRPr lang="en-US" sz="2600" dirty="0"/>
              </a:p>
            </p:txBody>
          </p:sp>
          <p:sp>
            <p:nvSpPr>
              <p:cNvPr id="1173" name="Freeform 390"/>
              <p:cNvSpPr>
                <a:spLocks/>
              </p:cNvSpPr>
              <p:nvPr/>
            </p:nvSpPr>
            <p:spPr bwMode="auto">
              <a:xfrm>
                <a:off x="4642" y="3853"/>
                <a:ext cx="8" cy="4"/>
              </a:xfrm>
              <a:custGeom>
                <a:avLst/>
                <a:gdLst>
                  <a:gd name="T0" fmla="*/ 0 w 8"/>
                  <a:gd name="T1" fmla="*/ 2 h 4"/>
                  <a:gd name="T2" fmla="*/ 0 w 8"/>
                  <a:gd name="T3" fmla="*/ 2 h 4"/>
                  <a:gd name="T4" fmla="*/ 4 w 8"/>
                  <a:gd name="T5" fmla="*/ 0 h 4"/>
                  <a:gd name="T6" fmla="*/ 8 w 8"/>
                  <a:gd name="T7" fmla="*/ 0 h 4"/>
                  <a:gd name="T8" fmla="*/ 8 w 8"/>
                  <a:gd name="T9" fmla="*/ 0 h 4"/>
                  <a:gd name="T10" fmla="*/ 8 w 8"/>
                  <a:gd name="T11" fmla="*/ 2 h 4"/>
                  <a:gd name="T12" fmla="*/ 4 w 8"/>
                  <a:gd name="T13" fmla="*/ 4 h 4"/>
                  <a:gd name="T14" fmla="*/ 2 w 8"/>
                  <a:gd name="T15" fmla="*/ 4 h 4"/>
                  <a:gd name="T16" fmla="*/ 0 w 8"/>
                  <a:gd name="T17" fmla="*/ 2 h 4"/>
                  <a:gd name="T18" fmla="*/ 0 w 8"/>
                  <a:gd name="T19" fmla="*/ 2 h 4"/>
                  <a:gd name="T20" fmla="*/ 0 w 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4">
                    <a:moveTo>
                      <a:pt x="0" y="2"/>
                    </a:moveTo>
                    <a:lnTo>
                      <a:pt x="0" y="2"/>
                    </a:lnTo>
                    <a:lnTo>
                      <a:pt x="4" y="0"/>
                    </a:lnTo>
                    <a:lnTo>
                      <a:pt x="8" y="0"/>
                    </a:lnTo>
                    <a:lnTo>
                      <a:pt x="8" y="0"/>
                    </a:lnTo>
                    <a:lnTo>
                      <a:pt x="8" y="2"/>
                    </a:lnTo>
                    <a:lnTo>
                      <a:pt x="4" y="4"/>
                    </a:lnTo>
                    <a:lnTo>
                      <a:pt x="2"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174" name="Freeform 391"/>
              <p:cNvSpPr>
                <a:spLocks/>
              </p:cNvSpPr>
              <p:nvPr/>
            </p:nvSpPr>
            <p:spPr bwMode="auto">
              <a:xfrm>
                <a:off x="4348" y="3855"/>
                <a:ext cx="6" cy="12"/>
              </a:xfrm>
              <a:custGeom>
                <a:avLst/>
                <a:gdLst>
                  <a:gd name="T0" fmla="*/ 0 w 6"/>
                  <a:gd name="T1" fmla="*/ 6 h 12"/>
                  <a:gd name="T2" fmla="*/ 0 w 6"/>
                  <a:gd name="T3" fmla="*/ 2 h 12"/>
                  <a:gd name="T4" fmla="*/ 0 w 6"/>
                  <a:gd name="T5" fmla="*/ 2 h 12"/>
                  <a:gd name="T6" fmla="*/ 0 w 6"/>
                  <a:gd name="T7" fmla="*/ 0 h 12"/>
                  <a:gd name="T8" fmla="*/ 2 w 6"/>
                  <a:gd name="T9" fmla="*/ 2 h 12"/>
                  <a:gd name="T10" fmla="*/ 4 w 6"/>
                  <a:gd name="T11" fmla="*/ 6 h 12"/>
                  <a:gd name="T12" fmla="*/ 4 w 6"/>
                  <a:gd name="T13" fmla="*/ 6 h 12"/>
                  <a:gd name="T14" fmla="*/ 6 w 6"/>
                  <a:gd name="T15" fmla="*/ 8 h 12"/>
                  <a:gd name="T16" fmla="*/ 6 w 6"/>
                  <a:gd name="T17" fmla="*/ 10 h 12"/>
                  <a:gd name="T18" fmla="*/ 6 w 6"/>
                  <a:gd name="T19" fmla="*/ 12 h 12"/>
                  <a:gd name="T20" fmla="*/ 2 w 6"/>
                  <a:gd name="T21" fmla="*/ 12 h 12"/>
                  <a:gd name="T22" fmla="*/ 0 w 6"/>
                  <a:gd name="T23" fmla="*/ 10 h 12"/>
                  <a:gd name="T24" fmla="*/ 0 w 6"/>
                  <a:gd name="T25" fmla="*/ 8 h 12"/>
                  <a:gd name="T26" fmla="*/ 0 w 6"/>
                  <a:gd name="T27" fmla="*/ 6 h 12"/>
                  <a:gd name="T28" fmla="*/ 0 w 6"/>
                  <a:gd name="T29" fmla="*/ 6 h 12"/>
                  <a:gd name="T30" fmla="*/ 0 w 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2">
                    <a:moveTo>
                      <a:pt x="0" y="6"/>
                    </a:moveTo>
                    <a:lnTo>
                      <a:pt x="0" y="2"/>
                    </a:lnTo>
                    <a:lnTo>
                      <a:pt x="0" y="2"/>
                    </a:lnTo>
                    <a:lnTo>
                      <a:pt x="0" y="0"/>
                    </a:lnTo>
                    <a:lnTo>
                      <a:pt x="2" y="2"/>
                    </a:lnTo>
                    <a:lnTo>
                      <a:pt x="4" y="6"/>
                    </a:lnTo>
                    <a:lnTo>
                      <a:pt x="4" y="6"/>
                    </a:lnTo>
                    <a:lnTo>
                      <a:pt x="6" y="8"/>
                    </a:lnTo>
                    <a:lnTo>
                      <a:pt x="6" y="10"/>
                    </a:lnTo>
                    <a:lnTo>
                      <a:pt x="6" y="12"/>
                    </a:lnTo>
                    <a:lnTo>
                      <a:pt x="2" y="12"/>
                    </a:lnTo>
                    <a:lnTo>
                      <a:pt x="0" y="10"/>
                    </a:lnTo>
                    <a:lnTo>
                      <a:pt x="0" y="8"/>
                    </a:lnTo>
                    <a:lnTo>
                      <a:pt x="0" y="6"/>
                    </a:lnTo>
                    <a:lnTo>
                      <a:pt x="0" y="6"/>
                    </a:lnTo>
                    <a:lnTo>
                      <a:pt x="0" y="6"/>
                    </a:lnTo>
                    <a:close/>
                  </a:path>
                </a:pathLst>
              </a:custGeom>
              <a:grpFill/>
              <a:ln w="3175" cmpd="sng">
                <a:solidFill>
                  <a:srgbClr val="000000"/>
                </a:solidFill>
                <a:round/>
                <a:headEnd/>
                <a:tailEnd/>
              </a:ln>
            </p:spPr>
            <p:txBody>
              <a:bodyPr/>
              <a:lstStyle/>
              <a:p>
                <a:endParaRPr lang="en-US" sz="2600" dirty="0"/>
              </a:p>
            </p:txBody>
          </p:sp>
          <p:sp>
            <p:nvSpPr>
              <p:cNvPr id="1175" name="Freeform 392"/>
              <p:cNvSpPr>
                <a:spLocks/>
              </p:cNvSpPr>
              <p:nvPr/>
            </p:nvSpPr>
            <p:spPr bwMode="auto">
              <a:xfrm>
                <a:off x="4482" y="3861"/>
                <a:ext cx="6" cy="8"/>
              </a:xfrm>
              <a:custGeom>
                <a:avLst/>
                <a:gdLst>
                  <a:gd name="T0" fmla="*/ 0 w 6"/>
                  <a:gd name="T1" fmla="*/ 2 h 8"/>
                  <a:gd name="T2" fmla="*/ 2 w 6"/>
                  <a:gd name="T3" fmla="*/ 0 h 8"/>
                  <a:gd name="T4" fmla="*/ 4 w 6"/>
                  <a:gd name="T5" fmla="*/ 2 h 8"/>
                  <a:gd name="T6" fmla="*/ 4 w 6"/>
                  <a:gd name="T7" fmla="*/ 2 h 8"/>
                  <a:gd name="T8" fmla="*/ 6 w 6"/>
                  <a:gd name="T9" fmla="*/ 2 h 8"/>
                  <a:gd name="T10" fmla="*/ 6 w 6"/>
                  <a:gd name="T11" fmla="*/ 4 h 8"/>
                  <a:gd name="T12" fmla="*/ 6 w 6"/>
                  <a:gd name="T13" fmla="*/ 8 h 8"/>
                  <a:gd name="T14" fmla="*/ 6 w 6"/>
                  <a:gd name="T15" fmla="*/ 8 h 8"/>
                  <a:gd name="T16" fmla="*/ 2 w 6"/>
                  <a:gd name="T17" fmla="*/ 8 h 8"/>
                  <a:gd name="T18" fmla="*/ 2 w 6"/>
                  <a:gd name="T19" fmla="*/ 6 h 8"/>
                  <a:gd name="T20" fmla="*/ 0 w 6"/>
                  <a:gd name="T21" fmla="*/ 6 h 8"/>
                  <a:gd name="T22" fmla="*/ 0 w 6"/>
                  <a:gd name="T23" fmla="*/ 2 h 8"/>
                  <a:gd name="T24" fmla="*/ 0 w 6"/>
                  <a:gd name="T25" fmla="*/ 2 h 8"/>
                  <a:gd name="T26" fmla="*/ 0 w 6"/>
                  <a:gd name="T27" fmla="*/ 2 h 8"/>
                  <a:gd name="T28" fmla="*/ 0 w 6"/>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0" y="2"/>
                    </a:moveTo>
                    <a:lnTo>
                      <a:pt x="2" y="0"/>
                    </a:lnTo>
                    <a:lnTo>
                      <a:pt x="4" y="2"/>
                    </a:lnTo>
                    <a:lnTo>
                      <a:pt x="4" y="2"/>
                    </a:lnTo>
                    <a:lnTo>
                      <a:pt x="6" y="2"/>
                    </a:lnTo>
                    <a:lnTo>
                      <a:pt x="6" y="4"/>
                    </a:lnTo>
                    <a:lnTo>
                      <a:pt x="6" y="8"/>
                    </a:lnTo>
                    <a:lnTo>
                      <a:pt x="6" y="8"/>
                    </a:lnTo>
                    <a:lnTo>
                      <a:pt x="2" y="8"/>
                    </a:lnTo>
                    <a:lnTo>
                      <a:pt x="2" y="6"/>
                    </a:lnTo>
                    <a:lnTo>
                      <a:pt x="0" y="6"/>
                    </a:lnTo>
                    <a:lnTo>
                      <a:pt x="0" y="2"/>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176" name="Freeform 393"/>
              <p:cNvSpPr>
                <a:spLocks/>
              </p:cNvSpPr>
              <p:nvPr/>
            </p:nvSpPr>
            <p:spPr bwMode="auto">
              <a:xfrm>
                <a:off x="4498" y="3881"/>
                <a:ext cx="6" cy="10"/>
              </a:xfrm>
              <a:custGeom>
                <a:avLst/>
                <a:gdLst>
                  <a:gd name="T0" fmla="*/ 2 w 6"/>
                  <a:gd name="T1" fmla="*/ 8 h 10"/>
                  <a:gd name="T2" fmla="*/ 2 w 6"/>
                  <a:gd name="T3" fmla="*/ 10 h 10"/>
                  <a:gd name="T4" fmla="*/ 0 w 6"/>
                  <a:gd name="T5" fmla="*/ 10 h 10"/>
                  <a:gd name="T6" fmla="*/ 0 w 6"/>
                  <a:gd name="T7" fmla="*/ 8 h 10"/>
                  <a:gd name="T8" fmla="*/ 0 w 6"/>
                  <a:gd name="T9" fmla="*/ 6 h 10"/>
                  <a:gd name="T10" fmla="*/ 2 w 6"/>
                  <a:gd name="T11" fmla="*/ 2 h 10"/>
                  <a:gd name="T12" fmla="*/ 2 w 6"/>
                  <a:gd name="T13" fmla="*/ 2 h 10"/>
                  <a:gd name="T14" fmla="*/ 4 w 6"/>
                  <a:gd name="T15" fmla="*/ 0 h 10"/>
                  <a:gd name="T16" fmla="*/ 4 w 6"/>
                  <a:gd name="T17" fmla="*/ 2 h 10"/>
                  <a:gd name="T18" fmla="*/ 6 w 6"/>
                  <a:gd name="T19" fmla="*/ 4 h 10"/>
                  <a:gd name="T20" fmla="*/ 2 w 6"/>
                  <a:gd name="T21" fmla="*/ 8 h 10"/>
                  <a:gd name="T22" fmla="*/ 2 w 6"/>
                  <a:gd name="T23" fmla="*/ 8 h 10"/>
                  <a:gd name="T24" fmla="*/ 2 w 6"/>
                  <a:gd name="T2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0">
                    <a:moveTo>
                      <a:pt x="2" y="8"/>
                    </a:moveTo>
                    <a:lnTo>
                      <a:pt x="2" y="10"/>
                    </a:lnTo>
                    <a:lnTo>
                      <a:pt x="0" y="10"/>
                    </a:lnTo>
                    <a:lnTo>
                      <a:pt x="0" y="8"/>
                    </a:lnTo>
                    <a:lnTo>
                      <a:pt x="0" y="6"/>
                    </a:lnTo>
                    <a:lnTo>
                      <a:pt x="2" y="2"/>
                    </a:lnTo>
                    <a:lnTo>
                      <a:pt x="2" y="2"/>
                    </a:lnTo>
                    <a:lnTo>
                      <a:pt x="4" y="0"/>
                    </a:lnTo>
                    <a:lnTo>
                      <a:pt x="4" y="2"/>
                    </a:lnTo>
                    <a:lnTo>
                      <a:pt x="6" y="4"/>
                    </a:lnTo>
                    <a:lnTo>
                      <a:pt x="2" y="8"/>
                    </a:lnTo>
                    <a:lnTo>
                      <a:pt x="2" y="8"/>
                    </a:lnTo>
                    <a:lnTo>
                      <a:pt x="2" y="8"/>
                    </a:lnTo>
                    <a:close/>
                  </a:path>
                </a:pathLst>
              </a:custGeom>
              <a:grpFill/>
              <a:ln w="3175" cmpd="sng">
                <a:solidFill>
                  <a:srgbClr val="000000"/>
                </a:solidFill>
                <a:round/>
                <a:headEnd/>
                <a:tailEnd/>
              </a:ln>
            </p:spPr>
            <p:txBody>
              <a:bodyPr/>
              <a:lstStyle/>
              <a:p>
                <a:endParaRPr lang="en-US" sz="2600" dirty="0"/>
              </a:p>
            </p:txBody>
          </p:sp>
          <p:sp>
            <p:nvSpPr>
              <p:cNvPr id="1177" name="Freeform 394"/>
              <p:cNvSpPr>
                <a:spLocks/>
              </p:cNvSpPr>
              <p:nvPr/>
            </p:nvSpPr>
            <p:spPr bwMode="auto">
              <a:xfrm>
                <a:off x="4562" y="3917"/>
                <a:ext cx="10" cy="10"/>
              </a:xfrm>
              <a:custGeom>
                <a:avLst/>
                <a:gdLst>
                  <a:gd name="T0" fmla="*/ 10 w 10"/>
                  <a:gd name="T1" fmla="*/ 4 h 10"/>
                  <a:gd name="T2" fmla="*/ 8 w 10"/>
                  <a:gd name="T3" fmla="*/ 6 h 10"/>
                  <a:gd name="T4" fmla="*/ 4 w 10"/>
                  <a:gd name="T5" fmla="*/ 8 h 10"/>
                  <a:gd name="T6" fmla="*/ 0 w 10"/>
                  <a:gd name="T7" fmla="*/ 10 h 10"/>
                  <a:gd name="T8" fmla="*/ 0 w 10"/>
                  <a:gd name="T9" fmla="*/ 6 h 10"/>
                  <a:gd name="T10" fmla="*/ 0 w 10"/>
                  <a:gd name="T11" fmla="*/ 4 h 10"/>
                  <a:gd name="T12" fmla="*/ 0 w 10"/>
                  <a:gd name="T13" fmla="*/ 4 h 10"/>
                  <a:gd name="T14" fmla="*/ 0 w 10"/>
                  <a:gd name="T15" fmla="*/ 4 h 10"/>
                  <a:gd name="T16" fmla="*/ 2 w 10"/>
                  <a:gd name="T17" fmla="*/ 4 h 10"/>
                  <a:gd name="T18" fmla="*/ 4 w 10"/>
                  <a:gd name="T19" fmla="*/ 4 h 10"/>
                  <a:gd name="T20" fmla="*/ 6 w 10"/>
                  <a:gd name="T21" fmla="*/ 2 h 10"/>
                  <a:gd name="T22" fmla="*/ 8 w 10"/>
                  <a:gd name="T23" fmla="*/ 0 h 10"/>
                  <a:gd name="T24" fmla="*/ 10 w 10"/>
                  <a:gd name="T25" fmla="*/ 2 h 10"/>
                  <a:gd name="T26" fmla="*/ 10 w 10"/>
                  <a:gd name="T27" fmla="*/ 4 h 10"/>
                  <a:gd name="T28" fmla="*/ 10 w 10"/>
                  <a:gd name="T29" fmla="*/ 4 h 10"/>
                  <a:gd name="T30" fmla="*/ 10 w 10"/>
                  <a:gd name="T31" fmla="*/ 4 h 10"/>
                  <a:gd name="T32" fmla="*/ 10 w 10"/>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4"/>
                    </a:moveTo>
                    <a:lnTo>
                      <a:pt x="8" y="6"/>
                    </a:lnTo>
                    <a:lnTo>
                      <a:pt x="4" y="8"/>
                    </a:lnTo>
                    <a:lnTo>
                      <a:pt x="0" y="10"/>
                    </a:lnTo>
                    <a:lnTo>
                      <a:pt x="0" y="6"/>
                    </a:lnTo>
                    <a:lnTo>
                      <a:pt x="0" y="4"/>
                    </a:lnTo>
                    <a:lnTo>
                      <a:pt x="0" y="4"/>
                    </a:lnTo>
                    <a:lnTo>
                      <a:pt x="0" y="4"/>
                    </a:lnTo>
                    <a:lnTo>
                      <a:pt x="2" y="4"/>
                    </a:lnTo>
                    <a:lnTo>
                      <a:pt x="4" y="4"/>
                    </a:lnTo>
                    <a:lnTo>
                      <a:pt x="6" y="2"/>
                    </a:lnTo>
                    <a:lnTo>
                      <a:pt x="8" y="0"/>
                    </a:lnTo>
                    <a:lnTo>
                      <a:pt x="10" y="2"/>
                    </a:lnTo>
                    <a:lnTo>
                      <a:pt x="10" y="4"/>
                    </a:lnTo>
                    <a:lnTo>
                      <a:pt x="10" y="4"/>
                    </a:lnTo>
                    <a:lnTo>
                      <a:pt x="10" y="4"/>
                    </a:lnTo>
                    <a:lnTo>
                      <a:pt x="10" y="4"/>
                    </a:lnTo>
                    <a:close/>
                  </a:path>
                </a:pathLst>
              </a:custGeom>
              <a:grpFill/>
              <a:ln w="3175" cmpd="sng">
                <a:solidFill>
                  <a:srgbClr val="000000"/>
                </a:solidFill>
                <a:round/>
                <a:headEnd/>
                <a:tailEnd/>
              </a:ln>
            </p:spPr>
            <p:txBody>
              <a:bodyPr/>
              <a:lstStyle/>
              <a:p>
                <a:endParaRPr lang="en-US" sz="2600" dirty="0"/>
              </a:p>
            </p:txBody>
          </p:sp>
          <p:sp>
            <p:nvSpPr>
              <p:cNvPr id="1178" name="Freeform 395"/>
              <p:cNvSpPr>
                <a:spLocks/>
              </p:cNvSpPr>
              <p:nvPr/>
            </p:nvSpPr>
            <p:spPr bwMode="auto">
              <a:xfrm>
                <a:off x="4444" y="3923"/>
                <a:ext cx="6" cy="8"/>
              </a:xfrm>
              <a:custGeom>
                <a:avLst/>
                <a:gdLst>
                  <a:gd name="T0" fmla="*/ 4 w 6"/>
                  <a:gd name="T1" fmla="*/ 8 h 8"/>
                  <a:gd name="T2" fmla="*/ 4 w 6"/>
                  <a:gd name="T3" fmla="*/ 8 h 8"/>
                  <a:gd name="T4" fmla="*/ 2 w 6"/>
                  <a:gd name="T5" fmla="*/ 8 h 8"/>
                  <a:gd name="T6" fmla="*/ 0 w 6"/>
                  <a:gd name="T7" fmla="*/ 8 h 8"/>
                  <a:gd name="T8" fmla="*/ 0 w 6"/>
                  <a:gd name="T9" fmla="*/ 6 h 8"/>
                  <a:gd name="T10" fmla="*/ 0 w 6"/>
                  <a:gd name="T11" fmla="*/ 4 h 8"/>
                  <a:gd name="T12" fmla="*/ 2 w 6"/>
                  <a:gd name="T13" fmla="*/ 0 h 8"/>
                  <a:gd name="T14" fmla="*/ 4 w 6"/>
                  <a:gd name="T15" fmla="*/ 0 h 8"/>
                  <a:gd name="T16" fmla="*/ 6 w 6"/>
                  <a:gd name="T17" fmla="*/ 0 h 8"/>
                  <a:gd name="T18" fmla="*/ 6 w 6"/>
                  <a:gd name="T19" fmla="*/ 0 h 8"/>
                  <a:gd name="T20" fmla="*/ 6 w 6"/>
                  <a:gd name="T21" fmla="*/ 2 h 8"/>
                  <a:gd name="T22" fmla="*/ 6 w 6"/>
                  <a:gd name="T23" fmla="*/ 4 h 8"/>
                  <a:gd name="T24" fmla="*/ 4 w 6"/>
                  <a:gd name="T25" fmla="*/ 4 h 8"/>
                  <a:gd name="T26" fmla="*/ 4 w 6"/>
                  <a:gd name="T27" fmla="*/ 6 h 8"/>
                  <a:gd name="T28" fmla="*/ 4 w 6"/>
                  <a:gd name="T29" fmla="*/ 8 h 8"/>
                  <a:gd name="T30" fmla="*/ 4 w 6"/>
                  <a:gd name="T31" fmla="*/ 8 h 8"/>
                  <a:gd name="T32" fmla="*/ 4 w 6"/>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8">
                    <a:moveTo>
                      <a:pt x="4" y="8"/>
                    </a:moveTo>
                    <a:lnTo>
                      <a:pt x="4" y="8"/>
                    </a:lnTo>
                    <a:lnTo>
                      <a:pt x="2" y="8"/>
                    </a:lnTo>
                    <a:lnTo>
                      <a:pt x="0" y="8"/>
                    </a:lnTo>
                    <a:lnTo>
                      <a:pt x="0" y="6"/>
                    </a:lnTo>
                    <a:lnTo>
                      <a:pt x="0" y="4"/>
                    </a:lnTo>
                    <a:lnTo>
                      <a:pt x="2" y="0"/>
                    </a:lnTo>
                    <a:lnTo>
                      <a:pt x="4" y="0"/>
                    </a:lnTo>
                    <a:lnTo>
                      <a:pt x="6" y="0"/>
                    </a:lnTo>
                    <a:lnTo>
                      <a:pt x="6" y="0"/>
                    </a:lnTo>
                    <a:lnTo>
                      <a:pt x="6" y="2"/>
                    </a:lnTo>
                    <a:lnTo>
                      <a:pt x="6" y="4"/>
                    </a:lnTo>
                    <a:lnTo>
                      <a:pt x="4" y="4"/>
                    </a:lnTo>
                    <a:lnTo>
                      <a:pt x="4" y="6"/>
                    </a:lnTo>
                    <a:lnTo>
                      <a:pt x="4" y="8"/>
                    </a:lnTo>
                    <a:lnTo>
                      <a:pt x="4" y="8"/>
                    </a:lnTo>
                    <a:lnTo>
                      <a:pt x="4" y="8"/>
                    </a:lnTo>
                    <a:close/>
                  </a:path>
                </a:pathLst>
              </a:custGeom>
              <a:grpFill/>
              <a:ln w="3175" cmpd="sng">
                <a:solidFill>
                  <a:srgbClr val="000000"/>
                </a:solidFill>
                <a:round/>
                <a:headEnd/>
                <a:tailEnd/>
              </a:ln>
            </p:spPr>
            <p:txBody>
              <a:bodyPr/>
              <a:lstStyle/>
              <a:p>
                <a:endParaRPr lang="en-US" sz="2600" dirty="0"/>
              </a:p>
            </p:txBody>
          </p:sp>
          <p:sp>
            <p:nvSpPr>
              <p:cNvPr id="1179" name="Freeform 396"/>
              <p:cNvSpPr>
                <a:spLocks/>
              </p:cNvSpPr>
              <p:nvPr/>
            </p:nvSpPr>
            <p:spPr bwMode="auto">
              <a:xfrm>
                <a:off x="4536" y="3925"/>
                <a:ext cx="24" cy="30"/>
              </a:xfrm>
              <a:custGeom>
                <a:avLst/>
                <a:gdLst>
                  <a:gd name="T0" fmla="*/ 24 w 24"/>
                  <a:gd name="T1" fmla="*/ 6 h 30"/>
                  <a:gd name="T2" fmla="*/ 22 w 24"/>
                  <a:gd name="T3" fmla="*/ 8 h 30"/>
                  <a:gd name="T4" fmla="*/ 16 w 24"/>
                  <a:gd name="T5" fmla="*/ 18 h 30"/>
                  <a:gd name="T6" fmla="*/ 10 w 24"/>
                  <a:gd name="T7" fmla="*/ 24 h 30"/>
                  <a:gd name="T8" fmla="*/ 6 w 24"/>
                  <a:gd name="T9" fmla="*/ 26 h 30"/>
                  <a:gd name="T10" fmla="*/ 2 w 24"/>
                  <a:gd name="T11" fmla="*/ 30 h 30"/>
                  <a:gd name="T12" fmla="*/ 0 w 24"/>
                  <a:gd name="T13" fmla="*/ 28 h 30"/>
                  <a:gd name="T14" fmla="*/ 0 w 24"/>
                  <a:gd name="T15" fmla="*/ 26 h 30"/>
                  <a:gd name="T16" fmla="*/ 0 w 24"/>
                  <a:gd name="T17" fmla="*/ 24 h 30"/>
                  <a:gd name="T18" fmla="*/ 2 w 24"/>
                  <a:gd name="T19" fmla="*/ 22 h 30"/>
                  <a:gd name="T20" fmla="*/ 4 w 24"/>
                  <a:gd name="T21" fmla="*/ 20 h 30"/>
                  <a:gd name="T22" fmla="*/ 6 w 24"/>
                  <a:gd name="T23" fmla="*/ 18 h 30"/>
                  <a:gd name="T24" fmla="*/ 8 w 24"/>
                  <a:gd name="T25" fmla="*/ 16 h 30"/>
                  <a:gd name="T26" fmla="*/ 12 w 24"/>
                  <a:gd name="T27" fmla="*/ 12 h 30"/>
                  <a:gd name="T28" fmla="*/ 14 w 24"/>
                  <a:gd name="T29" fmla="*/ 8 h 30"/>
                  <a:gd name="T30" fmla="*/ 16 w 24"/>
                  <a:gd name="T31" fmla="*/ 6 h 30"/>
                  <a:gd name="T32" fmla="*/ 18 w 24"/>
                  <a:gd name="T33" fmla="*/ 0 h 30"/>
                  <a:gd name="T34" fmla="*/ 20 w 24"/>
                  <a:gd name="T35" fmla="*/ 0 h 30"/>
                  <a:gd name="T36" fmla="*/ 22 w 24"/>
                  <a:gd name="T37" fmla="*/ 2 h 30"/>
                  <a:gd name="T38" fmla="*/ 24 w 24"/>
                  <a:gd name="T39" fmla="*/ 6 h 30"/>
                  <a:gd name="T40" fmla="*/ 24 w 24"/>
                  <a:gd name="T41" fmla="*/ 6 h 30"/>
                  <a:gd name="T42" fmla="*/ 24 w 24"/>
                  <a:gd name="T4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0">
                    <a:moveTo>
                      <a:pt x="24" y="6"/>
                    </a:moveTo>
                    <a:lnTo>
                      <a:pt x="22" y="8"/>
                    </a:lnTo>
                    <a:lnTo>
                      <a:pt x="16" y="18"/>
                    </a:lnTo>
                    <a:lnTo>
                      <a:pt x="10" y="24"/>
                    </a:lnTo>
                    <a:lnTo>
                      <a:pt x="6" y="26"/>
                    </a:lnTo>
                    <a:lnTo>
                      <a:pt x="2" y="30"/>
                    </a:lnTo>
                    <a:lnTo>
                      <a:pt x="0" y="28"/>
                    </a:lnTo>
                    <a:lnTo>
                      <a:pt x="0" y="26"/>
                    </a:lnTo>
                    <a:lnTo>
                      <a:pt x="0" y="24"/>
                    </a:lnTo>
                    <a:lnTo>
                      <a:pt x="2" y="22"/>
                    </a:lnTo>
                    <a:lnTo>
                      <a:pt x="4" y="20"/>
                    </a:lnTo>
                    <a:lnTo>
                      <a:pt x="6" y="18"/>
                    </a:lnTo>
                    <a:lnTo>
                      <a:pt x="8" y="16"/>
                    </a:lnTo>
                    <a:lnTo>
                      <a:pt x="12" y="12"/>
                    </a:lnTo>
                    <a:lnTo>
                      <a:pt x="14" y="8"/>
                    </a:lnTo>
                    <a:lnTo>
                      <a:pt x="16" y="6"/>
                    </a:lnTo>
                    <a:lnTo>
                      <a:pt x="18" y="0"/>
                    </a:lnTo>
                    <a:lnTo>
                      <a:pt x="20" y="0"/>
                    </a:lnTo>
                    <a:lnTo>
                      <a:pt x="22" y="2"/>
                    </a:lnTo>
                    <a:lnTo>
                      <a:pt x="24" y="6"/>
                    </a:lnTo>
                    <a:lnTo>
                      <a:pt x="24" y="6"/>
                    </a:lnTo>
                    <a:lnTo>
                      <a:pt x="24" y="6"/>
                    </a:lnTo>
                    <a:close/>
                  </a:path>
                </a:pathLst>
              </a:custGeom>
              <a:grpFill/>
              <a:ln w="3175" cmpd="sng">
                <a:solidFill>
                  <a:srgbClr val="000000"/>
                </a:solidFill>
                <a:round/>
                <a:headEnd/>
                <a:tailEnd/>
              </a:ln>
            </p:spPr>
            <p:txBody>
              <a:bodyPr/>
              <a:lstStyle/>
              <a:p>
                <a:endParaRPr lang="en-US" sz="2600" dirty="0"/>
              </a:p>
            </p:txBody>
          </p:sp>
          <p:sp>
            <p:nvSpPr>
              <p:cNvPr id="1180" name="Freeform 397"/>
              <p:cNvSpPr>
                <a:spLocks/>
              </p:cNvSpPr>
              <p:nvPr/>
            </p:nvSpPr>
            <p:spPr bwMode="auto">
              <a:xfrm>
                <a:off x="4512" y="3945"/>
                <a:ext cx="6" cy="8"/>
              </a:xfrm>
              <a:custGeom>
                <a:avLst/>
                <a:gdLst>
                  <a:gd name="T0" fmla="*/ 0 w 6"/>
                  <a:gd name="T1" fmla="*/ 0 h 8"/>
                  <a:gd name="T2" fmla="*/ 2 w 6"/>
                  <a:gd name="T3" fmla="*/ 0 h 8"/>
                  <a:gd name="T4" fmla="*/ 4 w 6"/>
                  <a:gd name="T5" fmla="*/ 0 h 8"/>
                  <a:gd name="T6" fmla="*/ 4 w 6"/>
                  <a:gd name="T7" fmla="*/ 0 h 8"/>
                  <a:gd name="T8" fmla="*/ 6 w 6"/>
                  <a:gd name="T9" fmla="*/ 4 h 8"/>
                  <a:gd name="T10" fmla="*/ 6 w 6"/>
                  <a:gd name="T11" fmla="*/ 6 h 8"/>
                  <a:gd name="T12" fmla="*/ 4 w 6"/>
                  <a:gd name="T13" fmla="*/ 8 h 8"/>
                  <a:gd name="T14" fmla="*/ 2 w 6"/>
                  <a:gd name="T15" fmla="*/ 8 h 8"/>
                  <a:gd name="T16" fmla="*/ 0 w 6"/>
                  <a:gd name="T17" fmla="*/ 6 h 8"/>
                  <a:gd name="T18" fmla="*/ 0 w 6"/>
                  <a:gd name="T19" fmla="*/ 4 h 8"/>
                  <a:gd name="T20" fmla="*/ 0 w 6"/>
                  <a:gd name="T21" fmla="*/ 2 h 8"/>
                  <a:gd name="T22" fmla="*/ 0 w 6"/>
                  <a:gd name="T23" fmla="*/ 0 h 8"/>
                  <a:gd name="T24" fmla="*/ 0 w 6"/>
                  <a:gd name="T25" fmla="*/ 0 h 8"/>
                  <a:gd name="T26" fmla="*/ 0 w 6"/>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0" y="0"/>
                    </a:moveTo>
                    <a:lnTo>
                      <a:pt x="2" y="0"/>
                    </a:lnTo>
                    <a:lnTo>
                      <a:pt x="4" y="0"/>
                    </a:lnTo>
                    <a:lnTo>
                      <a:pt x="4" y="0"/>
                    </a:lnTo>
                    <a:lnTo>
                      <a:pt x="6" y="4"/>
                    </a:lnTo>
                    <a:lnTo>
                      <a:pt x="6" y="6"/>
                    </a:lnTo>
                    <a:lnTo>
                      <a:pt x="4" y="8"/>
                    </a:lnTo>
                    <a:lnTo>
                      <a:pt x="2" y="8"/>
                    </a:lnTo>
                    <a:lnTo>
                      <a:pt x="0" y="6"/>
                    </a:lnTo>
                    <a:lnTo>
                      <a:pt x="0" y="4"/>
                    </a:lnTo>
                    <a:lnTo>
                      <a:pt x="0" y="2"/>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181" name="Freeform 398"/>
              <p:cNvSpPr>
                <a:spLocks/>
              </p:cNvSpPr>
              <p:nvPr/>
            </p:nvSpPr>
            <p:spPr bwMode="auto">
              <a:xfrm>
                <a:off x="4492" y="3961"/>
                <a:ext cx="28" cy="24"/>
              </a:xfrm>
              <a:custGeom>
                <a:avLst/>
                <a:gdLst>
                  <a:gd name="T0" fmla="*/ 2 w 28"/>
                  <a:gd name="T1" fmla="*/ 24 h 24"/>
                  <a:gd name="T2" fmla="*/ 0 w 28"/>
                  <a:gd name="T3" fmla="*/ 24 h 24"/>
                  <a:gd name="T4" fmla="*/ 0 w 28"/>
                  <a:gd name="T5" fmla="*/ 24 h 24"/>
                  <a:gd name="T6" fmla="*/ 0 w 28"/>
                  <a:gd name="T7" fmla="*/ 22 h 24"/>
                  <a:gd name="T8" fmla="*/ 0 w 28"/>
                  <a:gd name="T9" fmla="*/ 20 h 24"/>
                  <a:gd name="T10" fmla="*/ 2 w 28"/>
                  <a:gd name="T11" fmla="*/ 16 h 24"/>
                  <a:gd name="T12" fmla="*/ 6 w 28"/>
                  <a:gd name="T13" fmla="*/ 14 h 24"/>
                  <a:gd name="T14" fmla="*/ 10 w 28"/>
                  <a:gd name="T15" fmla="*/ 12 h 24"/>
                  <a:gd name="T16" fmla="*/ 12 w 28"/>
                  <a:gd name="T17" fmla="*/ 12 h 24"/>
                  <a:gd name="T18" fmla="*/ 14 w 28"/>
                  <a:gd name="T19" fmla="*/ 10 h 24"/>
                  <a:gd name="T20" fmla="*/ 16 w 28"/>
                  <a:gd name="T21" fmla="*/ 8 h 24"/>
                  <a:gd name="T22" fmla="*/ 16 w 28"/>
                  <a:gd name="T23" fmla="*/ 6 h 24"/>
                  <a:gd name="T24" fmla="*/ 18 w 28"/>
                  <a:gd name="T25" fmla="*/ 4 h 24"/>
                  <a:gd name="T26" fmla="*/ 22 w 28"/>
                  <a:gd name="T27" fmla="*/ 0 h 24"/>
                  <a:gd name="T28" fmla="*/ 24 w 28"/>
                  <a:gd name="T29" fmla="*/ 0 h 24"/>
                  <a:gd name="T30" fmla="*/ 26 w 28"/>
                  <a:gd name="T31" fmla="*/ 0 h 24"/>
                  <a:gd name="T32" fmla="*/ 28 w 28"/>
                  <a:gd name="T33" fmla="*/ 0 h 24"/>
                  <a:gd name="T34" fmla="*/ 28 w 28"/>
                  <a:gd name="T35" fmla="*/ 2 h 24"/>
                  <a:gd name="T36" fmla="*/ 28 w 28"/>
                  <a:gd name="T37" fmla="*/ 4 h 24"/>
                  <a:gd name="T38" fmla="*/ 26 w 28"/>
                  <a:gd name="T39" fmla="*/ 8 h 24"/>
                  <a:gd name="T40" fmla="*/ 22 w 28"/>
                  <a:gd name="T41" fmla="*/ 10 h 24"/>
                  <a:gd name="T42" fmla="*/ 20 w 28"/>
                  <a:gd name="T43" fmla="*/ 14 h 24"/>
                  <a:gd name="T44" fmla="*/ 18 w 28"/>
                  <a:gd name="T45" fmla="*/ 16 h 24"/>
                  <a:gd name="T46" fmla="*/ 16 w 28"/>
                  <a:gd name="T47" fmla="*/ 18 h 24"/>
                  <a:gd name="T48" fmla="*/ 6 w 28"/>
                  <a:gd name="T49" fmla="*/ 22 h 24"/>
                  <a:gd name="T50" fmla="*/ 4 w 28"/>
                  <a:gd name="T51" fmla="*/ 24 h 24"/>
                  <a:gd name="T52" fmla="*/ 2 w 28"/>
                  <a:gd name="T53" fmla="*/ 24 h 24"/>
                  <a:gd name="T54" fmla="*/ 2 w 28"/>
                  <a:gd name="T55" fmla="*/ 24 h 24"/>
                  <a:gd name="T56" fmla="*/ 2 w 28"/>
                  <a:gd name="T5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4">
                    <a:moveTo>
                      <a:pt x="2" y="24"/>
                    </a:moveTo>
                    <a:lnTo>
                      <a:pt x="0" y="24"/>
                    </a:lnTo>
                    <a:lnTo>
                      <a:pt x="0" y="24"/>
                    </a:lnTo>
                    <a:lnTo>
                      <a:pt x="0" y="22"/>
                    </a:lnTo>
                    <a:lnTo>
                      <a:pt x="0" y="20"/>
                    </a:lnTo>
                    <a:lnTo>
                      <a:pt x="2" y="16"/>
                    </a:lnTo>
                    <a:lnTo>
                      <a:pt x="6" y="14"/>
                    </a:lnTo>
                    <a:lnTo>
                      <a:pt x="10" y="12"/>
                    </a:lnTo>
                    <a:lnTo>
                      <a:pt x="12" y="12"/>
                    </a:lnTo>
                    <a:lnTo>
                      <a:pt x="14" y="10"/>
                    </a:lnTo>
                    <a:lnTo>
                      <a:pt x="16" y="8"/>
                    </a:lnTo>
                    <a:lnTo>
                      <a:pt x="16" y="6"/>
                    </a:lnTo>
                    <a:lnTo>
                      <a:pt x="18" y="4"/>
                    </a:lnTo>
                    <a:lnTo>
                      <a:pt x="22" y="0"/>
                    </a:lnTo>
                    <a:lnTo>
                      <a:pt x="24" y="0"/>
                    </a:lnTo>
                    <a:lnTo>
                      <a:pt x="26" y="0"/>
                    </a:lnTo>
                    <a:lnTo>
                      <a:pt x="28" y="0"/>
                    </a:lnTo>
                    <a:lnTo>
                      <a:pt x="28" y="2"/>
                    </a:lnTo>
                    <a:lnTo>
                      <a:pt x="28" y="4"/>
                    </a:lnTo>
                    <a:lnTo>
                      <a:pt x="26" y="8"/>
                    </a:lnTo>
                    <a:lnTo>
                      <a:pt x="22" y="10"/>
                    </a:lnTo>
                    <a:lnTo>
                      <a:pt x="20" y="14"/>
                    </a:lnTo>
                    <a:lnTo>
                      <a:pt x="18" y="16"/>
                    </a:lnTo>
                    <a:lnTo>
                      <a:pt x="16" y="18"/>
                    </a:lnTo>
                    <a:lnTo>
                      <a:pt x="6" y="22"/>
                    </a:lnTo>
                    <a:lnTo>
                      <a:pt x="4" y="24"/>
                    </a:lnTo>
                    <a:lnTo>
                      <a:pt x="2" y="24"/>
                    </a:lnTo>
                    <a:lnTo>
                      <a:pt x="2" y="24"/>
                    </a:lnTo>
                    <a:lnTo>
                      <a:pt x="2" y="24"/>
                    </a:lnTo>
                    <a:close/>
                  </a:path>
                </a:pathLst>
              </a:custGeom>
              <a:grpFill/>
              <a:ln w="3175" cmpd="sng">
                <a:solidFill>
                  <a:srgbClr val="000000"/>
                </a:solidFill>
                <a:round/>
                <a:headEnd/>
                <a:tailEnd/>
              </a:ln>
            </p:spPr>
            <p:txBody>
              <a:bodyPr/>
              <a:lstStyle/>
              <a:p>
                <a:endParaRPr lang="en-US" sz="2600" dirty="0"/>
              </a:p>
            </p:txBody>
          </p:sp>
          <p:sp>
            <p:nvSpPr>
              <p:cNvPr id="1182" name="Freeform 399"/>
              <p:cNvSpPr>
                <a:spLocks/>
              </p:cNvSpPr>
              <p:nvPr/>
            </p:nvSpPr>
            <p:spPr bwMode="auto">
              <a:xfrm>
                <a:off x="4436" y="3987"/>
                <a:ext cx="36" cy="28"/>
              </a:xfrm>
              <a:custGeom>
                <a:avLst/>
                <a:gdLst>
                  <a:gd name="T0" fmla="*/ 36 w 36"/>
                  <a:gd name="T1" fmla="*/ 6 h 28"/>
                  <a:gd name="T2" fmla="*/ 30 w 36"/>
                  <a:gd name="T3" fmla="*/ 6 h 28"/>
                  <a:gd name="T4" fmla="*/ 24 w 36"/>
                  <a:gd name="T5" fmla="*/ 12 h 28"/>
                  <a:gd name="T6" fmla="*/ 24 w 36"/>
                  <a:gd name="T7" fmla="*/ 14 h 28"/>
                  <a:gd name="T8" fmla="*/ 28 w 36"/>
                  <a:gd name="T9" fmla="*/ 16 h 28"/>
                  <a:gd name="T10" fmla="*/ 30 w 36"/>
                  <a:gd name="T11" fmla="*/ 12 h 28"/>
                  <a:gd name="T12" fmla="*/ 30 w 36"/>
                  <a:gd name="T13" fmla="*/ 12 h 28"/>
                  <a:gd name="T14" fmla="*/ 34 w 36"/>
                  <a:gd name="T15" fmla="*/ 12 h 28"/>
                  <a:gd name="T16" fmla="*/ 34 w 36"/>
                  <a:gd name="T17" fmla="*/ 14 h 28"/>
                  <a:gd name="T18" fmla="*/ 32 w 36"/>
                  <a:gd name="T19" fmla="*/ 18 h 28"/>
                  <a:gd name="T20" fmla="*/ 30 w 36"/>
                  <a:gd name="T21" fmla="*/ 20 h 28"/>
                  <a:gd name="T22" fmla="*/ 28 w 36"/>
                  <a:gd name="T23" fmla="*/ 22 h 28"/>
                  <a:gd name="T24" fmla="*/ 26 w 36"/>
                  <a:gd name="T25" fmla="*/ 22 h 28"/>
                  <a:gd name="T26" fmla="*/ 24 w 36"/>
                  <a:gd name="T27" fmla="*/ 22 h 28"/>
                  <a:gd name="T28" fmla="*/ 20 w 36"/>
                  <a:gd name="T29" fmla="*/ 20 h 28"/>
                  <a:gd name="T30" fmla="*/ 18 w 36"/>
                  <a:gd name="T31" fmla="*/ 22 h 28"/>
                  <a:gd name="T32" fmla="*/ 14 w 36"/>
                  <a:gd name="T33" fmla="*/ 22 h 28"/>
                  <a:gd name="T34" fmla="*/ 8 w 36"/>
                  <a:gd name="T35" fmla="*/ 26 h 28"/>
                  <a:gd name="T36" fmla="*/ 2 w 36"/>
                  <a:gd name="T37" fmla="*/ 28 h 28"/>
                  <a:gd name="T38" fmla="*/ 0 w 36"/>
                  <a:gd name="T39" fmla="*/ 26 h 28"/>
                  <a:gd name="T40" fmla="*/ 0 w 36"/>
                  <a:gd name="T41" fmla="*/ 24 h 28"/>
                  <a:gd name="T42" fmla="*/ 8 w 36"/>
                  <a:gd name="T43" fmla="*/ 20 h 28"/>
                  <a:gd name="T44" fmla="*/ 10 w 36"/>
                  <a:gd name="T45" fmla="*/ 18 h 28"/>
                  <a:gd name="T46" fmla="*/ 14 w 36"/>
                  <a:gd name="T47" fmla="*/ 12 h 28"/>
                  <a:gd name="T48" fmla="*/ 18 w 36"/>
                  <a:gd name="T49" fmla="*/ 8 h 28"/>
                  <a:gd name="T50" fmla="*/ 30 w 36"/>
                  <a:gd name="T51" fmla="*/ 0 h 28"/>
                  <a:gd name="T52" fmla="*/ 36 w 36"/>
                  <a:gd name="T53" fmla="*/ 0 h 28"/>
                  <a:gd name="T54" fmla="*/ 36 w 36"/>
                  <a:gd name="T55" fmla="*/ 6 h 28"/>
                  <a:gd name="T56" fmla="*/ 36 w 36"/>
                  <a:gd name="T57" fmla="*/ 6 h 28"/>
                  <a:gd name="T58" fmla="*/ 36 w 36"/>
                  <a:gd name="T5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28">
                    <a:moveTo>
                      <a:pt x="36" y="6"/>
                    </a:moveTo>
                    <a:lnTo>
                      <a:pt x="30" y="6"/>
                    </a:lnTo>
                    <a:lnTo>
                      <a:pt x="24" y="12"/>
                    </a:lnTo>
                    <a:lnTo>
                      <a:pt x="24" y="14"/>
                    </a:lnTo>
                    <a:lnTo>
                      <a:pt x="28" y="16"/>
                    </a:lnTo>
                    <a:lnTo>
                      <a:pt x="30" y="12"/>
                    </a:lnTo>
                    <a:lnTo>
                      <a:pt x="30" y="12"/>
                    </a:lnTo>
                    <a:lnTo>
                      <a:pt x="34" y="12"/>
                    </a:lnTo>
                    <a:lnTo>
                      <a:pt x="34" y="14"/>
                    </a:lnTo>
                    <a:lnTo>
                      <a:pt x="32" y="18"/>
                    </a:lnTo>
                    <a:lnTo>
                      <a:pt x="30" y="20"/>
                    </a:lnTo>
                    <a:lnTo>
                      <a:pt x="28" y="22"/>
                    </a:lnTo>
                    <a:lnTo>
                      <a:pt x="26" y="22"/>
                    </a:lnTo>
                    <a:lnTo>
                      <a:pt x="24" y="22"/>
                    </a:lnTo>
                    <a:lnTo>
                      <a:pt x="20" y="20"/>
                    </a:lnTo>
                    <a:lnTo>
                      <a:pt x="18" y="22"/>
                    </a:lnTo>
                    <a:lnTo>
                      <a:pt x="14" y="22"/>
                    </a:lnTo>
                    <a:lnTo>
                      <a:pt x="8" y="26"/>
                    </a:lnTo>
                    <a:lnTo>
                      <a:pt x="2" y="28"/>
                    </a:lnTo>
                    <a:lnTo>
                      <a:pt x="0" y="26"/>
                    </a:lnTo>
                    <a:lnTo>
                      <a:pt x="0" y="24"/>
                    </a:lnTo>
                    <a:lnTo>
                      <a:pt x="8" y="20"/>
                    </a:lnTo>
                    <a:lnTo>
                      <a:pt x="10" y="18"/>
                    </a:lnTo>
                    <a:lnTo>
                      <a:pt x="14" y="12"/>
                    </a:lnTo>
                    <a:lnTo>
                      <a:pt x="18" y="8"/>
                    </a:lnTo>
                    <a:lnTo>
                      <a:pt x="30" y="0"/>
                    </a:lnTo>
                    <a:lnTo>
                      <a:pt x="36" y="0"/>
                    </a:lnTo>
                    <a:lnTo>
                      <a:pt x="36" y="6"/>
                    </a:lnTo>
                    <a:lnTo>
                      <a:pt x="36" y="6"/>
                    </a:lnTo>
                    <a:lnTo>
                      <a:pt x="36" y="6"/>
                    </a:lnTo>
                    <a:close/>
                  </a:path>
                </a:pathLst>
              </a:custGeom>
              <a:grpFill/>
              <a:ln w="3175" cmpd="sng">
                <a:solidFill>
                  <a:srgbClr val="000000"/>
                </a:solidFill>
                <a:round/>
                <a:headEnd/>
                <a:tailEnd/>
              </a:ln>
            </p:spPr>
            <p:txBody>
              <a:bodyPr/>
              <a:lstStyle/>
              <a:p>
                <a:endParaRPr lang="en-US" sz="2600" dirty="0"/>
              </a:p>
            </p:txBody>
          </p:sp>
          <p:sp>
            <p:nvSpPr>
              <p:cNvPr id="1183" name="Freeform 400"/>
              <p:cNvSpPr>
                <a:spLocks/>
              </p:cNvSpPr>
              <p:nvPr/>
            </p:nvSpPr>
            <p:spPr bwMode="auto">
              <a:xfrm>
                <a:off x="4482" y="3987"/>
                <a:ext cx="6" cy="6"/>
              </a:xfrm>
              <a:custGeom>
                <a:avLst/>
                <a:gdLst>
                  <a:gd name="T0" fmla="*/ 6 w 6"/>
                  <a:gd name="T1" fmla="*/ 4 h 6"/>
                  <a:gd name="T2" fmla="*/ 4 w 6"/>
                  <a:gd name="T3" fmla="*/ 6 h 6"/>
                  <a:gd name="T4" fmla="*/ 0 w 6"/>
                  <a:gd name="T5" fmla="*/ 6 h 6"/>
                  <a:gd name="T6" fmla="*/ 0 w 6"/>
                  <a:gd name="T7" fmla="*/ 6 h 6"/>
                  <a:gd name="T8" fmla="*/ 0 w 6"/>
                  <a:gd name="T9" fmla="*/ 6 h 6"/>
                  <a:gd name="T10" fmla="*/ 0 w 6"/>
                  <a:gd name="T11" fmla="*/ 4 h 6"/>
                  <a:gd name="T12" fmla="*/ 0 w 6"/>
                  <a:gd name="T13" fmla="*/ 2 h 6"/>
                  <a:gd name="T14" fmla="*/ 0 w 6"/>
                  <a:gd name="T15" fmla="*/ 0 h 6"/>
                  <a:gd name="T16" fmla="*/ 2 w 6"/>
                  <a:gd name="T17" fmla="*/ 0 h 6"/>
                  <a:gd name="T18" fmla="*/ 4 w 6"/>
                  <a:gd name="T19" fmla="*/ 0 h 6"/>
                  <a:gd name="T20" fmla="*/ 4 w 6"/>
                  <a:gd name="T21" fmla="*/ 2 h 6"/>
                  <a:gd name="T22" fmla="*/ 6 w 6"/>
                  <a:gd name="T23" fmla="*/ 4 h 6"/>
                  <a:gd name="T24" fmla="*/ 6 w 6"/>
                  <a:gd name="T25" fmla="*/ 4 h 6"/>
                  <a:gd name="T26" fmla="*/ 6 w 6"/>
                  <a:gd name="T27" fmla="*/ 4 h 6"/>
                  <a:gd name="T28" fmla="*/ 6 w 6"/>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6">
                    <a:moveTo>
                      <a:pt x="6" y="4"/>
                    </a:moveTo>
                    <a:lnTo>
                      <a:pt x="4" y="6"/>
                    </a:lnTo>
                    <a:lnTo>
                      <a:pt x="0" y="6"/>
                    </a:lnTo>
                    <a:lnTo>
                      <a:pt x="0" y="6"/>
                    </a:lnTo>
                    <a:lnTo>
                      <a:pt x="0" y="6"/>
                    </a:lnTo>
                    <a:lnTo>
                      <a:pt x="0" y="4"/>
                    </a:lnTo>
                    <a:lnTo>
                      <a:pt x="0" y="2"/>
                    </a:lnTo>
                    <a:lnTo>
                      <a:pt x="0" y="0"/>
                    </a:lnTo>
                    <a:lnTo>
                      <a:pt x="2" y="0"/>
                    </a:lnTo>
                    <a:lnTo>
                      <a:pt x="4" y="0"/>
                    </a:lnTo>
                    <a:lnTo>
                      <a:pt x="4" y="2"/>
                    </a:lnTo>
                    <a:lnTo>
                      <a:pt x="6" y="4"/>
                    </a:lnTo>
                    <a:lnTo>
                      <a:pt x="6" y="4"/>
                    </a:lnTo>
                    <a:lnTo>
                      <a:pt x="6" y="4"/>
                    </a:lnTo>
                    <a:lnTo>
                      <a:pt x="6" y="4"/>
                    </a:lnTo>
                    <a:close/>
                  </a:path>
                </a:pathLst>
              </a:custGeom>
              <a:grpFill/>
              <a:ln w="3175" cmpd="sng">
                <a:solidFill>
                  <a:srgbClr val="000000"/>
                </a:solidFill>
                <a:round/>
                <a:headEnd/>
                <a:tailEnd/>
              </a:ln>
            </p:spPr>
            <p:txBody>
              <a:bodyPr/>
              <a:lstStyle/>
              <a:p>
                <a:endParaRPr lang="en-US" sz="2600" dirty="0"/>
              </a:p>
            </p:txBody>
          </p:sp>
          <p:sp>
            <p:nvSpPr>
              <p:cNvPr id="1184" name="Freeform 401"/>
              <p:cNvSpPr>
                <a:spLocks/>
              </p:cNvSpPr>
              <p:nvPr/>
            </p:nvSpPr>
            <p:spPr bwMode="auto">
              <a:xfrm>
                <a:off x="4204" y="4025"/>
                <a:ext cx="8" cy="10"/>
              </a:xfrm>
              <a:custGeom>
                <a:avLst/>
                <a:gdLst>
                  <a:gd name="T0" fmla="*/ 0 w 8"/>
                  <a:gd name="T1" fmla="*/ 4 h 10"/>
                  <a:gd name="T2" fmla="*/ 0 w 8"/>
                  <a:gd name="T3" fmla="*/ 4 h 10"/>
                  <a:gd name="T4" fmla="*/ 0 w 8"/>
                  <a:gd name="T5" fmla="*/ 2 h 10"/>
                  <a:gd name="T6" fmla="*/ 0 w 8"/>
                  <a:gd name="T7" fmla="*/ 0 h 10"/>
                  <a:gd name="T8" fmla="*/ 2 w 8"/>
                  <a:gd name="T9" fmla="*/ 0 h 10"/>
                  <a:gd name="T10" fmla="*/ 4 w 8"/>
                  <a:gd name="T11" fmla="*/ 0 h 10"/>
                  <a:gd name="T12" fmla="*/ 4 w 8"/>
                  <a:gd name="T13" fmla="*/ 2 h 10"/>
                  <a:gd name="T14" fmla="*/ 6 w 8"/>
                  <a:gd name="T15" fmla="*/ 4 h 10"/>
                  <a:gd name="T16" fmla="*/ 8 w 8"/>
                  <a:gd name="T17" fmla="*/ 6 h 10"/>
                  <a:gd name="T18" fmla="*/ 8 w 8"/>
                  <a:gd name="T19" fmla="*/ 8 h 10"/>
                  <a:gd name="T20" fmla="*/ 8 w 8"/>
                  <a:gd name="T21" fmla="*/ 8 h 10"/>
                  <a:gd name="T22" fmla="*/ 6 w 8"/>
                  <a:gd name="T23" fmla="*/ 10 h 10"/>
                  <a:gd name="T24" fmla="*/ 4 w 8"/>
                  <a:gd name="T25" fmla="*/ 8 h 10"/>
                  <a:gd name="T26" fmla="*/ 2 w 8"/>
                  <a:gd name="T27" fmla="*/ 8 h 10"/>
                  <a:gd name="T28" fmla="*/ 0 w 8"/>
                  <a:gd name="T29" fmla="*/ 4 h 10"/>
                  <a:gd name="T30" fmla="*/ 0 w 8"/>
                  <a:gd name="T31" fmla="*/ 4 h 10"/>
                  <a:gd name="T32" fmla="*/ 0 w 8"/>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0">
                    <a:moveTo>
                      <a:pt x="0" y="4"/>
                    </a:moveTo>
                    <a:lnTo>
                      <a:pt x="0" y="4"/>
                    </a:lnTo>
                    <a:lnTo>
                      <a:pt x="0" y="2"/>
                    </a:lnTo>
                    <a:lnTo>
                      <a:pt x="0" y="0"/>
                    </a:lnTo>
                    <a:lnTo>
                      <a:pt x="2" y="0"/>
                    </a:lnTo>
                    <a:lnTo>
                      <a:pt x="4" y="0"/>
                    </a:lnTo>
                    <a:lnTo>
                      <a:pt x="4" y="2"/>
                    </a:lnTo>
                    <a:lnTo>
                      <a:pt x="6" y="4"/>
                    </a:lnTo>
                    <a:lnTo>
                      <a:pt x="8" y="6"/>
                    </a:lnTo>
                    <a:lnTo>
                      <a:pt x="8" y="8"/>
                    </a:lnTo>
                    <a:lnTo>
                      <a:pt x="8" y="8"/>
                    </a:lnTo>
                    <a:lnTo>
                      <a:pt x="6" y="10"/>
                    </a:lnTo>
                    <a:lnTo>
                      <a:pt x="4" y="8"/>
                    </a:lnTo>
                    <a:lnTo>
                      <a:pt x="2" y="8"/>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1185" name="Freeform 402"/>
              <p:cNvSpPr>
                <a:spLocks/>
              </p:cNvSpPr>
              <p:nvPr/>
            </p:nvSpPr>
            <p:spPr bwMode="auto">
              <a:xfrm>
                <a:off x="4344" y="4029"/>
                <a:ext cx="48" cy="36"/>
              </a:xfrm>
              <a:custGeom>
                <a:avLst/>
                <a:gdLst>
                  <a:gd name="T0" fmla="*/ 48 w 48"/>
                  <a:gd name="T1" fmla="*/ 6 h 36"/>
                  <a:gd name="T2" fmla="*/ 46 w 48"/>
                  <a:gd name="T3" fmla="*/ 8 h 36"/>
                  <a:gd name="T4" fmla="*/ 44 w 48"/>
                  <a:gd name="T5" fmla="*/ 10 h 36"/>
                  <a:gd name="T6" fmla="*/ 42 w 48"/>
                  <a:gd name="T7" fmla="*/ 10 h 36"/>
                  <a:gd name="T8" fmla="*/ 38 w 48"/>
                  <a:gd name="T9" fmla="*/ 14 h 36"/>
                  <a:gd name="T10" fmla="*/ 32 w 48"/>
                  <a:gd name="T11" fmla="*/ 18 h 36"/>
                  <a:gd name="T12" fmla="*/ 30 w 48"/>
                  <a:gd name="T13" fmla="*/ 20 h 36"/>
                  <a:gd name="T14" fmla="*/ 28 w 48"/>
                  <a:gd name="T15" fmla="*/ 20 h 36"/>
                  <a:gd name="T16" fmla="*/ 26 w 48"/>
                  <a:gd name="T17" fmla="*/ 22 h 36"/>
                  <a:gd name="T18" fmla="*/ 26 w 48"/>
                  <a:gd name="T19" fmla="*/ 22 h 36"/>
                  <a:gd name="T20" fmla="*/ 24 w 48"/>
                  <a:gd name="T21" fmla="*/ 22 h 36"/>
                  <a:gd name="T22" fmla="*/ 22 w 48"/>
                  <a:gd name="T23" fmla="*/ 24 h 36"/>
                  <a:gd name="T24" fmla="*/ 20 w 48"/>
                  <a:gd name="T25" fmla="*/ 24 h 36"/>
                  <a:gd name="T26" fmla="*/ 18 w 48"/>
                  <a:gd name="T27" fmla="*/ 26 h 36"/>
                  <a:gd name="T28" fmla="*/ 16 w 48"/>
                  <a:gd name="T29" fmla="*/ 30 h 36"/>
                  <a:gd name="T30" fmla="*/ 14 w 48"/>
                  <a:gd name="T31" fmla="*/ 32 h 36"/>
                  <a:gd name="T32" fmla="*/ 6 w 48"/>
                  <a:gd name="T33" fmla="*/ 34 h 36"/>
                  <a:gd name="T34" fmla="*/ 2 w 48"/>
                  <a:gd name="T35" fmla="*/ 36 h 36"/>
                  <a:gd name="T36" fmla="*/ 0 w 48"/>
                  <a:gd name="T37" fmla="*/ 36 h 36"/>
                  <a:gd name="T38" fmla="*/ 0 w 48"/>
                  <a:gd name="T39" fmla="*/ 34 h 36"/>
                  <a:gd name="T40" fmla="*/ 2 w 48"/>
                  <a:gd name="T41" fmla="*/ 32 h 36"/>
                  <a:gd name="T42" fmla="*/ 4 w 48"/>
                  <a:gd name="T43" fmla="*/ 32 h 36"/>
                  <a:gd name="T44" fmla="*/ 6 w 48"/>
                  <a:gd name="T45" fmla="*/ 30 h 36"/>
                  <a:gd name="T46" fmla="*/ 8 w 48"/>
                  <a:gd name="T47" fmla="*/ 30 h 36"/>
                  <a:gd name="T48" fmla="*/ 12 w 48"/>
                  <a:gd name="T49" fmla="*/ 26 h 36"/>
                  <a:gd name="T50" fmla="*/ 10 w 48"/>
                  <a:gd name="T51" fmla="*/ 24 h 36"/>
                  <a:gd name="T52" fmla="*/ 8 w 48"/>
                  <a:gd name="T53" fmla="*/ 26 h 36"/>
                  <a:gd name="T54" fmla="*/ 6 w 48"/>
                  <a:gd name="T55" fmla="*/ 28 h 36"/>
                  <a:gd name="T56" fmla="*/ 4 w 48"/>
                  <a:gd name="T57" fmla="*/ 28 h 36"/>
                  <a:gd name="T58" fmla="*/ 4 w 48"/>
                  <a:gd name="T59" fmla="*/ 26 h 36"/>
                  <a:gd name="T60" fmla="*/ 4 w 48"/>
                  <a:gd name="T61" fmla="*/ 24 h 36"/>
                  <a:gd name="T62" fmla="*/ 6 w 48"/>
                  <a:gd name="T63" fmla="*/ 22 h 36"/>
                  <a:gd name="T64" fmla="*/ 8 w 48"/>
                  <a:gd name="T65" fmla="*/ 22 h 36"/>
                  <a:gd name="T66" fmla="*/ 14 w 48"/>
                  <a:gd name="T67" fmla="*/ 20 h 36"/>
                  <a:gd name="T68" fmla="*/ 18 w 48"/>
                  <a:gd name="T69" fmla="*/ 18 h 36"/>
                  <a:gd name="T70" fmla="*/ 22 w 48"/>
                  <a:gd name="T71" fmla="*/ 16 h 36"/>
                  <a:gd name="T72" fmla="*/ 26 w 48"/>
                  <a:gd name="T73" fmla="*/ 16 h 36"/>
                  <a:gd name="T74" fmla="*/ 28 w 48"/>
                  <a:gd name="T75" fmla="*/ 16 h 36"/>
                  <a:gd name="T76" fmla="*/ 28 w 48"/>
                  <a:gd name="T77" fmla="*/ 14 h 36"/>
                  <a:gd name="T78" fmla="*/ 36 w 48"/>
                  <a:gd name="T79" fmla="*/ 8 h 36"/>
                  <a:gd name="T80" fmla="*/ 38 w 48"/>
                  <a:gd name="T81" fmla="*/ 6 h 36"/>
                  <a:gd name="T82" fmla="*/ 40 w 48"/>
                  <a:gd name="T83" fmla="*/ 4 h 36"/>
                  <a:gd name="T84" fmla="*/ 42 w 48"/>
                  <a:gd name="T85" fmla="*/ 4 h 36"/>
                  <a:gd name="T86" fmla="*/ 44 w 48"/>
                  <a:gd name="T87" fmla="*/ 2 h 36"/>
                  <a:gd name="T88" fmla="*/ 46 w 48"/>
                  <a:gd name="T89" fmla="*/ 0 h 36"/>
                  <a:gd name="T90" fmla="*/ 48 w 48"/>
                  <a:gd name="T91" fmla="*/ 0 h 36"/>
                  <a:gd name="T92" fmla="*/ 48 w 48"/>
                  <a:gd name="T93" fmla="*/ 2 h 36"/>
                  <a:gd name="T94" fmla="*/ 48 w 48"/>
                  <a:gd name="T95" fmla="*/ 6 h 36"/>
                  <a:gd name="T96" fmla="*/ 48 w 48"/>
                  <a:gd name="T97" fmla="*/ 6 h 36"/>
                  <a:gd name="T98" fmla="*/ 48 w 48"/>
                  <a:gd name="T99"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36">
                    <a:moveTo>
                      <a:pt x="48" y="6"/>
                    </a:moveTo>
                    <a:lnTo>
                      <a:pt x="46" y="8"/>
                    </a:lnTo>
                    <a:lnTo>
                      <a:pt x="44" y="10"/>
                    </a:lnTo>
                    <a:lnTo>
                      <a:pt x="42" y="10"/>
                    </a:lnTo>
                    <a:lnTo>
                      <a:pt x="38" y="14"/>
                    </a:lnTo>
                    <a:lnTo>
                      <a:pt x="32" y="18"/>
                    </a:lnTo>
                    <a:lnTo>
                      <a:pt x="30" y="20"/>
                    </a:lnTo>
                    <a:lnTo>
                      <a:pt x="28" y="20"/>
                    </a:lnTo>
                    <a:lnTo>
                      <a:pt x="26" y="22"/>
                    </a:lnTo>
                    <a:lnTo>
                      <a:pt x="26" y="22"/>
                    </a:lnTo>
                    <a:lnTo>
                      <a:pt x="24" y="22"/>
                    </a:lnTo>
                    <a:lnTo>
                      <a:pt x="22" y="24"/>
                    </a:lnTo>
                    <a:lnTo>
                      <a:pt x="20" y="24"/>
                    </a:lnTo>
                    <a:lnTo>
                      <a:pt x="18" y="26"/>
                    </a:lnTo>
                    <a:lnTo>
                      <a:pt x="16" y="30"/>
                    </a:lnTo>
                    <a:lnTo>
                      <a:pt x="14" y="32"/>
                    </a:lnTo>
                    <a:lnTo>
                      <a:pt x="6" y="34"/>
                    </a:lnTo>
                    <a:lnTo>
                      <a:pt x="2" y="36"/>
                    </a:lnTo>
                    <a:lnTo>
                      <a:pt x="0" y="36"/>
                    </a:lnTo>
                    <a:lnTo>
                      <a:pt x="0" y="34"/>
                    </a:lnTo>
                    <a:lnTo>
                      <a:pt x="2" y="32"/>
                    </a:lnTo>
                    <a:lnTo>
                      <a:pt x="4" y="32"/>
                    </a:lnTo>
                    <a:lnTo>
                      <a:pt x="6" y="30"/>
                    </a:lnTo>
                    <a:lnTo>
                      <a:pt x="8" y="30"/>
                    </a:lnTo>
                    <a:lnTo>
                      <a:pt x="12" y="26"/>
                    </a:lnTo>
                    <a:lnTo>
                      <a:pt x="10" y="24"/>
                    </a:lnTo>
                    <a:lnTo>
                      <a:pt x="8" y="26"/>
                    </a:lnTo>
                    <a:lnTo>
                      <a:pt x="6" y="28"/>
                    </a:lnTo>
                    <a:lnTo>
                      <a:pt x="4" y="28"/>
                    </a:lnTo>
                    <a:lnTo>
                      <a:pt x="4" y="26"/>
                    </a:lnTo>
                    <a:lnTo>
                      <a:pt x="4" y="24"/>
                    </a:lnTo>
                    <a:lnTo>
                      <a:pt x="6" y="22"/>
                    </a:lnTo>
                    <a:lnTo>
                      <a:pt x="8" y="22"/>
                    </a:lnTo>
                    <a:lnTo>
                      <a:pt x="14" y="20"/>
                    </a:lnTo>
                    <a:lnTo>
                      <a:pt x="18" y="18"/>
                    </a:lnTo>
                    <a:lnTo>
                      <a:pt x="22" y="16"/>
                    </a:lnTo>
                    <a:lnTo>
                      <a:pt x="26" y="16"/>
                    </a:lnTo>
                    <a:lnTo>
                      <a:pt x="28" y="16"/>
                    </a:lnTo>
                    <a:lnTo>
                      <a:pt x="28" y="14"/>
                    </a:lnTo>
                    <a:lnTo>
                      <a:pt x="36" y="8"/>
                    </a:lnTo>
                    <a:lnTo>
                      <a:pt x="38" y="6"/>
                    </a:lnTo>
                    <a:lnTo>
                      <a:pt x="40" y="4"/>
                    </a:lnTo>
                    <a:lnTo>
                      <a:pt x="42" y="4"/>
                    </a:lnTo>
                    <a:lnTo>
                      <a:pt x="44" y="2"/>
                    </a:lnTo>
                    <a:lnTo>
                      <a:pt x="46" y="0"/>
                    </a:lnTo>
                    <a:lnTo>
                      <a:pt x="48" y="0"/>
                    </a:lnTo>
                    <a:lnTo>
                      <a:pt x="48" y="2"/>
                    </a:lnTo>
                    <a:lnTo>
                      <a:pt x="48" y="6"/>
                    </a:lnTo>
                    <a:lnTo>
                      <a:pt x="48" y="6"/>
                    </a:lnTo>
                    <a:lnTo>
                      <a:pt x="48" y="6"/>
                    </a:lnTo>
                    <a:close/>
                  </a:path>
                </a:pathLst>
              </a:custGeom>
              <a:grpFill/>
              <a:ln w="3175" cmpd="sng">
                <a:solidFill>
                  <a:srgbClr val="000000"/>
                </a:solidFill>
                <a:round/>
                <a:headEnd/>
                <a:tailEnd/>
              </a:ln>
            </p:spPr>
            <p:txBody>
              <a:bodyPr/>
              <a:lstStyle/>
              <a:p>
                <a:endParaRPr lang="en-US" sz="2600" dirty="0"/>
              </a:p>
            </p:txBody>
          </p:sp>
          <p:sp>
            <p:nvSpPr>
              <p:cNvPr id="1186" name="Freeform 403"/>
              <p:cNvSpPr>
                <a:spLocks/>
              </p:cNvSpPr>
              <p:nvPr/>
            </p:nvSpPr>
            <p:spPr bwMode="auto">
              <a:xfrm>
                <a:off x="4400" y="4029"/>
                <a:ext cx="8" cy="8"/>
              </a:xfrm>
              <a:custGeom>
                <a:avLst/>
                <a:gdLst>
                  <a:gd name="T0" fmla="*/ 8 w 8"/>
                  <a:gd name="T1" fmla="*/ 6 h 8"/>
                  <a:gd name="T2" fmla="*/ 4 w 8"/>
                  <a:gd name="T3" fmla="*/ 8 h 8"/>
                  <a:gd name="T4" fmla="*/ 0 w 8"/>
                  <a:gd name="T5" fmla="*/ 8 h 8"/>
                  <a:gd name="T6" fmla="*/ 0 w 8"/>
                  <a:gd name="T7" fmla="*/ 6 h 8"/>
                  <a:gd name="T8" fmla="*/ 0 w 8"/>
                  <a:gd name="T9" fmla="*/ 6 h 8"/>
                  <a:gd name="T10" fmla="*/ 2 w 8"/>
                  <a:gd name="T11" fmla="*/ 2 h 8"/>
                  <a:gd name="T12" fmla="*/ 4 w 8"/>
                  <a:gd name="T13" fmla="*/ 0 h 8"/>
                  <a:gd name="T14" fmla="*/ 6 w 8"/>
                  <a:gd name="T15" fmla="*/ 0 h 8"/>
                  <a:gd name="T16" fmla="*/ 6 w 8"/>
                  <a:gd name="T17" fmla="*/ 2 h 8"/>
                  <a:gd name="T18" fmla="*/ 6 w 8"/>
                  <a:gd name="T19" fmla="*/ 4 h 8"/>
                  <a:gd name="T20" fmla="*/ 6 w 8"/>
                  <a:gd name="T21" fmla="*/ 4 h 8"/>
                  <a:gd name="T22" fmla="*/ 8 w 8"/>
                  <a:gd name="T23" fmla="*/ 6 h 8"/>
                  <a:gd name="T24" fmla="*/ 8 w 8"/>
                  <a:gd name="T25" fmla="*/ 6 h 8"/>
                  <a:gd name="T26" fmla="*/ 8 w 8"/>
                  <a:gd name="T2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6"/>
                    </a:moveTo>
                    <a:lnTo>
                      <a:pt x="4" y="8"/>
                    </a:lnTo>
                    <a:lnTo>
                      <a:pt x="0" y="8"/>
                    </a:lnTo>
                    <a:lnTo>
                      <a:pt x="0" y="6"/>
                    </a:lnTo>
                    <a:lnTo>
                      <a:pt x="0" y="6"/>
                    </a:lnTo>
                    <a:lnTo>
                      <a:pt x="2" y="2"/>
                    </a:lnTo>
                    <a:lnTo>
                      <a:pt x="4" y="0"/>
                    </a:lnTo>
                    <a:lnTo>
                      <a:pt x="6" y="0"/>
                    </a:lnTo>
                    <a:lnTo>
                      <a:pt x="6" y="2"/>
                    </a:lnTo>
                    <a:lnTo>
                      <a:pt x="6" y="4"/>
                    </a:lnTo>
                    <a:lnTo>
                      <a:pt x="6" y="4"/>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1187" name="Freeform 404"/>
              <p:cNvSpPr>
                <a:spLocks/>
              </p:cNvSpPr>
              <p:nvPr/>
            </p:nvSpPr>
            <p:spPr bwMode="auto">
              <a:xfrm>
                <a:off x="4120" y="4033"/>
                <a:ext cx="8" cy="12"/>
              </a:xfrm>
              <a:custGeom>
                <a:avLst/>
                <a:gdLst>
                  <a:gd name="T0" fmla="*/ 4 w 8"/>
                  <a:gd name="T1" fmla="*/ 6 h 12"/>
                  <a:gd name="T2" fmla="*/ 0 w 8"/>
                  <a:gd name="T3" fmla="*/ 6 h 12"/>
                  <a:gd name="T4" fmla="*/ 0 w 8"/>
                  <a:gd name="T5" fmla="*/ 6 h 12"/>
                  <a:gd name="T6" fmla="*/ 0 w 8"/>
                  <a:gd name="T7" fmla="*/ 0 h 12"/>
                  <a:gd name="T8" fmla="*/ 2 w 8"/>
                  <a:gd name="T9" fmla="*/ 0 h 12"/>
                  <a:gd name="T10" fmla="*/ 6 w 8"/>
                  <a:gd name="T11" fmla="*/ 2 h 12"/>
                  <a:gd name="T12" fmla="*/ 8 w 8"/>
                  <a:gd name="T13" fmla="*/ 6 h 12"/>
                  <a:gd name="T14" fmla="*/ 8 w 8"/>
                  <a:gd name="T15" fmla="*/ 8 h 12"/>
                  <a:gd name="T16" fmla="*/ 8 w 8"/>
                  <a:gd name="T17" fmla="*/ 10 h 12"/>
                  <a:gd name="T18" fmla="*/ 6 w 8"/>
                  <a:gd name="T19" fmla="*/ 12 h 12"/>
                  <a:gd name="T20" fmla="*/ 4 w 8"/>
                  <a:gd name="T21" fmla="*/ 10 h 12"/>
                  <a:gd name="T22" fmla="*/ 4 w 8"/>
                  <a:gd name="T23" fmla="*/ 6 h 12"/>
                  <a:gd name="T24" fmla="*/ 4 w 8"/>
                  <a:gd name="T25" fmla="*/ 6 h 12"/>
                  <a:gd name="T26" fmla="*/ 4 w 8"/>
                  <a:gd name="T27" fmla="*/ 6 h 12"/>
                  <a:gd name="T28" fmla="*/ 4 w 8"/>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2">
                    <a:moveTo>
                      <a:pt x="4" y="6"/>
                    </a:moveTo>
                    <a:lnTo>
                      <a:pt x="0" y="6"/>
                    </a:lnTo>
                    <a:lnTo>
                      <a:pt x="0" y="6"/>
                    </a:lnTo>
                    <a:lnTo>
                      <a:pt x="0" y="0"/>
                    </a:lnTo>
                    <a:lnTo>
                      <a:pt x="2" y="0"/>
                    </a:lnTo>
                    <a:lnTo>
                      <a:pt x="6" y="2"/>
                    </a:lnTo>
                    <a:lnTo>
                      <a:pt x="8" y="6"/>
                    </a:lnTo>
                    <a:lnTo>
                      <a:pt x="8" y="8"/>
                    </a:lnTo>
                    <a:lnTo>
                      <a:pt x="8" y="10"/>
                    </a:lnTo>
                    <a:lnTo>
                      <a:pt x="6" y="12"/>
                    </a:lnTo>
                    <a:lnTo>
                      <a:pt x="4" y="10"/>
                    </a:lnTo>
                    <a:lnTo>
                      <a:pt x="4" y="6"/>
                    </a:lnTo>
                    <a:lnTo>
                      <a:pt x="4" y="6"/>
                    </a:lnTo>
                    <a:lnTo>
                      <a:pt x="4" y="6"/>
                    </a:lnTo>
                    <a:lnTo>
                      <a:pt x="4" y="6"/>
                    </a:lnTo>
                    <a:close/>
                  </a:path>
                </a:pathLst>
              </a:custGeom>
              <a:grpFill/>
              <a:ln w="3175" cmpd="sng">
                <a:solidFill>
                  <a:srgbClr val="000000"/>
                </a:solidFill>
                <a:round/>
                <a:headEnd/>
                <a:tailEnd/>
              </a:ln>
            </p:spPr>
            <p:txBody>
              <a:bodyPr/>
              <a:lstStyle/>
              <a:p>
                <a:endParaRPr lang="en-US" sz="2600" dirty="0"/>
              </a:p>
            </p:txBody>
          </p:sp>
          <p:sp>
            <p:nvSpPr>
              <p:cNvPr id="1188" name="Freeform 405"/>
              <p:cNvSpPr>
                <a:spLocks/>
              </p:cNvSpPr>
              <p:nvPr/>
            </p:nvSpPr>
            <p:spPr bwMode="auto">
              <a:xfrm>
                <a:off x="4152" y="4037"/>
                <a:ext cx="12" cy="12"/>
              </a:xfrm>
              <a:custGeom>
                <a:avLst/>
                <a:gdLst>
                  <a:gd name="T0" fmla="*/ 12 w 12"/>
                  <a:gd name="T1" fmla="*/ 8 h 12"/>
                  <a:gd name="T2" fmla="*/ 12 w 12"/>
                  <a:gd name="T3" fmla="*/ 10 h 12"/>
                  <a:gd name="T4" fmla="*/ 10 w 12"/>
                  <a:gd name="T5" fmla="*/ 12 h 12"/>
                  <a:gd name="T6" fmla="*/ 10 w 12"/>
                  <a:gd name="T7" fmla="*/ 12 h 12"/>
                  <a:gd name="T8" fmla="*/ 8 w 12"/>
                  <a:gd name="T9" fmla="*/ 10 h 12"/>
                  <a:gd name="T10" fmla="*/ 6 w 12"/>
                  <a:gd name="T11" fmla="*/ 10 h 12"/>
                  <a:gd name="T12" fmla="*/ 4 w 12"/>
                  <a:gd name="T13" fmla="*/ 8 h 12"/>
                  <a:gd name="T14" fmla="*/ 2 w 12"/>
                  <a:gd name="T15" fmla="*/ 6 h 12"/>
                  <a:gd name="T16" fmla="*/ 0 w 12"/>
                  <a:gd name="T17" fmla="*/ 4 h 12"/>
                  <a:gd name="T18" fmla="*/ 0 w 12"/>
                  <a:gd name="T19" fmla="*/ 2 h 12"/>
                  <a:gd name="T20" fmla="*/ 2 w 12"/>
                  <a:gd name="T21" fmla="*/ 0 h 12"/>
                  <a:gd name="T22" fmla="*/ 4 w 12"/>
                  <a:gd name="T23" fmla="*/ 2 h 12"/>
                  <a:gd name="T24" fmla="*/ 6 w 12"/>
                  <a:gd name="T25" fmla="*/ 2 h 12"/>
                  <a:gd name="T26" fmla="*/ 8 w 12"/>
                  <a:gd name="T27" fmla="*/ 2 h 12"/>
                  <a:gd name="T28" fmla="*/ 10 w 12"/>
                  <a:gd name="T29" fmla="*/ 6 h 12"/>
                  <a:gd name="T30" fmla="*/ 12 w 12"/>
                  <a:gd name="T31" fmla="*/ 8 h 12"/>
                  <a:gd name="T32" fmla="*/ 12 w 12"/>
                  <a:gd name="T33" fmla="*/ 8 h 12"/>
                  <a:gd name="T34" fmla="*/ 12 w 12"/>
                  <a:gd name="T35"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12" y="8"/>
                    </a:moveTo>
                    <a:lnTo>
                      <a:pt x="12" y="10"/>
                    </a:lnTo>
                    <a:lnTo>
                      <a:pt x="10" y="12"/>
                    </a:lnTo>
                    <a:lnTo>
                      <a:pt x="10" y="12"/>
                    </a:lnTo>
                    <a:lnTo>
                      <a:pt x="8" y="10"/>
                    </a:lnTo>
                    <a:lnTo>
                      <a:pt x="6" y="10"/>
                    </a:lnTo>
                    <a:lnTo>
                      <a:pt x="4" y="8"/>
                    </a:lnTo>
                    <a:lnTo>
                      <a:pt x="2" y="6"/>
                    </a:lnTo>
                    <a:lnTo>
                      <a:pt x="0" y="4"/>
                    </a:lnTo>
                    <a:lnTo>
                      <a:pt x="0" y="2"/>
                    </a:lnTo>
                    <a:lnTo>
                      <a:pt x="2" y="0"/>
                    </a:lnTo>
                    <a:lnTo>
                      <a:pt x="4" y="2"/>
                    </a:lnTo>
                    <a:lnTo>
                      <a:pt x="6" y="2"/>
                    </a:lnTo>
                    <a:lnTo>
                      <a:pt x="8" y="2"/>
                    </a:lnTo>
                    <a:lnTo>
                      <a:pt x="10" y="6"/>
                    </a:lnTo>
                    <a:lnTo>
                      <a:pt x="12" y="8"/>
                    </a:lnTo>
                    <a:lnTo>
                      <a:pt x="12" y="8"/>
                    </a:lnTo>
                    <a:lnTo>
                      <a:pt x="12" y="8"/>
                    </a:lnTo>
                    <a:close/>
                  </a:path>
                </a:pathLst>
              </a:custGeom>
              <a:grpFill/>
              <a:ln w="3175" cmpd="sng">
                <a:solidFill>
                  <a:srgbClr val="000000"/>
                </a:solidFill>
                <a:round/>
                <a:headEnd/>
                <a:tailEnd/>
              </a:ln>
            </p:spPr>
            <p:txBody>
              <a:bodyPr/>
              <a:lstStyle/>
              <a:p>
                <a:endParaRPr lang="en-US" sz="2600" dirty="0"/>
              </a:p>
            </p:txBody>
          </p:sp>
          <p:sp>
            <p:nvSpPr>
              <p:cNvPr id="1189" name="Freeform 407"/>
              <p:cNvSpPr>
                <a:spLocks/>
              </p:cNvSpPr>
              <p:nvPr/>
            </p:nvSpPr>
            <p:spPr bwMode="auto">
              <a:xfrm>
                <a:off x="4132" y="4041"/>
                <a:ext cx="16" cy="12"/>
              </a:xfrm>
              <a:custGeom>
                <a:avLst/>
                <a:gdLst>
                  <a:gd name="T0" fmla="*/ 2 w 16"/>
                  <a:gd name="T1" fmla="*/ 0 h 12"/>
                  <a:gd name="T2" fmla="*/ 4 w 16"/>
                  <a:gd name="T3" fmla="*/ 0 h 12"/>
                  <a:gd name="T4" fmla="*/ 6 w 16"/>
                  <a:gd name="T5" fmla="*/ 2 h 12"/>
                  <a:gd name="T6" fmla="*/ 8 w 16"/>
                  <a:gd name="T7" fmla="*/ 2 h 12"/>
                  <a:gd name="T8" fmla="*/ 12 w 16"/>
                  <a:gd name="T9" fmla="*/ 2 h 12"/>
                  <a:gd name="T10" fmla="*/ 14 w 16"/>
                  <a:gd name="T11" fmla="*/ 4 h 12"/>
                  <a:gd name="T12" fmla="*/ 14 w 16"/>
                  <a:gd name="T13" fmla="*/ 6 h 12"/>
                  <a:gd name="T14" fmla="*/ 16 w 16"/>
                  <a:gd name="T15" fmla="*/ 8 h 12"/>
                  <a:gd name="T16" fmla="*/ 14 w 16"/>
                  <a:gd name="T17" fmla="*/ 10 h 12"/>
                  <a:gd name="T18" fmla="*/ 12 w 16"/>
                  <a:gd name="T19" fmla="*/ 12 h 12"/>
                  <a:gd name="T20" fmla="*/ 10 w 16"/>
                  <a:gd name="T21" fmla="*/ 12 h 12"/>
                  <a:gd name="T22" fmla="*/ 8 w 16"/>
                  <a:gd name="T23" fmla="*/ 12 h 12"/>
                  <a:gd name="T24" fmla="*/ 6 w 16"/>
                  <a:gd name="T25" fmla="*/ 10 h 12"/>
                  <a:gd name="T26" fmla="*/ 4 w 16"/>
                  <a:gd name="T27" fmla="*/ 8 h 12"/>
                  <a:gd name="T28" fmla="*/ 2 w 16"/>
                  <a:gd name="T29" fmla="*/ 6 h 12"/>
                  <a:gd name="T30" fmla="*/ 0 w 16"/>
                  <a:gd name="T31" fmla="*/ 6 h 12"/>
                  <a:gd name="T32" fmla="*/ 0 w 16"/>
                  <a:gd name="T33" fmla="*/ 4 h 12"/>
                  <a:gd name="T34" fmla="*/ 2 w 16"/>
                  <a:gd name="T35" fmla="*/ 2 h 12"/>
                  <a:gd name="T36" fmla="*/ 2 w 16"/>
                  <a:gd name="T37" fmla="*/ 0 h 12"/>
                  <a:gd name="T38" fmla="*/ 2 w 16"/>
                  <a:gd name="T39" fmla="*/ 0 h 12"/>
                  <a:gd name="T40" fmla="*/ 2 w 16"/>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2">
                    <a:moveTo>
                      <a:pt x="2" y="0"/>
                    </a:moveTo>
                    <a:lnTo>
                      <a:pt x="4" y="0"/>
                    </a:lnTo>
                    <a:lnTo>
                      <a:pt x="6" y="2"/>
                    </a:lnTo>
                    <a:lnTo>
                      <a:pt x="8" y="2"/>
                    </a:lnTo>
                    <a:lnTo>
                      <a:pt x="12" y="2"/>
                    </a:lnTo>
                    <a:lnTo>
                      <a:pt x="14" y="4"/>
                    </a:lnTo>
                    <a:lnTo>
                      <a:pt x="14" y="6"/>
                    </a:lnTo>
                    <a:lnTo>
                      <a:pt x="16" y="8"/>
                    </a:lnTo>
                    <a:lnTo>
                      <a:pt x="14" y="10"/>
                    </a:lnTo>
                    <a:lnTo>
                      <a:pt x="12" y="12"/>
                    </a:lnTo>
                    <a:lnTo>
                      <a:pt x="10" y="12"/>
                    </a:lnTo>
                    <a:lnTo>
                      <a:pt x="8" y="12"/>
                    </a:lnTo>
                    <a:lnTo>
                      <a:pt x="6" y="10"/>
                    </a:lnTo>
                    <a:lnTo>
                      <a:pt x="4" y="8"/>
                    </a:lnTo>
                    <a:lnTo>
                      <a:pt x="2" y="6"/>
                    </a:lnTo>
                    <a:lnTo>
                      <a:pt x="0" y="6"/>
                    </a:lnTo>
                    <a:lnTo>
                      <a:pt x="0" y="4"/>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190" name="Freeform 408"/>
              <p:cNvSpPr>
                <a:spLocks/>
              </p:cNvSpPr>
              <p:nvPr/>
            </p:nvSpPr>
            <p:spPr bwMode="auto">
              <a:xfrm>
                <a:off x="4098" y="4043"/>
                <a:ext cx="8" cy="10"/>
              </a:xfrm>
              <a:custGeom>
                <a:avLst/>
                <a:gdLst>
                  <a:gd name="T0" fmla="*/ 8 w 8"/>
                  <a:gd name="T1" fmla="*/ 10 h 10"/>
                  <a:gd name="T2" fmla="*/ 8 w 8"/>
                  <a:gd name="T3" fmla="*/ 10 h 10"/>
                  <a:gd name="T4" fmla="*/ 4 w 8"/>
                  <a:gd name="T5" fmla="*/ 10 h 10"/>
                  <a:gd name="T6" fmla="*/ 2 w 8"/>
                  <a:gd name="T7" fmla="*/ 8 h 10"/>
                  <a:gd name="T8" fmla="*/ 2 w 8"/>
                  <a:gd name="T9" fmla="*/ 6 h 10"/>
                  <a:gd name="T10" fmla="*/ 0 w 8"/>
                  <a:gd name="T11" fmla="*/ 4 h 10"/>
                  <a:gd name="T12" fmla="*/ 0 w 8"/>
                  <a:gd name="T13" fmla="*/ 2 h 10"/>
                  <a:gd name="T14" fmla="*/ 2 w 8"/>
                  <a:gd name="T15" fmla="*/ 0 h 10"/>
                  <a:gd name="T16" fmla="*/ 4 w 8"/>
                  <a:gd name="T17" fmla="*/ 0 h 10"/>
                  <a:gd name="T18" fmla="*/ 4 w 8"/>
                  <a:gd name="T19" fmla="*/ 0 h 10"/>
                  <a:gd name="T20" fmla="*/ 6 w 8"/>
                  <a:gd name="T21" fmla="*/ 2 h 10"/>
                  <a:gd name="T22" fmla="*/ 8 w 8"/>
                  <a:gd name="T23" fmla="*/ 4 h 10"/>
                  <a:gd name="T24" fmla="*/ 8 w 8"/>
                  <a:gd name="T25" fmla="*/ 10 h 10"/>
                  <a:gd name="T26" fmla="*/ 8 w 8"/>
                  <a:gd name="T27" fmla="*/ 10 h 10"/>
                  <a:gd name="T28" fmla="*/ 8 w 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8" y="10"/>
                    </a:moveTo>
                    <a:lnTo>
                      <a:pt x="8" y="10"/>
                    </a:lnTo>
                    <a:lnTo>
                      <a:pt x="4" y="10"/>
                    </a:lnTo>
                    <a:lnTo>
                      <a:pt x="2" y="8"/>
                    </a:lnTo>
                    <a:lnTo>
                      <a:pt x="2" y="6"/>
                    </a:lnTo>
                    <a:lnTo>
                      <a:pt x="0" y="4"/>
                    </a:lnTo>
                    <a:lnTo>
                      <a:pt x="0" y="2"/>
                    </a:lnTo>
                    <a:lnTo>
                      <a:pt x="2" y="0"/>
                    </a:lnTo>
                    <a:lnTo>
                      <a:pt x="4" y="0"/>
                    </a:lnTo>
                    <a:lnTo>
                      <a:pt x="4" y="0"/>
                    </a:lnTo>
                    <a:lnTo>
                      <a:pt x="6" y="2"/>
                    </a:lnTo>
                    <a:lnTo>
                      <a:pt x="8" y="4"/>
                    </a:lnTo>
                    <a:lnTo>
                      <a:pt x="8" y="10"/>
                    </a:lnTo>
                    <a:lnTo>
                      <a:pt x="8" y="10"/>
                    </a:lnTo>
                    <a:lnTo>
                      <a:pt x="8" y="10"/>
                    </a:lnTo>
                    <a:close/>
                  </a:path>
                </a:pathLst>
              </a:custGeom>
              <a:grpFill/>
              <a:ln w="3175" cmpd="sng">
                <a:solidFill>
                  <a:srgbClr val="000000"/>
                </a:solidFill>
                <a:round/>
                <a:headEnd/>
                <a:tailEnd/>
              </a:ln>
            </p:spPr>
            <p:txBody>
              <a:bodyPr/>
              <a:lstStyle/>
              <a:p>
                <a:endParaRPr lang="en-US" sz="2600" dirty="0"/>
              </a:p>
            </p:txBody>
          </p:sp>
          <p:sp>
            <p:nvSpPr>
              <p:cNvPr id="1191" name="Freeform 409"/>
              <p:cNvSpPr>
                <a:spLocks/>
              </p:cNvSpPr>
              <p:nvPr/>
            </p:nvSpPr>
            <p:spPr bwMode="auto">
              <a:xfrm>
                <a:off x="4186" y="4045"/>
                <a:ext cx="16" cy="22"/>
              </a:xfrm>
              <a:custGeom>
                <a:avLst/>
                <a:gdLst>
                  <a:gd name="T0" fmla="*/ 4 w 16"/>
                  <a:gd name="T1" fmla="*/ 10 h 22"/>
                  <a:gd name="T2" fmla="*/ 4 w 16"/>
                  <a:gd name="T3" fmla="*/ 8 h 22"/>
                  <a:gd name="T4" fmla="*/ 2 w 16"/>
                  <a:gd name="T5" fmla="*/ 6 h 22"/>
                  <a:gd name="T6" fmla="*/ 2 w 16"/>
                  <a:gd name="T7" fmla="*/ 4 h 22"/>
                  <a:gd name="T8" fmla="*/ 0 w 16"/>
                  <a:gd name="T9" fmla="*/ 2 h 22"/>
                  <a:gd name="T10" fmla="*/ 2 w 16"/>
                  <a:gd name="T11" fmla="*/ 0 h 22"/>
                  <a:gd name="T12" fmla="*/ 4 w 16"/>
                  <a:gd name="T13" fmla="*/ 0 h 22"/>
                  <a:gd name="T14" fmla="*/ 6 w 16"/>
                  <a:gd name="T15" fmla="*/ 2 h 22"/>
                  <a:gd name="T16" fmla="*/ 8 w 16"/>
                  <a:gd name="T17" fmla="*/ 4 h 22"/>
                  <a:gd name="T18" fmla="*/ 10 w 16"/>
                  <a:gd name="T19" fmla="*/ 6 h 22"/>
                  <a:gd name="T20" fmla="*/ 12 w 16"/>
                  <a:gd name="T21" fmla="*/ 8 h 22"/>
                  <a:gd name="T22" fmla="*/ 14 w 16"/>
                  <a:gd name="T23" fmla="*/ 10 h 22"/>
                  <a:gd name="T24" fmla="*/ 16 w 16"/>
                  <a:gd name="T25" fmla="*/ 12 h 22"/>
                  <a:gd name="T26" fmla="*/ 16 w 16"/>
                  <a:gd name="T27" fmla="*/ 16 h 22"/>
                  <a:gd name="T28" fmla="*/ 16 w 16"/>
                  <a:gd name="T29" fmla="*/ 18 h 22"/>
                  <a:gd name="T30" fmla="*/ 16 w 16"/>
                  <a:gd name="T31" fmla="*/ 22 h 22"/>
                  <a:gd name="T32" fmla="*/ 14 w 16"/>
                  <a:gd name="T33" fmla="*/ 22 h 22"/>
                  <a:gd name="T34" fmla="*/ 12 w 16"/>
                  <a:gd name="T35" fmla="*/ 20 h 22"/>
                  <a:gd name="T36" fmla="*/ 10 w 16"/>
                  <a:gd name="T37" fmla="*/ 16 h 22"/>
                  <a:gd name="T38" fmla="*/ 10 w 16"/>
                  <a:gd name="T39" fmla="*/ 14 h 22"/>
                  <a:gd name="T40" fmla="*/ 8 w 16"/>
                  <a:gd name="T41" fmla="*/ 14 h 22"/>
                  <a:gd name="T42" fmla="*/ 6 w 16"/>
                  <a:gd name="T43" fmla="*/ 14 h 22"/>
                  <a:gd name="T44" fmla="*/ 4 w 16"/>
                  <a:gd name="T45" fmla="*/ 10 h 22"/>
                  <a:gd name="T46" fmla="*/ 4 w 16"/>
                  <a:gd name="T47" fmla="*/ 10 h 22"/>
                  <a:gd name="T48" fmla="*/ 4 w 16"/>
                  <a:gd name="T4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2">
                    <a:moveTo>
                      <a:pt x="4" y="10"/>
                    </a:moveTo>
                    <a:lnTo>
                      <a:pt x="4" y="8"/>
                    </a:lnTo>
                    <a:lnTo>
                      <a:pt x="2" y="6"/>
                    </a:lnTo>
                    <a:lnTo>
                      <a:pt x="2" y="4"/>
                    </a:lnTo>
                    <a:lnTo>
                      <a:pt x="0" y="2"/>
                    </a:lnTo>
                    <a:lnTo>
                      <a:pt x="2" y="0"/>
                    </a:lnTo>
                    <a:lnTo>
                      <a:pt x="4" y="0"/>
                    </a:lnTo>
                    <a:lnTo>
                      <a:pt x="6" y="2"/>
                    </a:lnTo>
                    <a:lnTo>
                      <a:pt x="8" y="4"/>
                    </a:lnTo>
                    <a:lnTo>
                      <a:pt x="10" y="6"/>
                    </a:lnTo>
                    <a:lnTo>
                      <a:pt x="12" y="8"/>
                    </a:lnTo>
                    <a:lnTo>
                      <a:pt x="14" y="10"/>
                    </a:lnTo>
                    <a:lnTo>
                      <a:pt x="16" y="12"/>
                    </a:lnTo>
                    <a:lnTo>
                      <a:pt x="16" y="16"/>
                    </a:lnTo>
                    <a:lnTo>
                      <a:pt x="16" y="18"/>
                    </a:lnTo>
                    <a:lnTo>
                      <a:pt x="16" y="22"/>
                    </a:lnTo>
                    <a:lnTo>
                      <a:pt x="14" y="22"/>
                    </a:lnTo>
                    <a:lnTo>
                      <a:pt x="12" y="20"/>
                    </a:lnTo>
                    <a:lnTo>
                      <a:pt x="10" y="16"/>
                    </a:lnTo>
                    <a:lnTo>
                      <a:pt x="10" y="14"/>
                    </a:lnTo>
                    <a:lnTo>
                      <a:pt x="8" y="14"/>
                    </a:lnTo>
                    <a:lnTo>
                      <a:pt x="6" y="14"/>
                    </a:lnTo>
                    <a:lnTo>
                      <a:pt x="4" y="10"/>
                    </a:lnTo>
                    <a:lnTo>
                      <a:pt x="4" y="10"/>
                    </a:lnTo>
                    <a:lnTo>
                      <a:pt x="4" y="10"/>
                    </a:lnTo>
                    <a:close/>
                  </a:path>
                </a:pathLst>
              </a:custGeom>
              <a:grpFill/>
              <a:ln w="3175" cmpd="sng">
                <a:solidFill>
                  <a:srgbClr val="000000"/>
                </a:solidFill>
                <a:round/>
                <a:headEnd/>
                <a:tailEnd/>
              </a:ln>
            </p:spPr>
            <p:txBody>
              <a:bodyPr/>
              <a:lstStyle/>
              <a:p>
                <a:endParaRPr lang="en-US" sz="2600" dirty="0"/>
              </a:p>
            </p:txBody>
          </p:sp>
          <p:sp>
            <p:nvSpPr>
              <p:cNvPr id="1192" name="Freeform 410"/>
              <p:cNvSpPr>
                <a:spLocks/>
              </p:cNvSpPr>
              <p:nvPr/>
            </p:nvSpPr>
            <p:spPr bwMode="auto">
              <a:xfrm>
                <a:off x="4122" y="4049"/>
                <a:ext cx="16" cy="30"/>
              </a:xfrm>
              <a:custGeom>
                <a:avLst/>
                <a:gdLst>
                  <a:gd name="T0" fmla="*/ 8 w 16"/>
                  <a:gd name="T1" fmla="*/ 6 h 30"/>
                  <a:gd name="T2" fmla="*/ 8 w 16"/>
                  <a:gd name="T3" fmla="*/ 10 h 30"/>
                  <a:gd name="T4" fmla="*/ 8 w 16"/>
                  <a:gd name="T5" fmla="*/ 12 h 30"/>
                  <a:gd name="T6" fmla="*/ 10 w 16"/>
                  <a:gd name="T7" fmla="*/ 14 h 30"/>
                  <a:gd name="T8" fmla="*/ 12 w 16"/>
                  <a:gd name="T9" fmla="*/ 16 h 30"/>
                  <a:gd name="T10" fmla="*/ 14 w 16"/>
                  <a:gd name="T11" fmla="*/ 18 h 30"/>
                  <a:gd name="T12" fmla="*/ 14 w 16"/>
                  <a:gd name="T13" fmla="*/ 22 h 30"/>
                  <a:gd name="T14" fmla="*/ 16 w 16"/>
                  <a:gd name="T15" fmla="*/ 24 h 30"/>
                  <a:gd name="T16" fmla="*/ 16 w 16"/>
                  <a:gd name="T17" fmla="*/ 26 h 30"/>
                  <a:gd name="T18" fmla="*/ 14 w 16"/>
                  <a:gd name="T19" fmla="*/ 30 h 30"/>
                  <a:gd name="T20" fmla="*/ 12 w 16"/>
                  <a:gd name="T21" fmla="*/ 30 h 30"/>
                  <a:gd name="T22" fmla="*/ 12 w 16"/>
                  <a:gd name="T23" fmla="*/ 28 h 30"/>
                  <a:gd name="T24" fmla="*/ 10 w 16"/>
                  <a:gd name="T25" fmla="*/ 26 h 30"/>
                  <a:gd name="T26" fmla="*/ 8 w 16"/>
                  <a:gd name="T27" fmla="*/ 20 h 30"/>
                  <a:gd name="T28" fmla="*/ 6 w 16"/>
                  <a:gd name="T29" fmla="*/ 14 h 30"/>
                  <a:gd name="T30" fmla="*/ 4 w 16"/>
                  <a:gd name="T31" fmla="*/ 14 h 30"/>
                  <a:gd name="T32" fmla="*/ 2 w 16"/>
                  <a:gd name="T33" fmla="*/ 12 h 30"/>
                  <a:gd name="T34" fmla="*/ 2 w 16"/>
                  <a:gd name="T35" fmla="*/ 10 h 30"/>
                  <a:gd name="T36" fmla="*/ 2 w 16"/>
                  <a:gd name="T37" fmla="*/ 6 h 30"/>
                  <a:gd name="T38" fmla="*/ 2 w 16"/>
                  <a:gd name="T39" fmla="*/ 6 h 30"/>
                  <a:gd name="T40" fmla="*/ 0 w 16"/>
                  <a:gd name="T41" fmla="*/ 2 h 30"/>
                  <a:gd name="T42" fmla="*/ 0 w 16"/>
                  <a:gd name="T43" fmla="*/ 0 h 30"/>
                  <a:gd name="T44" fmla="*/ 2 w 16"/>
                  <a:gd name="T45" fmla="*/ 0 h 30"/>
                  <a:gd name="T46" fmla="*/ 4 w 16"/>
                  <a:gd name="T47" fmla="*/ 0 h 30"/>
                  <a:gd name="T48" fmla="*/ 6 w 16"/>
                  <a:gd name="T49" fmla="*/ 2 h 30"/>
                  <a:gd name="T50" fmla="*/ 8 w 16"/>
                  <a:gd name="T51" fmla="*/ 4 h 30"/>
                  <a:gd name="T52" fmla="*/ 8 w 16"/>
                  <a:gd name="T53" fmla="*/ 6 h 30"/>
                  <a:gd name="T54" fmla="*/ 8 w 16"/>
                  <a:gd name="T55" fmla="*/ 6 h 30"/>
                  <a:gd name="T56" fmla="*/ 8 w 16"/>
                  <a:gd name="T5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30">
                    <a:moveTo>
                      <a:pt x="8" y="6"/>
                    </a:moveTo>
                    <a:lnTo>
                      <a:pt x="8" y="10"/>
                    </a:lnTo>
                    <a:lnTo>
                      <a:pt x="8" y="12"/>
                    </a:lnTo>
                    <a:lnTo>
                      <a:pt x="10" y="14"/>
                    </a:lnTo>
                    <a:lnTo>
                      <a:pt x="12" y="16"/>
                    </a:lnTo>
                    <a:lnTo>
                      <a:pt x="14" y="18"/>
                    </a:lnTo>
                    <a:lnTo>
                      <a:pt x="14" y="22"/>
                    </a:lnTo>
                    <a:lnTo>
                      <a:pt x="16" y="24"/>
                    </a:lnTo>
                    <a:lnTo>
                      <a:pt x="16" y="26"/>
                    </a:lnTo>
                    <a:lnTo>
                      <a:pt x="14" y="30"/>
                    </a:lnTo>
                    <a:lnTo>
                      <a:pt x="12" y="30"/>
                    </a:lnTo>
                    <a:lnTo>
                      <a:pt x="12" y="28"/>
                    </a:lnTo>
                    <a:lnTo>
                      <a:pt x="10" y="26"/>
                    </a:lnTo>
                    <a:lnTo>
                      <a:pt x="8" y="20"/>
                    </a:lnTo>
                    <a:lnTo>
                      <a:pt x="6" y="14"/>
                    </a:lnTo>
                    <a:lnTo>
                      <a:pt x="4" y="14"/>
                    </a:lnTo>
                    <a:lnTo>
                      <a:pt x="2" y="12"/>
                    </a:lnTo>
                    <a:lnTo>
                      <a:pt x="2" y="10"/>
                    </a:lnTo>
                    <a:lnTo>
                      <a:pt x="2" y="6"/>
                    </a:lnTo>
                    <a:lnTo>
                      <a:pt x="2" y="6"/>
                    </a:lnTo>
                    <a:lnTo>
                      <a:pt x="0" y="2"/>
                    </a:lnTo>
                    <a:lnTo>
                      <a:pt x="0" y="0"/>
                    </a:lnTo>
                    <a:lnTo>
                      <a:pt x="2" y="0"/>
                    </a:lnTo>
                    <a:lnTo>
                      <a:pt x="4" y="0"/>
                    </a:lnTo>
                    <a:lnTo>
                      <a:pt x="6" y="2"/>
                    </a:lnTo>
                    <a:lnTo>
                      <a:pt x="8" y="4"/>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1193" name="Freeform 411"/>
              <p:cNvSpPr>
                <a:spLocks/>
              </p:cNvSpPr>
              <p:nvPr/>
            </p:nvSpPr>
            <p:spPr bwMode="auto">
              <a:xfrm>
                <a:off x="4150" y="4049"/>
                <a:ext cx="36" cy="70"/>
              </a:xfrm>
              <a:custGeom>
                <a:avLst/>
                <a:gdLst>
                  <a:gd name="T0" fmla="*/ 8 w 36"/>
                  <a:gd name="T1" fmla="*/ 8 h 70"/>
                  <a:gd name="T2" fmla="*/ 10 w 36"/>
                  <a:gd name="T3" fmla="*/ 14 h 70"/>
                  <a:gd name="T4" fmla="*/ 16 w 36"/>
                  <a:gd name="T5" fmla="*/ 16 h 70"/>
                  <a:gd name="T6" fmla="*/ 16 w 36"/>
                  <a:gd name="T7" fmla="*/ 20 h 70"/>
                  <a:gd name="T8" fmla="*/ 18 w 36"/>
                  <a:gd name="T9" fmla="*/ 24 h 70"/>
                  <a:gd name="T10" fmla="*/ 22 w 36"/>
                  <a:gd name="T11" fmla="*/ 26 h 70"/>
                  <a:gd name="T12" fmla="*/ 26 w 36"/>
                  <a:gd name="T13" fmla="*/ 26 h 70"/>
                  <a:gd name="T14" fmla="*/ 26 w 36"/>
                  <a:gd name="T15" fmla="*/ 30 h 70"/>
                  <a:gd name="T16" fmla="*/ 24 w 36"/>
                  <a:gd name="T17" fmla="*/ 34 h 70"/>
                  <a:gd name="T18" fmla="*/ 32 w 36"/>
                  <a:gd name="T19" fmla="*/ 44 h 70"/>
                  <a:gd name="T20" fmla="*/ 32 w 36"/>
                  <a:gd name="T21" fmla="*/ 50 h 70"/>
                  <a:gd name="T22" fmla="*/ 34 w 36"/>
                  <a:gd name="T23" fmla="*/ 56 h 70"/>
                  <a:gd name="T24" fmla="*/ 36 w 36"/>
                  <a:gd name="T25" fmla="*/ 64 h 70"/>
                  <a:gd name="T26" fmla="*/ 32 w 36"/>
                  <a:gd name="T27" fmla="*/ 66 h 70"/>
                  <a:gd name="T28" fmla="*/ 28 w 36"/>
                  <a:gd name="T29" fmla="*/ 66 h 70"/>
                  <a:gd name="T30" fmla="*/ 24 w 36"/>
                  <a:gd name="T31" fmla="*/ 70 h 70"/>
                  <a:gd name="T32" fmla="*/ 22 w 36"/>
                  <a:gd name="T33" fmla="*/ 68 h 70"/>
                  <a:gd name="T34" fmla="*/ 24 w 36"/>
                  <a:gd name="T35" fmla="*/ 64 h 70"/>
                  <a:gd name="T36" fmla="*/ 28 w 36"/>
                  <a:gd name="T37" fmla="*/ 62 h 70"/>
                  <a:gd name="T38" fmla="*/ 30 w 36"/>
                  <a:gd name="T39" fmla="*/ 56 h 70"/>
                  <a:gd name="T40" fmla="*/ 26 w 36"/>
                  <a:gd name="T41" fmla="*/ 54 h 70"/>
                  <a:gd name="T42" fmla="*/ 18 w 36"/>
                  <a:gd name="T43" fmla="*/ 56 h 70"/>
                  <a:gd name="T44" fmla="*/ 16 w 36"/>
                  <a:gd name="T45" fmla="*/ 52 h 70"/>
                  <a:gd name="T46" fmla="*/ 16 w 36"/>
                  <a:gd name="T47" fmla="*/ 42 h 70"/>
                  <a:gd name="T48" fmla="*/ 12 w 36"/>
                  <a:gd name="T49" fmla="*/ 34 h 70"/>
                  <a:gd name="T50" fmla="*/ 6 w 36"/>
                  <a:gd name="T51" fmla="*/ 28 h 70"/>
                  <a:gd name="T52" fmla="*/ 4 w 36"/>
                  <a:gd name="T53" fmla="*/ 18 h 70"/>
                  <a:gd name="T54" fmla="*/ 2 w 36"/>
                  <a:gd name="T55" fmla="*/ 10 h 70"/>
                  <a:gd name="T56" fmla="*/ 0 w 36"/>
                  <a:gd name="T57" fmla="*/ 4 h 70"/>
                  <a:gd name="T58" fmla="*/ 4 w 36"/>
                  <a:gd name="T59" fmla="*/ 0 h 70"/>
                  <a:gd name="T60" fmla="*/ 6 w 36"/>
                  <a:gd name="T61" fmla="*/ 6 h 70"/>
                  <a:gd name="T62" fmla="*/ 8 w 36"/>
                  <a:gd name="T63"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70">
                    <a:moveTo>
                      <a:pt x="8" y="6"/>
                    </a:moveTo>
                    <a:lnTo>
                      <a:pt x="8" y="8"/>
                    </a:lnTo>
                    <a:lnTo>
                      <a:pt x="8" y="10"/>
                    </a:lnTo>
                    <a:lnTo>
                      <a:pt x="10" y="14"/>
                    </a:lnTo>
                    <a:lnTo>
                      <a:pt x="12" y="16"/>
                    </a:lnTo>
                    <a:lnTo>
                      <a:pt x="16" y="16"/>
                    </a:lnTo>
                    <a:lnTo>
                      <a:pt x="14" y="18"/>
                    </a:lnTo>
                    <a:lnTo>
                      <a:pt x="16" y="20"/>
                    </a:lnTo>
                    <a:lnTo>
                      <a:pt x="18" y="22"/>
                    </a:lnTo>
                    <a:lnTo>
                      <a:pt x="18" y="24"/>
                    </a:lnTo>
                    <a:lnTo>
                      <a:pt x="20" y="26"/>
                    </a:lnTo>
                    <a:lnTo>
                      <a:pt x="22" y="26"/>
                    </a:lnTo>
                    <a:lnTo>
                      <a:pt x="24" y="24"/>
                    </a:lnTo>
                    <a:lnTo>
                      <a:pt x="26" y="26"/>
                    </a:lnTo>
                    <a:lnTo>
                      <a:pt x="26" y="28"/>
                    </a:lnTo>
                    <a:lnTo>
                      <a:pt x="26" y="30"/>
                    </a:lnTo>
                    <a:lnTo>
                      <a:pt x="24" y="32"/>
                    </a:lnTo>
                    <a:lnTo>
                      <a:pt x="24" y="34"/>
                    </a:lnTo>
                    <a:lnTo>
                      <a:pt x="28" y="40"/>
                    </a:lnTo>
                    <a:lnTo>
                      <a:pt x="32" y="44"/>
                    </a:lnTo>
                    <a:lnTo>
                      <a:pt x="32" y="46"/>
                    </a:lnTo>
                    <a:lnTo>
                      <a:pt x="32" y="50"/>
                    </a:lnTo>
                    <a:lnTo>
                      <a:pt x="32" y="54"/>
                    </a:lnTo>
                    <a:lnTo>
                      <a:pt x="34" y="56"/>
                    </a:lnTo>
                    <a:lnTo>
                      <a:pt x="36" y="62"/>
                    </a:lnTo>
                    <a:lnTo>
                      <a:pt x="36" y="64"/>
                    </a:lnTo>
                    <a:lnTo>
                      <a:pt x="34" y="66"/>
                    </a:lnTo>
                    <a:lnTo>
                      <a:pt x="32" y="66"/>
                    </a:lnTo>
                    <a:lnTo>
                      <a:pt x="30" y="66"/>
                    </a:lnTo>
                    <a:lnTo>
                      <a:pt x="28" y="66"/>
                    </a:lnTo>
                    <a:lnTo>
                      <a:pt x="26" y="68"/>
                    </a:lnTo>
                    <a:lnTo>
                      <a:pt x="24" y="70"/>
                    </a:lnTo>
                    <a:lnTo>
                      <a:pt x="22" y="70"/>
                    </a:lnTo>
                    <a:lnTo>
                      <a:pt x="22" y="68"/>
                    </a:lnTo>
                    <a:lnTo>
                      <a:pt x="22" y="66"/>
                    </a:lnTo>
                    <a:lnTo>
                      <a:pt x="24" y="64"/>
                    </a:lnTo>
                    <a:lnTo>
                      <a:pt x="26" y="62"/>
                    </a:lnTo>
                    <a:lnTo>
                      <a:pt x="28" y="62"/>
                    </a:lnTo>
                    <a:lnTo>
                      <a:pt x="30" y="60"/>
                    </a:lnTo>
                    <a:lnTo>
                      <a:pt x="30" y="56"/>
                    </a:lnTo>
                    <a:lnTo>
                      <a:pt x="28" y="54"/>
                    </a:lnTo>
                    <a:lnTo>
                      <a:pt x="26" y="54"/>
                    </a:lnTo>
                    <a:lnTo>
                      <a:pt x="24" y="54"/>
                    </a:lnTo>
                    <a:lnTo>
                      <a:pt x="18" y="56"/>
                    </a:lnTo>
                    <a:lnTo>
                      <a:pt x="16" y="56"/>
                    </a:lnTo>
                    <a:lnTo>
                      <a:pt x="16" y="52"/>
                    </a:lnTo>
                    <a:lnTo>
                      <a:pt x="18" y="48"/>
                    </a:lnTo>
                    <a:lnTo>
                      <a:pt x="16" y="42"/>
                    </a:lnTo>
                    <a:lnTo>
                      <a:pt x="12" y="34"/>
                    </a:lnTo>
                    <a:lnTo>
                      <a:pt x="12" y="34"/>
                    </a:lnTo>
                    <a:lnTo>
                      <a:pt x="8" y="30"/>
                    </a:lnTo>
                    <a:lnTo>
                      <a:pt x="6" y="28"/>
                    </a:lnTo>
                    <a:lnTo>
                      <a:pt x="4" y="20"/>
                    </a:lnTo>
                    <a:lnTo>
                      <a:pt x="4" y="18"/>
                    </a:lnTo>
                    <a:lnTo>
                      <a:pt x="4" y="16"/>
                    </a:lnTo>
                    <a:lnTo>
                      <a:pt x="2" y="10"/>
                    </a:lnTo>
                    <a:lnTo>
                      <a:pt x="0" y="8"/>
                    </a:lnTo>
                    <a:lnTo>
                      <a:pt x="0" y="4"/>
                    </a:lnTo>
                    <a:lnTo>
                      <a:pt x="2" y="2"/>
                    </a:lnTo>
                    <a:lnTo>
                      <a:pt x="4" y="0"/>
                    </a:lnTo>
                    <a:lnTo>
                      <a:pt x="6" y="4"/>
                    </a:lnTo>
                    <a:lnTo>
                      <a:pt x="6" y="6"/>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1194" name="Freeform 412"/>
              <p:cNvSpPr>
                <a:spLocks/>
              </p:cNvSpPr>
              <p:nvPr/>
            </p:nvSpPr>
            <p:spPr bwMode="auto">
              <a:xfrm>
                <a:off x="4290" y="4055"/>
                <a:ext cx="52" cy="30"/>
              </a:xfrm>
              <a:custGeom>
                <a:avLst/>
                <a:gdLst>
                  <a:gd name="T0" fmla="*/ 48 w 52"/>
                  <a:gd name="T1" fmla="*/ 8 h 30"/>
                  <a:gd name="T2" fmla="*/ 42 w 52"/>
                  <a:gd name="T3" fmla="*/ 10 h 30"/>
                  <a:gd name="T4" fmla="*/ 34 w 52"/>
                  <a:gd name="T5" fmla="*/ 12 h 30"/>
                  <a:gd name="T6" fmla="*/ 32 w 52"/>
                  <a:gd name="T7" fmla="*/ 14 h 30"/>
                  <a:gd name="T8" fmla="*/ 30 w 52"/>
                  <a:gd name="T9" fmla="*/ 16 h 30"/>
                  <a:gd name="T10" fmla="*/ 30 w 52"/>
                  <a:gd name="T11" fmla="*/ 20 h 30"/>
                  <a:gd name="T12" fmla="*/ 28 w 52"/>
                  <a:gd name="T13" fmla="*/ 24 h 30"/>
                  <a:gd name="T14" fmla="*/ 28 w 52"/>
                  <a:gd name="T15" fmla="*/ 26 h 30"/>
                  <a:gd name="T16" fmla="*/ 26 w 52"/>
                  <a:gd name="T17" fmla="*/ 28 h 30"/>
                  <a:gd name="T18" fmla="*/ 24 w 52"/>
                  <a:gd name="T19" fmla="*/ 30 h 30"/>
                  <a:gd name="T20" fmla="*/ 22 w 52"/>
                  <a:gd name="T21" fmla="*/ 28 h 30"/>
                  <a:gd name="T22" fmla="*/ 22 w 52"/>
                  <a:gd name="T23" fmla="*/ 26 h 30"/>
                  <a:gd name="T24" fmla="*/ 24 w 52"/>
                  <a:gd name="T25" fmla="*/ 24 h 30"/>
                  <a:gd name="T26" fmla="*/ 26 w 52"/>
                  <a:gd name="T27" fmla="*/ 22 h 30"/>
                  <a:gd name="T28" fmla="*/ 26 w 52"/>
                  <a:gd name="T29" fmla="*/ 20 h 30"/>
                  <a:gd name="T30" fmla="*/ 24 w 52"/>
                  <a:gd name="T31" fmla="*/ 16 h 30"/>
                  <a:gd name="T32" fmla="*/ 22 w 52"/>
                  <a:gd name="T33" fmla="*/ 18 h 30"/>
                  <a:gd name="T34" fmla="*/ 20 w 52"/>
                  <a:gd name="T35" fmla="*/ 18 h 30"/>
                  <a:gd name="T36" fmla="*/ 18 w 52"/>
                  <a:gd name="T37" fmla="*/ 18 h 30"/>
                  <a:gd name="T38" fmla="*/ 14 w 52"/>
                  <a:gd name="T39" fmla="*/ 18 h 30"/>
                  <a:gd name="T40" fmla="*/ 12 w 52"/>
                  <a:gd name="T41" fmla="*/ 18 h 30"/>
                  <a:gd name="T42" fmla="*/ 8 w 52"/>
                  <a:gd name="T43" fmla="*/ 18 h 30"/>
                  <a:gd name="T44" fmla="*/ 4 w 52"/>
                  <a:gd name="T45" fmla="*/ 20 h 30"/>
                  <a:gd name="T46" fmla="*/ 0 w 52"/>
                  <a:gd name="T47" fmla="*/ 18 h 30"/>
                  <a:gd name="T48" fmla="*/ 2 w 52"/>
                  <a:gd name="T49" fmla="*/ 14 h 30"/>
                  <a:gd name="T50" fmla="*/ 6 w 52"/>
                  <a:gd name="T51" fmla="*/ 14 h 30"/>
                  <a:gd name="T52" fmla="*/ 8 w 52"/>
                  <a:gd name="T53" fmla="*/ 12 h 30"/>
                  <a:gd name="T54" fmla="*/ 10 w 52"/>
                  <a:gd name="T55" fmla="*/ 12 h 30"/>
                  <a:gd name="T56" fmla="*/ 18 w 52"/>
                  <a:gd name="T57" fmla="*/ 12 h 30"/>
                  <a:gd name="T58" fmla="*/ 22 w 52"/>
                  <a:gd name="T59" fmla="*/ 10 h 30"/>
                  <a:gd name="T60" fmla="*/ 26 w 52"/>
                  <a:gd name="T61" fmla="*/ 6 h 30"/>
                  <a:gd name="T62" fmla="*/ 28 w 52"/>
                  <a:gd name="T63" fmla="*/ 6 h 30"/>
                  <a:gd name="T64" fmla="*/ 30 w 52"/>
                  <a:gd name="T65" fmla="*/ 6 h 30"/>
                  <a:gd name="T66" fmla="*/ 32 w 52"/>
                  <a:gd name="T67" fmla="*/ 4 h 30"/>
                  <a:gd name="T68" fmla="*/ 32 w 52"/>
                  <a:gd name="T69" fmla="*/ 4 h 30"/>
                  <a:gd name="T70" fmla="*/ 34 w 52"/>
                  <a:gd name="T71" fmla="*/ 4 h 30"/>
                  <a:gd name="T72" fmla="*/ 38 w 52"/>
                  <a:gd name="T73" fmla="*/ 4 h 30"/>
                  <a:gd name="T74" fmla="*/ 40 w 52"/>
                  <a:gd name="T75" fmla="*/ 2 h 30"/>
                  <a:gd name="T76" fmla="*/ 42 w 52"/>
                  <a:gd name="T77" fmla="*/ 0 h 30"/>
                  <a:gd name="T78" fmla="*/ 44 w 52"/>
                  <a:gd name="T79" fmla="*/ 2 h 30"/>
                  <a:gd name="T80" fmla="*/ 46 w 52"/>
                  <a:gd name="T81" fmla="*/ 2 h 30"/>
                  <a:gd name="T82" fmla="*/ 52 w 52"/>
                  <a:gd name="T83" fmla="*/ 0 h 30"/>
                  <a:gd name="T84" fmla="*/ 52 w 52"/>
                  <a:gd name="T85" fmla="*/ 2 h 30"/>
                  <a:gd name="T86" fmla="*/ 52 w 52"/>
                  <a:gd name="T87" fmla="*/ 4 h 30"/>
                  <a:gd name="T88" fmla="*/ 48 w 52"/>
                  <a:gd name="T89" fmla="*/ 8 h 30"/>
                  <a:gd name="T90" fmla="*/ 48 w 52"/>
                  <a:gd name="T91" fmla="*/ 8 h 30"/>
                  <a:gd name="T92" fmla="*/ 48 w 52"/>
                  <a:gd name="T93"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30">
                    <a:moveTo>
                      <a:pt x="48" y="8"/>
                    </a:moveTo>
                    <a:lnTo>
                      <a:pt x="42" y="10"/>
                    </a:lnTo>
                    <a:lnTo>
                      <a:pt x="34" y="12"/>
                    </a:lnTo>
                    <a:lnTo>
                      <a:pt x="32" y="14"/>
                    </a:lnTo>
                    <a:lnTo>
                      <a:pt x="30" y="16"/>
                    </a:lnTo>
                    <a:lnTo>
                      <a:pt x="30" y="20"/>
                    </a:lnTo>
                    <a:lnTo>
                      <a:pt x="28" y="24"/>
                    </a:lnTo>
                    <a:lnTo>
                      <a:pt x="28" y="26"/>
                    </a:lnTo>
                    <a:lnTo>
                      <a:pt x="26" y="28"/>
                    </a:lnTo>
                    <a:lnTo>
                      <a:pt x="24" y="30"/>
                    </a:lnTo>
                    <a:lnTo>
                      <a:pt x="22" y="28"/>
                    </a:lnTo>
                    <a:lnTo>
                      <a:pt x="22" y="26"/>
                    </a:lnTo>
                    <a:lnTo>
                      <a:pt x="24" y="24"/>
                    </a:lnTo>
                    <a:lnTo>
                      <a:pt x="26" y="22"/>
                    </a:lnTo>
                    <a:lnTo>
                      <a:pt x="26" y="20"/>
                    </a:lnTo>
                    <a:lnTo>
                      <a:pt x="24" y="16"/>
                    </a:lnTo>
                    <a:lnTo>
                      <a:pt x="22" y="18"/>
                    </a:lnTo>
                    <a:lnTo>
                      <a:pt x="20" y="18"/>
                    </a:lnTo>
                    <a:lnTo>
                      <a:pt x="18" y="18"/>
                    </a:lnTo>
                    <a:lnTo>
                      <a:pt x="14" y="18"/>
                    </a:lnTo>
                    <a:lnTo>
                      <a:pt x="12" y="18"/>
                    </a:lnTo>
                    <a:lnTo>
                      <a:pt x="8" y="18"/>
                    </a:lnTo>
                    <a:lnTo>
                      <a:pt x="4" y="20"/>
                    </a:lnTo>
                    <a:lnTo>
                      <a:pt x="0" y="18"/>
                    </a:lnTo>
                    <a:lnTo>
                      <a:pt x="2" y="14"/>
                    </a:lnTo>
                    <a:lnTo>
                      <a:pt x="6" y="14"/>
                    </a:lnTo>
                    <a:lnTo>
                      <a:pt x="8" y="12"/>
                    </a:lnTo>
                    <a:lnTo>
                      <a:pt x="10" y="12"/>
                    </a:lnTo>
                    <a:lnTo>
                      <a:pt x="18" y="12"/>
                    </a:lnTo>
                    <a:lnTo>
                      <a:pt x="22" y="10"/>
                    </a:lnTo>
                    <a:lnTo>
                      <a:pt x="26" y="6"/>
                    </a:lnTo>
                    <a:lnTo>
                      <a:pt x="28" y="6"/>
                    </a:lnTo>
                    <a:lnTo>
                      <a:pt x="30" y="6"/>
                    </a:lnTo>
                    <a:lnTo>
                      <a:pt x="32" y="4"/>
                    </a:lnTo>
                    <a:lnTo>
                      <a:pt x="32" y="4"/>
                    </a:lnTo>
                    <a:lnTo>
                      <a:pt x="34" y="4"/>
                    </a:lnTo>
                    <a:lnTo>
                      <a:pt x="38" y="4"/>
                    </a:lnTo>
                    <a:lnTo>
                      <a:pt x="40" y="2"/>
                    </a:lnTo>
                    <a:lnTo>
                      <a:pt x="42" y="0"/>
                    </a:lnTo>
                    <a:lnTo>
                      <a:pt x="44" y="2"/>
                    </a:lnTo>
                    <a:lnTo>
                      <a:pt x="46" y="2"/>
                    </a:lnTo>
                    <a:lnTo>
                      <a:pt x="52" y="0"/>
                    </a:lnTo>
                    <a:lnTo>
                      <a:pt x="52" y="2"/>
                    </a:lnTo>
                    <a:lnTo>
                      <a:pt x="52" y="4"/>
                    </a:lnTo>
                    <a:lnTo>
                      <a:pt x="48" y="8"/>
                    </a:lnTo>
                    <a:lnTo>
                      <a:pt x="48" y="8"/>
                    </a:lnTo>
                    <a:lnTo>
                      <a:pt x="48" y="8"/>
                    </a:lnTo>
                    <a:close/>
                  </a:path>
                </a:pathLst>
              </a:custGeom>
              <a:grpFill/>
              <a:ln w="3175" cmpd="sng">
                <a:solidFill>
                  <a:srgbClr val="000000"/>
                </a:solidFill>
                <a:round/>
                <a:headEnd/>
                <a:tailEnd/>
              </a:ln>
            </p:spPr>
            <p:txBody>
              <a:bodyPr/>
              <a:lstStyle/>
              <a:p>
                <a:endParaRPr lang="en-US" sz="2600" dirty="0"/>
              </a:p>
            </p:txBody>
          </p:sp>
          <p:sp>
            <p:nvSpPr>
              <p:cNvPr id="1195" name="Freeform 413"/>
              <p:cNvSpPr>
                <a:spLocks/>
              </p:cNvSpPr>
              <p:nvPr/>
            </p:nvSpPr>
            <p:spPr bwMode="auto">
              <a:xfrm>
                <a:off x="4050" y="4061"/>
                <a:ext cx="8" cy="10"/>
              </a:xfrm>
              <a:custGeom>
                <a:avLst/>
                <a:gdLst>
                  <a:gd name="T0" fmla="*/ 0 w 8"/>
                  <a:gd name="T1" fmla="*/ 8 h 10"/>
                  <a:gd name="T2" fmla="*/ 0 w 8"/>
                  <a:gd name="T3" fmla="*/ 6 h 10"/>
                  <a:gd name="T4" fmla="*/ 0 w 8"/>
                  <a:gd name="T5" fmla="*/ 2 h 10"/>
                  <a:gd name="T6" fmla="*/ 2 w 8"/>
                  <a:gd name="T7" fmla="*/ 0 h 10"/>
                  <a:gd name="T8" fmla="*/ 4 w 8"/>
                  <a:gd name="T9" fmla="*/ 0 h 10"/>
                  <a:gd name="T10" fmla="*/ 6 w 8"/>
                  <a:gd name="T11" fmla="*/ 0 h 10"/>
                  <a:gd name="T12" fmla="*/ 8 w 8"/>
                  <a:gd name="T13" fmla="*/ 2 h 10"/>
                  <a:gd name="T14" fmla="*/ 8 w 8"/>
                  <a:gd name="T15" fmla="*/ 4 h 10"/>
                  <a:gd name="T16" fmla="*/ 4 w 8"/>
                  <a:gd name="T17" fmla="*/ 8 h 10"/>
                  <a:gd name="T18" fmla="*/ 2 w 8"/>
                  <a:gd name="T19" fmla="*/ 8 h 10"/>
                  <a:gd name="T20" fmla="*/ 0 w 8"/>
                  <a:gd name="T21" fmla="*/ 10 h 10"/>
                  <a:gd name="T22" fmla="*/ 0 w 8"/>
                  <a:gd name="T23" fmla="*/ 8 h 10"/>
                  <a:gd name="T24" fmla="*/ 0 w 8"/>
                  <a:gd name="T25" fmla="*/ 8 h 10"/>
                  <a:gd name="T26" fmla="*/ 0 w 8"/>
                  <a:gd name="T2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0" y="8"/>
                    </a:moveTo>
                    <a:lnTo>
                      <a:pt x="0" y="6"/>
                    </a:lnTo>
                    <a:lnTo>
                      <a:pt x="0" y="2"/>
                    </a:lnTo>
                    <a:lnTo>
                      <a:pt x="2" y="0"/>
                    </a:lnTo>
                    <a:lnTo>
                      <a:pt x="4" y="0"/>
                    </a:lnTo>
                    <a:lnTo>
                      <a:pt x="6" y="0"/>
                    </a:lnTo>
                    <a:lnTo>
                      <a:pt x="8" y="2"/>
                    </a:lnTo>
                    <a:lnTo>
                      <a:pt x="8" y="4"/>
                    </a:lnTo>
                    <a:lnTo>
                      <a:pt x="4" y="8"/>
                    </a:lnTo>
                    <a:lnTo>
                      <a:pt x="2" y="8"/>
                    </a:lnTo>
                    <a:lnTo>
                      <a:pt x="0" y="10"/>
                    </a:lnTo>
                    <a:lnTo>
                      <a:pt x="0" y="8"/>
                    </a:lnTo>
                    <a:lnTo>
                      <a:pt x="0" y="8"/>
                    </a:lnTo>
                    <a:lnTo>
                      <a:pt x="0" y="8"/>
                    </a:lnTo>
                    <a:close/>
                  </a:path>
                </a:pathLst>
              </a:custGeom>
              <a:grpFill/>
              <a:ln w="3175" cmpd="sng">
                <a:solidFill>
                  <a:srgbClr val="000000"/>
                </a:solidFill>
                <a:round/>
                <a:headEnd/>
                <a:tailEnd/>
              </a:ln>
            </p:spPr>
            <p:txBody>
              <a:bodyPr/>
              <a:lstStyle/>
              <a:p>
                <a:endParaRPr lang="en-US" sz="2600" dirty="0"/>
              </a:p>
            </p:txBody>
          </p:sp>
          <p:sp>
            <p:nvSpPr>
              <p:cNvPr id="1196" name="Freeform 414"/>
              <p:cNvSpPr>
                <a:spLocks/>
              </p:cNvSpPr>
              <p:nvPr/>
            </p:nvSpPr>
            <p:spPr bwMode="auto">
              <a:xfrm>
                <a:off x="4118" y="4069"/>
                <a:ext cx="8" cy="12"/>
              </a:xfrm>
              <a:custGeom>
                <a:avLst/>
                <a:gdLst>
                  <a:gd name="T0" fmla="*/ 8 w 8"/>
                  <a:gd name="T1" fmla="*/ 8 h 12"/>
                  <a:gd name="T2" fmla="*/ 6 w 8"/>
                  <a:gd name="T3" fmla="*/ 10 h 12"/>
                  <a:gd name="T4" fmla="*/ 4 w 8"/>
                  <a:gd name="T5" fmla="*/ 12 h 12"/>
                  <a:gd name="T6" fmla="*/ 2 w 8"/>
                  <a:gd name="T7" fmla="*/ 10 h 12"/>
                  <a:gd name="T8" fmla="*/ 2 w 8"/>
                  <a:gd name="T9" fmla="*/ 8 h 12"/>
                  <a:gd name="T10" fmla="*/ 0 w 8"/>
                  <a:gd name="T11" fmla="*/ 4 h 12"/>
                  <a:gd name="T12" fmla="*/ 0 w 8"/>
                  <a:gd name="T13" fmla="*/ 2 h 12"/>
                  <a:gd name="T14" fmla="*/ 2 w 8"/>
                  <a:gd name="T15" fmla="*/ 0 h 12"/>
                  <a:gd name="T16" fmla="*/ 4 w 8"/>
                  <a:gd name="T17" fmla="*/ 0 h 12"/>
                  <a:gd name="T18" fmla="*/ 6 w 8"/>
                  <a:gd name="T19" fmla="*/ 0 h 12"/>
                  <a:gd name="T20" fmla="*/ 8 w 8"/>
                  <a:gd name="T21" fmla="*/ 4 h 12"/>
                  <a:gd name="T22" fmla="*/ 8 w 8"/>
                  <a:gd name="T23" fmla="*/ 8 h 12"/>
                  <a:gd name="T24" fmla="*/ 8 w 8"/>
                  <a:gd name="T25" fmla="*/ 8 h 12"/>
                  <a:gd name="T26" fmla="*/ 8 w 8"/>
                  <a:gd name="T2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2">
                    <a:moveTo>
                      <a:pt x="8" y="8"/>
                    </a:moveTo>
                    <a:lnTo>
                      <a:pt x="6" y="10"/>
                    </a:lnTo>
                    <a:lnTo>
                      <a:pt x="4" y="12"/>
                    </a:lnTo>
                    <a:lnTo>
                      <a:pt x="2" y="10"/>
                    </a:lnTo>
                    <a:lnTo>
                      <a:pt x="2" y="8"/>
                    </a:lnTo>
                    <a:lnTo>
                      <a:pt x="0" y="4"/>
                    </a:lnTo>
                    <a:lnTo>
                      <a:pt x="0" y="2"/>
                    </a:lnTo>
                    <a:lnTo>
                      <a:pt x="2" y="0"/>
                    </a:lnTo>
                    <a:lnTo>
                      <a:pt x="4" y="0"/>
                    </a:lnTo>
                    <a:lnTo>
                      <a:pt x="6" y="0"/>
                    </a:lnTo>
                    <a:lnTo>
                      <a:pt x="8" y="4"/>
                    </a:lnTo>
                    <a:lnTo>
                      <a:pt x="8" y="8"/>
                    </a:lnTo>
                    <a:lnTo>
                      <a:pt x="8" y="8"/>
                    </a:lnTo>
                    <a:lnTo>
                      <a:pt x="8" y="8"/>
                    </a:lnTo>
                    <a:close/>
                  </a:path>
                </a:pathLst>
              </a:custGeom>
              <a:grpFill/>
              <a:ln w="3175" cmpd="sng">
                <a:solidFill>
                  <a:srgbClr val="000000"/>
                </a:solidFill>
                <a:round/>
                <a:headEnd/>
                <a:tailEnd/>
              </a:ln>
            </p:spPr>
            <p:txBody>
              <a:bodyPr/>
              <a:lstStyle/>
              <a:p>
                <a:endParaRPr lang="en-US" sz="2600" dirty="0"/>
              </a:p>
            </p:txBody>
          </p:sp>
          <p:sp>
            <p:nvSpPr>
              <p:cNvPr id="1197" name="Freeform 415"/>
              <p:cNvSpPr>
                <a:spLocks/>
              </p:cNvSpPr>
              <p:nvPr/>
            </p:nvSpPr>
            <p:spPr bwMode="auto">
              <a:xfrm>
                <a:off x="4106" y="4069"/>
                <a:ext cx="10" cy="16"/>
              </a:xfrm>
              <a:custGeom>
                <a:avLst/>
                <a:gdLst>
                  <a:gd name="T0" fmla="*/ 0 w 10"/>
                  <a:gd name="T1" fmla="*/ 4 h 16"/>
                  <a:gd name="T2" fmla="*/ 0 w 10"/>
                  <a:gd name="T3" fmla="*/ 2 h 16"/>
                  <a:gd name="T4" fmla="*/ 2 w 10"/>
                  <a:gd name="T5" fmla="*/ 0 h 16"/>
                  <a:gd name="T6" fmla="*/ 6 w 10"/>
                  <a:gd name="T7" fmla="*/ 2 h 16"/>
                  <a:gd name="T8" fmla="*/ 8 w 10"/>
                  <a:gd name="T9" fmla="*/ 8 h 16"/>
                  <a:gd name="T10" fmla="*/ 10 w 10"/>
                  <a:gd name="T11" fmla="*/ 10 h 16"/>
                  <a:gd name="T12" fmla="*/ 10 w 10"/>
                  <a:gd name="T13" fmla="*/ 12 h 16"/>
                  <a:gd name="T14" fmla="*/ 8 w 10"/>
                  <a:gd name="T15" fmla="*/ 14 h 16"/>
                  <a:gd name="T16" fmla="*/ 8 w 10"/>
                  <a:gd name="T17" fmla="*/ 16 h 16"/>
                  <a:gd name="T18" fmla="*/ 6 w 10"/>
                  <a:gd name="T19" fmla="*/ 16 h 16"/>
                  <a:gd name="T20" fmla="*/ 4 w 10"/>
                  <a:gd name="T21" fmla="*/ 14 h 16"/>
                  <a:gd name="T22" fmla="*/ 2 w 10"/>
                  <a:gd name="T23" fmla="*/ 12 h 16"/>
                  <a:gd name="T24" fmla="*/ 2 w 10"/>
                  <a:gd name="T25" fmla="*/ 10 h 16"/>
                  <a:gd name="T26" fmla="*/ 2 w 10"/>
                  <a:gd name="T27" fmla="*/ 8 h 16"/>
                  <a:gd name="T28" fmla="*/ 2 w 10"/>
                  <a:gd name="T29" fmla="*/ 6 h 16"/>
                  <a:gd name="T30" fmla="*/ 2 w 10"/>
                  <a:gd name="T31" fmla="*/ 6 h 16"/>
                  <a:gd name="T32" fmla="*/ 0 w 10"/>
                  <a:gd name="T33" fmla="*/ 4 h 16"/>
                  <a:gd name="T34" fmla="*/ 0 w 10"/>
                  <a:gd name="T35" fmla="*/ 4 h 16"/>
                  <a:gd name="T36" fmla="*/ 0 w 10"/>
                  <a:gd name="T3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6">
                    <a:moveTo>
                      <a:pt x="0" y="4"/>
                    </a:moveTo>
                    <a:lnTo>
                      <a:pt x="0" y="2"/>
                    </a:lnTo>
                    <a:lnTo>
                      <a:pt x="2" y="0"/>
                    </a:lnTo>
                    <a:lnTo>
                      <a:pt x="6" y="2"/>
                    </a:lnTo>
                    <a:lnTo>
                      <a:pt x="8" y="8"/>
                    </a:lnTo>
                    <a:lnTo>
                      <a:pt x="10" y="10"/>
                    </a:lnTo>
                    <a:lnTo>
                      <a:pt x="10" y="12"/>
                    </a:lnTo>
                    <a:lnTo>
                      <a:pt x="8" y="14"/>
                    </a:lnTo>
                    <a:lnTo>
                      <a:pt x="8" y="16"/>
                    </a:lnTo>
                    <a:lnTo>
                      <a:pt x="6" y="16"/>
                    </a:lnTo>
                    <a:lnTo>
                      <a:pt x="4" y="14"/>
                    </a:lnTo>
                    <a:lnTo>
                      <a:pt x="2" y="12"/>
                    </a:lnTo>
                    <a:lnTo>
                      <a:pt x="2" y="10"/>
                    </a:lnTo>
                    <a:lnTo>
                      <a:pt x="2" y="8"/>
                    </a:lnTo>
                    <a:lnTo>
                      <a:pt x="2" y="6"/>
                    </a:lnTo>
                    <a:lnTo>
                      <a:pt x="2" y="6"/>
                    </a:lnTo>
                    <a:lnTo>
                      <a:pt x="0" y="4"/>
                    </a:lnTo>
                    <a:lnTo>
                      <a:pt x="0" y="4"/>
                    </a:lnTo>
                    <a:lnTo>
                      <a:pt x="0" y="4"/>
                    </a:lnTo>
                    <a:close/>
                  </a:path>
                </a:pathLst>
              </a:custGeom>
              <a:grpFill/>
              <a:ln w="3175" cmpd="sng">
                <a:solidFill>
                  <a:srgbClr val="000000"/>
                </a:solidFill>
                <a:round/>
                <a:headEnd/>
                <a:tailEnd/>
              </a:ln>
            </p:spPr>
            <p:txBody>
              <a:bodyPr/>
              <a:lstStyle/>
              <a:p>
                <a:endParaRPr lang="en-US" sz="2600" dirty="0"/>
              </a:p>
            </p:txBody>
          </p:sp>
          <p:sp>
            <p:nvSpPr>
              <p:cNvPr id="1198" name="Freeform 416"/>
              <p:cNvSpPr>
                <a:spLocks/>
              </p:cNvSpPr>
              <p:nvPr/>
            </p:nvSpPr>
            <p:spPr bwMode="auto">
              <a:xfrm>
                <a:off x="4088" y="4073"/>
                <a:ext cx="24" cy="38"/>
              </a:xfrm>
              <a:custGeom>
                <a:avLst/>
                <a:gdLst>
                  <a:gd name="T0" fmla="*/ 2 w 24"/>
                  <a:gd name="T1" fmla="*/ 10 h 38"/>
                  <a:gd name="T2" fmla="*/ 4 w 24"/>
                  <a:gd name="T3" fmla="*/ 8 h 38"/>
                  <a:gd name="T4" fmla="*/ 0 w 24"/>
                  <a:gd name="T5" fmla="*/ 8 h 38"/>
                  <a:gd name="T6" fmla="*/ 0 w 24"/>
                  <a:gd name="T7" fmla="*/ 4 h 38"/>
                  <a:gd name="T8" fmla="*/ 0 w 24"/>
                  <a:gd name="T9" fmla="*/ 0 h 38"/>
                  <a:gd name="T10" fmla="*/ 2 w 24"/>
                  <a:gd name="T11" fmla="*/ 0 h 38"/>
                  <a:gd name="T12" fmla="*/ 4 w 24"/>
                  <a:gd name="T13" fmla="*/ 2 h 38"/>
                  <a:gd name="T14" fmla="*/ 6 w 24"/>
                  <a:gd name="T15" fmla="*/ 4 h 38"/>
                  <a:gd name="T16" fmla="*/ 6 w 24"/>
                  <a:gd name="T17" fmla="*/ 4 h 38"/>
                  <a:gd name="T18" fmla="*/ 8 w 24"/>
                  <a:gd name="T19" fmla="*/ 4 h 38"/>
                  <a:gd name="T20" fmla="*/ 8 w 24"/>
                  <a:gd name="T21" fmla="*/ 6 h 38"/>
                  <a:gd name="T22" fmla="*/ 10 w 24"/>
                  <a:gd name="T23" fmla="*/ 8 h 38"/>
                  <a:gd name="T24" fmla="*/ 12 w 24"/>
                  <a:gd name="T25" fmla="*/ 10 h 38"/>
                  <a:gd name="T26" fmla="*/ 16 w 24"/>
                  <a:gd name="T27" fmla="*/ 10 h 38"/>
                  <a:gd name="T28" fmla="*/ 18 w 24"/>
                  <a:gd name="T29" fmla="*/ 12 h 38"/>
                  <a:gd name="T30" fmla="*/ 20 w 24"/>
                  <a:gd name="T31" fmla="*/ 16 h 38"/>
                  <a:gd name="T32" fmla="*/ 22 w 24"/>
                  <a:gd name="T33" fmla="*/ 18 h 38"/>
                  <a:gd name="T34" fmla="*/ 22 w 24"/>
                  <a:gd name="T35" fmla="*/ 20 h 38"/>
                  <a:gd name="T36" fmla="*/ 22 w 24"/>
                  <a:gd name="T37" fmla="*/ 22 h 38"/>
                  <a:gd name="T38" fmla="*/ 24 w 24"/>
                  <a:gd name="T39" fmla="*/ 24 h 38"/>
                  <a:gd name="T40" fmla="*/ 24 w 24"/>
                  <a:gd name="T41" fmla="*/ 28 h 38"/>
                  <a:gd name="T42" fmla="*/ 24 w 24"/>
                  <a:gd name="T43" fmla="*/ 32 h 38"/>
                  <a:gd name="T44" fmla="*/ 24 w 24"/>
                  <a:gd name="T45" fmla="*/ 34 h 38"/>
                  <a:gd name="T46" fmla="*/ 22 w 24"/>
                  <a:gd name="T47" fmla="*/ 36 h 38"/>
                  <a:gd name="T48" fmla="*/ 22 w 24"/>
                  <a:gd name="T49" fmla="*/ 38 h 38"/>
                  <a:gd name="T50" fmla="*/ 20 w 24"/>
                  <a:gd name="T51" fmla="*/ 34 h 38"/>
                  <a:gd name="T52" fmla="*/ 20 w 24"/>
                  <a:gd name="T53" fmla="*/ 32 h 38"/>
                  <a:gd name="T54" fmla="*/ 20 w 24"/>
                  <a:gd name="T55" fmla="*/ 30 h 38"/>
                  <a:gd name="T56" fmla="*/ 18 w 24"/>
                  <a:gd name="T57" fmla="*/ 28 h 38"/>
                  <a:gd name="T58" fmla="*/ 16 w 24"/>
                  <a:gd name="T59" fmla="*/ 26 h 38"/>
                  <a:gd name="T60" fmla="*/ 14 w 24"/>
                  <a:gd name="T61" fmla="*/ 26 h 38"/>
                  <a:gd name="T62" fmla="*/ 10 w 24"/>
                  <a:gd name="T63" fmla="*/ 26 h 38"/>
                  <a:gd name="T64" fmla="*/ 8 w 24"/>
                  <a:gd name="T65" fmla="*/ 28 h 38"/>
                  <a:gd name="T66" fmla="*/ 8 w 24"/>
                  <a:gd name="T67" fmla="*/ 30 h 38"/>
                  <a:gd name="T68" fmla="*/ 2 w 24"/>
                  <a:gd name="T69" fmla="*/ 20 h 38"/>
                  <a:gd name="T70" fmla="*/ 0 w 24"/>
                  <a:gd name="T71" fmla="*/ 18 h 38"/>
                  <a:gd name="T72" fmla="*/ 0 w 24"/>
                  <a:gd name="T73" fmla="*/ 16 h 38"/>
                  <a:gd name="T74" fmla="*/ 2 w 24"/>
                  <a:gd name="T75" fmla="*/ 10 h 38"/>
                  <a:gd name="T76" fmla="*/ 2 w 24"/>
                  <a:gd name="T77" fmla="*/ 10 h 38"/>
                  <a:gd name="T78" fmla="*/ 2 w 24"/>
                  <a:gd name="T79"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38">
                    <a:moveTo>
                      <a:pt x="2" y="10"/>
                    </a:moveTo>
                    <a:lnTo>
                      <a:pt x="4" y="8"/>
                    </a:lnTo>
                    <a:lnTo>
                      <a:pt x="0" y="8"/>
                    </a:lnTo>
                    <a:lnTo>
                      <a:pt x="0" y="4"/>
                    </a:lnTo>
                    <a:lnTo>
                      <a:pt x="0" y="0"/>
                    </a:lnTo>
                    <a:lnTo>
                      <a:pt x="2" y="0"/>
                    </a:lnTo>
                    <a:lnTo>
                      <a:pt x="4" y="2"/>
                    </a:lnTo>
                    <a:lnTo>
                      <a:pt x="6" y="4"/>
                    </a:lnTo>
                    <a:lnTo>
                      <a:pt x="6" y="4"/>
                    </a:lnTo>
                    <a:lnTo>
                      <a:pt x="8" y="4"/>
                    </a:lnTo>
                    <a:lnTo>
                      <a:pt x="8" y="6"/>
                    </a:lnTo>
                    <a:lnTo>
                      <a:pt x="10" y="8"/>
                    </a:lnTo>
                    <a:lnTo>
                      <a:pt x="12" y="10"/>
                    </a:lnTo>
                    <a:lnTo>
                      <a:pt x="16" y="10"/>
                    </a:lnTo>
                    <a:lnTo>
                      <a:pt x="18" y="12"/>
                    </a:lnTo>
                    <a:lnTo>
                      <a:pt x="20" y="16"/>
                    </a:lnTo>
                    <a:lnTo>
                      <a:pt x="22" y="18"/>
                    </a:lnTo>
                    <a:lnTo>
                      <a:pt x="22" y="20"/>
                    </a:lnTo>
                    <a:lnTo>
                      <a:pt x="22" y="22"/>
                    </a:lnTo>
                    <a:lnTo>
                      <a:pt x="24" y="24"/>
                    </a:lnTo>
                    <a:lnTo>
                      <a:pt x="24" y="28"/>
                    </a:lnTo>
                    <a:lnTo>
                      <a:pt x="24" y="32"/>
                    </a:lnTo>
                    <a:lnTo>
                      <a:pt x="24" y="34"/>
                    </a:lnTo>
                    <a:lnTo>
                      <a:pt x="22" y="36"/>
                    </a:lnTo>
                    <a:lnTo>
                      <a:pt x="22" y="38"/>
                    </a:lnTo>
                    <a:lnTo>
                      <a:pt x="20" y="34"/>
                    </a:lnTo>
                    <a:lnTo>
                      <a:pt x="20" y="32"/>
                    </a:lnTo>
                    <a:lnTo>
                      <a:pt x="20" y="30"/>
                    </a:lnTo>
                    <a:lnTo>
                      <a:pt x="18" y="28"/>
                    </a:lnTo>
                    <a:lnTo>
                      <a:pt x="16" y="26"/>
                    </a:lnTo>
                    <a:lnTo>
                      <a:pt x="14" y="26"/>
                    </a:lnTo>
                    <a:lnTo>
                      <a:pt x="10" y="26"/>
                    </a:lnTo>
                    <a:lnTo>
                      <a:pt x="8" y="28"/>
                    </a:lnTo>
                    <a:lnTo>
                      <a:pt x="8" y="30"/>
                    </a:lnTo>
                    <a:lnTo>
                      <a:pt x="2" y="20"/>
                    </a:lnTo>
                    <a:lnTo>
                      <a:pt x="0" y="18"/>
                    </a:lnTo>
                    <a:lnTo>
                      <a:pt x="0" y="16"/>
                    </a:lnTo>
                    <a:lnTo>
                      <a:pt x="2" y="10"/>
                    </a:lnTo>
                    <a:lnTo>
                      <a:pt x="2" y="10"/>
                    </a:lnTo>
                    <a:lnTo>
                      <a:pt x="2" y="10"/>
                    </a:lnTo>
                    <a:close/>
                  </a:path>
                </a:pathLst>
              </a:custGeom>
              <a:grpFill/>
              <a:ln w="3175" cmpd="sng">
                <a:solidFill>
                  <a:srgbClr val="000000"/>
                </a:solidFill>
                <a:round/>
                <a:headEnd/>
                <a:tailEnd/>
              </a:ln>
            </p:spPr>
            <p:txBody>
              <a:bodyPr/>
              <a:lstStyle/>
              <a:p>
                <a:endParaRPr lang="en-US" sz="2600" dirty="0"/>
              </a:p>
            </p:txBody>
          </p:sp>
          <p:sp>
            <p:nvSpPr>
              <p:cNvPr id="1199" name="Freeform 417"/>
              <p:cNvSpPr>
                <a:spLocks/>
              </p:cNvSpPr>
              <p:nvPr/>
            </p:nvSpPr>
            <p:spPr bwMode="auto">
              <a:xfrm>
                <a:off x="4140" y="4073"/>
                <a:ext cx="10" cy="22"/>
              </a:xfrm>
              <a:custGeom>
                <a:avLst/>
                <a:gdLst>
                  <a:gd name="T0" fmla="*/ 0 w 10"/>
                  <a:gd name="T1" fmla="*/ 8 h 22"/>
                  <a:gd name="T2" fmla="*/ 0 w 10"/>
                  <a:gd name="T3" fmla="*/ 4 h 22"/>
                  <a:gd name="T4" fmla="*/ 0 w 10"/>
                  <a:gd name="T5" fmla="*/ 2 h 22"/>
                  <a:gd name="T6" fmla="*/ 2 w 10"/>
                  <a:gd name="T7" fmla="*/ 0 h 22"/>
                  <a:gd name="T8" fmla="*/ 4 w 10"/>
                  <a:gd name="T9" fmla="*/ 2 h 22"/>
                  <a:gd name="T10" fmla="*/ 6 w 10"/>
                  <a:gd name="T11" fmla="*/ 4 h 22"/>
                  <a:gd name="T12" fmla="*/ 8 w 10"/>
                  <a:gd name="T13" fmla="*/ 10 h 22"/>
                  <a:gd name="T14" fmla="*/ 10 w 10"/>
                  <a:gd name="T15" fmla="*/ 16 h 22"/>
                  <a:gd name="T16" fmla="*/ 10 w 10"/>
                  <a:gd name="T17" fmla="*/ 20 h 22"/>
                  <a:gd name="T18" fmla="*/ 10 w 10"/>
                  <a:gd name="T19" fmla="*/ 22 h 22"/>
                  <a:gd name="T20" fmla="*/ 8 w 10"/>
                  <a:gd name="T21" fmla="*/ 20 h 22"/>
                  <a:gd name="T22" fmla="*/ 4 w 10"/>
                  <a:gd name="T23" fmla="*/ 12 h 22"/>
                  <a:gd name="T24" fmla="*/ 2 w 10"/>
                  <a:gd name="T25" fmla="*/ 8 h 22"/>
                  <a:gd name="T26" fmla="*/ 0 w 10"/>
                  <a:gd name="T27" fmla="*/ 8 h 22"/>
                  <a:gd name="T28" fmla="*/ 0 w 10"/>
                  <a:gd name="T29" fmla="*/ 8 h 22"/>
                  <a:gd name="T30" fmla="*/ 0 w 10"/>
                  <a:gd name="T3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2">
                    <a:moveTo>
                      <a:pt x="0" y="8"/>
                    </a:moveTo>
                    <a:lnTo>
                      <a:pt x="0" y="4"/>
                    </a:lnTo>
                    <a:lnTo>
                      <a:pt x="0" y="2"/>
                    </a:lnTo>
                    <a:lnTo>
                      <a:pt x="2" y="0"/>
                    </a:lnTo>
                    <a:lnTo>
                      <a:pt x="4" y="2"/>
                    </a:lnTo>
                    <a:lnTo>
                      <a:pt x="6" y="4"/>
                    </a:lnTo>
                    <a:lnTo>
                      <a:pt x="8" y="10"/>
                    </a:lnTo>
                    <a:lnTo>
                      <a:pt x="10" y="16"/>
                    </a:lnTo>
                    <a:lnTo>
                      <a:pt x="10" y="20"/>
                    </a:lnTo>
                    <a:lnTo>
                      <a:pt x="10" y="22"/>
                    </a:lnTo>
                    <a:lnTo>
                      <a:pt x="8" y="20"/>
                    </a:lnTo>
                    <a:lnTo>
                      <a:pt x="4" y="12"/>
                    </a:lnTo>
                    <a:lnTo>
                      <a:pt x="2" y="8"/>
                    </a:lnTo>
                    <a:lnTo>
                      <a:pt x="0" y="8"/>
                    </a:lnTo>
                    <a:lnTo>
                      <a:pt x="0" y="8"/>
                    </a:lnTo>
                    <a:lnTo>
                      <a:pt x="0" y="8"/>
                    </a:lnTo>
                    <a:close/>
                  </a:path>
                </a:pathLst>
              </a:custGeom>
              <a:grpFill/>
              <a:ln w="3175" cmpd="sng">
                <a:solidFill>
                  <a:srgbClr val="000000"/>
                </a:solidFill>
                <a:round/>
                <a:headEnd/>
                <a:tailEnd/>
              </a:ln>
            </p:spPr>
            <p:txBody>
              <a:bodyPr/>
              <a:lstStyle/>
              <a:p>
                <a:endParaRPr lang="en-US" sz="2600" dirty="0"/>
              </a:p>
            </p:txBody>
          </p:sp>
          <p:sp>
            <p:nvSpPr>
              <p:cNvPr id="1200" name="Freeform 418"/>
              <p:cNvSpPr>
                <a:spLocks/>
              </p:cNvSpPr>
              <p:nvPr/>
            </p:nvSpPr>
            <p:spPr bwMode="auto">
              <a:xfrm>
                <a:off x="4180" y="4075"/>
                <a:ext cx="16" cy="18"/>
              </a:xfrm>
              <a:custGeom>
                <a:avLst/>
                <a:gdLst>
                  <a:gd name="T0" fmla="*/ 6 w 16"/>
                  <a:gd name="T1" fmla="*/ 0 h 18"/>
                  <a:gd name="T2" fmla="*/ 8 w 16"/>
                  <a:gd name="T3" fmla="*/ 0 h 18"/>
                  <a:gd name="T4" fmla="*/ 12 w 16"/>
                  <a:gd name="T5" fmla="*/ 0 h 18"/>
                  <a:gd name="T6" fmla="*/ 14 w 16"/>
                  <a:gd name="T7" fmla="*/ 2 h 18"/>
                  <a:gd name="T8" fmla="*/ 14 w 16"/>
                  <a:gd name="T9" fmla="*/ 8 h 18"/>
                  <a:gd name="T10" fmla="*/ 14 w 16"/>
                  <a:gd name="T11" fmla="*/ 12 h 18"/>
                  <a:gd name="T12" fmla="*/ 16 w 16"/>
                  <a:gd name="T13" fmla="*/ 14 h 18"/>
                  <a:gd name="T14" fmla="*/ 16 w 16"/>
                  <a:gd name="T15" fmla="*/ 16 h 18"/>
                  <a:gd name="T16" fmla="*/ 14 w 16"/>
                  <a:gd name="T17" fmla="*/ 18 h 18"/>
                  <a:gd name="T18" fmla="*/ 12 w 16"/>
                  <a:gd name="T19" fmla="*/ 16 h 18"/>
                  <a:gd name="T20" fmla="*/ 10 w 16"/>
                  <a:gd name="T21" fmla="*/ 14 h 18"/>
                  <a:gd name="T22" fmla="*/ 10 w 16"/>
                  <a:gd name="T23" fmla="*/ 12 h 18"/>
                  <a:gd name="T24" fmla="*/ 10 w 16"/>
                  <a:gd name="T25" fmla="*/ 10 h 18"/>
                  <a:gd name="T26" fmla="*/ 8 w 16"/>
                  <a:gd name="T27" fmla="*/ 10 h 18"/>
                  <a:gd name="T28" fmla="*/ 8 w 16"/>
                  <a:gd name="T29" fmla="*/ 12 h 18"/>
                  <a:gd name="T30" fmla="*/ 6 w 16"/>
                  <a:gd name="T31" fmla="*/ 12 h 18"/>
                  <a:gd name="T32" fmla="*/ 6 w 16"/>
                  <a:gd name="T33" fmla="*/ 8 h 18"/>
                  <a:gd name="T34" fmla="*/ 4 w 16"/>
                  <a:gd name="T35" fmla="*/ 8 h 18"/>
                  <a:gd name="T36" fmla="*/ 2 w 16"/>
                  <a:gd name="T37" fmla="*/ 4 h 18"/>
                  <a:gd name="T38" fmla="*/ 0 w 16"/>
                  <a:gd name="T39" fmla="*/ 4 h 18"/>
                  <a:gd name="T40" fmla="*/ 0 w 16"/>
                  <a:gd name="T41" fmla="*/ 2 h 18"/>
                  <a:gd name="T42" fmla="*/ 0 w 16"/>
                  <a:gd name="T43" fmla="*/ 0 h 18"/>
                  <a:gd name="T44" fmla="*/ 6 w 16"/>
                  <a:gd name="T45" fmla="*/ 0 h 18"/>
                  <a:gd name="T46" fmla="*/ 6 w 16"/>
                  <a:gd name="T47" fmla="*/ 0 h 18"/>
                  <a:gd name="T48" fmla="*/ 6 w 16"/>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8">
                    <a:moveTo>
                      <a:pt x="6" y="0"/>
                    </a:moveTo>
                    <a:lnTo>
                      <a:pt x="8" y="0"/>
                    </a:lnTo>
                    <a:lnTo>
                      <a:pt x="12" y="0"/>
                    </a:lnTo>
                    <a:lnTo>
                      <a:pt x="14" y="2"/>
                    </a:lnTo>
                    <a:lnTo>
                      <a:pt x="14" y="8"/>
                    </a:lnTo>
                    <a:lnTo>
                      <a:pt x="14" y="12"/>
                    </a:lnTo>
                    <a:lnTo>
                      <a:pt x="16" y="14"/>
                    </a:lnTo>
                    <a:lnTo>
                      <a:pt x="16" y="16"/>
                    </a:lnTo>
                    <a:lnTo>
                      <a:pt x="14" y="18"/>
                    </a:lnTo>
                    <a:lnTo>
                      <a:pt x="12" y="16"/>
                    </a:lnTo>
                    <a:lnTo>
                      <a:pt x="10" y="14"/>
                    </a:lnTo>
                    <a:lnTo>
                      <a:pt x="10" y="12"/>
                    </a:lnTo>
                    <a:lnTo>
                      <a:pt x="10" y="10"/>
                    </a:lnTo>
                    <a:lnTo>
                      <a:pt x="8" y="10"/>
                    </a:lnTo>
                    <a:lnTo>
                      <a:pt x="8" y="12"/>
                    </a:lnTo>
                    <a:lnTo>
                      <a:pt x="6" y="12"/>
                    </a:lnTo>
                    <a:lnTo>
                      <a:pt x="6" y="8"/>
                    </a:lnTo>
                    <a:lnTo>
                      <a:pt x="4" y="8"/>
                    </a:lnTo>
                    <a:lnTo>
                      <a:pt x="2" y="4"/>
                    </a:lnTo>
                    <a:lnTo>
                      <a:pt x="0" y="4"/>
                    </a:lnTo>
                    <a:lnTo>
                      <a:pt x="0" y="2"/>
                    </a:lnTo>
                    <a:lnTo>
                      <a:pt x="0"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201" name="Freeform 419"/>
              <p:cNvSpPr>
                <a:spLocks/>
              </p:cNvSpPr>
              <p:nvPr/>
            </p:nvSpPr>
            <p:spPr bwMode="auto">
              <a:xfrm>
                <a:off x="4004" y="4075"/>
                <a:ext cx="8" cy="10"/>
              </a:xfrm>
              <a:custGeom>
                <a:avLst/>
                <a:gdLst>
                  <a:gd name="T0" fmla="*/ 8 w 8"/>
                  <a:gd name="T1" fmla="*/ 8 h 10"/>
                  <a:gd name="T2" fmla="*/ 8 w 8"/>
                  <a:gd name="T3" fmla="*/ 10 h 10"/>
                  <a:gd name="T4" fmla="*/ 8 w 8"/>
                  <a:gd name="T5" fmla="*/ 10 h 10"/>
                  <a:gd name="T6" fmla="*/ 6 w 8"/>
                  <a:gd name="T7" fmla="*/ 10 h 10"/>
                  <a:gd name="T8" fmla="*/ 4 w 8"/>
                  <a:gd name="T9" fmla="*/ 8 h 10"/>
                  <a:gd name="T10" fmla="*/ 4 w 8"/>
                  <a:gd name="T11" fmla="*/ 6 h 10"/>
                  <a:gd name="T12" fmla="*/ 2 w 8"/>
                  <a:gd name="T13" fmla="*/ 4 h 10"/>
                  <a:gd name="T14" fmla="*/ 0 w 8"/>
                  <a:gd name="T15" fmla="*/ 2 h 10"/>
                  <a:gd name="T16" fmla="*/ 2 w 8"/>
                  <a:gd name="T17" fmla="*/ 0 h 10"/>
                  <a:gd name="T18" fmla="*/ 4 w 8"/>
                  <a:gd name="T19" fmla="*/ 0 h 10"/>
                  <a:gd name="T20" fmla="*/ 8 w 8"/>
                  <a:gd name="T21" fmla="*/ 2 h 10"/>
                  <a:gd name="T22" fmla="*/ 8 w 8"/>
                  <a:gd name="T23" fmla="*/ 4 h 10"/>
                  <a:gd name="T24" fmla="*/ 8 w 8"/>
                  <a:gd name="T25" fmla="*/ 8 h 10"/>
                  <a:gd name="T26" fmla="*/ 8 w 8"/>
                  <a:gd name="T27" fmla="*/ 8 h 10"/>
                  <a:gd name="T28" fmla="*/ 8 w 8"/>
                  <a:gd name="T2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8" y="8"/>
                    </a:moveTo>
                    <a:lnTo>
                      <a:pt x="8" y="10"/>
                    </a:lnTo>
                    <a:lnTo>
                      <a:pt x="8" y="10"/>
                    </a:lnTo>
                    <a:lnTo>
                      <a:pt x="6" y="10"/>
                    </a:lnTo>
                    <a:lnTo>
                      <a:pt x="4" y="8"/>
                    </a:lnTo>
                    <a:lnTo>
                      <a:pt x="4" y="6"/>
                    </a:lnTo>
                    <a:lnTo>
                      <a:pt x="2" y="4"/>
                    </a:lnTo>
                    <a:lnTo>
                      <a:pt x="0" y="2"/>
                    </a:lnTo>
                    <a:lnTo>
                      <a:pt x="2" y="0"/>
                    </a:lnTo>
                    <a:lnTo>
                      <a:pt x="4" y="0"/>
                    </a:lnTo>
                    <a:lnTo>
                      <a:pt x="8" y="2"/>
                    </a:lnTo>
                    <a:lnTo>
                      <a:pt x="8" y="4"/>
                    </a:lnTo>
                    <a:lnTo>
                      <a:pt x="8" y="8"/>
                    </a:lnTo>
                    <a:lnTo>
                      <a:pt x="8" y="8"/>
                    </a:lnTo>
                    <a:lnTo>
                      <a:pt x="8" y="8"/>
                    </a:lnTo>
                    <a:close/>
                  </a:path>
                </a:pathLst>
              </a:custGeom>
              <a:grpFill/>
              <a:ln w="3175" cmpd="sng">
                <a:solidFill>
                  <a:srgbClr val="000000"/>
                </a:solidFill>
                <a:round/>
                <a:headEnd/>
                <a:tailEnd/>
              </a:ln>
            </p:spPr>
            <p:txBody>
              <a:bodyPr/>
              <a:lstStyle/>
              <a:p>
                <a:endParaRPr lang="en-US" sz="2600" dirty="0"/>
              </a:p>
            </p:txBody>
          </p:sp>
          <p:sp>
            <p:nvSpPr>
              <p:cNvPr id="1202" name="Freeform 420"/>
              <p:cNvSpPr>
                <a:spLocks/>
              </p:cNvSpPr>
              <p:nvPr/>
            </p:nvSpPr>
            <p:spPr bwMode="auto">
              <a:xfrm>
                <a:off x="4296" y="4077"/>
                <a:ext cx="12" cy="6"/>
              </a:xfrm>
              <a:custGeom>
                <a:avLst/>
                <a:gdLst>
                  <a:gd name="T0" fmla="*/ 8 w 12"/>
                  <a:gd name="T1" fmla="*/ 2 h 6"/>
                  <a:gd name="T2" fmla="*/ 10 w 12"/>
                  <a:gd name="T3" fmla="*/ 0 h 6"/>
                  <a:gd name="T4" fmla="*/ 12 w 12"/>
                  <a:gd name="T5" fmla="*/ 0 h 6"/>
                  <a:gd name="T6" fmla="*/ 12 w 12"/>
                  <a:gd name="T7" fmla="*/ 2 h 6"/>
                  <a:gd name="T8" fmla="*/ 12 w 12"/>
                  <a:gd name="T9" fmla="*/ 4 h 6"/>
                  <a:gd name="T10" fmla="*/ 10 w 12"/>
                  <a:gd name="T11" fmla="*/ 6 h 6"/>
                  <a:gd name="T12" fmla="*/ 8 w 12"/>
                  <a:gd name="T13" fmla="*/ 6 h 6"/>
                  <a:gd name="T14" fmla="*/ 6 w 12"/>
                  <a:gd name="T15" fmla="*/ 6 h 6"/>
                  <a:gd name="T16" fmla="*/ 4 w 12"/>
                  <a:gd name="T17" fmla="*/ 6 h 6"/>
                  <a:gd name="T18" fmla="*/ 2 w 12"/>
                  <a:gd name="T19" fmla="*/ 4 h 6"/>
                  <a:gd name="T20" fmla="*/ 0 w 12"/>
                  <a:gd name="T21" fmla="*/ 2 h 6"/>
                  <a:gd name="T22" fmla="*/ 2 w 12"/>
                  <a:gd name="T23" fmla="*/ 0 h 6"/>
                  <a:gd name="T24" fmla="*/ 4 w 12"/>
                  <a:gd name="T25" fmla="*/ 0 h 6"/>
                  <a:gd name="T26" fmla="*/ 6 w 12"/>
                  <a:gd name="T27" fmla="*/ 0 h 6"/>
                  <a:gd name="T28" fmla="*/ 8 w 12"/>
                  <a:gd name="T29" fmla="*/ 2 h 6"/>
                  <a:gd name="T30" fmla="*/ 8 w 12"/>
                  <a:gd name="T31" fmla="*/ 2 h 6"/>
                  <a:gd name="T32" fmla="*/ 8 w 12"/>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6">
                    <a:moveTo>
                      <a:pt x="8" y="2"/>
                    </a:moveTo>
                    <a:lnTo>
                      <a:pt x="10" y="0"/>
                    </a:lnTo>
                    <a:lnTo>
                      <a:pt x="12" y="0"/>
                    </a:lnTo>
                    <a:lnTo>
                      <a:pt x="12" y="2"/>
                    </a:lnTo>
                    <a:lnTo>
                      <a:pt x="12" y="4"/>
                    </a:lnTo>
                    <a:lnTo>
                      <a:pt x="10" y="6"/>
                    </a:lnTo>
                    <a:lnTo>
                      <a:pt x="8" y="6"/>
                    </a:lnTo>
                    <a:lnTo>
                      <a:pt x="6" y="6"/>
                    </a:lnTo>
                    <a:lnTo>
                      <a:pt x="4" y="6"/>
                    </a:lnTo>
                    <a:lnTo>
                      <a:pt x="2" y="4"/>
                    </a:lnTo>
                    <a:lnTo>
                      <a:pt x="0" y="2"/>
                    </a:lnTo>
                    <a:lnTo>
                      <a:pt x="2" y="0"/>
                    </a:lnTo>
                    <a:lnTo>
                      <a:pt x="4" y="0"/>
                    </a:lnTo>
                    <a:lnTo>
                      <a:pt x="6" y="0"/>
                    </a:lnTo>
                    <a:lnTo>
                      <a:pt x="8" y="2"/>
                    </a:lnTo>
                    <a:lnTo>
                      <a:pt x="8" y="2"/>
                    </a:lnTo>
                    <a:lnTo>
                      <a:pt x="8" y="2"/>
                    </a:lnTo>
                    <a:close/>
                  </a:path>
                </a:pathLst>
              </a:custGeom>
              <a:grpFill/>
              <a:ln w="3175" cmpd="sng">
                <a:solidFill>
                  <a:srgbClr val="000000"/>
                </a:solidFill>
                <a:round/>
                <a:headEnd/>
                <a:tailEnd/>
              </a:ln>
            </p:spPr>
            <p:txBody>
              <a:bodyPr/>
              <a:lstStyle/>
              <a:p>
                <a:endParaRPr lang="en-US" sz="2600" dirty="0"/>
              </a:p>
            </p:txBody>
          </p:sp>
          <p:sp>
            <p:nvSpPr>
              <p:cNvPr id="1203" name="Freeform 421"/>
              <p:cNvSpPr>
                <a:spLocks/>
              </p:cNvSpPr>
              <p:nvPr/>
            </p:nvSpPr>
            <p:spPr bwMode="auto">
              <a:xfrm>
                <a:off x="4026" y="4083"/>
                <a:ext cx="68" cy="66"/>
              </a:xfrm>
              <a:custGeom>
                <a:avLst/>
                <a:gdLst>
                  <a:gd name="T0" fmla="*/ 54 w 68"/>
                  <a:gd name="T1" fmla="*/ 12 h 66"/>
                  <a:gd name="T2" fmla="*/ 60 w 68"/>
                  <a:gd name="T3" fmla="*/ 18 h 66"/>
                  <a:gd name="T4" fmla="*/ 64 w 68"/>
                  <a:gd name="T5" fmla="*/ 20 h 66"/>
                  <a:gd name="T6" fmla="*/ 66 w 68"/>
                  <a:gd name="T7" fmla="*/ 28 h 66"/>
                  <a:gd name="T8" fmla="*/ 68 w 68"/>
                  <a:gd name="T9" fmla="*/ 38 h 66"/>
                  <a:gd name="T10" fmla="*/ 62 w 68"/>
                  <a:gd name="T11" fmla="*/ 44 h 66"/>
                  <a:gd name="T12" fmla="*/ 50 w 68"/>
                  <a:gd name="T13" fmla="*/ 48 h 66"/>
                  <a:gd name="T14" fmla="*/ 42 w 68"/>
                  <a:gd name="T15" fmla="*/ 50 h 66"/>
                  <a:gd name="T16" fmla="*/ 40 w 68"/>
                  <a:gd name="T17" fmla="*/ 56 h 66"/>
                  <a:gd name="T18" fmla="*/ 24 w 68"/>
                  <a:gd name="T19" fmla="*/ 60 h 66"/>
                  <a:gd name="T20" fmla="*/ 16 w 68"/>
                  <a:gd name="T21" fmla="*/ 66 h 66"/>
                  <a:gd name="T22" fmla="*/ 10 w 68"/>
                  <a:gd name="T23" fmla="*/ 64 h 66"/>
                  <a:gd name="T24" fmla="*/ 20 w 68"/>
                  <a:gd name="T25" fmla="*/ 58 h 66"/>
                  <a:gd name="T26" fmla="*/ 12 w 68"/>
                  <a:gd name="T27" fmla="*/ 60 h 66"/>
                  <a:gd name="T28" fmla="*/ 6 w 68"/>
                  <a:gd name="T29" fmla="*/ 66 h 66"/>
                  <a:gd name="T30" fmla="*/ 0 w 68"/>
                  <a:gd name="T31" fmla="*/ 62 h 66"/>
                  <a:gd name="T32" fmla="*/ 8 w 68"/>
                  <a:gd name="T33" fmla="*/ 56 h 66"/>
                  <a:gd name="T34" fmla="*/ 12 w 68"/>
                  <a:gd name="T35" fmla="*/ 48 h 66"/>
                  <a:gd name="T36" fmla="*/ 8 w 68"/>
                  <a:gd name="T37" fmla="*/ 46 h 66"/>
                  <a:gd name="T38" fmla="*/ 10 w 68"/>
                  <a:gd name="T39" fmla="*/ 40 h 66"/>
                  <a:gd name="T40" fmla="*/ 8 w 68"/>
                  <a:gd name="T41" fmla="*/ 36 h 66"/>
                  <a:gd name="T42" fmla="*/ 14 w 68"/>
                  <a:gd name="T43" fmla="*/ 34 h 66"/>
                  <a:gd name="T44" fmla="*/ 20 w 68"/>
                  <a:gd name="T45" fmla="*/ 30 h 66"/>
                  <a:gd name="T46" fmla="*/ 10 w 68"/>
                  <a:gd name="T47" fmla="*/ 28 h 66"/>
                  <a:gd name="T48" fmla="*/ 16 w 68"/>
                  <a:gd name="T49" fmla="*/ 24 h 66"/>
                  <a:gd name="T50" fmla="*/ 20 w 68"/>
                  <a:gd name="T51" fmla="*/ 22 h 66"/>
                  <a:gd name="T52" fmla="*/ 26 w 68"/>
                  <a:gd name="T53" fmla="*/ 20 h 66"/>
                  <a:gd name="T54" fmla="*/ 26 w 68"/>
                  <a:gd name="T55" fmla="*/ 26 h 66"/>
                  <a:gd name="T56" fmla="*/ 24 w 68"/>
                  <a:gd name="T57" fmla="*/ 34 h 66"/>
                  <a:gd name="T58" fmla="*/ 24 w 68"/>
                  <a:gd name="T59" fmla="*/ 42 h 66"/>
                  <a:gd name="T60" fmla="*/ 20 w 68"/>
                  <a:gd name="T61" fmla="*/ 42 h 66"/>
                  <a:gd name="T62" fmla="*/ 14 w 68"/>
                  <a:gd name="T63" fmla="*/ 44 h 66"/>
                  <a:gd name="T64" fmla="*/ 18 w 68"/>
                  <a:gd name="T65" fmla="*/ 48 h 66"/>
                  <a:gd name="T66" fmla="*/ 22 w 68"/>
                  <a:gd name="T67" fmla="*/ 48 h 66"/>
                  <a:gd name="T68" fmla="*/ 26 w 68"/>
                  <a:gd name="T69" fmla="*/ 50 h 66"/>
                  <a:gd name="T70" fmla="*/ 28 w 68"/>
                  <a:gd name="T71" fmla="*/ 46 h 66"/>
                  <a:gd name="T72" fmla="*/ 36 w 68"/>
                  <a:gd name="T73" fmla="*/ 46 h 66"/>
                  <a:gd name="T74" fmla="*/ 40 w 68"/>
                  <a:gd name="T75" fmla="*/ 40 h 66"/>
                  <a:gd name="T76" fmla="*/ 38 w 68"/>
                  <a:gd name="T77" fmla="*/ 34 h 66"/>
                  <a:gd name="T78" fmla="*/ 38 w 68"/>
                  <a:gd name="T79" fmla="*/ 26 h 66"/>
                  <a:gd name="T80" fmla="*/ 44 w 68"/>
                  <a:gd name="T81" fmla="*/ 32 h 66"/>
                  <a:gd name="T82" fmla="*/ 52 w 68"/>
                  <a:gd name="T83" fmla="*/ 36 h 66"/>
                  <a:gd name="T84" fmla="*/ 56 w 68"/>
                  <a:gd name="T85" fmla="*/ 40 h 66"/>
                  <a:gd name="T86" fmla="*/ 62 w 68"/>
                  <a:gd name="T87" fmla="*/ 34 h 66"/>
                  <a:gd name="T88" fmla="*/ 58 w 68"/>
                  <a:gd name="T89" fmla="*/ 30 h 66"/>
                  <a:gd name="T90" fmla="*/ 60 w 68"/>
                  <a:gd name="T91" fmla="*/ 22 h 66"/>
                  <a:gd name="T92" fmla="*/ 56 w 68"/>
                  <a:gd name="T93" fmla="*/ 22 h 66"/>
                  <a:gd name="T94" fmla="*/ 52 w 68"/>
                  <a:gd name="T95" fmla="*/ 22 h 66"/>
                  <a:gd name="T96" fmla="*/ 50 w 68"/>
                  <a:gd name="T97" fmla="*/ 18 h 66"/>
                  <a:gd name="T98" fmla="*/ 46 w 68"/>
                  <a:gd name="T99" fmla="*/ 14 h 66"/>
                  <a:gd name="T100" fmla="*/ 38 w 68"/>
                  <a:gd name="T101" fmla="*/ 12 h 66"/>
                  <a:gd name="T102" fmla="*/ 36 w 68"/>
                  <a:gd name="T103" fmla="*/ 2 h 66"/>
                  <a:gd name="T104" fmla="*/ 42 w 68"/>
                  <a:gd name="T105" fmla="*/ 0 h 66"/>
                  <a:gd name="T106" fmla="*/ 50 w 68"/>
                  <a:gd name="T107"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6">
                    <a:moveTo>
                      <a:pt x="50" y="8"/>
                    </a:moveTo>
                    <a:lnTo>
                      <a:pt x="52" y="10"/>
                    </a:lnTo>
                    <a:lnTo>
                      <a:pt x="54" y="12"/>
                    </a:lnTo>
                    <a:lnTo>
                      <a:pt x="58" y="14"/>
                    </a:lnTo>
                    <a:lnTo>
                      <a:pt x="58" y="16"/>
                    </a:lnTo>
                    <a:lnTo>
                      <a:pt x="60" y="18"/>
                    </a:lnTo>
                    <a:lnTo>
                      <a:pt x="62" y="18"/>
                    </a:lnTo>
                    <a:lnTo>
                      <a:pt x="62" y="18"/>
                    </a:lnTo>
                    <a:lnTo>
                      <a:pt x="64" y="20"/>
                    </a:lnTo>
                    <a:lnTo>
                      <a:pt x="64" y="24"/>
                    </a:lnTo>
                    <a:lnTo>
                      <a:pt x="66" y="26"/>
                    </a:lnTo>
                    <a:lnTo>
                      <a:pt x="66" y="28"/>
                    </a:lnTo>
                    <a:lnTo>
                      <a:pt x="68" y="30"/>
                    </a:lnTo>
                    <a:lnTo>
                      <a:pt x="68" y="36"/>
                    </a:lnTo>
                    <a:lnTo>
                      <a:pt x="68" y="38"/>
                    </a:lnTo>
                    <a:lnTo>
                      <a:pt x="66" y="42"/>
                    </a:lnTo>
                    <a:lnTo>
                      <a:pt x="64" y="42"/>
                    </a:lnTo>
                    <a:lnTo>
                      <a:pt x="62" y="44"/>
                    </a:lnTo>
                    <a:lnTo>
                      <a:pt x="58" y="44"/>
                    </a:lnTo>
                    <a:lnTo>
                      <a:pt x="54" y="46"/>
                    </a:lnTo>
                    <a:lnTo>
                      <a:pt x="50" y="48"/>
                    </a:lnTo>
                    <a:lnTo>
                      <a:pt x="48" y="48"/>
                    </a:lnTo>
                    <a:lnTo>
                      <a:pt x="46" y="50"/>
                    </a:lnTo>
                    <a:lnTo>
                      <a:pt x="42" y="50"/>
                    </a:lnTo>
                    <a:lnTo>
                      <a:pt x="42" y="52"/>
                    </a:lnTo>
                    <a:lnTo>
                      <a:pt x="40" y="54"/>
                    </a:lnTo>
                    <a:lnTo>
                      <a:pt x="40" y="56"/>
                    </a:lnTo>
                    <a:lnTo>
                      <a:pt x="36" y="54"/>
                    </a:lnTo>
                    <a:lnTo>
                      <a:pt x="30" y="56"/>
                    </a:lnTo>
                    <a:lnTo>
                      <a:pt x="24" y="60"/>
                    </a:lnTo>
                    <a:lnTo>
                      <a:pt x="20" y="64"/>
                    </a:lnTo>
                    <a:lnTo>
                      <a:pt x="18" y="66"/>
                    </a:lnTo>
                    <a:lnTo>
                      <a:pt x="16" y="66"/>
                    </a:lnTo>
                    <a:lnTo>
                      <a:pt x="14" y="66"/>
                    </a:lnTo>
                    <a:lnTo>
                      <a:pt x="12" y="66"/>
                    </a:lnTo>
                    <a:lnTo>
                      <a:pt x="10" y="64"/>
                    </a:lnTo>
                    <a:lnTo>
                      <a:pt x="14" y="62"/>
                    </a:lnTo>
                    <a:lnTo>
                      <a:pt x="20" y="60"/>
                    </a:lnTo>
                    <a:lnTo>
                      <a:pt x="20" y="58"/>
                    </a:lnTo>
                    <a:lnTo>
                      <a:pt x="14" y="56"/>
                    </a:lnTo>
                    <a:lnTo>
                      <a:pt x="12" y="58"/>
                    </a:lnTo>
                    <a:lnTo>
                      <a:pt x="12" y="60"/>
                    </a:lnTo>
                    <a:lnTo>
                      <a:pt x="10" y="62"/>
                    </a:lnTo>
                    <a:lnTo>
                      <a:pt x="8" y="64"/>
                    </a:lnTo>
                    <a:lnTo>
                      <a:pt x="6" y="66"/>
                    </a:lnTo>
                    <a:lnTo>
                      <a:pt x="4" y="64"/>
                    </a:lnTo>
                    <a:lnTo>
                      <a:pt x="2" y="64"/>
                    </a:lnTo>
                    <a:lnTo>
                      <a:pt x="0" y="62"/>
                    </a:lnTo>
                    <a:lnTo>
                      <a:pt x="2" y="58"/>
                    </a:lnTo>
                    <a:lnTo>
                      <a:pt x="4" y="58"/>
                    </a:lnTo>
                    <a:lnTo>
                      <a:pt x="8" y="56"/>
                    </a:lnTo>
                    <a:lnTo>
                      <a:pt x="10" y="54"/>
                    </a:lnTo>
                    <a:lnTo>
                      <a:pt x="12" y="52"/>
                    </a:lnTo>
                    <a:lnTo>
                      <a:pt x="12" y="48"/>
                    </a:lnTo>
                    <a:lnTo>
                      <a:pt x="12" y="46"/>
                    </a:lnTo>
                    <a:lnTo>
                      <a:pt x="10" y="46"/>
                    </a:lnTo>
                    <a:lnTo>
                      <a:pt x="8" y="46"/>
                    </a:lnTo>
                    <a:lnTo>
                      <a:pt x="6" y="44"/>
                    </a:lnTo>
                    <a:lnTo>
                      <a:pt x="8" y="42"/>
                    </a:lnTo>
                    <a:lnTo>
                      <a:pt x="10" y="40"/>
                    </a:lnTo>
                    <a:lnTo>
                      <a:pt x="6" y="38"/>
                    </a:lnTo>
                    <a:lnTo>
                      <a:pt x="8" y="36"/>
                    </a:lnTo>
                    <a:lnTo>
                      <a:pt x="8" y="36"/>
                    </a:lnTo>
                    <a:lnTo>
                      <a:pt x="10" y="36"/>
                    </a:lnTo>
                    <a:lnTo>
                      <a:pt x="12" y="34"/>
                    </a:lnTo>
                    <a:lnTo>
                      <a:pt x="14" y="34"/>
                    </a:lnTo>
                    <a:lnTo>
                      <a:pt x="16" y="34"/>
                    </a:lnTo>
                    <a:lnTo>
                      <a:pt x="18" y="34"/>
                    </a:lnTo>
                    <a:lnTo>
                      <a:pt x="20" y="30"/>
                    </a:lnTo>
                    <a:lnTo>
                      <a:pt x="18" y="28"/>
                    </a:lnTo>
                    <a:lnTo>
                      <a:pt x="14" y="28"/>
                    </a:lnTo>
                    <a:lnTo>
                      <a:pt x="10" y="28"/>
                    </a:lnTo>
                    <a:lnTo>
                      <a:pt x="12" y="26"/>
                    </a:lnTo>
                    <a:lnTo>
                      <a:pt x="14" y="26"/>
                    </a:lnTo>
                    <a:lnTo>
                      <a:pt x="16" y="24"/>
                    </a:lnTo>
                    <a:lnTo>
                      <a:pt x="18" y="22"/>
                    </a:lnTo>
                    <a:lnTo>
                      <a:pt x="18" y="22"/>
                    </a:lnTo>
                    <a:lnTo>
                      <a:pt x="20" y="22"/>
                    </a:lnTo>
                    <a:lnTo>
                      <a:pt x="22" y="22"/>
                    </a:lnTo>
                    <a:lnTo>
                      <a:pt x="24" y="22"/>
                    </a:lnTo>
                    <a:lnTo>
                      <a:pt x="26" y="20"/>
                    </a:lnTo>
                    <a:lnTo>
                      <a:pt x="26" y="22"/>
                    </a:lnTo>
                    <a:lnTo>
                      <a:pt x="26" y="24"/>
                    </a:lnTo>
                    <a:lnTo>
                      <a:pt x="26" y="26"/>
                    </a:lnTo>
                    <a:lnTo>
                      <a:pt x="26" y="30"/>
                    </a:lnTo>
                    <a:lnTo>
                      <a:pt x="24" y="32"/>
                    </a:lnTo>
                    <a:lnTo>
                      <a:pt x="24" y="34"/>
                    </a:lnTo>
                    <a:lnTo>
                      <a:pt x="24" y="36"/>
                    </a:lnTo>
                    <a:lnTo>
                      <a:pt x="24" y="38"/>
                    </a:lnTo>
                    <a:lnTo>
                      <a:pt x="24" y="42"/>
                    </a:lnTo>
                    <a:lnTo>
                      <a:pt x="22" y="42"/>
                    </a:lnTo>
                    <a:lnTo>
                      <a:pt x="20" y="40"/>
                    </a:lnTo>
                    <a:lnTo>
                      <a:pt x="20" y="42"/>
                    </a:lnTo>
                    <a:lnTo>
                      <a:pt x="18" y="40"/>
                    </a:lnTo>
                    <a:lnTo>
                      <a:pt x="16" y="40"/>
                    </a:lnTo>
                    <a:lnTo>
                      <a:pt x="14" y="44"/>
                    </a:lnTo>
                    <a:lnTo>
                      <a:pt x="16" y="44"/>
                    </a:lnTo>
                    <a:lnTo>
                      <a:pt x="16" y="46"/>
                    </a:lnTo>
                    <a:lnTo>
                      <a:pt x="18" y="48"/>
                    </a:lnTo>
                    <a:lnTo>
                      <a:pt x="18" y="48"/>
                    </a:lnTo>
                    <a:lnTo>
                      <a:pt x="20" y="50"/>
                    </a:lnTo>
                    <a:lnTo>
                      <a:pt x="22" y="48"/>
                    </a:lnTo>
                    <a:lnTo>
                      <a:pt x="24" y="50"/>
                    </a:lnTo>
                    <a:lnTo>
                      <a:pt x="26" y="50"/>
                    </a:lnTo>
                    <a:lnTo>
                      <a:pt x="26" y="50"/>
                    </a:lnTo>
                    <a:lnTo>
                      <a:pt x="28" y="48"/>
                    </a:lnTo>
                    <a:lnTo>
                      <a:pt x="28" y="46"/>
                    </a:lnTo>
                    <a:lnTo>
                      <a:pt x="28" y="46"/>
                    </a:lnTo>
                    <a:lnTo>
                      <a:pt x="32" y="48"/>
                    </a:lnTo>
                    <a:lnTo>
                      <a:pt x="34" y="48"/>
                    </a:lnTo>
                    <a:lnTo>
                      <a:pt x="36" y="46"/>
                    </a:lnTo>
                    <a:lnTo>
                      <a:pt x="38" y="46"/>
                    </a:lnTo>
                    <a:lnTo>
                      <a:pt x="38" y="42"/>
                    </a:lnTo>
                    <a:lnTo>
                      <a:pt x="40" y="40"/>
                    </a:lnTo>
                    <a:lnTo>
                      <a:pt x="42" y="42"/>
                    </a:lnTo>
                    <a:lnTo>
                      <a:pt x="44" y="40"/>
                    </a:lnTo>
                    <a:lnTo>
                      <a:pt x="38" y="34"/>
                    </a:lnTo>
                    <a:lnTo>
                      <a:pt x="36" y="32"/>
                    </a:lnTo>
                    <a:lnTo>
                      <a:pt x="36" y="30"/>
                    </a:lnTo>
                    <a:lnTo>
                      <a:pt x="38" y="26"/>
                    </a:lnTo>
                    <a:lnTo>
                      <a:pt x="40" y="28"/>
                    </a:lnTo>
                    <a:lnTo>
                      <a:pt x="42" y="30"/>
                    </a:lnTo>
                    <a:lnTo>
                      <a:pt x="44" y="32"/>
                    </a:lnTo>
                    <a:lnTo>
                      <a:pt x="46" y="36"/>
                    </a:lnTo>
                    <a:lnTo>
                      <a:pt x="50" y="36"/>
                    </a:lnTo>
                    <a:lnTo>
                      <a:pt x="52" y="36"/>
                    </a:lnTo>
                    <a:lnTo>
                      <a:pt x="52" y="40"/>
                    </a:lnTo>
                    <a:lnTo>
                      <a:pt x="54" y="40"/>
                    </a:lnTo>
                    <a:lnTo>
                      <a:pt x="56" y="40"/>
                    </a:lnTo>
                    <a:lnTo>
                      <a:pt x="58" y="38"/>
                    </a:lnTo>
                    <a:lnTo>
                      <a:pt x="60" y="36"/>
                    </a:lnTo>
                    <a:lnTo>
                      <a:pt x="62" y="34"/>
                    </a:lnTo>
                    <a:lnTo>
                      <a:pt x="60" y="32"/>
                    </a:lnTo>
                    <a:lnTo>
                      <a:pt x="58" y="32"/>
                    </a:lnTo>
                    <a:lnTo>
                      <a:pt x="58" y="30"/>
                    </a:lnTo>
                    <a:lnTo>
                      <a:pt x="60" y="26"/>
                    </a:lnTo>
                    <a:lnTo>
                      <a:pt x="60" y="24"/>
                    </a:lnTo>
                    <a:lnTo>
                      <a:pt x="60" y="22"/>
                    </a:lnTo>
                    <a:lnTo>
                      <a:pt x="60" y="20"/>
                    </a:lnTo>
                    <a:lnTo>
                      <a:pt x="56" y="20"/>
                    </a:lnTo>
                    <a:lnTo>
                      <a:pt x="56" y="22"/>
                    </a:lnTo>
                    <a:lnTo>
                      <a:pt x="54" y="24"/>
                    </a:lnTo>
                    <a:lnTo>
                      <a:pt x="54" y="26"/>
                    </a:lnTo>
                    <a:lnTo>
                      <a:pt x="52" y="22"/>
                    </a:lnTo>
                    <a:lnTo>
                      <a:pt x="52" y="20"/>
                    </a:lnTo>
                    <a:lnTo>
                      <a:pt x="52" y="18"/>
                    </a:lnTo>
                    <a:lnTo>
                      <a:pt x="50" y="18"/>
                    </a:lnTo>
                    <a:lnTo>
                      <a:pt x="50" y="16"/>
                    </a:lnTo>
                    <a:lnTo>
                      <a:pt x="48" y="16"/>
                    </a:lnTo>
                    <a:lnTo>
                      <a:pt x="46" y="14"/>
                    </a:lnTo>
                    <a:lnTo>
                      <a:pt x="46" y="12"/>
                    </a:lnTo>
                    <a:lnTo>
                      <a:pt x="44" y="14"/>
                    </a:lnTo>
                    <a:lnTo>
                      <a:pt x="38" y="12"/>
                    </a:lnTo>
                    <a:lnTo>
                      <a:pt x="36" y="10"/>
                    </a:lnTo>
                    <a:lnTo>
                      <a:pt x="38" y="8"/>
                    </a:lnTo>
                    <a:lnTo>
                      <a:pt x="36" y="2"/>
                    </a:lnTo>
                    <a:lnTo>
                      <a:pt x="38" y="2"/>
                    </a:lnTo>
                    <a:lnTo>
                      <a:pt x="42" y="2"/>
                    </a:lnTo>
                    <a:lnTo>
                      <a:pt x="42" y="0"/>
                    </a:lnTo>
                    <a:lnTo>
                      <a:pt x="50" y="8"/>
                    </a:lnTo>
                    <a:lnTo>
                      <a:pt x="50" y="8"/>
                    </a:lnTo>
                    <a:lnTo>
                      <a:pt x="50" y="8"/>
                    </a:lnTo>
                    <a:close/>
                  </a:path>
                </a:pathLst>
              </a:custGeom>
              <a:grpFill/>
              <a:ln w="3175" cmpd="sng">
                <a:solidFill>
                  <a:srgbClr val="000000"/>
                </a:solidFill>
                <a:round/>
                <a:headEnd/>
                <a:tailEnd/>
              </a:ln>
            </p:spPr>
            <p:txBody>
              <a:bodyPr/>
              <a:lstStyle/>
              <a:p>
                <a:endParaRPr lang="en-US" sz="2600" dirty="0"/>
              </a:p>
            </p:txBody>
          </p:sp>
          <p:sp>
            <p:nvSpPr>
              <p:cNvPr id="1204" name="Freeform 422"/>
              <p:cNvSpPr>
                <a:spLocks/>
              </p:cNvSpPr>
              <p:nvPr/>
            </p:nvSpPr>
            <p:spPr bwMode="auto">
              <a:xfrm>
                <a:off x="4152" y="4085"/>
                <a:ext cx="6" cy="22"/>
              </a:xfrm>
              <a:custGeom>
                <a:avLst/>
                <a:gdLst>
                  <a:gd name="T0" fmla="*/ 0 w 6"/>
                  <a:gd name="T1" fmla="*/ 8 h 22"/>
                  <a:gd name="T2" fmla="*/ 0 w 6"/>
                  <a:gd name="T3" fmla="*/ 6 h 22"/>
                  <a:gd name="T4" fmla="*/ 0 w 6"/>
                  <a:gd name="T5" fmla="*/ 4 h 22"/>
                  <a:gd name="T6" fmla="*/ 0 w 6"/>
                  <a:gd name="T7" fmla="*/ 2 h 22"/>
                  <a:gd name="T8" fmla="*/ 0 w 6"/>
                  <a:gd name="T9" fmla="*/ 0 h 22"/>
                  <a:gd name="T10" fmla="*/ 2 w 6"/>
                  <a:gd name="T11" fmla="*/ 2 h 22"/>
                  <a:gd name="T12" fmla="*/ 4 w 6"/>
                  <a:gd name="T13" fmla="*/ 10 h 22"/>
                  <a:gd name="T14" fmla="*/ 6 w 6"/>
                  <a:gd name="T15" fmla="*/ 12 h 22"/>
                  <a:gd name="T16" fmla="*/ 6 w 6"/>
                  <a:gd name="T17" fmla="*/ 14 h 22"/>
                  <a:gd name="T18" fmla="*/ 6 w 6"/>
                  <a:gd name="T19" fmla="*/ 18 h 22"/>
                  <a:gd name="T20" fmla="*/ 6 w 6"/>
                  <a:gd name="T21" fmla="*/ 20 h 22"/>
                  <a:gd name="T22" fmla="*/ 4 w 6"/>
                  <a:gd name="T23" fmla="*/ 22 h 22"/>
                  <a:gd name="T24" fmla="*/ 2 w 6"/>
                  <a:gd name="T25" fmla="*/ 20 h 22"/>
                  <a:gd name="T26" fmla="*/ 0 w 6"/>
                  <a:gd name="T27" fmla="*/ 18 h 22"/>
                  <a:gd name="T28" fmla="*/ 0 w 6"/>
                  <a:gd name="T29" fmla="*/ 16 h 22"/>
                  <a:gd name="T30" fmla="*/ 0 w 6"/>
                  <a:gd name="T31" fmla="*/ 10 h 22"/>
                  <a:gd name="T32" fmla="*/ 0 w 6"/>
                  <a:gd name="T33" fmla="*/ 8 h 22"/>
                  <a:gd name="T34" fmla="*/ 0 w 6"/>
                  <a:gd name="T35" fmla="*/ 8 h 22"/>
                  <a:gd name="T36" fmla="*/ 0 w 6"/>
                  <a:gd name="T3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22">
                    <a:moveTo>
                      <a:pt x="0" y="8"/>
                    </a:moveTo>
                    <a:lnTo>
                      <a:pt x="0" y="6"/>
                    </a:lnTo>
                    <a:lnTo>
                      <a:pt x="0" y="4"/>
                    </a:lnTo>
                    <a:lnTo>
                      <a:pt x="0" y="2"/>
                    </a:lnTo>
                    <a:lnTo>
                      <a:pt x="0" y="0"/>
                    </a:lnTo>
                    <a:lnTo>
                      <a:pt x="2" y="2"/>
                    </a:lnTo>
                    <a:lnTo>
                      <a:pt x="4" y="10"/>
                    </a:lnTo>
                    <a:lnTo>
                      <a:pt x="6" y="12"/>
                    </a:lnTo>
                    <a:lnTo>
                      <a:pt x="6" y="14"/>
                    </a:lnTo>
                    <a:lnTo>
                      <a:pt x="6" y="18"/>
                    </a:lnTo>
                    <a:lnTo>
                      <a:pt x="6" y="20"/>
                    </a:lnTo>
                    <a:lnTo>
                      <a:pt x="4" y="22"/>
                    </a:lnTo>
                    <a:lnTo>
                      <a:pt x="2" y="20"/>
                    </a:lnTo>
                    <a:lnTo>
                      <a:pt x="0" y="18"/>
                    </a:lnTo>
                    <a:lnTo>
                      <a:pt x="0" y="16"/>
                    </a:lnTo>
                    <a:lnTo>
                      <a:pt x="0" y="10"/>
                    </a:lnTo>
                    <a:lnTo>
                      <a:pt x="0" y="8"/>
                    </a:lnTo>
                    <a:lnTo>
                      <a:pt x="0" y="8"/>
                    </a:lnTo>
                    <a:lnTo>
                      <a:pt x="0" y="8"/>
                    </a:lnTo>
                    <a:close/>
                  </a:path>
                </a:pathLst>
              </a:custGeom>
              <a:grpFill/>
              <a:ln w="3175" cmpd="sng">
                <a:solidFill>
                  <a:srgbClr val="000000"/>
                </a:solidFill>
                <a:round/>
                <a:headEnd/>
                <a:tailEnd/>
              </a:ln>
            </p:spPr>
            <p:txBody>
              <a:bodyPr/>
              <a:lstStyle/>
              <a:p>
                <a:endParaRPr lang="en-US" sz="2600" dirty="0"/>
              </a:p>
            </p:txBody>
          </p:sp>
          <p:sp>
            <p:nvSpPr>
              <p:cNvPr id="1205" name="Freeform 423"/>
              <p:cNvSpPr>
                <a:spLocks/>
              </p:cNvSpPr>
              <p:nvPr/>
            </p:nvSpPr>
            <p:spPr bwMode="auto">
              <a:xfrm>
                <a:off x="4116" y="4087"/>
                <a:ext cx="16" cy="24"/>
              </a:xfrm>
              <a:custGeom>
                <a:avLst/>
                <a:gdLst>
                  <a:gd name="T0" fmla="*/ 10 w 16"/>
                  <a:gd name="T1" fmla="*/ 24 h 24"/>
                  <a:gd name="T2" fmla="*/ 8 w 16"/>
                  <a:gd name="T3" fmla="*/ 20 h 24"/>
                  <a:gd name="T4" fmla="*/ 6 w 16"/>
                  <a:gd name="T5" fmla="*/ 18 h 24"/>
                  <a:gd name="T6" fmla="*/ 2 w 16"/>
                  <a:gd name="T7" fmla="*/ 16 h 24"/>
                  <a:gd name="T8" fmla="*/ 0 w 16"/>
                  <a:gd name="T9" fmla="*/ 14 h 24"/>
                  <a:gd name="T10" fmla="*/ 0 w 16"/>
                  <a:gd name="T11" fmla="*/ 12 h 24"/>
                  <a:gd name="T12" fmla="*/ 0 w 16"/>
                  <a:gd name="T13" fmla="*/ 8 h 24"/>
                  <a:gd name="T14" fmla="*/ 2 w 16"/>
                  <a:gd name="T15" fmla="*/ 10 h 24"/>
                  <a:gd name="T16" fmla="*/ 4 w 16"/>
                  <a:gd name="T17" fmla="*/ 6 h 24"/>
                  <a:gd name="T18" fmla="*/ 6 w 16"/>
                  <a:gd name="T19" fmla="*/ 4 h 24"/>
                  <a:gd name="T20" fmla="*/ 6 w 16"/>
                  <a:gd name="T21" fmla="*/ 2 h 24"/>
                  <a:gd name="T22" fmla="*/ 8 w 16"/>
                  <a:gd name="T23" fmla="*/ 0 h 24"/>
                  <a:gd name="T24" fmla="*/ 10 w 16"/>
                  <a:gd name="T25" fmla="*/ 0 h 24"/>
                  <a:gd name="T26" fmla="*/ 12 w 16"/>
                  <a:gd name="T27" fmla="*/ 2 h 24"/>
                  <a:gd name="T28" fmla="*/ 14 w 16"/>
                  <a:gd name="T29" fmla="*/ 6 h 24"/>
                  <a:gd name="T30" fmla="*/ 14 w 16"/>
                  <a:gd name="T31" fmla="*/ 8 h 24"/>
                  <a:gd name="T32" fmla="*/ 14 w 16"/>
                  <a:gd name="T33" fmla="*/ 10 h 24"/>
                  <a:gd name="T34" fmla="*/ 16 w 16"/>
                  <a:gd name="T35" fmla="*/ 12 h 24"/>
                  <a:gd name="T36" fmla="*/ 16 w 16"/>
                  <a:gd name="T37" fmla="*/ 16 h 24"/>
                  <a:gd name="T38" fmla="*/ 16 w 16"/>
                  <a:gd name="T39" fmla="*/ 18 h 24"/>
                  <a:gd name="T40" fmla="*/ 16 w 16"/>
                  <a:gd name="T41" fmla="*/ 20 h 24"/>
                  <a:gd name="T42" fmla="*/ 14 w 16"/>
                  <a:gd name="T43" fmla="*/ 22 h 24"/>
                  <a:gd name="T44" fmla="*/ 12 w 16"/>
                  <a:gd name="T45" fmla="*/ 24 h 24"/>
                  <a:gd name="T46" fmla="*/ 10 w 16"/>
                  <a:gd name="T47" fmla="*/ 24 h 24"/>
                  <a:gd name="T48" fmla="*/ 10 w 16"/>
                  <a:gd name="T49" fmla="*/ 24 h 24"/>
                  <a:gd name="T50" fmla="*/ 10 w 16"/>
                  <a:gd name="T5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4">
                    <a:moveTo>
                      <a:pt x="10" y="24"/>
                    </a:moveTo>
                    <a:lnTo>
                      <a:pt x="8" y="20"/>
                    </a:lnTo>
                    <a:lnTo>
                      <a:pt x="6" y="18"/>
                    </a:lnTo>
                    <a:lnTo>
                      <a:pt x="2" y="16"/>
                    </a:lnTo>
                    <a:lnTo>
                      <a:pt x="0" y="14"/>
                    </a:lnTo>
                    <a:lnTo>
                      <a:pt x="0" y="12"/>
                    </a:lnTo>
                    <a:lnTo>
                      <a:pt x="0" y="8"/>
                    </a:lnTo>
                    <a:lnTo>
                      <a:pt x="2" y="10"/>
                    </a:lnTo>
                    <a:lnTo>
                      <a:pt x="4" y="6"/>
                    </a:lnTo>
                    <a:lnTo>
                      <a:pt x="6" y="4"/>
                    </a:lnTo>
                    <a:lnTo>
                      <a:pt x="6" y="2"/>
                    </a:lnTo>
                    <a:lnTo>
                      <a:pt x="8" y="0"/>
                    </a:lnTo>
                    <a:lnTo>
                      <a:pt x="10" y="0"/>
                    </a:lnTo>
                    <a:lnTo>
                      <a:pt x="12" y="2"/>
                    </a:lnTo>
                    <a:lnTo>
                      <a:pt x="14" y="6"/>
                    </a:lnTo>
                    <a:lnTo>
                      <a:pt x="14" y="8"/>
                    </a:lnTo>
                    <a:lnTo>
                      <a:pt x="14" y="10"/>
                    </a:lnTo>
                    <a:lnTo>
                      <a:pt x="16" y="12"/>
                    </a:lnTo>
                    <a:lnTo>
                      <a:pt x="16" y="16"/>
                    </a:lnTo>
                    <a:lnTo>
                      <a:pt x="16" y="18"/>
                    </a:lnTo>
                    <a:lnTo>
                      <a:pt x="16" y="20"/>
                    </a:lnTo>
                    <a:lnTo>
                      <a:pt x="14" y="22"/>
                    </a:lnTo>
                    <a:lnTo>
                      <a:pt x="12" y="24"/>
                    </a:lnTo>
                    <a:lnTo>
                      <a:pt x="10" y="24"/>
                    </a:lnTo>
                    <a:lnTo>
                      <a:pt x="10" y="24"/>
                    </a:lnTo>
                    <a:lnTo>
                      <a:pt x="10" y="24"/>
                    </a:lnTo>
                    <a:close/>
                  </a:path>
                </a:pathLst>
              </a:custGeom>
              <a:grpFill/>
              <a:ln w="3175" cmpd="sng">
                <a:solidFill>
                  <a:srgbClr val="000000"/>
                </a:solidFill>
                <a:round/>
                <a:headEnd/>
                <a:tailEnd/>
              </a:ln>
            </p:spPr>
            <p:txBody>
              <a:bodyPr/>
              <a:lstStyle/>
              <a:p>
                <a:endParaRPr lang="en-US" sz="2600" dirty="0"/>
              </a:p>
            </p:txBody>
          </p:sp>
          <p:sp>
            <p:nvSpPr>
              <p:cNvPr id="1206" name="Freeform 424"/>
              <p:cNvSpPr>
                <a:spLocks/>
              </p:cNvSpPr>
              <p:nvPr/>
            </p:nvSpPr>
            <p:spPr bwMode="auto">
              <a:xfrm>
                <a:off x="4014" y="4087"/>
                <a:ext cx="16" cy="10"/>
              </a:xfrm>
              <a:custGeom>
                <a:avLst/>
                <a:gdLst>
                  <a:gd name="T0" fmla="*/ 14 w 16"/>
                  <a:gd name="T1" fmla="*/ 4 h 10"/>
                  <a:gd name="T2" fmla="*/ 16 w 16"/>
                  <a:gd name="T3" fmla="*/ 6 h 10"/>
                  <a:gd name="T4" fmla="*/ 16 w 16"/>
                  <a:gd name="T5" fmla="*/ 8 h 10"/>
                  <a:gd name="T6" fmla="*/ 14 w 16"/>
                  <a:gd name="T7" fmla="*/ 10 h 10"/>
                  <a:gd name="T8" fmla="*/ 10 w 16"/>
                  <a:gd name="T9" fmla="*/ 8 h 10"/>
                  <a:gd name="T10" fmla="*/ 6 w 16"/>
                  <a:gd name="T11" fmla="*/ 8 h 10"/>
                  <a:gd name="T12" fmla="*/ 4 w 16"/>
                  <a:gd name="T13" fmla="*/ 8 h 10"/>
                  <a:gd name="T14" fmla="*/ 0 w 16"/>
                  <a:gd name="T15" fmla="*/ 4 h 10"/>
                  <a:gd name="T16" fmla="*/ 0 w 16"/>
                  <a:gd name="T17" fmla="*/ 0 h 10"/>
                  <a:gd name="T18" fmla="*/ 2 w 16"/>
                  <a:gd name="T19" fmla="*/ 0 h 10"/>
                  <a:gd name="T20" fmla="*/ 6 w 16"/>
                  <a:gd name="T21" fmla="*/ 2 h 10"/>
                  <a:gd name="T22" fmla="*/ 8 w 16"/>
                  <a:gd name="T23" fmla="*/ 4 h 10"/>
                  <a:gd name="T24" fmla="*/ 10 w 16"/>
                  <a:gd name="T25" fmla="*/ 4 h 10"/>
                  <a:gd name="T26" fmla="*/ 12 w 16"/>
                  <a:gd name="T27" fmla="*/ 4 h 10"/>
                  <a:gd name="T28" fmla="*/ 14 w 16"/>
                  <a:gd name="T29" fmla="*/ 4 h 10"/>
                  <a:gd name="T30" fmla="*/ 14 w 16"/>
                  <a:gd name="T31" fmla="*/ 4 h 10"/>
                  <a:gd name="T32" fmla="*/ 14 w 16"/>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0">
                    <a:moveTo>
                      <a:pt x="14" y="4"/>
                    </a:moveTo>
                    <a:lnTo>
                      <a:pt x="16" y="6"/>
                    </a:lnTo>
                    <a:lnTo>
                      <a:pt x="16" y="8"/>
                    </a:lnTo>
                    <a:lnTo>
                      <a:pt x="14" y="10"/>
                    </a:lnTo>
                    <a:lnTo>
                      <a:pt x="10" y="8"/>
                    </a:lnTo>
                    <a:lnTo>
                      <a:pt x="6" y="8"/>
                    </a:lnTo>
                    <a:lnTo>
                      <a:pt x="4" y="8"/>
                    </a:lnTo>
                    <a:lnTo>
                      <a:pt x="0" y="4"/>
                    </a:lnTo>
                    <a:lnTo>
                      <a:pt x="0" y="0"/>
                    </a:lnTo>
                    <a:lnTo>
                      <a:pt x="2" y="0"/>
                    </a:lnTo>
                    <a:lnTo>
                      <a:pt x="6" y="2"/>
                    </a:lnTo>
                    <a:lnTo>
                      <a:pt x="8" y="4"/>
                    </a:lnTo>
                    <a:lnTo>
                      <a:pt x="10" y="4"/>
                    </a:lnTo>
                    <a:lnTo>
                      <a:pt x="12" y="4"/>
                    </a:lnTo>
                    <a:lnTo>
                      <a:pt x="14" y="4"/>
                    </a:lnTo>
                    <a:lnTo>
                      <a:pt x="14" y="4"/>
                    </a:lnTo>
                    <a:lnTo>
                      <a:pt x="14" y="4"/>
                    </a:lnTo>
                    <a:close/>
                  </a:path>
                </a:pathLst>
              </a:custGeom>
              <a:grpFill/>
              <a:ln w="3175" cmpd="sng">
                <a:solidFill>
                  <a:srgbClr val="000000"/>
                </a:solidFill>
                <a:round/>
                <a:headEnd/>
                <a:tailEnd/>
              </a:ln>
            </p:spPr>
            <p:txBody>
              <a:bodyPr/>
              <a:lstStyle/>
              <a:p>
                <a:endParaRPr lang="en-US" sz="2600" dirty="0"/>
              </a:p>
            </p:txBody>
          </p:sp>
          <p:sp>
            <p:nvSpPr>
              <p:cNvPr id="1207" name="Freeform 425"/>
              <p:cNvSpPr>
                <a:spLocks/>
              </p:cNvSpPr>
              <p:nvPr/>
            </p:nvSpPr>
            <p:spPr bwMode="auto">
              <a:xfrm>
                <a:off x="4212" y="4091"/>
                <a:ext cx="20" cy="16"/>
              </a:xfrm>
              <a:custGeom>
                <a:avLst/>
                <a:gdLst>
                  <a:gd name="T0" fmla="*/ 2 w 20"/>
                  <a:gd name="T1" fmla="*/ 16 h 16"/>
                  <a:gd name="T2" fmla="*/ 0 w 20"/>
                  <a:gd name="T3" fmla="*/ 14 h 16"/>
                  <a:gd name="T4" fmla="*/ 0 w 20"/>
                  <a:gd name="T5" fmla="*/ 12 h 16"/>
                  <a:gd name="T6" fmla="*/ 2 w 20"/>
                  <a:gd name="T7" fmla="*/ 10 h 16"/>
                  <a:gd name="T8" fmla="*/ 6 w 20"/>
                  <a:gd name="T9" fmla="*/ 8 h 16"/>
                  <a:gd name="T10" fmla="*/ 8 w 20"/>
                  <a:gd name="T11" fmla="*/ 4 h 16"/>
                  <a:gd name="T12" fmla="*/ 12 w 20"/>
                  <a:gd name="T13" fmla="*/ 2 h 16"/>
                  <a:gd name="T14" fmla="*/ 18 w 20"/>
                  <a:gd name="T15" fmla="*/ 0 h 16"/>
                  <a:gd name="T16" fmla="*/ 20 w 20"/>
                  <a:gd name="T17" fmla="*/ 0 h 16"/>
                  <a:gd name="T18" fmla="*/ 20 w 20"/>
                  <a:gd name="T19" fmla="*/ 2 h 16"/>
                  <a:gd name="T20" fmla="*/ 18 w 20"/>
                  <a:gd name="T21" fmla="*/ 6 h 16"/>
                  <a:gd name="T22" fmla="*/ 10 w 20"/>
                  <a:gd name="T23" fmla="*/ 12 h 16"/>
                  <a:gd name="T24" fmla="*/ 2 w 20"/>
                  <a:gd name="T25" fmla="*/ 16 h 16"/>
                  <a:gd name="T26" fmla="*/ 2 w 20"/>
                  <a:gd name="T27" fmla="*/ 16 h 16"/>
                  <a:gd name="T28" fmla="*/ 2 w 20"/>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6">
                    <a:moveTo>
                      <a:pt x="2" y="16"/>
                    </a:moveTo>
                    <a:lnTo>
                      <a:pt x="0" y="14"/>
                    </a:lnTo>
                    <a:lnTo>
                      <a:pt x="0" y="12"/>
                    </a:lnTo>
                    <a:lnTo>
                      <a:pt x="2" y="10"/>
                    </a:lnTo>
                    <a:lnTo>
                      <a:pt x="6" y="8"/>
                    </a:lnTo>
                    <a:lnTo>
                      <a:pt x="8" y="4"/>
                    </a:lnTo>
                    <a:lnTo>
                      <a:pt x="12" y="2"/>
                    </a:lnTo>
                    <a:lnTo>
                      <a:pt x="18" y="0"/>
                    </a:lnTo>
                    <a:lnTo>
                      <a:pt x="20" y="0"/>
                    </a:lnTo>
                    <a:lnTo>
                      <a:pt x="20" y="2"/>
                    </a:lnTo>
                    <a:lnTo>
                      <a:pt x="18" y="6"/>
                    </a:lnTo>
                    <a:lnTo>
                      <a:pt x="10" y="12"/>
                    </a:lnTo>
                    <a:lnTo>
                      <a:pt x="2" y="16"/>
                    </a:lnTo>
                    <a:lnTo>
                      <a:pt x="2" y="16"/>
                    </a:lnTo>
                    <a:lnTo>
                      <a:pt x="2" y="16"/>
                    </a:lnTo>
                    <a:close/>
                  </a:path>
                </a:pathLst>
              </a:custGeom>
              <a:grpFill/>
              <a:ln w="3175" cmpd="sng">
                <a:solidFill>
                  <a:srgbClr val="000000"/>
                </a:solidFill>
                <a:round/>
                <a:headEnd/>
                <a:tailEnd/>
              </a:ln>
            </p:spPr>
            <p:txBody>
              <a:bodyPr/>
              <a:lstStyle/>
              <a:p>
                <a:endParaRPr lang="en-US" sz="2600" dirty="0"/>
              </a:p>
            </p:txBody>
          </p:sp>
          <p:sp>
            <p:nvSpPr>
              <p:cNvPr id="1208" name="Freeform 426"/>
              <p:cNvSpPr>
                <a:spLocks/>
              </p:cNvSpPr>
              <p:nvPr/>
            </p:nvSpPr>
            <p:spPr bwMode="auto">
              <a:xfrm>
                <a:off x="4136" y="4095"/>
                <a:ext cx="12" cy="16"/>
              </a:xfrm>
              <a:custGeom>
                <a:avLst/>
                <a:gdLst>
                  <a:gd name="T0" fmla="*/ 6 w 12"/>
                  <a:gd name="T1" fmla="*/ 16 h 16"/>
                  <a:gd name="T2" fmla="*/ 4 w 12"/>
                  <a:gd name="T3" fmla="*/ 16 h 16"/>
                  <a:gd name="T4" fmla="*/ 2 w 12"/>
                  <a:gd name="T5" fmla="*/ 16 h 16"/>
                  <a:gd name="T6" fmla="*/ 0 w 12"/>
                  <a:gd name="T7" fmla="*/ 14 h 16"/>
                  <a:gd name="T8" fmla="*/ 0 w 12"/>
                  <a:gd name="T9" fmla="*/ 12 h 16"/>
                  <a:gd name="T10" fmla="*/ 2 w 12"/>
                  <a:gd name="T11" fmla="*/ 10 h 16"/>
                  <a:gd name="T12" fmla="*/ 2 w 12"/>
                  <a:gd name="T13" fmla="*/ 8 h 16"/>
                  <a:gd name="T14" fmla="*/ 2 w 12"/>
                  <a:gd name="T15" fmla="*/ 4 h 16"/>
                  <a:gd name="T16" fmla="*/ 2 w 12"/>
                  <a:gd name="T17" fmla="*/ 2 h 16"/>
                  <a:gd name="T18" fmla="*/ 4 w 12"/>
                  <a:gd name="T19" fmla="*/ 0 h 16"/>
                  <a:gd name="T20" fmla="*/ 6 w 12"/>
                  <a:gd name="T21" fmla="*/ 0 h 16"/>
                  <a:gd name="T22" fmla="*/ 10 w 12"/>
                  <a:gd name="T23" fmla="*/ 2 h 16"/>
                  <a:gd name="T24" fmla="*/ 12 w 12"/>
                  <a:gd name="T25" fmla="*/ 6 h 16"/>
                  <a:gd name="T26" fmla="*/ 12 w 12"/>
                  <a:gd name="T27" fmla="*/ 8 h 16"/>
                  <a:gd name="T28" fmla="*/ 12 w 12"/>
                  <a:gd name="T29" fmla="*/ 10 h 16"/>
                  <a:gd name="T30" fmla="*/ 12 w 12"/>
                  <a:gd name="T31" fmla="*/ 12 h 16"/>
                  <a:gd name="T32" fmla="*/ 12 w 12"/>
                  <a:gd name="T33" fmla="*/ 14 h 16"/>
                  <a:gd name="T34" fmla="*/ 8 w 12"/>
                  <a:gd name="T35" fmla="*/ 16 h 16"/>
                  <a:gd name="T36" fmla="*/ 6 w 12"/>
                  <a:gd name="T37" fmla="*/ 16 h 16"/>
                  <a:gd name="T38" fmla="*/ 6 w 12"/>
                  <a:gd name="T39" fmla="*/ 16 h 16"/>
                  <a:gd name="T40" fmla="*/ 6 w 12"/>
                  <a:gd name="T41" fmla="*/ 16 h 16"/>
                  <a:gd name="T42" fmla="*/ 6 w 12"/>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6">
                    <a:moveTo>
                      <a:pt x="6" y="16"/>
                    </a:moveTo>
                    <a:lnTo>
                      <a:pt x="4" y="16"/>
                    </a:lnTo>
                    <a:lnTo>
                      <a:pt x="2" y="16"/>
                    </a:lnTo>
                    <a:lnTo>
                      <a:pt x="0" y="14"/>
                    </a:lnTo>
                    <a:lnTo>
                      <a:pt x="0" y="12"/>
                    </a:lnTo>
                    <a:lnTo>
                      <a:pt x="2" y="10"/>
                    </a:lnTo>
                    <a:lnTo>
                      <a:pt x="2" y="8"/>
                    </a:lnTo>
                    <a:lnTo>
                      <a:pt x="2" y="4"/>
                    </a:lnTo>
                    <a:lnTo>
                      <a:pt x="2" y="2"/>
                    </a:lnTo>
                    <a:lnTo>
                      <a:pt x="4" y="0"/>
                    </a:lnTo>
                    <a:lnTo>
                      <a:pt x="6" y="0"/>
                    </a:lnTo>
                    <a:lnTo>
                      <a:pt x="10" y="2"/>
                    </a:lnTo>
                    <a:lnTo>
                      <a:pt x="12" y="6"/>
                    </a:lnTo>
                    <a:lnTo>
                      <a:pt x="12" y="8"/>
                    </a:lnTo>
                    <a:lnTo>
                      <a:pt x="12" y="10"/>
                    </a:lnTo>
                    <a:lnTo>
                      <a:pt x="12" y="12"/>
                    </a:lnTo>
                    <a:lnTo>
                      <a:pt x="12" y="14"/>
                    </a:lnTo>
                    <a:lnTo>
                      <a:pt x="8" y="16"/>
                    </a:lnTo>
                    <a:lnTo>
                      <a:pt x="6" y="16"/>
                    </a:lnTo>
                    <a:lnTo>
                      <a:pt x="6" y="16"/>
                    </a:lnTo>
                    <a:lnTo>
                      <a:pt x="6" y="16"/>
                    </a:lnTo>
                    <a:lnTo>
                      <a:pt x="6" y="16"/>
                    </a:lnTo>
                    <a:close/>
                  </a:path>
                </a:pathLst>
              </a:custGeom>
              <a:grpFill/>
              <a:ln w="3175" cmpd="sng">
                <a:solidFill>
                  <a:srgbClr val="000000"/>
                </a:solidFill>
                <a:round/>
                <a:headEnd/>
                <a:tailEnd/>
              </a:ln>
            </p:spPr>
            <p:txBody>
              <a:bodyPr/>
              <a:lstStyle/>
              <a:p>
                <a:endParaRPr lang="en-US" sz="2600" dirty="0"/>
              </a:p>
            </p:txBody>
          </p:sp>
          <p:sp>
            <p:nvSpPr>
              <p:cNvPr id="1209" name="Freeform 427"/>
              <p:cNvSpPr>
                <a:spLocks/>
              </p:cNvSpPr>
              <p:nvPr/>
            </p:nvSpPr>
            <p:spPr bwMode="auto">
              <a:xfrm>
                <a:off x="4192" y="4103"/>
                <a:ext cx="14" cy="8"/>
              </a:xfrm>
              <a:custGeom>
                <a:avLst/>
                <a:gdLst>
                  <a:gd name="T0" fmla="*/ 2 w 14"/>
                  <a:gd name="T1" fmla="*/ 8 h 8"/>
                  <a:gd name="T2" fmla="*/ 0 w 14"/>
                  <a:gd name="T3" fmla="*/ 6 h 8"/>
                  <a:gd name="T4" fmla="*/ 0 w 14"/>
                  <a:gd name="T5" fmla="*/ 4 h 8"/>
                  <a:gd name="T6" fmla="*/ 2 w 14"/>
                  <a:gd name="T7" fmla="*/ 2 h 8"/>
                  <a:gd name="T8" fmla="*/ 6 w 14"/>
                  <a:gd name="T9" fmla="*/ 2 h 8"/>
                  <a:gd name="T10" fmla="*/ 8 w 14"/>
                  <a:gd name="T11" fmla="*/ 2 h 8"/>
                  <a:gd name="T12" fmla="*/ 10 w 14"/>
                  <a:gd name="T13" fmla="*/ 0 h 8"/>
                  <a:gd name="T14" fmla="*/ 12 w 14"/>
                  <a:gd name="T15" fmla="*/ 0 h 8"/>
                  <a:gd name="T16" fmla="*/ 14 w 14"/>
                  <a:gd name="T17" fmla="*/ 2 h 8"/>
                  <a:gd name="T18" fmla="*/ 12 w 14"/>
                  <a:gd name="T19" fmla="*/ 6 h 8"/>
                  <a:gd name="T20" fmla="*/ 10 w 14"/>
                  <a:gd name="T21" fmla="*/ 6 h 8"/>
                  <a:gd name="T22" fmla="*/ 8 w 14"/>
                  <a:gd name="T23" fmla="*/ 6 h 8"/>
                  <a:gd name="T24" fmla="*/ 2 w 14"/>
                  <a:gd name="T25" fmla="*/ 8 h 8"/>
                  <a:gd name="T26" fmla="*/ 2 w 14"/>
                  <a:gd name="T27" fmla="*/ 8 h 8"/>
                  <a:gd name="T28" fmla="*/ 2 w 14"/>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8">
                    <a:moveTo>
                      <a:pt x="2" y="8"/>
                    </a:moveTo>
                    <a:lnTo>
                      <a:pt x="0" y="6"/>
                    </a:lnTo>
                    <a:lnTo>
                      <a:pt x="0" y="4"/>
                    </a:lnTo>
                    <a:lnTo>
                      <a:pt x="2" y="2"/>
                    </a:lnTo>
                    <a:lnTo>
                      <a:pt x="6" y="2"/>
                    </a:lnTo>
                    <a:lnTo>
                      <a:pt x="8" y="2"/>
                    </a:lnTo>
                    <a:lnTo>
                      <a:pt x="10" y="0"/>
                    </a:lnTo>
                    <a:lnTo>
                      <a:pt x="12" y="0"/>
                    </a:lnTo>
                    <a:lnTo>
                      <a:pt x="14" y="2"/>
                    </a:lnTo>
                    <a:lnTo>
                      <a:pt x="12" y="6"/>
                    </a:lnTo>
                    <a:lnTo>
                      <a:pt x="10" y="6"/>
                    </a:lnTo>
                    <a:lnTo>
                      <a:pt x="8" y="6"/>
                    </a:lnTo>
                    <a:lnTo>
                      <a:pt x="2" y="8"/>
                    </a:lnTo>
                    <a:lnTo>
                      <a:pt x="2" y="8"/>
                    </a:lnTo>
                    <a:lnTo>
                      <a:pt x="2" y="8"/>
                    </a:lnTo>
                    <a:close/>
                  </a:path>
                </a:pathLst>
              </a:custGeom>
              <a:grpFill/>
              <a:ln w="3175" cmpd="sng">
                <a:solidFill>
                  <a:srgbClr val="000000"/>
                </a:solidFill>
                <a:round/>
                <a:headEnd/>
                <a:tailEnd/>
              </a:ln>
            </p:spPr>
            <p:txBody>
              <a:bodyPr/>
              <a:lstStyle/>
              <a:p>
                <a:endParaRPr lang="en-US" sz="2600" dirty="0"/>
              </a:p>
            </p:txBody>
          </p:sp>
          <p:sp>
            <p:nvSpPr>
              <p:cNvPr id="1210" name="Freeform 428"/>
              <p:cNvSpPr>
                <a:spLocks/>
              </p:cNvSpPr>
              <p:nvPr/>
            </p:nvSpPr>
            <p:spPr bwMode="auto">
              <a:xfrm>
                <a:off x="3412" y="4105"/>
                <a:ext cx="4" cy="4"/>
              </a:xfrm>
              <a:custGeom>
                <a:avLst/>
                <a:gdLst>
                  <a:gd name="T0" fmla="*/ 0 w 4"/>
                  <a:gd name="T1" fmla="*/ 2 h 4"/>
                  <a:gd name="T2" fmla="*/ 0 w 4"/>
                  <a:gd name="T3" fmla="*/ 2 h 4"/>
                  <a:gd name="T4" fmla="*/ 0 w 4"/>
                  <a:gd name="T5" fmla="*/ 0 h 4"/>
                  <a:gd name="T6" fmla="*/ 2 w 4"/>
                  <a:gd name="T7" fmla="*/ 0 h 4"/>
                  <a:gd name="T8" fmla="*/ 4 w 4"/>
                  <a:gd name="T9" fmla="*/ 0 h 4"/>
                  <a:gd name="T10" fmla="*/ 4 w 4"/>
                  <a:gd name="T11" fmla="*/ 2 h 4"/>
                  <a:gd name="T12" fmla="*/ 2 w 4"/>
                  <a:gd name="T13" fmla="*/ 4 h 4"/>
                  <a:gd name="T14" fmla="*/ 0 w 4"/>
                  <a:gd name="T15" fmla="*/ 4 h 4"/>
                  <a:gd name="T16" fmla="*/ 0 w 4"/>
                  <a:gd name="T17" fmla="*/ 2 h 4"/>
                  <a:gd name="T18" fmla="*/ 0 w 4"/>
                  <a:gd name="T19" fmla="*/ 2 h 4"/>
                  <a:gd name="T20" fmla="*/ 0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2"/>
                    </a:moveTo>
                    <a:lnTo>
                      <a:pt x="0" y="2"/>
                    </a:lnTo>
                    <a:lnTo>
                      <a:pt x="0" y="0"/>
                    </a:lnTo>
                    <a:lnTo>
                      <a:pt x="2" y="0"/>
                    </a:lnTo>
                    <a:lnTo>
                      <a:pt x="4" y="0"/>
                    </a:lnTo>
                    <a:lnTo>
                      <a:pt x="4" y="2"/>
                    </a:lnTo>
                    <a:lnTo>
                      <a:pt x="2" y="4"/>
                    </a:lnTo>
                    <a:lnTo>
                      <a:pt x="0"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211" name="Freeform 429"/>
              <p:cNvSpPr>
                <a:spLocks/>
              </p:cNvSpPr>
              <p:nvPr/>
            </p:nvSpPr>
            <p:spPr bwMode="auto">
              <a:xfrm>
                <a:off x="3398" y="4107"/>
                <a:ext cx="4" cy="4"/>
              </a:xfrm>
              <a:custGeom>
                <a:avLst/>
                <a:gdLst>
                  <a:gd name="T0" fmla="*/ 4 w 4"/>
                  <a:gd name="T1" fmla="*/ 0 h 4"/>
                  <a:gd name="T2" fmla="*/ 4 w 4"/>
                  <a:gd name="T3" fmla="*/ 2 h 4"/>
                  <a:gd name="T4" fmla="*/ 2 w 4"/>
                  <a:gd name="T5" fmla="*/ 4 h 4"/>
                  <a:gd name="T6" fmla="*/ 0 w 4"/>
                  <a:gd name="T7" fmla="*/ 4 h 4"/>
                  <a:gd name="T8" fmla="*/ 0 w 4"/>
                  <a:gd name="T9" fmla="*/ 4 h 4"/>
                  <a:gd name="T10" fmla="*/ 0 w 4"/>
                  <a:gd name="T11" fmla="*/ 2 h 4"/>
                  <a:gd name="T12" fmla="*/ 0 w 4"/>
                  <a:gd name="T13" fmla="*/ 0 h 4"/>
                  <a:gd name="T14" fmla="*/ 2 w 4"/>
                  <a:gd name="T15" fmla="*/ 0 h 4"/>
                  <a:gd name="T16" fmla="*/ 4 w 4"/>
                  <a:gd name="T17" fmla="*/ 0 h 4"/>
                  <a:gd name="T18" fmla="*/ 4 w 4"/>
                  <a:gd name="T19" fmla="*/ 0 h 4"/>
                  <a:gd name="T20" fmla="*/ 4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4" y="0"/>
                    </a:moveTo>
                    <a:lnTo>
                      <a:pt x="4" y="2"/>
                    </a:lnTo>
                    <a:lnTo>
                      <a:pt x="2" y="4"/>
                    </a:lnTo>
                    <a:lnTo>
                      <a:pt x="0" y="4"/>
                    </a:lnTo>
                    <a:lnTo>
                      <a:pt x="0" y="4"/>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212" name="Freeform 430"/>
              <p:cNvSpPr>
                <a:spLocks/>
              </p:cNvSpPr>
              <p:nvPr/>
            </p:nvSpPr>
            <p:spPr bwMode="auto">
              <a:xfrm>
                <a:off x="3388" y="4111"/>
                <a:ext cx="4" cy="4"/>
              </a:xfrm>
              <a:custGeom>
                <a:avLst/>
                <a:gdLst>
                  <a:gd name="T0" fmla="*/ 4 w 4"/>
                  <a:gd name="T1" fmla="*/ 0 h 4"/>
                  <a:gd name="T2" fmla="*/ 4 w 4"/>
                  <a:gd name="T3" fmla="*/ 2 h 4"/>
                  <a:gd name="T4" fmla="*/ 4 w 4"/>
                  <a:gd name="T5" fmla="*/ 4 h 4"/>
                  <a:gd name="T6" fmla="*/ 2 w 4"/>
                  <a:gd name="T7" fmla="*/ 4 h 4"/>
                  <a:gd name="T8" fmla="*/ 0 w 4"/>
                  <a:gd name="T9" fmla="*/ 4 h 4"/>
                  <a:gd name="T10" fmla="*/ 0 w 4"/>
                  <a:gd name="T11" fmla="*/ 2 h 4"/>
                  <a:gd name="T12" fmla="*/ 0 w 4"/>
                  <a:gd name="T13" fmla="*/ 2 h 4"/>
                  <a:gd name="T14" fmla="*/ 2 w 4"/>
                  <a:gd name="T15" fmla="*/ 0 h 4"/>
                  <a:gd name="T16" fmla="*/ 4 w 4"/>
                  <a:gd name="T17" fmla="*/ 0 h 4"/>
                  <a:gd name="T18" fmla="*/ 4 w 4"/>
                  <a:gd name="T19" fmla="*/ 0 h 4"/>
                  <a:gd name="T20" fmla="*/ 4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4" y="0"/>
                    </a:moveTo>
                    <a:lnTo>
                      <a:pt x="4" y="2"/>
                    </a:lnTo>
                    <a:lnTo>
                      <a:pt x="4" y="4"/>
                    </a:lnTo>
                    <a:lnTo>
                      <a:pt x="2" y="4"/>
                    </a:lnTo>
                    <a:lnTo>
                      <a:pt x="0" y="4"/>
                    </a:lnTo>
                    <a:lnTo>
                      <a:pt x="0" y="2"/>
                    </a:lnTo>
                    <a:lnTo>
                      <a:pt x="0" y="2"/>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213" name="Freeform 431"/>
              <p:cNvSpPr>
                <a:spLocks/>
              </p:cNvSpPr>
              <p:nvPr/>
            </p:nvSpPr>
            <p:spPr bwMode="auto">
              <a:xfrm>
                <a:off x="3348" y="4117"/>
                <a:ext cx="8" cy="8"/>
              </a:xfrm>
              <a:custGeom>
                <a:avLst/>
                <a:gdLst>
                  <a:gd name="T0" fmla="*/ 0 w 8"/>
                  <a:gd name="T1" fmla="*/ 8 h 8"/>
                  <a:gd name="T2" fmla="*/ 0 w 8"/>
                  <a:gd name="T3" fmla="*/ 8 h 8"/>
                  <a:gd name="T4" fmla="*/ 2 w 8"/>
                  <a:gd name="T5" fmla="*/ 2 h 8"/>
                  <a:gd name="T6" fmla="*/ 6 w 8"/>
                  <a:gd name="T7" fmla="*/ 0 h 8"/>
                  <a:gd name="T8" fmla="*/ 8 w 8"/>
                  <a:gd name="T9" fmla="*/ 0 h 8"/>
                  <a:gd name="T10" fmla="*/ 8 w 8"/>
                  <a:gd name="T11" fmla="*/ 0 h 8"/>
                  <a:gd name="T12" fmla="*/ 8 w 8"/>
                  <a:gd name="T13" fmla="*/ 2 h 8"/>
                  <a:gd name="T14" fmla="*/ 6 w 8"/>
                  <a:gd name="T15" fmla="*/ 4 h 8"/>
                  <a:gd name="T16" fmla="*/ 4 w 8"/>
                  <a:gd name="T17" fmla="*/ 8 h 8"/>
                  <a:gd name="T18" fmla="*/ 2 w 8"/>
                  <a:gd name="T19" fmla="*/ 8 h 8"/>
                  <a:gd name="T20" fmla="*/ 0 w 8"/>
                  <a:gd name="T21" fmla="*/ 8 h 8"/>
                  <a:gd name="T22" fmla="*/ 0 w 8"/>
                  <a:gd name="T23" fmla="*/ 8 h 8"/>
                  <a:gd name="T24" fmla="*/ 0 w 8"/>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8">
                    <a:moveTo>
                      <a:pt x="0" y="8"/>
                    </a:moveTo>
                    <a:lnTo>
                      <a:pt x="0" y="8"/>
                    </a:lnTo>
                    <a:lnTo>
                      <a:pt x="2" y="2"/>
                    </a:lnTo>
                    <a:lnTo>
                      <a:pt x="6" y="0"/>
                    </a:lnTo>
                    <a:lnTo>
                      <a:pt x="8" y="0"/>
                    </a:lnTo>
                    <a:lnTo>
                      <a:pt x="8" y="0"/>
                    </a:lnTo>
                    <a:lnTo>
                      <a:pt x="8" y="2"/>
                    </a:lnTo>
                    <a:lnTo>
                      <a:pt x="6" y="4"/>
                    </a:lnTo>
                    <a:lnTo>
                      <a:pt x="4" y="8"/>
                    </a:lnTo>
                    <a:lnTo>
                      <a:pt x="2" y="8"/>
                    </a:lnTo>
                    <a:lnTo>
                      <a:pt x="0" y="8"/>
                    </a:lnTo>
                    <a:lnTo>
                      <a:pt x="0" y="8"/>
                    </a:lnTo>
                    <a:lnTo>
                      <a:pt x="0" y="8"/>
                    </a:lnTo>
                    <a:close/>
                  </a:path>
                </a:pathLst>
              </a:custGeom>
              <a:grpFill/>
              <a:ln w="3175" cmpd="sng">
                <a:solidFill>
                  <a:srgbClr val="000000"/>
                </a:solidFill>
                <a:round/>
                <a:headEnd/>
                <a:tailEnd/>
              </a:ln>
            </p:spPr>
            <p:txBody>
              <a:bodyPr/>
              <a:lstStyle/>
              <a:p>
                <a:endParaRPr lang="en-US" sz="2600" dirty="0"/>
              </a:p>
            </p:txBody>
          </p:sp>
          <p:sp>
            <p:nvSpPr>
              <p:cNvPr id="1214" name="Freeform 432"/>
              <p:cNvSpPr>
                <a:spLocks/>
              </p:cNvSpPr>
              <p:nvPr/>
            </p:nvSpPr>
            <p:spPr bwMode="auto">
              <a:xfrm>
                <a:off x="3376" y="4121"/>
                <a:ext cx="4" cy="6"/>
              </a:xfrm>
              <a:custGeom>
                <a:avLst/>
                <a:gdLst>
                  <a:gd name="T0" fmla="*/ 4 w 4"/>
                  <a:gd name="T1" fmla="*/ 4 h 6"/>
                  <a:gd name="T2" fmla="*/ 4 w 4"/>
                  <a:gd name="T3" fmla="*/ 6 h 6"/>
                  <a:gd name="T4" fmla="*/ 2 w 4"/>
                  <a:gd name="T5" fmla="*/ 6 h 6"/>
                  <a:gd name="T6" fmla="*/ 0 w 4"/>
                  <a:gd name="T7" fmla="*/ 6 h 6"/>
                  <a:gd name="T8" fmla="*/ 0 w 4"/>
                  <a:gd name="T9" fmla="*/ 4 h 6"/>
                  <a:gd name="T10" fmla="*/ 0 w 4"/>
                  <a:gd name="T11" fmla="*/ 2 h 6"/>
                  <a:gd name="T12" fmla="*/ 2 w 4"/>
                  <a:gd name="T13" fmla="*/ 0 h 6"/>
                  <a:gd name="T14" fmla="*/ 4 w 4"/>
                  <a:gd name="T15" fmla="*/ 2 h 6"/>
                  <a:gd name="T16" fmla="*/ 4 w 4"/>
                  <a:gd name="T17" fmla="*/ 4 h 6"/>
                  <a:gd name="T18" fmla="*/ 4 w 4"/>
                  <a:gd name="T19" fmla="*/ 4 h 6"/>
                  <a:gd name="T20" fmla="*/ 4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4" y="4"/>
                    </a:moveTo>
                    <a:lnTo>
                      <a:pt x="4" y="6"/>
                    </a:lnTo>
                    <a:lnTo>
                      <a:pt x="2" y="6"/>
                    </a:lnTo>
                    <a:lnTo>
                      <a:pt x="0" y="6"/>
                    </a:lnTo>
                    <a:lnTo>
                      <a:pt x="0" y="4"/>
                    </a:lnTo>
                    <a:lnTo>
                      <a:pt x="0" y="2"/>
                    </a:lnTo>
                    <a:lnTo>
                      <a:pt x="2" y="0"/>
                    </a:lnTo>
                    <a:lnTo>
                      <a:pt x="4" y="2"/>
                    </a:lnTo>
                    <a:lnTo>
                      <a:pt x="4" y="4"/>
                    </a:lnTo>
                    <a:lnTo>
                      <a:pt x="4" y="4"/>
                    </a:lnTo>
                    <a:lnTo>
                      <a:pt x="4" y="4"/>
                    </a:lnTo>
                    <a:close/>
                  </a:path>
                </a:pathLst>
              </a:custGeom>
              <a:grpFill/>
              <a:ln w="3175" cmpd="sng">
                <a:solidFill>
                  <a:srgbClr val="000000"/>
                </a:solidFill>
                <a:round/>
                <a:headEnd/>
                <a:tailEnd/>
              </a:ln>
            </p:spPr>
            <p:txBody>
              <a:bodyPr/>
              <a:lstStyle/>
              <a:p>
                <a:endParaRPr lang="en-US" sz="2600" dirty="0"/>
              </a:p>
            </p:txBody>
          </p:sp>
          <p:sp>
            <p:nvSpPr>
              <p:cNvPr id="1215" name="Freeform 433"/>
              <p:cNvSpPr>
                <a:spLocks/>
              </p:cNvSpPr>
              <p:nvPr/>
            </p:nvSpPr>
            <p:spPr bwMode="auto">
              <a:xfrm>
                <a:off x="4108" y="4125"/>
                <a:ext cx="8" cy="10"/>
              </a:xfrm>
              <a:custGeom>
                <a:avLst/>
                <a:gdLst>
                  <a:gd name="T0" fmla="*/ 0 w 8"/>
                  <a:gd name="T1" fmla="*/ 2 h 10"/>
                  <a:gd name="T2" fmla="*/ 2 w 8"/>
                  <a:gd name="T3" fmla="*/ 0 h 10"/>
                  <a:gd name="T4" fmla="*/ 6 w 8"/>
                  <a:gd name="T5" fmla="*/ 6 h 10"/>
                  <a:gd name="T6" fmla="*/ 8 w 8"/>
                  <a:gd name="T7" fmla="*/ 10 h 10"/>
                  <a:gd name="T8" fmla="*/ 4 w 8"/>
                  <a:gd name="T9" fmla="*/ 10 h 10"/>
                  <a:gd name="T10" fmla="*/ 0 w 8"/>
                  <a:gd name="T11" fmla="*/ 6 h 10"/>
                  <a:gd name="T12" fmla="*/ 0 w 8"/>
                  <a:gd name="T13" fmla="*/ 4 h 10"/>
                  <a:gd name="T14" fmla="*/ 0 w 8"/>
                  <a:gd name="T15" fmla="*/ 2 h 10"/>
                  <a:gd name="T16" fmla="*/ 0 w 8"/>
                  <a:gd name="T17" fmla="*/ 2 h 10"/>
                  <a:gd name="T18" fmla="*/ 0 w 8"/>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0" y="2"/>
                    </a:moveTo>
                    <a:lnTo>
                      <a:pt x="2" y="0"/>
                    </a:lnTo>
                    <a:lnTo>
                      <a:pt x="6" y="6"/>
                    </a:lnTo>
                    <a:lnTo>
                      <a:pt x="8" y="10"/>
                    </a:lnTo>
                    <a:lnTo>
                      <a:pt x="4" y="10"/>
                    </a:lnTo>
                    <a:lnTo>
                      <a:pt x="0" y="6"/>
                    </a:lnTo>
                    <a:lnTo>
                      <a:pt x="0" y="4"/>
                    </a:lnTo>
                    <a:lnTo>
                      <a:pt x="0" y="2"/>
                    </a:lnTo>
                    <a:lnTo>
                      <a:pt x="0" y="2"/>
                    </a:lnTo>
                    <a:lnTo>
                      <a:pt x="0" y="2"/>
                    </a:lnTo>
                    <a:close/>
                  </a:path>
                </a:pathLst>
              </a:custGeom>
              <a:grpFill/>
              <a:ln w="3175" cmpd="sng">
                <a:solidFill>
                  <a:srgbClr val="000000"/>
                </a:solidFill>
                <a:round/>
                <a:headEnd/>
                <a:tailEnd/>
              </a:ln>
            </p:spPr>
            <p:txBody>
              <a:bodyPr/>
              <a:lstStyle/>
              <a:p>
                <a:endParaRPr lang="en-US" sz="2600" dirty="0"/>
              </a:p>
            </p:txBody>
          </p:sp>
          <p:sp>
            <p:nvSpPr>
              <p:cNvPr id="1216" name="Freeform 434"/>
              <p:cNvSpPr>
                <a:spLocks/>
              </p:cNvSpPr>
              <p:nvPr/>
            </p:nvSpPr>
            <p:spPr bwMode="auto">
              <a:xfrm>
                <a:off x="3368" y="4127"/>
                <a:ext cx="4" cy="6"/>
              </a:xfrm>
              <a:custGeom>
                <a:avLst/>
                <a:gdLst>
                  <a:gd name="T0" fmla="*/ 4 w 4"/>
                  <a:gd name="T1" fmla="*/ 2 h 6"/>
                  <a:gd name="T2" fmla="*/ 4 w 4"/>
                  <a:gd name="T3" fmla="*/ 4 h 6"/>
                  <a:gd name="T4" fmla="*/ 2 w 4"/>
                  <a:gd name="T5" fmla="*/ 6 h 6"/>
                  <a:gd name="T6" fmla="*/ 2 w 4"/>
                  <a:gd name="T7" fmla="*/ 6 h 6"/>
                  <a:gd name="T8" fmla="*/ 0 w 4"/>
                  <a:gd name="T9" fmla="*/ 4 h 6"/>
                  <a:gd name="T10" fmla="*/ 0 w 4"/>
                  <a:gd name="T11" fmla="*/ 2 h 6"/>
                  <a:gd name="T12" fmla="*/ 2 w 4"/>
                  <a:gd name="T13" fmla="*/ 0 h 6"/>
                  <a:gd name="T14" fmla="*/ 4 w 4"/>
                  <a:gd name="T15" fmla="*/ 0 h 6"/>
                  <a:gd name="T16" fmla="*/ 4 w 4"/>
                  <a:gd name="T17" fmla="*/ 2 h 6"/>
                  <a:gd name="T18" fmla="*/ 4 w 4"/>
                  <a:gd name="T19" fmla="*/ 2 h 6"/>
                  <a:gd name="T20" fmla="*/ 4 w 4"/>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4" y="2"/>
                    </a:moveTo>
                    <a:lnTo>
                      <a:pt x="4" y="4"/>
                    </a:lnTo>
                    <a:lnTo>
                      <a:pt x="2" y="6"/>
                    </a:lnTo>
                    <a:lnTo>
                      <a:pt x="2" y="6"/>
                    </a:lnTo>
                    <a:lnTo>
                      <a:pt x="0" y="4"/>
                    </a:lnTo>
                    <a:lnTo>
                      <a:pt x="0" y="2"/>
                    </a:lnTo>
                    <a:lnTo>
                      <a:pt x="2" y="0"/>
                    </a:lnTo>
                    <a:lnTo>
                      <a:pt x="4" y="0"/>
                    </a:lnTo>
                    <a:lnTo>
                      <a:pt x="4" y="2"/>
                    </a:lnTo>
                    <a:lnTo>
                      <a:pt x="4" y="2"/>
                    </a:lnTo>
                    <a:lnTo>
                      <a:pt x="4" y="2"/>
                    </a:lnTo>
                    <a:close/>
                  </a:path>
                </a:pathLst>
              </a:custGeom>
              <a:grpFill/>
              <a:ln w="3175" cmpd="sng">
                <a:solidFill>
                  <a:srgbClr val="000000"/>
                </a:solidFill>
                <a:round/>
                <a:headEnd/>
                <a:tailEnd/>
              </a:ln>
            </p:spPr>
            <p:txBody>
              <a:bodyPr/>
              <a:lstStyle/>
              <a:p>
                <a:endParaRPr lang="en-US" sz="2600" dirty="0"/>
              </a:p>
            </p:txBody>
          </p:sp>
          <p:sp>
            <p:nvSpPr>
              <p:cNvPr id="1217" name="Freeform 435"/>
              <p:cNvSpPr>
                <a:spLocks/>
              </p:cNvSpPr>
              <p:nvPr/>
            </p:nvSpPr>
            <p:spPr bwMode="auto">
              <a:xfrm>
                <a:off x="3984" y="4137"/>
                <a:ext cx="38" cy="32"/>
              </a:xfrm>
              <a:custGeom>
                <a:avLst/>
                <a:gdLst>
                  <a:gd name="T0" fmla="*/ 26 w 38"/>
                  <a:gd name="T1" fmla="*/ 0 h 32"/>
                  <a:gd name="T2" fmla="*/ 28 w 38"/>
                  <a:gd name="T3" fmla="*/ 0 h 32"/>
                  <a:gd name="T4" fmla="*/ 36 w 38"/>
                  <a:gd name="T5" fmla="*/ 0 h 32"/>
                  <a:gd name="T6" fmla="*/ 38 w 38"/>
                  <a:gd name="T7" fmla="*/ 2 h 32"/>
                  <a:gd name="T8" fmla="*/ 36 w 38"/>
                  <a:gd name="T9" fmla="*/ 6 h 32"/>
                  <a:gd name="T10" fmla="*/ 34 w 38"/>
                  <a:gd name="T11" fmla="*/ 6 h 32"/>
                  <a:gd name="T12" fmla="*/ 32 w 38"/>
                  <a:gd name="T13" fmla="*/ 8 h 32"/>
                  <a:gd name="T14" fmla="*/ 30 w 38"/>
                  <a:gd name="T15" fmla="*/ 10 h 32"/>
                  <a:gd name="T16" fmla="*/ 26 w 38"/>
                  <a:gd name="T17" fmla="*/ 12 h 32"/>
                  <a:gd name="T18" fmla="*/ 24 w 38"/>
                  <a:gd name="T19" fmla="*/ 10 h 32"/>
                  <a:gd name="T20" fmla="*/ 22 w 38"/>
                  <a:gd name="T21" fmla="*/ 14 h 32"/>
                  <a:gd name="T22" fmla="*/ 24 w 38"/>
                  <a:gd name="T23" fmla="*/ 14 h 32"/>
                  <a:gd name="T24" fmla="*/ 26 w 38"/>
                  <a:gd name="T25" fmla="*/ 16 h 32"/>
                  <a:gd name="T26" fmla="*/ 28 w 38"/>
                  <a:gd name="T27" fmla="*/ 14 h 32"/>
                  <a:gd name="T28" fmla="*/ 30 w 38"/>
                  <a:gd name="T29" fmla="*/ 12 h 32"/>
                  <a:gd name="T30" fmla="*/ 32 w 38"/>
                  <a:gd name="T31" fmla="*/ 12 h 32"/>
                  <a:gd name="T32" fmla="*/ 36 w 38"/>
                  <a:gd name="T33" fmla="*/ 12 h 32"/>
                  <a:gd name="T34" fmla="*/ 38 w 38"/>
                  <a:gd name="T35" fmla="*/ 12 h 32"/>
                  <a:gd name="T36" fmla="*/ 38 w 38"/>
                  <a:gd name="T37" fmla="*/ 14 h 32"/>
                  <a:gd name="T38" fmla="*/ 34 w 38"/>
                  <a:gd name="T39" fmla="*/ 16 h 32"/>
                  <a:gd name="T40" fmla="*/ 32 w 38"/>
                  <a:gd name="T41" fmla="*/ 18 h 32"/>
                  <a:gd name="T42" fmla="*/ 30 w 38"/>
                  <a:gd name="T43" fmla="*/ 20 h 32"/>
                  <a:gd name="T44" fmla="*/ 28 w 38"/>
                  <a:gd name="T45" fmla="*/ 20 h 32"/>
                  <a:gd name="T46" fmla="*/ 26 w 38"/>
                  <a:gd name="T47" fmla="*/ 22 h 32"/>
                  <a:gd name="T48" fmla="*/ 26 w 38"/>
                  <a:gd name="T49" fmla="*/ 26 h 32"/>
                  <a:gd name="T50" fmla="*/ 22 w 38"/>
                  <a:gd name="T51" fmla="*/ 26 h 32"/>
                  <a:gd name="T52" fmla="*/ 22 w 38"/>
                  <a:gd name="T53" fmla="*/ 28 h 32"/>
                  <a:gd name="T54" fmla="*/ 18 w 38"/>
                  <a:gd name="T55" fmla="*/ 30 h 32"/>
                  <a:gd name="T56" fmla="*/ 14 w 38"/>
                  <a:gd name="T57" fmla="*/ 30 h 32"/>
                  <a:gd name="T58" fmla="*/ 10 w 38"/>
                  <a:gd name="T59" fmla="*/ 30 h 32"/>
                  <a:gd name="T60" fmla="*/ 8 w 38"/>
                  <a:gd name="T61" fmla="*/ 30 h 32"/>
                  <a:gd name="T62" fmla="*/ 6 w 38"/>
                  <a:gd name="T63" fmla="*/ 32 h 32"/>
                  <a:gd name="T64" fmla="*/ 2 w 38"/>
                  <a:gd name="T65" fmla="*/ 30 h 32"/>
                  <a:gd name="T66" fmla="*/ 0 w 38"/>
                  <a:gd name="T67" fmla="*/ 28 h 32"/>
                  <a:gd name="T68" fmla="*/ 0 w 38"/>
                  <a:gd name="T69" fmla="*/ 26 h 32"/>
                  <a:gd name="T70" fmla="*/ 0 w 38"/>
                  <a:gd name="T71" fmla="*/ 24 h 32"/>
                  <a:gd name="T72" fmla="*/ 2 w 38"/>
                  <a:gd name="T73" fmla="*/ 22 h 32"/>
                  <a:gd name="T74" fmla="*/ 4 w 38"/>
                  <a:gd name="T75" fmla="*/ 20 h 32"/>
                  <a:gd name="T76" fmla="*/ 6 w 38"/>
                  <a:gd name="T77" fmla="*/ 18 h 32"/>
                  <a:gd name="T78" fmla="*/ 6 w 38"/>
                  <a:gd name="T79" fmla="*/ 16 h 32"/>
                  <a:gd name="T80" fmla="*/ 4 w 38"/>
                  <a:gd name="T81" fmla="*/ 16 h 32"/>
                  <a:gd name="T82" fmla="*/ 2 w 38"/>
                  <a:gd name="T83" fmla="*/ 12 h 32"/>
                  <a:gd name="T84" fmla="*/ 4 w 38"/>
                  <a:gd name="T85" fmla="*/ 8 h 32"/>
                  <a:gd name="T86" fmla="*/ 6 w 38"/>
                  <a:gd name="T87" fmla="*/ 4 h 32"/>
                  <a:gd name="T88" fmla="*/ 8 w 38"/>
                  <a:gd name="T89" fmla="*/ 2 h 32"/>
                  <a:gd name="T90" fmla="*/ 10 w 38"/>
                  <a:gd name="T91" fmla="*/ 6 h 32"/>
                  <a:gd name="T92" fmla="*/ 12 w 38"/>
                  <a:gd name="T93" fmla="*/ 10 h 32"/>
                  <a:gd name="T94" fmla="*/ 12 w 38"/>
                  <a:gd name="T95" fmla="*/ 10 h 32"/>
                  <a:gd name="T96" fmla="*/ 14 w 38"/>
                  <a:gd name="T97" fmla="*/ 12 h 32"/>
                  <a:gd name="T98" fmla="*/ 16 w 38"/>
                  <a:gd name="T99" fmla="*/ 10 h 32"/>
                  <a:gd name="T100" fmla="*/ 16 w 38"/>
                  <a:gd name="T101" fmla="*/ 10 h 32"/>
                  <a:gd name="T102" fmla="*/ 18 w 38"/>
                  <a:gd name="T103" fmla="*/ 6 h 32"/>
                  <a:gd name="T104" fmla="*/ 20 w 38"/>
                  <a:gd name="T105" fmla="*/ 6 h 32"/>
                  <a:gd name="T106" fmla="*/ 22 w 38"/>
                  <a:gd name="T107" fmla="*/ 4 h 32"/>
                  <a:gd name="T108" fmla="*/ 26 w 38"/>
                  <a:gd name="T109" fmla="*/ 6 h 32"/>
                  <a:gd name="T110" fmla="*/ 26 w 38"/>
                  <a:gd name="T111" fmla="*/ 4 h 32"/>
                  <a:gd name="T112" fmla="*/ 24 w 38"/>
                  <a:gd name="T113" fmla="*/ 2 h 32"/>
                  <a:gd name="T114" fmla="*/ 24 w 38"/>
                  <a:gd name="T115" fmla="*/ 0 h 32"/>
                  <a:gd name="T116" fmla="*/ 24 w 38"/>
                  <a:gd name="T117" fmla="*/ 0 h 32"/>
                  <a:gd name="T118" fmla="*/ 26 w 38"/>
                  <a:gd name="T119" fmla="*/ 0 h 32"/>
                  <a:gd name="T120" fmla="*/ 26 w 38"/>
                  <a:gd name="T121" fmla="*/ 0 h 32"/>
                  <a:gd name="T122" fmla="*/ 26 w 38"/>
                  <a:gd name="T1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 h="32">
                    <a:moveTo>
                      <a:pt x="26" y="0"/>
                    </a:moveTo>
                    <a:lnTo>
                      <a:pt x="28" y="0"/>
                    </a:lnTo>
                    <a:lnTo>
                      <a:pt x="36" y="0"/>
                    </a:lnTo>
                    <a:lnTo>
                      <a:pt x="38" y="2"/>
                    </a:lnTo>
                    <a:lnTo>
                      <a:pt x="36" y="6"/>
                    </a:lnTo>
                    <a:lnTo>
                      <a:pt x="34" y="6"/>
                    </a:lnTo>
                    <a:lnTo>
                      <a:pt x="32" y="8"/>
                    </a:lnTo>
                    <a:lnTo>
                      <a:pt x="30" y="10"/>
                    </a:lnTo>
                    <a:lnTo>
                      <a:pt x="26" y="12"/>
                    </a:lnTo>
                    <a:lnTo>
                      <a:pt x="24" y="10"/>
                    </a:lnTo>
                    <a:lnTo>
                      <a:pt x="22" y="14"/>
                    </a:lnTo>
                    <a:lnTo>
                      <a:pt x="24" y="14"/>
                    </a:lnTo>
                    <a:lnTo>
                      <a:pt x="26" y="16"/>
                    </a:lnTo>
                    <a:lnTo>
                      <a:pt x="28" y="14"/>
                    </a:lnTo>
                    <a:lnTo>
                      <a:pt x="30" y="12"/>
                    </a:lnTo>
                    <a:lnTo>
                      <a:pt x="32" y="12"/>
                    </a:lnTo>
                    <a:lnTo>
                      <a:pt x="36" y="12"/>
                    </a:lnTo>
                    <a:lnTo>
                      <a:pt x="38" y="12"/>
                    </a:lnTo>
                    <a:lnTo>
                      <a:pt x="38" y="14"/>
                    </a:lnTo>
                    <a:lnTo>
                      <a:pt x="34" y="16"/>
                    </a:lnTo>
                    <a:lnTo>
                      <a:pt x="32" y="18"/>
                    </a:lnTo>
                    <a:lnTo>
                      <a:pt x="30" y="20"/>
                    </a:lnTo>
                    <a:lnTo>
                      <a:pt x="28" y="20"/>
                    </a:lnTo>
                    <a:lnTo>
                      <a:pt x="26" y="22"/>
                    </a:lnTo>
                    <a:lnTo>
                      <a:pt x="26" y="26"/>
                    </a:lnTo>
                    <a:lnTo>
                      <a:pt x="22" y="26"/>
                    </a:lnTo>
                    <a:lnTo>
                      <a:pt x="22" y="28"/>
                    </a:lnTo>
                    <a:lnTo>
                      <a:pt x="18" y="30"/>
                    </a:lnTo>
                    <a:lnTo>
                      <a:pt x="14" y="30"/>
                    </a:lnTo>
                    <a:lnTo>
                      <a:pt x="10" y="30"/>
                    </a:lnTo>
                    <a:lnTo>
                      <a:pt x="8" y="30"/>
                    </a:lnTo>
                    <a:lnTo>
                      <a:pt x="6" y="32"/>
                    </a:lnTo>
                    <a:lnTo>
                      <a:pt x="2" y="30"/>
                    </a:lnTo>
                    <a:lnTo>
                      <a:pt x="0" y="28"/>
                    </a:lnTo>
                    <a:lnTo>
                      <a:pt x="0" y="26"/>
                    </a:lnTo>
                    <a:lnTo>
                      <a:pt x="0" y="24"/>
                    </a:lnTo>
                    <a:lnTo>
                      <a:pt x="2" y="22"/>
                    </a:lnTo>
                    <a:lnTo>
                      <a:pt x="4" y="20"/>
                    </a:lnTo>
                    <a:lnTo>
                      <a:pt x="6" y="18"/>
                    </a:lnTo>
                    <a:lnTo>
                      <a:pt x="6" y="16"/>
                    </a:lnTo>
                    <a:lnTo>
                      <a:pt x="4" y="16"/>
                    </a:lnTo>
                    <a:lnTo>
                      <a:pt x="2" y="12"/>
                    </a:lnTo>
                    <a:lnTo>
                      <a:pt x="4" y="8"/>
                    </a:lnTo>
                    <a:lnTo>
                      <a:pt x="6" y="4"/>
                    </a:lnTo>
                    <a:lnTo>
                      <a:pt x="8" y="2"/>
                    </a:lnTo>
                    <a:lnTo>
                      <a:pt x="10" y="6"/>
                    </a:lnTo>
                    <a:lnTo>
                      <a:pt x="12" y="10"/>
                    </a:lnTo>
                    <a:lnTo>
                      <a:pt x="12" y="10"/>
                    </a:lnTo>
                    <a:lnTo>
                      <a:pt x="14" y="12"/>
                    </a:lnTo>
                    <a:lnTo>
                      <a:pt x="16" y="10"/>
                    </a:lnTo>
                    <a:lnTo>
                      <a:pt x="16" y="10"/>
                    </a:lnTo>
                    <a:lnTo>
                      <a:pt x="18" y="6"/>
                    </a:lnTo>
                    <a:lnTo>
                      <a:pt x="20" y="6"/>
                    </a:lnTo>
                    <a:lnTo>
                      <a:pt x="22" y="4"/>
                    </a:lnTo>
                    <a:lnTo>
                      <a:pt x="26" y="6"/>
                    </a:lnTo>
                    <a:lnTo>
                      <a:pt x="26" y="4"/>
                    </a:lnTo>
                    <a:lnTo>
                      <a:pt x="24" y="2"/>
                    </a:lnTo>
                    <a:lnTo>
                      <a:pt x="24" y="0"/>
                    </a:lnTo>
                    <a:lnTo>
                      <a:pt x="24" y="0"/>
                    </a:lnTo>
                    <a:lnTo>
                      <a:pt x="26" y="0"/>
                    </a:lnTo>
                    <a:lnTo>
                      <a:pt x="26" y="0"/>
                    </a:lnTo>
                    <a:lnTo>
                      <a:pt x="26" y="0"/>
                    </a:lnTo>
                    <a:close/>
                  </a:path>
                </a:pathLst>
              </a:custGeom>
              <a:grpFill/>
              <a:ln w="3175" cmpd="sng">
                <a:solidFill>
                  <a:srgbClr val="000000"/>
                </a:solidFill>
                <a:round/>
                <a:headEnd/>
                <a:tailEnd/>
              </a:ln>
            </p:spPr>
            <p:txBody>
              <a:bodyPr/>
              <a:lstStyle/>
              <a:p>
                <a:endParaRPr lang="en-US" sz="2600" dirty="0"/>
              </a:p>
            </p:txBody>
          </p:sp>
          <p:sp>
            <p:nvSpPr>
              <p:cNvPr id="1218" name="Freeform 436"/>
              <p:cNvSpPr>
                <a:spLocks/>
              </p:cNvSpPr>
              <p:nvPr/>
            </p:nvSpPr>
            <p:spPr bwMode="auto">
              <a:xfrm>
                <a:off x="3874" y="4137"/>
                <a:ext cx="4" cy="4"/>
              </a:xfrm>
              <a:custGeom>
                <a:avLst/>
                <a:gdLst>
                  <a:gd name="T0" fmla="*/ 2 w 4"/>
                  <a:gd name="T1" fmla="*/ 0 h 4"/>
                  <a:gd name="T2" fmla="*/ 4 w 4"/>
                  <a:gd name="T3" fmla="*/ 0 h 4"/>
                  <a:gd name="T4" fmla="*/ 4 w 4"/>
                  <a:gd name="T5" fmla="*/ 0 h 4"/>
                  <a:gd name="T6" fmla="*/ 4 w 4"/>
                  <a:gd name="T7" fmla="*/ 2 h 4"/>
                  <a:gd name="T8" fmla="*/ 4 w 4"/>
                  <a:gd name="T9" fmla="*/ 4 h 4"/>
                  <a:gd name="T10" fmla="*/ 2 w 4"/>
                  <a:gd name="T11" fmla="*/ 4 h 4"/>
                  <a:gd name="T12" fmla="*/ 2 w 4"/>
                  <a:gd name="T13" fmla="*/ 4 h 4"/>
                  <a:gd name="T14" fmla="*/ 0 w 4"/>
                  <a:gd name="T15" fmla="*/ 2 h 4"/>
                  <a:gd name="T16" fmla="*/ 0 w 4"/>
                  <a:gd name="T17" fmla="*/ 0 h 4"/>
                  <a:gd name="T18" fmla="*/ 2 w 4"/>
                  <a:gd name="T19" fmla="*/ 0 h 4"/>
                  <a:gd name="T20" fmla="*/ 2 w 4"/>
                  <a:gd name="T21" fmla="*/ 0 h 4"/>
                  <a:gd name="T22" fmla="*/ 2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2" y="0"/>
                    </a:moveTo>
                    <a:lnTo>
                      <a:pt x="4" y="0"/>
                    </a:lnTo>
                    <a:lnTo>
                      <a:pt x="4" y="0"/>
                    </a:lnTo>
                    <a:lnTo>
                      <a:pt x="4" y="2"/>
                    </a:lnTo>
                    <a:lnTo>
                      <a:pt x="4" y="4"/>
                    </a:lnTo>
                    <a:lnTo>
                      <a:pt x="2" y="4"/>
                    </a:lnTo>
                    <a:lnTo>
                      <a:pt x="2" y="4"/>
                    </a:lnTo>
                    <a:lnTo>
                      <a:pt x="0" y="2"/>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19" name="Freeform 437"/>
              <p:cNvSpPr>
                <a:spLocks/>
              </p:cNvSpPr>
              <p:nvPr/>
            </p:nvSpPr>
            <p:spPr bwMode="auto">
              <a:xfrm>
                <a:off x="3760" y="4141"/>
                <a:ext cx="26" cy="32"/>
              </a:xfrm>
              <a:custGeom>
                <a:avLst/>
                <a:gdLst>
                  <a:gd name="T0" fmla="*/ 8 w 26"/>
                  <a:gd name="T1" fmla="*/ 6 h 32"/>
                  <a:gd name="T2" fmla="*/ 8 w 26"/>
                  <a:gd name="T3" fmla="*/ 6 h 32"/>
                  <a:gd name="T4" fmla="*/ 10 w 26"/>
                  <a:gd name="T5" fmla="*/ 4 h 32"/>
                  <a:gd name="T6" fmla="*/ 8 w 26"/>
                  <a:gd name="T7" fmla="*/ 4 h 32"/>
                  <a:gd name="T8" fmla="*/ 4 w 26"/>
                  <a:gd name="T9" fmla="*/ 4 h 32"/>
                  <a:gd name="T10" fmla="*/ 2 w 26"/>
                  <a:gd name="T11" fmla="*/ 8 h 32"/>
                  <a:gd name="T12" fmla="*/ 0 w 26"/>
                  <a:gd name="T13" fmla="*/ 8 h 32"/>
                  <a:gd name="T14" fmla="*/ 0 w 26"/>
                  <a:gd name="T15" fmla="*/ 6 h 32"/>
                  <a:gd name="T16" fmla="*/ 2 w 26"/>
                  <a:gd name="T17" fmla="*/ 2 h 32"/>
                  <a:gd name="T18" fmla="*/ 6 w 26"/>
                  <a:gd name="T19" fmla="*/ 2 h 32"/>
                  <a:gd name="T20" fmla="*/ 10 w 26"/>
                  <a:gd name="T21" fmla="*/ 0 h 32"/>
                  <a:gd name="T22" fmla="*/ 12 w 26"/>
                  <a:gd name="T23" fmla="*/ 2 h 32"/>
                  <a:gd name="T24" fmla="*/ 20 w 26"/>
                  <a:gd name="T25" fmla="*/ 4 h 32"/>
                  <a:gd name="T26" fmla="*/ 22 w 26"/>
                  <a:gd name="T27" fmla="*/ 6 h 32"/>
                  <a:gd name="T28" fmla="*/ 24 w 26"/>
                  <a:gd name="T29" fmla="*/ 8 h 32"/>
                  <a:gd name="T30" fmla="*/ 26 w 26"/>
                  <a:gd name="T31" fmla="*/ 12 h 32"/>
                  <a:gd name="T32" fmla="*/ 26 w 26"/>
                  <a:gd name="T33" fmla="*/ 14 h 32"/>
                  <a:gd name="T34" fmla="*/ 26 w 26"/>
                  <a:gd name="T35" fmla="*/ 18 h 32"/>
                  <a:gd name="T36" fmla="*/ 24 w 26"/>
                  <a:gd name="T37" fmla="*/ 24 h 32"/>
                  <a:gd name="T38" fmla="*/ 24 w 26"/>
                  <a:gd name="T39" fmla="*/ 24 h 32"/>
                  <a:gd name="T40" fmla="*/ 20 w 26"/>
                  <a:gd name="T41" fmla="*/ 30 h 32"/>
                  <a:gd name="T42" fmla="*/ 18 w 26"/>
                  <a:gd name="T43" fmla="*/ 32 h 32"/>
                  <a:gd name="T44" fmla="*/ 14 w 26"/>
                  <a:gd name="T45" fmla="*/ 32 h 32"/>
                  <a:gd name="T46" fmla="*/ 14 w 26"/>
                  <a:gd name="T47" fmla="*/ 32 h 32"/>
                  <a:gd name="T48" fmla="*/ 14 w 26"/>
                  <a:gd name="T49" fmla="*/ 30 h 32"/>
                  <a:gd name="T50" fmla="*/ 18 w 26"/>
                  <a:gd name="T51" fmla="*/ 26 h 32"/>
                  <a:gd name="T52" fmla="*/ 20 w 26"/>
                  <a:gd name="T53" fmla="*/ 24 h 32"/>
                  <a:gd name="T54" fmla="*/ 20 w 26"/>
                  <a:gd name="T55" fmla="*/ 20 h 32"/>
                  <a:gd name="T56" fmla="*/ 22 w 26"/>
                  <a:gd name="T57" fmla="*/ 18 h 32"/>
                  <a:gd name="T58" fmla="*/ 22 w 26"/>
                  <a:gd name="T59" fmla="*/ 16 h 32"/>
                  <a:gd name="T60" fmla="*/ 22 w 26"/>
                  <a:gd name="T61" fmla="*/ 12 h 32"/>
                  <a:gd name="T62" fmla="*/ 18 w 26"/>
                  <a:gd name="T63" fmla="*/ 10 h 32"/>
                  <a:gd name="T64" fmla="*/ 14 w 26"/>
                  <a:gd name="T65" fmla="*/ 10 h 32"/>
                  <a:gd name="T66" fmla="*/ 12 w 26"/>
                  <a:gd name="T67" fmla="*/ 8 h 32"/>
                  <a:gd name="T68" fmla="*/ 10 w 26"/>
                  <a:gd name="T69" fmla="*/ 8 h 32"/>
                  <a:gd name="T70" fmla="*/ 8 w 26"/>
                  <a:gd name="T71" fmla="*/ 8 h 32"/>
                  <a:gd name="T72" fmla="*/ 8 w 26"/>
                  <a:gd name="T73" fmla="*/ 6 h 32"/>
                  <a:gd name="T74" fmla="*/ 8 w 26"/>
                  <a:gd name="T75" fmla="*/ 6 h 32"/>
                  <a:gd name="T76" fmla="*/ 8 w 26"/>
                  <a:gd name="T7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32">
                    <a:moveTo>
                      <a:pt x="8" y="6"/>
                    </a:moveTo>
                    <a:lnTo>
                      <a:pt x="8" y="6"/>
                    </a:lnTo>
                    <a:lnTo>
                      <a:pt x="10" y="4"/>
                    </a:lnTo>
                    <a:lnTo>
                      <a:pt x="8" y="4"/>
                    </a:lnTo>
                    <a:lnTo>
                      <a:pt x="4" y="4"/>
                    </a:lnTo>
                    <a:lnTo>
                      <a:pt x="2" y="8"/>
                    </a:lnTo>
                    <a:lnTo>
                      <a:pt x="0" y="8"/>
                    </a:lnTo>
                    <a:lnTo>
                      <a:pt x="0" y="6"/>
                    </a:lnTo>
                    <a:lnTo>
                      <a:pt x="2" y="2"/>
                    </a:lnTo>
                    <a:lnTo>
                      <a:pt x="6" y="2"/>
                    </a:lnTo>
                    <a:lnTo>
                      <a:pt x="10" y="0"/>
                    </a:lnTo>
                    <a:lnTo>
                      <a:pt x="12" y="2"/>
                    </a:lnTo>
                    <a:lnTo>
                      <a:pt x="20" y="4"/>
                    </a:lnTo>
                    <a:lnTo>
                      <a:pt x="22" y="6"/>
                    </a:lnTo>
                    <a:lnTo>
                      <a:pt x="24" y="8"/>
                    </a:lnTo>
                    <a:lnTo>
                      <a:pt x="26" y="12"/>
                    </a:lnTo>
                    <a:lnTo>
                      <a:pt x="26" y="14"/>
                    </a:lnTo>
                    <a:lnTo>
                      <a:pt x="26" y="18"/>
                    </a:lnTo>
                    <a:lnTo>
                      <a:pt x="24" y="24"/>
                    </a:lnTo>
                    <a:lnTo>
                      <a:pt x="24" y="24"/>
                    </a:lnTo>
                    <a:lnTo>
                      <a:pt x="20" y="30"/>
                    </a:lnTo>
                    <a:lnTo>
                      <a:pt x="18" y="32"/>
                    </a:lnTo>
                    <a:lnTo>
                      <a:pt x="14" y="32"/>
                    </a:lnTo>
                    <a:lnTo>
                      <a:pt x="14" y="32"/>
                    </a:lnTo>
                    <a:lnTo>
                      <a:pt x="14" y="30"/>
                    </a:lnTo>
                    <a:lnTo>
                      <a:pt x="18" y="26"/>
                    </a:lnTo>
                    <a:lnTo>
                      <a:pt x="20" y="24"/>
                    </a:lnTo>
                    <a:lnTo>
                      <a:pt x="20" y="20"/>
                    </a:lnTo>
                    <a:lnTo>
                      <a:pt x="22" y="18"/>
                    </a:lnTo>
                    <a:lnTo>
                      <a:pt x="22" y="16"/>
                    </a:lnTo>
                    <a:lnTo>
                      <a:pt x="22" y="12"/>
                    </a:lnTo>
                    <a:lnTo>
                      <a:pt x="18" y="10"/>
                    </a:lnTo>
                    <a:lnTo>
                      <a:pt x="14" y="10"/>
                    </a:lnTo>
                    <a:lnTo>
                      <a:pt x="12" y="8"/>
                    </a:lnTo>
                    <a:lnTo>
                      <a:pt x="10" y="8"/>
                    </a:lnTo>
                    <a:lnTo>
                      <a:pt x="8" y="8"/>
                    </a:lnTo>
                    <a:lnTo>
                      <a:pt x="8" y="6"/>
                    </a:lnTo>
                    <a:lnTo>
                      <a:pt x="8" y="6"/>
                    </a:lnTo>
                    <a:lnTo>
                      <a:pt x="8" y="6"/>
                    </a:lnTo>
                    <a:close/>
                  </a:path>
                </a:pathLst>
              </a:custGeom>
              <a:grpFill/>
              <a:ln w="3175" cmpd="sng">
                <a:solidFill>
                  <a:srgbClr val="000000"/>
                </a:solidFill>
                <a:round/>
                <a:headEnd/>
                <a:tailEnd/>
              </a:ln>
            </p:spPr>
            <p:txBody>
              <a:bodyPr/>
              <a:lstStyle/>
              <a:p>
                <a:endParaRPr lang="en-US" sz="2600" dirty="0"/>
              </a:p>
            </p:txBody>
          </p:sp>
          <p:sp>
            <p:nvSpPr>
              <p:cNvPr id="1220" name="Freeform 438"/>
              <p:cNvSpPr>
                <a:spLocks/>
              </p:cNvSpPr>
              <p:nvPr/>
            </p:nvSpPr>
            <p:spPr bwMode="auto">
              <a:xfrm>
                <a:off x="3940" y="4143"/>
                <a:ext cx="6" cy="16"/>
              </a:xfrm>
              <a:custGeom>
                <a:avLst/>
                <a:gdLst>
                  <a:gd name="T0" fmla="*/ 2 w 6"/>
                  <a:gd name="T1" fmla="*/ 6 h 16"/>
                  <a:gd name="T2" fmla="*/ 2 w 6"/>
                  <a:gd name="T3" fmla="*/ 0 h 16"/>
                  <a:gd name="T4" fmla="*/ 4 w 6"/>
                  <a:gd name="T5" fmla="*/ 2 h 16"/>
                  <a:gd name="T6" fmla="*/ 6 w 6"/>
                  <a:gd name="T7" fmla="*/ 2 h 16"/>
                  <a:gd name="T8" fmla="*/ 6 w 6"/>
                  <a:gd name="T9" fmla="*/ 6 h 16"/>
                  <a:gd name="T10" fmla="*/ 6 w 6"/>
                  <a:gd name="T11" fmla="*/ 10 h 16"/>
                  <a:gd name="T12" fmla="*/ 6 w 6"/>
                  <a:gd name="T13" fmla="*/ 14 h 16"/>
                  <a:gd name="T14" fmla="*/ 4 w 6"/>
                  <a:gd name="T15" fmla="*/ 16 h 16"/>
                  <a:gd name="T16" fmla="*/ 2 w 6"/>
                  <a:gd name="T17" fmla="*/ 14 h 16"/>
                  <a:gd name="T18" fmla="*/ 2 w 6"/>
                  <a:gd name="T19" fmla="*/ 12 h 16"/>
                  <a:gd name="T20" fmla="*/ 0 w 6"/>
                  <a:gd name="T21" fmla="*/ 10 h 16"/>
                  <a:gd name="T22" fmla="*/ 2 w 6"/>
                  <a:gd name="T23" fmla="*/ 6 h 16"/>
                  <a:gd name="T24" fmla="*/ 2 w 6"/>
                  <a:gd name="T25" fmla="*/ 6 h 16"/>
                  <a:gd name="T26" fmla="*/ 2 w 6"/>
                  <a:gd name="T2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6">
                    <a:moveTo>
                      <a:pt x="2" y="6"/>
                    </a:moveTo>
                    <a:lnTo>
                      <a:pt x="2" y="0"/>
                    </a:lnTo>
                    <a:lnTo>
                      <a:pt x="4" y="2"/>
                    </a:lnTo>
                    <a:lnTo>
                      <a:pt x="6" y="2"/>
                    </a:lnTo>
                    <a:lnTo>
                      <a:pt x="6" y="6"/>
                    </a:lnTo>
                    <a:lnTo>
                      <a:pt x="6" y="10"/>
                    </a:lnTo>
                    <a:lnTo>
                      <a:pt x="6" y="14"/>
                    </a:lnTo>
                    <a:lnTo>
                      <a:pt x="4" y="16"/>
                    </a:lnTo>
                    <a:lnTo>
                      <a:pt x="2" y="14"/>
                    </a:lnTo>
                    <a:lnTo>
                      <a:pt x="2" y="12"/>
                    </a:lnTo>
                    <a:lnTo>
                      <a:pt x="0" y="10"/>
                    </a:lnTo>
                    <a:lnTo>
                      <a:pt x="2" y="6"/>
                    </a:lnTo>
                    <a:lnTo>
                      <a:pt x="2" y="6"/>
                    </a:lnTo>
                    <a:lnTo>
                      <a:pt x="2" y="6"/>
                    </a:lnTo>
                    <a:close/>
                  </a:path>
                </a:pathLst>
              </a:custGeom>
              <a:grpFill/>
              <a:ln w="3175" cmpd="sng">
                <a:solidFill>
                  <a:srgbClr val="000000"/>
                </a:solidFill>
                <a:round/>
                <a:headEnd/>
                <a:tailEnd/>
              </a:ln>
            </p:spPr>
            <p:txBody>
              <a:bodyPr/>
              <a:lstStyle/>
              <a:p>
                <a:endParaRPr lang="en-US" sz="2600" dirty="0"/>
              </a:p>
            </p:txBody>
          </p:sp>
          <p:sp>
            <p:nvSpPr>
              <p:cNvPr id="1221" name="Freeform 439"/>
              <p:cNvSpPr>
                <a:spLocks/>
              </p:cNvSpPr>
              <p:nvPr/>
            </p:nvSpPr>
            <p:spPr bwMode="auto">
              <a:xfrm>
                <a:off x="3860" y="4151"/>
                <a:ext cx="4" cy="4"/>
              </a:xfrm>
              <a:custGeom>
                <a:avLst/>
                <a:gdLst>
                  <a:gd name="T0" fmla="*/ 4 w 4"/>
                  <a:gd name="T1" fmla="*/ 0 h 4"/>
                  <a:gd name="T2" fmla="*/ 4 w 4"/>
                  <a:gd name="T3" fmla="*/ 2 h 4"/>
                  <a:gd name="T4" fmla="*/ 2 w 4"/>
                  <a:gd name="T5" fmla="*/ 4 h 4"/>
                  <a:gd name="T6" fmla="*/ 0 w 4"/>
                  <a:gd name="T7" fmla="*/ 4 h 4"/>
                  <a:gd name="T8" fmla="*/ 0 w 4"/>
                  <a:gd name="T9" fmla="*/ 2 h 4"/>
                  <a:gd name="T10" fmla="*/ 0 w 4"/>
                  <a:gd name="T11" fmla="*/ 0 h 4"/>
                  <a:gd name="T12" fmla="*/ 2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2"/>
                    </a:lnTo>
                    <a:lnTo>
                      <a:pt x="2" y="4"/>
                    </a:lnTo>
                    <a:lnTo>
                      <a:pt x="0" y="4"/>
                    </a:lnTo>
                    <a:lnTo>
                      <a:pt x="0" y="2"/>
                    </a:lnTo>
                    <a:lnTo>
                      <a:pt x="0"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222" name="Freeform 440"/>
              <p:cNvSpPr>
                <a:spLocks/>
              </p:cNvSpPr>
              <p:nvPr/>
            </p:nvSpPr>
            <p:spPr bwMode="auto">
              <a:xfrm>
                <a:off x="3934" y="4151"/>
                <a:ext cx="46" cy="24"/>
              </a:xfrm>
              <a:custGeom>
                <a:avLst/>
                <a:gdLst>
                  <a:gd name="T0" fmla="*/ 32 w 46"/>
                  <a:gd name="T1" fmla="*/ 16 h 24"/>
                  <a:gd name="T2" fmla="*/ 30 w 46"/>
                  <a:gd name="T3" fmla="*/ 20 h 24"/>
                  <a:gd name="T4" fmla="*/ 26 w 46"/>
                  <a:gd name="T5" fmla="*/ 20 h 24"/>
                  <a:gd name="T6" fmla="*/ 24 w 46"/>
                  <a:gd name="T7" fmla="*/ 20 h 24"/>
                  <a:gd name="T8" fmla="*/ 22 w 46"/>
                  <a:gd name="T9" fmla="*/ 20 h 24"/>
                  <a:gd name="T10" fmla="*/ 14 w 46"/>
                  <a:gd name="T11" fmla="*/ 22 h 24"/>
                  <a:gd name="T12" fmla="*/ 12 w 46"/>
                  <a:gd name="T13" fmla="*/ 22 h 24"/>
                  <a:gd name="T14" fmla="*/ 6 w 46"/>
                  <a:gd name="T15" fmla="*/ 24 h 24"/>
                  <a:gd name="T16" fmla="*/ 4 w 46"/>
                  <a:gd name="T17" fmla="*/ 24 h 24"/>
                  <a:gd name="T18" fmla="*/ 4 w 46"/>
                  <a:gd name="T19" fmla="*/ 22 h 24"/>
                  <a:gd name="T20" fmla="*/ 0 w 46"/>
                  <a:gd name="T21" fmla="*/ 22 h 24"/>
                  <a:gd name="T22" fmla="*/ 0 w 46"/>
                  <a:gd name="T23" fmla="*/ 20 h 24"/>
                  <a:gd name="T24" fmla="*/ 0 w 46"/>
                  <a:gd name="T25" fmla="*/ 18 h 24"/>
                  <a:gd name="T26" fmla="*/ 2 w 46"/>
                  <a:gd name="T27" fmla="*/ 16 h 24"/>
                  <a:gd name="T28" fmla="*/ 4 w 46"/>
                  <a:gd name="T29" fmla="*/ 16 h 24"/>
                  <a:gd name="T30" fmla="*/ 6 w 46"/>
                  <a:gd name="T31" fmla="*/ 14 h 24"/>
                  <a:gd name="T32" fmla="*/ 6 w 46"/>
                  <a:gd name="T33" fmla="*/ 12 h 24"/>
                  <a:gd name="T34" fmla="*/ 10 w 46"/>
                  <a:gd name="T35" fmla="*/ 10 h 24"/>
                  <a:gd name="T36" fmla="*/ 10 w 46"/>
                  <a:gd name="T37" fmla="*/ 8 h 24"/>
                  <a:gd name="T38" fmla="*/ 14 w 46"/>
                  <a:gd name="T39" fmla="*/ 8 h 24"/>
                  <a:gd name="T40" fmla="*/ 16 w 46"/>
                  <a:gd name="T41" fmla="*/ 10 h 24"/>
                  <a:gd name="T42" fmla="*/ 16 w 46"/>
                  <a:gd name="T43" fmla="*/ 12 h 24"/>
                  <a:gd name="T44" fmla="*/ 18 w 46"/>
                  <a:gd name="T45" fmla="*/ 12 h 24"/>
                  <a:gd name="T46" fmla="*/ 20 w 46"/>
                  <a:gd name="T47" fmla="*/ 12 h 24"/>
                  <a:gd name="T48" fmla="*/ 22 w 46"/>
                  <a:gd name="T49" fmla="*/ 12 h 24"/>
                  <a:gd name="T50" fmla="*/ 24 w 46"/>
                  <a:gd name="T51" fmla="*/ 10 h 24"/>
                  <a:gd name="T52" fmla="*/ 26 w 46"/>
                  <a:gd name="T53" fmla="*/ 6 h 24"/>
                  <a:gd name="T54" fmla="*/ 32 w 46"/>
                  <a:gd name="T55" fmla="*/ 6 h 24"/>
                  <a:gd name="T56" fmla="*/ 36 w 46"/>
                  <a:gd name="T57" fmla="*/ 2 h 24"/>
                  <a:gd name="T58" fmla="*/ 38 w 46"/>
                  <a:gd name="T59" fmla="*/ 0 h 24"/>
                  <a:gd name="T60" fmla="*/ 40 w 46"/>
                  <a:gd name="T61" fmla="*/ 2 h 24"/>
                  <a:gd name="T62" fmla="*/ 42 w 46"/>
                  <a:gd name="T63" fmla="*/ 2 h 24"/>
                  <a:gd name="T64" fmla="*/ 44 w 46"/>
                  <a:gd name="T65" fmla="*/ 6 h 24"/>
                  <a:gd name="T66" fmla="*/ 46 w 46"/>
                  <a:gd name="T67" fmla="*/ 8 h 24"/>
                  <a:gd name="T68" fmla="*/ 46 w 46"/>
                  <a:gd name="T69" fmla="*/ 10 h 24"/>
                  <a:gd name="T70" fmla="*/ 46 w 46"/>
                  <a:gd name="T71" fmla="*/ 12 h 24"/>
                  <a:gd name="T72" fmla="*/ 44 w 46"/>
                  <a:gd name="T73" fmla="*/ 14 h 24"/>
                  <a:gd name="T74" fmla="*/ 42 w 46"/>
                  <a:gd name="T75" fmla="*/ 16 h 24"/>
                  <a:gd name="T76" fmla="*/ 40 w 46"/>
                  <a:gd name="T77" fmla="*/ 16 h 24"/>
                  <a:gd name="T78" fmla="*/ 38 w 46"/>
                  <a:gd name="T79" fmla="*/ 14 h 24"/>
                  <a:gd name="T80" fmla="*/ 38 w 46"/>
                  <a:gd name="T81" fmla="*/ 12 h 24"/>
                  <a:gd name="T82" fmla="*/ 40 w 46"/>
                  <a:gd name="T83" fmla="*/ 10 h 24"/>
                  <a:gd name="T84" fmla="*/ 38 w 46"/>
                  <a:gd name="T85" fmla="*/ 8 h 24"/>
                  <a:gd name="T86" fmla="*/ 36 w 46"/>
                  <a:gd name="T87" fmla="*/ 8 h 24"/>
                  <a:gd name="T88" fmla="*/ 34 w 46"/>
                  <a:gd name="T89" fmla="*/ 8 h 24"/>
                  <a:gd name="T90" fmla="*/ 32 w 46"/>
                  <a:gd name="T91" fmla="*/ 10 h 24"/>
                  <a:gd name="T92" fmla="*/ 32 w 46"/>
                  <a:gd name="T93" fmla="*/ 12 h 24"/>
                  <a:gd name="T94" fmla="*/ 32 w 46"/>
                  <a:gd name="T95" fmla="*/ 16 h 24"/>
                  <a:gd name="T96" fmla="*/ 32 w 46"/>
                  <a:gd name="T97" fmla="*/ 16 h 24"/>
                  <a:gd name="T98" fmla="*/ 32 w 46"/>
                  <a:gd name="T99"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24">
                    <a:moveTo>
                      <a:pt x="32" y="16"/>
                    </a:moveTo>
                    <a:lnTo>
                      <a:pt x="30" y="20"/>
                    </a:lnTo>
                    <a:lnTo>
                      <a:pt x="26" y="20"/>
                    </a:lnTo>
                    <a:lnTo>
                      <a:pt x="24" y="20"/>
                    </a:lnTo>
                    <a:lnTo>
                      <a:pt x="22" y="20"/>
                    </a:lnTo>
                    <a:lnTo>
                      <a:pt x="14" y="22"/>
                    </a:lnTo>
                    <a:lnTo>
                      <a:pt x="12" y="22"/>
                    </a:lnTo>
                    <a:lnTo>
                      <a:pt x="6" y="24"/>
                    </a:lnTo>
                    <a:lnTo>
                      <a:pt x="4" y="24"/>
                    </a:lnTo>
                    <a:lnTo>
                      <a:pt x="4" y="22"/>
                    </a:lnTo>
                    <a:lnTo>
                      <a:pt x="0" y="22"/>
                    </a:lnTo>
                    <a:lnTo>
                      <a:pt x="0" y="20"/>
                    </a:lnTo>
                    <a:lnTo>
                      <a:pt x="0" y="18"/>
                    </a:lnTo>
                    <a:lnTo>
                      <a:pt x="2" y="16"/>
                    </a:lnTo>
                    <a:lnTo>
                      <a:pt x="4" y="16"/>
                    </a:lnTo>
                    <a:lnTo>
                      <a:pt x="6" y="14"/>
                    </a:lnTo>
                    <a:lnTo>
                      <a:pt x="6" y="12"/>
                    </a:lnTo>
                    <a:lnTo>
                      <a:pt x="10" y="10"/>
                    </a:lnTo>
                    <a:lnTo>
                      <a:pt x="10" y="8"/>
                    </a:lnTo>
                    <a:lnTo>
                      <a:pt x="14" y="8"/>
                    </a:lnTo>
                    <a:lnTo>
                      <a:pt x="16" y="10"/>
                    </a:lnTo>
                    <a:lnTo>
                      <a:pt x="16" y="12"/>
                    </a:lnTo>
                    <a:lnTo>
                      <a:pt x="18" y="12"/>
                    </a:lnTo>
                    <a:lnTo>
                      <a:pt x="20" y="12"/>
                    </a:lnTo>
                    <a:lnTo>
                      <a:pt x="22" y="12"/>
                    </a:lnTo>
                    <a:lnTo>
                      <a:pt x="24" y="10"/>
                    </a:lnTo>
                    <a:lnTo>
                      <a:pt x="26" y="6"/>
                    </a:lnTo>
                    <a:lnTo>
                      <a:pt x="32" y="6"/>
                    </a:lnTo>
                    <a:lnTo>
                      <a:pt x="36" y="2"/>
                    </a:lnTo>
                    <a:lnTo>
                      <a:pt x="38" y="0"/>
                    </a:lnTo>
                    <a:lnTo>
                      <a:pt x="40" y="2"/>
                    </a:lnTo>
                    <a:lnTo>
                      <a:pt x="42" y="2"/>
                    </a:lnTo>
                    <a:lnTo>
                      <a:pt x="44" y="6"/>
                    </a:lnTo>
                    <a:lnTo>
                      <a:pt x="46" y="8"/>
                    </a:lnTo>
                    <a:lnTo>
                      <a:pt x="46" y="10"/>
                    </a:lnTo>
                    <a:lnTo>
                      <a:pt x="46" y="12"/>
                    </a:lnTo>
                    <a:lnTo>
                      <a:pt x="44" y="14"/>
                    </a:lnTo>
                    <a:lnTo>
                      <a:pt x="42" y="16"/>
                    </a:lnTo>
                    <a:lnTo>
                      <a:pt x="40" y="16"/>
                    </a:lnTo>
                    <a:lnTo>
                      <a:pt x="38" y="14"/>
                    </a:lnTo>
                    <a:lnTo>
                      <a:pt x="38" y="12"/>
                    </a:lnTo>
                    <a:lnTo>
                      <a:pt x="40" y="10"/>
                    </a:lnTo>
                    <a:lnTo>
                      <a:pt x="38" y="8"/>
                    </a:lnTo>
                    <a:lnTo>
                      <a:pt x="36" y="8"/>
                    </a:lnTo>
                    <a:lnTo>
                      <a:pt x="34" y="8"/>
                    </a:lnTo>
                    <a:lnTo>
                      <a:pt x="32" y="10"/>
                    </a:lnTo>
                    <a:lnTo>
                      <a:pt x="32" y="12"/>
                    </a:lnTo>
                    <a:lnTo>
                      <a:pt x="32" y="16"/>
                    </a:lnTo>
                    <a:lnTo>
                      <a:pt x="32" y="16"/>
                    </a:lnTo>
                    <a:lnTo>
                      <a:pt x="32" y="16"/>
                    </a:lnTo>
                    <a:close/>
                  </a:path>
                </a:pathLst>
              </a:custGeom>
              <a:grpFill/>
              <a:ln w="3175" cmpd="sng">
                <a:solidFill>
                  <a:srgbClr val="000000"/>
                </a:solidFill>
                <a:round/>
                <a:headEnd/>
                <a:tailEnd/>
              </a:ln>
            </p:spPr>
            <p:txBody>
              <a:bodyPr/>
              <a:lstStyle/>
              <a:p>
                <a:endParaRPr lang="en-US" sz="2600" dirty="0"/>
              </a:p>
            </p:txBody>
          </p:sp>
          <p:sp>
            <p:nvSpPr>
              <p:cNvPr id="1223" name="Freeform 441"/>
              <p:cNvSpPr>
                <a:spLocks/>
              </p:cNvSpPr>
              <p:nvPr/>
            </p:nvSpPr>
            <p:spPr bwMode="auto">
              <a:xfrm>
                <a:off x="3876" y="4153"/>
                <a:ext cx="6" cy="4"/>
              </a:xfrm>
              <a:custGeom>
                <a:avLst/>
                <a:gdLst>
                  <a:gd name="T0" fmla="*/ 6 w 6"/>
                  <a:gd name="T1" fmla="*/ 0 h 4"/>
                  <a:gd name="T2" fmla="*/ 4 w 6"/>
                  <a:gd name="T3" fmla="*/ 2 h 4"/>
                  <a:gd name="T4" fmla="*/ 4 w 6"/>
                  <a:gd name="T5" fmla="*/ 4 h 4"/>
                  <a:gd name="T6" fmla="*/ 2 w 6"/>
                  <a:gd name="T7" fmla="*/ 4 h 4"/>
                  <a:gd name="T8" fmla="*/ 2 w 6"/>
                  <a:gd name="T9" fmla="*/ 2 h 4"/>
                  <a:gd name="T10" fmla="*/ 0 w 6"/>
                  <a:gd name="T11" fmla="*/ 0 h 4"/>
                  <a:gd name="T12" fmla="*/ 2 w 6"/>
                  <a:gd name="T13" fmla="*/ 0 h 4"/>
                  <a:gd name="T14" fmla="*/ 4 w 6"/>
                  <a:gd name="T15" fmla="*/ 0 h 4"/>
                  <a:gd name="T16" fmla="*/ 6 w 6"/>
                  <a:gd name="T17" fmla="*/ 0 h 4"/>
                  <a:gd name="T18" fmla="*/ 6 w 6"/>
                  <a:gd name="T19" fmla="*/ 0 h 4"/>
                  <a:gd name="T20" fmla="*/ 6 w 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6" y="0"/>
                    </a:moveTo>
                    <a:lnTo>
                      <a:pt x="4" y="2"/>
                    </a:lnTo>
                    <a:lnTo>
                      <a:pt x="4" y="4"/>
                    </a:lnTo>
                    <a:lnTo>
                      <a:pt x="2" y="4"/>
                    </a:lnTo>
                    <a:lnTo>
                      <a:pt x="2" y="2"/>
                    </a:lnTo>
                    <a:lnTo>
                      <a:pt x="0" y="0"/>
                    </a:lnTo>
                    <a:lnTo>
                      <a:pt x="2" y="0"/>
                    </a:lnTo>
                    <a:lnTo>
                      <a:pt x="4"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224" name="Freeform 442"/>
              <p:cNvSpPr>
                <a:spLocks/>
              </p:cNvSpPr>
              <p:nvPr/>
            </p:nvSpPr>
            <p:spPr bwMode="auto">
              <a:xfrm>
                <a:off x="3756" y="4155"/>
                <a:ext cx="4" cy="6"/>
              </a:xfrm>
              <a:custGeom>
                <a:avLst/>
                <a:gdLst>
                  <a:gd name="T0" fmla="*/ 2 w 4"/>
                  <a:gd name="T1" fmla="*/ 0 h 6"/>
                  <a:gd name="T2" fmla="*/ 4 w 4"/>
                  <a:gd name="T3" fmla="*/ 0 h 6"/>
                  <a:gd name="T4" fmla="*/ 4 w 4"/>
                  <a:gd name="T5" fmla="*/ 2 h 6"/>
                  <a:gd name="T6" fmla="*/ 4 w 4"/>
                  <a:gd name="T7" fmla="*/ 2 h 6"/>
                  <a:gd name="T8" fmla="*/ 4 w 4"/>
                  <a:gd name="T9" fmla="*/ 2 h 6"/>
                  <a:gd name="T10" fmla="*/ 4 w 4"/>
                  <a:gd name="T11" fmla="*/ 4 h 6"/>
                  <a:gd name="T12" fmla="*/ 2 w 4"/>
                  <a:gd name="T13" fmla="*/ 4 h 6"/>
                  <a:gd name="T14" fmla="*/ 2 w 4"/>
                  <a:gd name="T15" fmla="*/ 6 h 6"/>
                  <a:gd name="T16" fmla="*/ 0 w 4"/>
                  <a:gd name="T17" fmla="*/ 6 h 6"/>
                  <a:gd name="T18" fmla="*/ 0 w 4"/>
                  <a:gd name="T19" fmla="*/ 4 h 6"/>
                  <a:gd name="T20" fmla="*/ 0 w 4"/>
                  <a:gd name="T21" fmla="*/ 2 h 6"/>
                  <a:gd name="T22" fmla="*/ 0 w 4"/>
                  <a:gd name="T23" fmla="*/ 2 h 6"/>
                  <a:gd name="T24" fmla="*/ 2 w 4"/>
                  <a:gd name="T25" fmla="*/ 0 h 6"/>
                  <a:gd name="T26" fmla="*/ 2 w 4"/>
                  <a:gd name="T27" fmla="*/ 0 h 6"/>
                  <a:gd name="T28" fmla="*/ 2 w 4"/>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6">
                    <a:moveTo>
                      <a:pt x="2" y="0"/>
                    </a:moveTo>
                    <a:lnTo>
                      <a:pt x="4" y="0"/>
                    </a:lnTo>
                    <a:lnTo>
                      <a:pt x="4" y="2"/>
                    </a:lnTo>
                    <a:lnTo>
                      <a:pt x="4" y="2"/>
                    </a:lnTo>
                    <a:lnTo>
                      <a:pt x="4" y="2"/>
                    </a:lnTo>
                    <a:lnTo>
                      <a:pt x="4" y="4"/>
                    </a:lnTo>
                    <a:lnTo>
                      <a:pt x="2" y="4"/>
                    </a:lnTo>
                    <a:lnTo>
                      <a:pt x="2" y="6"/>
                    </a:lnTo>
                    <a:lnTo>
                      <a:pt x="0" y="6"/>
                    </a:lnTo>
                    <a:lnTo>
                      <a:pt x="0" y="4"/>
                    </a:lnTo>
                    <a:lnTo>
                      <a:pt x="0" y="2"/>
                    </a:lnTo>
                    <a:lnTo>
                      <a:pt x="0"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25" name="Freeform 443"/>
              <p:cNvSpPr>
                <a:spLocks/>
              </p:cNvSpPr>
              <p:nvPr/>
            </p:nvSpPr>
            <p:spPr bwMode="auto">
              <a:xfrm>
                <a:off x="3752" y="4163"/>
                <a:ext cx="6" cy="12"/>
              </a:xfrm>
              <a:custGeom>
                <a:avLst/>
                <a:gdLst>
                  <a:gd name="T0" fmla="*/ 0 w 6"/>
                  <a:gd name="T1" fmla="*/ 0 h 12"/>
                  <a:gd name="T2" fmla="*/ 2 w 6"/>
                  <a:gd name="T3" fmla="*/ 0 h 12"/>
                  <a:gd name="T4" fmla="*/ 4 w 6"/>
                  <a:gd name="T5" fmla="*/ 0 h 12"/>
                  <a:gd name="T6" fmla="*/ 4 w 6"/>
                  <a:gd name="T7" fmla="*/ 2 h 12"/>
                  <a:gd name="T8" fmla="*/ 4 w 6"/>
                  <a:gd name="T9" fmla="*/ 6 h 12"/>
                  <a:gd name="T10" fmla="*/ 6 w 6"/>
                  <a:gd name="T11" fmla="*/ 6 h 12"/>
                  <a:gd name="T12" fmla="*/ 6 w 6"/>
                  <a:gd name="T13" fmla="*/ 10 h 12"/>
                  <a:gd name="T14" fmla="*/ 6 w 6"/>
                  <a:gd name="T15" fmla="*/ 12 h 12"/>
                  <a:gd name="T16" fmla="*/ 4 w 6"/>
                  <a:gd name="T17" fmla="*/ 12 h 12"/>
                  <a:gd name="T18" fmla="*/ 2 w 6"/>
                  <a:gd name="T19" fmla="*/ 10 h 12"/>
                  <a:gd name="T20" fmla="*/ 0 w 6"/>
                  <a:gd name="T21" fmla="*/ 8 h 12"/>
                  <a:gd name="T22" fmla="*/ 0 w 6"/>
                  <a:gd name="T23" fmla="*/ 8 h 12"/>
                  <a:gd name="T24" fmla="*/ 0 w 6"/>
                  <a:gd name="T25" fmla="*/ 6 h 12"/>
                  <a:gd name="T26" fmla="*/ 0 w 6"/>
                  <a:gd name="T27" fmla="*/ 4 h 12"/>
                  <a:gd name="T28" fmla="*/ 0 w 6"/>
                  <a:gd name="T29" fmla="*/ 0 h 12"/>
                  <a:gd name="T30" fmla="*/ 0 w 6"/>
                  <a:gd name="T31" fmla="*/ 0 h 12"/>
                  <a:gd name="T32" fmla="*/ 0 w 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2">
                    <a:moveTo>
                      <a:pt x="0" y="0"/>
                    </a:moveTo>
                    <a:lnTo>
                      <a:pt x="2" y="0"/>
                    </a:lnTo>
                    <a:lnTo>
                      <a:pt x="4" y="0"/>
                    </a:lnTo>
                    <a:lnTo>
                      <a:pt x="4" y="2"/>
                    </a:lnTo>
                    <a:lnTo>
                      <a:pt x="4" y="6"/>
                    </a:lnTo>
                    <a:lnTo>
                      <a:pt x="6" y="6"/>
                    </a:lnTo>
                    <a:lnTo>
                      <a:pt x="6" y="10"/>
                    </a:lnTo>
                    <a:lnTo>
                      <a:pt x="6" y="12"/>
                    </a:lnTo>
                    <a:lnTo>
                      <a:pt x="4" y="12"/>
                    </a:lnTo>
                    <a:lnTo>
                      <a:pt x="2" y="10"/>
                    </a:lnTo>
                    <a:lnTo>
                      <a:pt x="0" y="8"/>
                    </a:lnTo>
                    <a:lnTo>
                      <a:pt x="0" y="8"/>
                    </a:lnTo>
                    <a:lnTo>
                      <a:pt x="0" y="6"/>
                    </a:lnTo>
                    <a:lnTo>
                      <a:pt x="0" y="4"/>
                    </a:lnTo>
                    <a:lnTo>
                      <a:pt x="0" y="0"/>
                    </a:lnTo>
                    <a:lnTo>
                      <a:pt x="0" y="0"/>
                    </a:lnTo>
                    <a:lnTo>
                      <a:pt x="0" y="0"/>
                    </a:lnTo>
                    <a:close/>
                  </a:path>
                </a:pathLst>
              </a:custGeom>
              <a:grpFill/>
              <a:ln w="3175" cmpd="sng">
                <a:solidFill>
                  <a:srgbClr val="000000"/>
                </a:solidFill>
                <a:round/>
                <a:headEnd/>
                <a:tailEnd/>
              </a:ln>
            </p:spPr>
            <p:txBody>
              <a:bodyPr/>
              <a:lstStyle/>
              <a:p>
                <a:endParaRPr lang="en-US" sz="2600" dirty="0"/>
              </a:p>
            </p:txBody>
          </p:sp>
          <p:sp>
            <p:nvSpPr>
              <p:cNvPr id="1226" name="Freeform 444"/>
              <p:cNvSpPr>
                <a:spLocks/>
              </p:cNvSpPr>
              <p:nvPr/>
            </p:nvSpPr>
            <p:spPr bwMode="auto">
              <a:xfrm>
                <a:off x="3906" y="4163"/>
                <a:ext cx="4" cy="4"/>
              </a:xfrm>
              <a:custGeom>
                <a:avLst/>
                <a:gdLst>
                  <a:gd name="T0" fmla="*/ 2 w 4"/>
                  <a:gd name="T1" fmla="*/ 0 h 4"/>
                  <a:gd name="T2" fmla="*/ 4 w 4"/>
                  <a:gd name="T3" fmla="*/ 0 h 4"/>
                  <a:gd name="T4" fmla="*/ 4 w 4"/>
                  <a:gd name="T5" fmla="*/ 0 h 4"/>
                  <a:gd name="T6" fmla="*/ 4 w 4"/>
                  <a:gd name="T7" fmla="*/ 2 h 4"/>
                  <a:gd name="T8" fmla="*/ 4 w 4"/>
                  <a:gd name="T9" fmla="*/ 2 h 4"/>
                  <a:gd name="T10" fmla="*/ 2 w 4"/>
                  <a:gd name="T11" fmla="*/ 4 h 4"/>
                  <a:gd name="T12" fmla="*/ 2 w 4"/>
                  <a:gd name="T13" fmla="*/ 4 h 4"/>
                  <a:gd name="T14" fmla="*/ 0 w 4"/>
                  <a:gd name="T15" fmla="*/ 4 h 4"/>
                  <a:gd name="T16" fmla="*/ 0 w 4"/>
                  <a:gd name="T17" fmla="*/ 2 h 4"/>
                  <a:gd name="T18" fmla="*/ 2 w 4"/>
                  <a:gd name="T19" fmla="*/ 0 h 4"/>
                  <a:gd name="T20" fmla="*/ 2 w 4"/>
                  <a:gd name="T21" fmla="*/ 0 h 4"/>
                  <a:gd name="T22" fmla="*/ 2 w 4"/>
                  <a:gd name="T23" fmla="*/ 0 h 4"/>
                  <a:gd name="T24" fmla="*/ 2 w 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0"/>
                    </a:moveTo>
                    <a:lnTo>
                      <a:pt x="4" y="0"/>
                    </a:lnTo>
                    <a:lnTo>
                      <a:pt x="4" y="0"/>
                    </a:lnTo>
                    <a:lnTo>
                      <a:pt x="4" y="2"/>
                    </a:lnTo>
                    <a:lnTo>
                      <a:pt x="4" y="2"/>
                    </a:lnTo>
                    <a:lnTo>
                      <a:pt x="2" y="4"/>
                    </a:lnTo>
                    <a:lnTo>
                      <a:pt x="2" y="4"/>
                    </a:lnTo>
                    <a:lnTo>
                      <a:pt x="0" y="4"/>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27" name="Freeform 445"/>
              <p:cNvSpPr>
                <a:spLocks/>
              </p:cNvSpPr>
              <p:nvPr/>
            </p:nvSpPr>
            <p:spPr bwMode="auto">
              <a:xfrm>
                <a:off x="3892" y="4163"/>
                <a:ext cx="4" cy="4"/>
              </a:xfrm>
              <a:custGeom>
                <a:avLst/>
                <a:gdLst>
                  <a:gd name="T0" fmla="*/ 2 w 4"/>
                  <a:gd name="T1" fmla="*/ 0 h 4"/>
                  <a:gd name="T2" fmla="*/ 4 w 4"/>
                  <a:gd name="T3" fmla="*/ 0 h 4"/>
                  <a:gd name="T4" fmla="*/ 4 w 4"/>
                  <a:gd name="T5" fmla="*/ 0 h 4"/>
                  <a:gd name="T6" fmla="*/ 4 w 4"/>
                  <a:gd name="T7" fmla="*/ 2 h 4"/>
                  <a:gd name="T8" fmla="*/ 4 w 4"/>
                  <a:gd name="T9" fmla="*/ 2 h 4"/>
                  <a:gd name="T10" fmla="*/ 2 w 4"/>
                  <a:gd name="T11" fmla="*/ 4 h 4"/>
                  <a:gd name="T12" fmla="*/ 2 w 4"/>
                  <a:gd name="T13" fmla="*/ 4 h 4"/>
                  <a:gd name="T14" fmla="*/ 0 w 4"/>
                  <a:gd name="T15" fmla="*/ 4 h 4"/>
                  <a:gd name="T16" fmla="*/ 0 w 4"/>
                  <a:gd name="T17" fmla="*/ 4 h 4"/>
                  <a:gd name="T18" fmla="*/ 0 w 4"/>
                  <a:gd name="T19" fmla="*/ 2 h 4"/>
                  <a:gd name="T20" fmla="*/ 2 w 4"/>
                  <a:gd name="T21" fmla="*/ 0 h 4"/>
                  <a:gd name="T22" fmla="*/ 2 w 4"/>
                  <a:gd name="T23" fmla="*/ 0 h 4"/>
                  <a:gd name="T24" fmla="*/ 2 w 4"/>
                  <a:gd name="T25" fmla="*/ 0 h 4"/>
                  <a:gd name="T26" fmla="*/ 2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2" y="0"/>
                    </a:moveTo>
                    <a:lnTo>
                      <a:pt x="4" y="0"/>
                    </a:lnTo>
                    <a:lnTo>
                      <a:pt x="4" y="0"/>
                    </a:lnTo>
                    <a:lnTo>
                      <a:pt x="4" y="2"/>
                    </a:lnTo>
                    <a:lnTo>
                      <a:pt x="4" y="2"/>
                    </a:lnTo>
                    <a:lnTo>
                      <a:pt x="2" y="4"/>
                    </a:lnTo>
                    <a:lnTo>
                      <a:pt x="2" y="4"/>
                    </a:lnTo>
                    <a:lnTo>
                      <a:pt x="0" y="4"/>
                    </a:lnTo>
                    <a:lnTo>
                      <a:pt x="0" y="4"/>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28" name="Freeform 446"/>
              <p:cNvSpPr>
                <a:spLocks/>
              </p:cNvSpPr>
              <p:nvPr/>
            </p:nvSpPr>
            <p:spPr bwMode="auto">
              <a:xfrm>
                <a:off x="3760" y="4169"/>
                <a:ext cx="2" cy="4"/>
              </a:xfrm>
              <a:custGeom>
                <a:avLst/>
                <a:gdLst>
                  <a:gd name="T0" fmla="*/ 2 w 2"/>
                  <a:gd name="T1" fmla="*/ 0 h 4"/>
                  <a:gd name="T2" fmla="*/ 2 w 2"/>
                  <a:gd name="T3" fmla="*/ 0 h 4"/>
                  <a:gd name="T4" fmla="*/ 2 w 2"/>
                  <a:gd name="T5" fmla="*/ 2 h 4"/>
                  <a:gd name="T6" fmla="*/ 0 w 2"/>
                  <a:gd name="T7" fmla="*/ 4 h 4"/>
                  <a:gd name="T8" fmla="*/ 0 w 2"/>
                  <a:gd name="T9" fmla="*/ 4 h 4"/>
                  <a:gd name="T10" fmla="*/ 0 w 2"/>
                  <a:gd name="T11" fmla="*/ 4 h 4"/>
                  <a:gd name="T12" fmla="*/ 0 w 2"/>
                  <a:gd name="T13" fmla="*/ 2 h 4"/>
                  <a:gd name="T14" fmla="*/ 0 w 2"/>
                  <a:gd name="T15" fmla="*/ 0 h 4"/>
                  <a:gd name="T16" fmla="*/ 0 w 2"/>
                  <a:gd name="T17" fmla="*/ 0 h 4"/>
                  <a:gd name="T18" fmla="*/ 2 w 2"/>
                  <a:gd name="T19" fmla="*/ 0 h 4"/>
                  <a:gd name="T20" fmla="*/ 2 w 2"/>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2" y="0"/>
                    </a:moveTo>
                    <a:lnTo>
                      <a:pt x="2" y="0"/>
                    </a:lnTo>
                    <a:lnTo>
                      <a:pt x="2" y="2"/>
                    </a:lnTo>
                    <a:lnTo>
                      <a:pt x="0" y="4"/>
                    </a:lnTo>
                    <a:lnTo>
                      <a:pt x="0" y="4"/>
                    </a:lnTo>
                    <a:lnTo>
                      <a:pt x="0" y="4"/>
                    </a:lnTo>
                    <a:lnTo>
                      <a:pt x="0" y="2"/>
                    </a:lnTo>
                    <a:lnTo>
                      <a:pt x="0" y="0"/>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29" name="Freeform 447"/>
              <p:cNvSpPr>
                <a:spLocks/>
              </p:cNvSpPr>
              <p:nvPr/>
            </p:nvSpPr>
            <p:spPr bwMode="auto">
              <a:xfrm>
                <a:off x="3766" y="4171"/>
                <a:ext cx="4" cy="4"/>
              </a:xfrm>
              <a:custGeom>
                <a:avLst/>
                <a:gdLst>
                  <a:gd name="T0" fmla="*/ 4 w 4"/>
                  <a:gd name="T1" fmla="*/ 0 h 4"/>
                  <a:gd name="T2" fmla="*/ 4 w 4"/>
                  <a:gd name="T3" fmla="*/ 0 h 4"/>
                  <a:gd name="T4" fmla="*/ 4 w 4"/>
                  <a:gd name="T5" fmla="*/ 0 h 4"/>
                  <a:gd name="T6" fmla="*/ 4 w 4"/>
                  <a:gd name="T7" fmla="*/ 0 h 4"/>
                  <a:gd name="T8" fmla="*/ 4 w 4"/>
                  <a:gd name="T9" fmla="*/ 2 h 4"/>
                  <a:gd name="T10" fmla="*/ 4 w 4"/>
                  <a:gd name="T11" fmla="*/ 2 h 4"/>
                  <a:gd name="T12" fmla="*/ 2 w 4"/>
                  <a:gd name="T13" fmla="*/ 4 h 4"/>
                  <a:gd name="T14" fmla="*/ 0 w 4"/>
                  <a:gd name="T15" fmla="*/ 2 h 4"/>
                  <a:gd name="T16" fmla="*/ 2 w 4"/>
                  <a:gd name="T17" fmla="*/ 0 h 4"/>
                  <a:gd name="T18" fmla="*/ 2 w 4"/>
                  <a:gd name="T19" fmla="*/ 0 h 4"/>
                  <a:gd name="T20" fmla="*/ 2 w 4"/>
                  <a:gd name="T21" fmla="*/ 0 h 4"/>
                  <a:gd name="T22" fmla="*/ 4 w 4"/>
                  <a:gd name="T23" fmla="*/ 0 h 4"/>
                  <a:gd name="T24" fmla="*/ 4 w 4"/>
                  <a:gd name="T25" fmla="*/ 0 h 4"/>
                  <a:gd name="T26" fmla="*/ 4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4" y="0"/>
                    </a:moveTo>
                    <a:lnTo>
                      <a:pt x="4" y="0"/>
                    </a:lnTo>
                    <a:lnTo>
                      <a:pt x="4" y="0"/>
                    </a:lnTo>
                    <a:lnTo>
                      <a:pt x="4" y="0"/>
                    </a:lnTo>
                    <a:lnTo>
                      <a:pt x="4" y="2"/>
                    </a:lnTo>
                    <a:lnTo>
                      <a:pt x="4" y="2"/>
                    </a:lnTo>
                    <a:lnTo>
                      <a:pt x="2" y="4"/>
                    </a:lnTo>
                    <a:lnTo>
                      <a:pt x="0" y="2"/>
                    </a:lnTo>
                    <a:lnTo>
                      <a:pt x="2" y="0"/>
                    </a:lnTo>
                    <a:lnTo>
                      <a:pt x="2" y="0"/>
                    </a:lnTo>
                    <a:lnTo>
                      <a:pt x="2" y="0"/>
                    </a:lnTo>
                    <a:lnTo>
                      <a:pt x="4" y="0"/>
                    </a:lnTo>
                    <a:lnTo>
                      <a:pt x="4" y="0"/>
                    </a:lnTo>
                    <a:lnTo>
                      <a:pt x="4" y="0"/>
                    </a:lnTo>
                    <a:close/>
                  </a:path>
                </a:pathLst>
              </a:custGeom>
              <a:grpFill/>
              <a:ln w="3175" cmpd="sng">
                <a:solidFill>
                  <a:srgbClr val="000000"/>
                </a:solidFill>
                <a:round/>
                <a:headEnd/>
                <a:tailEnd/>
              </a:ln>
            </p:spPr>
            <p:txBody>
              <a:bodyPr/>
              <a:lstStyle/>
              <a:p>
                <a:endParaRPr lang="en-US" sz="2600" dirty="0"/>
              </a:p>
            </p:txBody>
          </p:sp>
          <p:sp>
            <p:nvSpPr>
              <p:cNvPr id="1230" name="Freeform 448"/>
              <p:cNvSpPr>
                <a:spLocks/>
              </p:cNvSpPr>
              <p:nvPr/>
            </p:nvSpPr>
            <p:spPr bwMode="auto">
              <a:xfrm>
                <a:off x="3876" y="4173"/>
                <a:ext cx="4" cy="4"/>
              </a:xfrm>
              <a:custGeom>
                <a:avLst/>
                <a:gdLst>
                  <a:gd name="T0" fmla="*/ 2 w 4"/>
                  <a:gd name="T1" fmla="*/ 0 h 4"/>
                  <a:gd name="T2" fmla="*/ 2 w 4"/>
                  <a:gd name="T3" fmla="*/ 0 h 4"/>
                  <a:gd name="T4" fmla="*/ 4 w 4"/>
                  <a:gd name="T5" fmla="*/ 0 h 4"/>
                  <a:gd name="T6" fmla="*/ 4 w 4"/>
                  <a:gd name="T7" fmla="*/ 2 h 4"/>
                  <a:gd name="T8" fmla="*/ 2 w 4"/>
                  <a:gd name="T9" fmla="*/ 4 h 4"/>
                  <a:gd name="T10" fmla="*/ 2 w 4"/>
                  <a:gd name="T11" fmla="*/ 4 h 4"/>
                  <a:gd name="T12" fmla="*/ 0 w 4"/>
                  <a:gd name="T13" fmla="*/ 4 h 4"/>
                  <a:gd name="T14" fmla="*/ 0 w 4"/>
                  <a:gd name="T15" fmla="*/ 4 h 4"/>
                  <a:gd name="T16" fmla="*/ 0 w 4"/>
                  <a:gd name="T17" fmla="*/ 4 h 4"/>
                  <a:gd name="T18" fmla="*/ 0 w 4"/>
                  <a:gd name="T19" fmla="*/ 4 h 4"/>
                  <a:gd name="T20" fmla="*/ 0 w 4"/>
                  <a:gd name="T21" fmla="*/ 2 h 4"/>
                  <a:gd name="T22" fmla="*/ 0 w 4"/>
                  <a:gd name="T23" fmla="*/ 0 h 4"/>
                  <a:gd name="T24" fmla="*/ 0 w 4"/>
                  <a:gd name="T25" fmla="*/ 0 h 4"/>
                  <a:gd name="T26" fmla="*/ 2 w 4"/>
                  <a:gd name="T27" fmla="*/ 0 h 4"/>
                  <a:gd name="T28" fmla="*/ 2 w 4"/>
                  <a:gd name="T29" fmla="*/ 0 h 4"/>
                  <a:gd name="T30" fmla="*/ 2 w 4"/>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2" y="0"/>
                    </a:moveTo>
                    <a:lnTo>
                      <a:pt x="2" y="0"/>
                    </a:lnTo>
                    <a:lnTo>
                      <a:pt x="4" y="0"/>
                    </a:lnTo>
                    <a:lnTo>
                      <a:pt x="4" y="2"/>
                    </a:lnTo>
                    <a:lnTo>
                      <a:pt x="2" y="4"/>
                    </a:lnTo>
                    <a:lnTo>
                      <a:pt x="2" y="4"/>
                    </a:lnTo>
                    <a:lnTo>
                      <a:pt x="0" y="4"/>
                    </a:lnTo>
                    <a:lnTo>
                      <a:pt x="0" y="4"/>
                    </a:lnTo>
                    <a:lnTo>
                      <a:pt x="0" y="4"/>
                    </a:lnTo>
                    <a:lnTo>
                      <a:pt x="0" y="4"/>
                    </a:lnTo>
                    <a:lnTo>
                      <a:pt x="0" y="2"/>
                    </a:lnTo>
                    <a:lnTo>
                      <a:pt x="0" y="0"/>
                    </a:lnTo>
                    <a:lnTo>
                      <a:pt x="0"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31" name="Freeform 449"/>
              <p:cNvSpPr>
                <a:spLocks/>
              </p:cNvSpPr>
              <p:nvPr/>
            </p:nvSpPr>
            <p:spPr bwMode="auto">
              <a:xfrm>
                <a:off x="3832" y="4179"/>
                <a:ext cx="4" cy="6"/>
              </a:xfrm>
              <a:custGeom>
                <a:avLst/>
                <a:gdLst>
                  <a:gd name="T0" fmla="*/ 2 w 4"/>
                  <a:gd name="T1" fmla="*/ 0 h 6"/>
                  <a:gd name="T2" fmla="*/ 2 w 4"/>
                  <a:gd name="T3" fmla="*/ 0 h 6"/>
                  <a:gd name="T4" fmla="*/ 4 w 4"/>
                  <a:gd name="T5" fmla="*/ 2 h 6"/>
                  <a:gd name="T6" fmla="*/ 4 w 4"/>
                  <a:gd name="T7" fmla="*/ 4 h 6"/>
                  <a:gd name="T8" fmla="*/ 4 w 4"/>
                  <a:gd name="T9" fmla="*/ 4 h 6"/>
                  <a:gd name="T10" fmla="*/ 4 w 4"/>
                  <a:gd name="T11" fmla="*/ 6 h 6"/>
                  <a:gd name="T12" fmla="*/ 2 w 4"/>
                  <a:gd name="T13" fmla="*/ 6 h 6"/>
                  <a:gd name="T14" fmla="*/ 2 w 4"/>
                  <a:gd name="T15" fmla="*/ 6 h 6"/>
                  <a:gd name="T16" fmla="*/ 0 w 4"/>
                  <a:gd name="T17" fmla="*/ 6 h 6"/>
                  <a:gd name="T18" fmla="*/ 0 w 4"/>
                  <a:gd name="T19" fmla="*/ 4 h 6"/>
                  <a:gd name="T20" fmla="*/ 0 w 4"/>
                  <a:gd name="T21" fmla="*/ 4 h 6"/>
                  <a:gd name="T22" fmla="*/ 0 w 4"/>
                  <a:gd name="T23" fmla="*/ 0 h 6"/>
                  <a:gd name="T24" fmla="*/ 2 w 4"/>
                  <a:gd name="T25" fmla="*/ 2 h 6"/>
                  <a:gd name="T26" fmla="*/ 2 w 4"/>
                  <a:gd name="T27" fmla="*/ 0 h 6"/>
                  <a:gd name="T28" fmla="*/ 2 w 4"/>
                  <a:gd name="T29" fmla="*/ 0 h 6"/>
                  <a:gd name="T30" fmla="*/ 2 w 4"/>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6">
                    <a:moveTo>
                      <a:pt x="2" y="0"/>
                    </a:moveTo>
                    <a:lnTo>
                      <a:pt x="2" y="0"/>
                    </a:lnTo>
                    <a:lnTo>
                      <a:pt x="4" y="2"/>
                    </a:lnTo>
                    <a:lnTo>
                      <a:pt x="4" y="4"/>
                    </a:lnTo>
                    <a:lnTo>
                      <a:pt x="4" y="4"/>
                    </a:lnTo>
                    <a:lnTo>
                      <a:pt x="4" y="6"/>
                    </a:lnTo>
                    <a:lnTo>
                      <a:pt x="2" y="6"/>
                    </a:lnTo>
                    <a:lnTo>
                      <a:pt x="2" y="6"/>
                    </a:lnTo>
                    <a:lnTo>
                      <a:pt x="0" y="6"/>
                    </a:lnTo>
                    <a:lnTo>
                      <a:pt x="0" y="4"/>
                    </a:lnTo>
                    <a:lnTo>
                      <a:pt x="0" y="4"/>
                    </a:lnTo>
                    <a:lnTo>
                      <a:pt x="0" y="0"/>
                    </a:lnTo>
                    <a:lnTo>
                      <a:pt x="2" y="2"/>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32" name="Freeform 450"/>
              <p:cNvSpPr>
                <a:spLocks/>
              </p:cNvSpPr>
              <p:nvPr/>
            </p:nvSpPr>
            <p:spPr bwMode="auto">
              <a:xfrm>
                <a:off x="3876" y="4183"/>
                <a:ext cx="6" cy="4"/>
              </a:xfrm>
              <a:custGeom>
                <a:avLst/>
                <a:gdLst>
                  <a:gd name="T0" fmla="*/ 6 w 6"/>
                  <a:gd name="T1" fmla="*/ 0 h 4"/>
                  <a:gd name="T2" fmla="*/ 4 w 6"/>
                  <a:gd name="T3" fmla="*/ 2 h 4"/>
                  <a:gd name="T4" fmla="*/ 4 w 6"/>
                  <a:gd name="T5" fmla="*/ 4 h 4"/>
                  <a:gd name="T6" fmla="*/ 2 w 6"/>
                  <a:gd name="T7" fmla="*/ 4 h 4"/>
                  <a:gd name="T8" fmla="*/ 2 w 6"/>
                  <a:gd name="T9" fmla="*/ 2 h 4"/>
                  <a:gd name="T10" fmla="*/ 0 w 6"/>
                  <a:gd name="T11" fmla="*/ 2 h 4"/>
                  <a:gd name="T12" fmla="*/ 2 w 6"/>
                  <a:gd name="T13" fmla="*/ 0 h 4"/>
                  <a:gd name="T14" fmla="*/ 4 w 6"/>
                  <a:gd name="T15" fmla="*/ 0 h 4"/>
                  <a:gd name="T16" fmla="*/ 6 w 6"/>
                  <a:gd name="T17" fmla="*/ 0 h 4"/>
                  <a:gd name="T18" fmla="*/ 6 w 6"/>
                  <a:gd name="T19" fmla="*/ 0 h 4"/>
                  <a:gd name="T20" fmla="*/ 6 w 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6" y="0"/>
                    </a:moveTo>
                    <a:lnTo>
                      <a:pt x="4" y="2"/>
                    </a:lnTo>
                    <a:lnTo>
                      <a:pt x="4" y="4"/>
                    </a:lnTo>
                    <a:lnTo>
                      <a:pt x="2" y="4"/>
                    </a:lnTo>
                    <a:lnTo>
                      <a:pt x="2" y="2"/>
                    </a:lnTo>
                    <a:lnTo>
                      <a:pt x="0" y="2"/>
                    </a:lnTo>
                    <a:lnTo>
                      <a:pt x="2" y="0"/>
                    </a:lnTo>
                    <a:lnTo>
                      <a:pt x="4"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233" name="Freeform 451"/>
              <p:cNvSpPr>
                <a:spLocks/>
              </p:cNvSpPr>
              <p:nvPr/>
            </p:nvSpPr>
            <p:spPr bwMode="auto">
              <a:xfrm>
                <a:off x="3848" y="4185"/>
                <a:ext cx="4" cy="4"/>
              </a:xfrm>
              <a:custGeom>
                <a:avLst/>
                <a:gdLst>
                  <a:gd name="T0" fmla="*/ 2 w 4"/>
                  <a:gd name="T1" fmla="*/ 0 h 4"/>
                  <a:gd name="T2" fmla="*/ 4 w 4"/>
                  <a:gd name="T3" fmla="*/ 0 h 4"/>
                  <a:gd name="T4" fmla="*/ 4 w 4"/>
                  <a:gd name="T5" fmla="*/ 0 h 4"/>
                  <a:gd name="T6" fmla="*/ 4 w 4"/>
                  <a:gd name="T7" fmla="*/ 2 h 4"/>
                  <a:gd name="T8" fmla="*/ 4 w 4"/>
                  <a:gd name="T9" fmla="*/ 4 h 4"/>
                  <a:gd name="T10" fmla="*/ 2 w 4"/>
                  <a:gd name="T11" fmla="*/ 4 h 4"/>
                  <a:gd name="T12" fmla="*/ 2 w 4"/>
                  <a:gd name="T13" fmla="*/ 4 h 4"/>
                  <a:gd name="T14" fmla="*/ 0 w 4"/>
                  <a:gd name="T15" fmla="*/ 4 h 4"/>
                  <a:gd name="T16" fmla="*/ 0 w 4"/>
                  <a:gd name="T17" fmla="*/ 4 h 4"/>
                  <a:gd name="T18" fmla="*/ 0 w 4"/>
                  <a:gd name="T19" fmla="*/ 2 h 4"/>
                  <a:gd name="T20" fmla="*/ 2 w 4"/>
                  <a:gd name="T21" fmla="*/ 0 h 4"/>
                  <a:gd name="T22" fmla="*/ 2 w 4"/>
                  <a:gd name="T23" fmla="*/ 0 h 4"/>
                  <a:gd name="T24" fmla="*/ 2 w 4"/>
                  <a:gd name="T25" fmla="*/ 0 h 4"/>
                  <a:gd name="T26" fmla="*/ 2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2" y="0"/>
                    </a:moveTo>
                    <a:lnTo>
                      <a:pt x="4" y="0"/>
                    </a:lnTo>
                    <a:lnTo>
                      <a:pt x="4" y="0"/>
                    </a:lnTo>
                    <a:lnTo>
                      <a:pt x="4" y="2"/>
                    </a:lnTo>
                    <a:lnTo>
                      <a:pt x="4" y="4"/>
                    </a:lnTo>
                    <a:lnTo>
                      <a:pt x="2" y="4"/>
                    </a:lnTo>
                    <a:lnTo>
                      <a:pt x="2" y="4"/>
                    </a:lnTo>
                    <a:lnTo>
                      <a:pt x="0" y="4"/>
                    </a:lnTo>
                    <a:lnTo>
                      <a:pt x="0" y="4"/>
                    </a:lnTo>
                    <a:lnTo>
                      <a:pt x="0" y="2"/>
                    </a:lnTo>
                    <a:lnTo>
                      <a:pt x="2" y="0"/>
                    </a:lnTo>
                    <a:lnTo>
                      <a:pt x="2"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34" name="Freeform 452"/>
              <p:cNvSpPr>
                <a:spLocks/>
              </p:cNvSpPr>
              <p:nvPr/>
            </p:nvSpPr>
            <p:spPr bwMode="auto">
              <a:xfrm>
                <a:off x="3870" y="4185"/>
                <a:ext cx="6" cy="4"/>
              </a:xfrm>
              <a:custGeom>
                <a:avLst/>
                <a:gdLst>
                  <a:gd name="T0" fmla="*/ 6 w 6"/>
                  <a:gd name="T1" fmla="*/ 0 h 4"/>
                  <a:gd name="T2" fmla="*/ 6 w 6"/>
                  <a:gd name="T3" fmla="*/ 2 h 4"/>
                  <a:gd name="T4" fmla="*/ 4 w 6"/>
                  <a:gd name="T5" fmla="*/ 4 h 4"/>
                  <a:gd name="T6" fmla="*/ 2 w 6"/>
                  <a:gd name="T7" fmla="*/ 4 h 4"/>
                  <a:gd name="T8" fmla="*/ 2 w 6"/>
                  <a:gd name="T9" fmla="*/ 4 h 4"/>
                  <a:gd name="T10" fmla="*/ 0 w 6"/>
                  <a:gd name="T11" fmla="*/ 2 h 4"/>
                  <a:gd name="T12" fmla="*/ 2 w 6"/>
                  <a:gd name="T13" fmla="*/ 0 h 4"/>
                  <a:gd name="T14" fmla="*/ 4 w 6"/>
                  <a:gd name="T15" fmla="*/ 0 h 4"/>
                  <a:gd name="T16" fmla="*/ 6 w 6"/>
                  <a:gd name="T17" fmla="*/ 0 h 4"/>
                  <a:gd name="T18" fmla="*/ 6 w 6"/>
                  <a:gd name="T19" fmla="*/ 0 h 4"/>
                  <a:gd name="T20" fmla="*/ 6 w 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6" y="0"/>
                    </a:moveTo>
                    <a:lnTo>
                      <a:pt x="6" y="2"/>
                    </a:lnTo>
                    <a:lnTo>
                      <a:pt x="4" y="4"/>
                    </a:lnTo>
                    <a:lnTo>
                      <a:pt x="2" y="4"/>
                    </a:lnTo>
                    <a:lnTo>
                      <a:pt x="2" y="4"/>
                    </a:lnTo>
                    <a:lnTo>
                      <a:pt x="0" y="2"/>
                    </a:lnTo>
                    <a:lnTo>
                      <a:pt x="2" y="0"/>
                    </a:lnTo>
                    <a:lnTo>
                      <a:pt x="4" y="0"/>
                    </a:lnTo>
                    <a:lnTo>
                      <a:pt x="6" y="0"/>
                    </a:lnTo>
                    <a:lnTo>
                      <a:pt x="6" y="0"/>
                    </a:lnTo>
                    <a:lnTo>
                      <a:pt x="6" y="0"/>
                    </a:lnTo>
                    <a:close/>
                  </a:path>
                </a:pathLst>
              </a:custGeom>
              <a:grpFill/>
              <a:ln w="3175" cmpd="sng">
                <a:solidFill>
                  <a:srgbClr val="000000"/>
                </a:solidFill>
                <a:round/>
                <a:headEnd/>
                <a:tailEnd/>
              </a:ln>
            </p:spPr>
            <p:txBody>
              <a:bodyPr/>
              <a:lstStyle/>
              <a:p>
                <a:endParaRPr lang="en-US" sz="2600" dirty="0"/>
              </a:p>
            </p:txBody>
          </p:sp>
          <p:sp>
            <p:nvSpPr>
              <p:cNvPr id="1235" name="Freeform 453"/>
              <p:cNvSpPr>
                <a:spLocks/>
              </p:cNvSpPr>
              <p:nvPr/>
            </p:nvSpPr>
            <p:spPr bwMode="auto">
              <a:xfrm>
                <a:off x="3856" y="4189"/>
                <a:ext cx="4" cy="2"/>
              </a:xfrm>
              <a:custGeom>
                <a:avLst/>
                <a:gdLst>
                  <a:gd name="T0" fmla="*/ 2 w 4"/>
                  <a:gd name="T1" fmla="*/ 0 h 2"/>
                  <a:gd name="T2" fmla="*/ 2 w 4"/>
                  <a:gd name="T3" fmla="*/ 0 h 2"/>
                  <a:gd name="T4" fmla="*/ 2 w 4"/>
                  <a:gd name="T5" fmla="*/ 0 h 2"/>
                  <a:gd name="T6" fmla="*/ 4 w 4"/>
                  <a:gd name="T7" fmla="*/ 0 h 2"/>
                  <a:gd name="T8" fmla="*/ 4 w 4"/>
                  <a:gd name="T9" fmla="*/ 2 h 2"/>
                  <a:gd name="T10" fmla="*/ 2 w 4"/>
                  <a:gd name="T11" fmla="*/ 2 h 2"/>
                  <a:gd name="T12" fmla="*/ 2 w 4"/>
                  <a:gd name="T13" fmla="*/ 2 h 2"/>
                  <a:gd name="T14" fmla="*/ 0 w 4"/>
                  <a:gd name="T15" fmla="*/ 2 h 2"/>
                  <a:gd name="T16" fmla="*/ 0 w 4"/>
                  <a:gd name="T17" fmla="*/ 0 h 2"/>
                  <a:gd name="T18" fmla="*/ 0 w 4"/>
                  <a:gd name="T19" fmla="*/ 0 h 2"/>
                  <a:gd name="T20" fmla="*/ 2 w 4"/>
                  <a:gd name="T21" fmla="*/ 0 h 2"/>
                  <a:gd name="T22" fmla="*/ 2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2" y="0"/>
                    </a:moveTo>
                    <a:lnTo>
                      <a:pt x="2" y="0"/>
                    </a:lnTo>
                    <a:lnTo>
                      <a:pt x="2" y="0"/>
                    </a:lnTo>
                    <a:lnTo>
                      <a:pt x="4" y="0"/>
                    </a:lnTo>
                    <a:lnTo>
                      <a:pt x="4" y="2"/>
                    </a:lnTo>
                    <a:lnTo>
                      <a:pt x="2" y="2"/>
                    </a:lnTo>
                    <a:lnTo>
                      <a:pt x="2" y="2"/>
                    </a:lnTo>
                    <a:lnTo>
                      <a:pt x="0" y="2"/>
                    </a:lnTo>
                    <a:lnTo>
                      <a:pt x="0" y="0"/>
                    </a:lnTo>
                    <a:lnTo>
                      <a:pt x="0" y="0"/>
                    </a:lnTo>
                    <a:lnTo>
                      <a:pt x="2" y="0"/>
                    </a:lnTo>
                    <a:lnTo>
                      <a:pt x="2" y="0"/>
                    </a:lnTo>
                    <a:close/>
                  </a:path>
                </a:pathLst>
              </a:custGeom>
              <a:grpFill/>
              <a:ln w="3175" cmpd="sng">
                <a:solidFill>
                  <a:srgbClr val="000000"/>
                </a:solidFill>
                <a:round/>
                <a:headEnd/>
                <a:tailEnd/>
              </a:ln>
            </p:spPr>
            <p:txBody>
              <a:bodyPr/>
              <a:lstStyle/>
              <a:p>
                <a:endParaRPr lang="en-US" sz="2600" dirty="0"/>
              </a:p>
            </p:txBody>
          </p:sp>
          <p:sp>
            <p:nvSpPr>
              <p:cNvPr id="1236" name="Freeform 454"/>
              <p:cNvSpPr>
                <a:spLocks/>
              </p:cNvSpPr>
              <p:nvPr/>
            </p:nvSpPr>
            <p:spPr bwMode="auto">
              <a:xfrm>
                <a:off x="4402" y="1336"/>
                <a:ext cx="98" cy="178"/>
              </a:xfrm>
              <a:custGeom>
                <a:avLst/>
                <a:gdLst>
                  <a:gd name="T0" fmla="*/ 88 w 98"/>
                  <a:gd name="T1" fmla="*/ 160 h 178"/>
                  <a:gd name="T2" fmla="*/ 38 w 98"/>
                  <a:gd name="T3" fmla="*/ 68 h 178"/>
                  <a:gd name="T4" fmla="*/ 30 w 98"/>
                  <a:gd name="T5" fmla="*/ 58 h 178"/>
                  <a:gd name="T6" fmla="*/ 26 w 98"/>
                  <a:gd name="T7" fmla="*/ 52 h 178"/>
                  <a:gd name="T8" fmla="*/ 22 w 98"/>
                  <a:gd name="T9" fmla="*/ 40 h 178"/>
                  <a:gd name="T10" fmla="*/ 10 w 98"/>
                  <a:gd name="T11" fmla="*/ 16 h 178"/>
                  <a:gd name="T12" fmla="*/ 4 w 98"/>
                  <a:gd name="T13" fmla="*/ 2 h 178"/>
                  <a:gd name="T14" fmla="*/ 2 w 98"/>
                  <a:gd name="T15" fmla="*/ 0 h 178"/>
                  <a:gd name="T16" fmla="*/ 0 w 98"/>
                  <a:gd name="T17" fmla="*/ 0 h 178"/>
                  <a:gd name="T18" fmla="*/ 0 w 98"/>
                  <a:gd name="T19" fmla="*/ 2 h 178"/>
                  <a:gd name="T20" fmla="*/ 0 w 98"/>
                  <a:gd name="T21" fmla="*/ 4 h 178"/>
                  <a:gd name="T22" fmla="*/ 2 w 98"/>
                  <a:gd name="T23" fmla="*/ 4 h 178"/>
                  <a:gd name="T24" fmla="*/ 6 w 98"/>
                  <a:gd name="T25" fmla="*/ 12 h 178"/>
                  <a:gd name="T26" fmla="*/ 6 w 98"/>
                  <a:gd name="T27" fmla="*/ 18 h 178"/>
                  <a:gd name="T28" fmla="*/ 6 w 98"/>
                  <a:gd name="T29" fmla="*/ 24 h 178"/>
                  <a:gd name="T30" fmla="*/ 2 w 98"/>
                  <a:gd name="T31" fmla="*/ 28 h 178"/>
                  <a:gd name="T32" fmla="*/ 2 w 98"/>
                  <a:gd name="T33" fmla="*/ 34 h 178"/>
                  <a:gd name="T34" fmla="*/ 4 w 98"/>
                  <a:gd name="T35" fmla="*/ 36 h 178"/>
                  <a:gd name="T36" fmla="*/ 6 w 98"/>
                  <a:gd name="T37" fmla="*/ 40 h 178"/>
                  <a:gd name="T38" fmla="*/ 8 w 98"/>
                  <a:gd name="T39" fmla="*/ 42 h 178"/>
                  <a:gd name="T40" fmla="*/ 18 w 98"/>
                  <a:gd name="T41" fmla="*/ 44 h 178"/>
                  <a:gd name="T42" fmla="*/ 16 w 98"/>
                  <a:gd name="T43" fmla="*/ 46 h 178"/>
                  <a:gd name="T44" fmla="*/ 12 w 98"/>
                  <a:gd name="T45" fmla="*/ 46 h 178"/>
                  <a:gd name="T46" fmla="*/ 12 w 98"/>
                  <a:gd name="T47" fmla="*/ 48 h 178"/>
                  <a:gd name="T48" fmla="*/ 12 w 98"/>
                  <a:gd name="T49" fmla="*/ 50 h 178"/>
                  <a:gd name="T50" fmla="*/ 14 w 98"/>
                  <a:gd name="T51" fmla="*/ 54 h 178"/>
                  <a:gd name="T52" fmla="*/ 16 w 98"/>
                  <a:gd name="T53" fmla="*/ 56 h 178"/>
                  <a:gd name="T54" fmla="*/ 22 w 98"/>
                  <a:gd name="T55" fmla="*/ 54 h 178"/>
                  <a:gd name="T56" fmla="*/ 24 w 98"/>
                  <a:gd name="T57" fmla="*/ 56 h 178"/>
                  <a:gd name="T58" fmla="*/ 28 w 98"/>
                  <a:gd name="T59" fmla="*/ 60 h 178"/>
                  <a:gd name="T60" fmla="*/ 32 w 98"/>
                  <a:gd name="T61" fmla="*/ 70 h 178"/>
                  <a:gd name="T62" fmla="*/ 34 w 98"/>
                  <a:gd name="T63" fmla="*/ 76 h 178"/>
                  <a:gd name="T64" fmla="*/ 42 w 98"/>
                  <a:gd name="T65" fmla="*/ 84 h 178"/>
                  <a:gd name="T66" fmla="*/ 48 w 98"/>
                  <a:gd name="T67" fmla="*/ 96 h 178"/>
                  <a:gd name="T68" fmla="*/ 52 w 98"/>
                  <a:gd name="T69" fmla="*/ 102 h 178"/>
                  <a:gd name="T70" fmla="*/ 50 w 98"/>
                  <a:gd name="T71" fmla="*/ 104 h 178"/>
                  <a:gd name="T72" fmla="*/ 50 w 98"/>
                  <a:gd name="T73" fmla="*/ 108 h 178"/>
                  <a:gd name="T74" fmla="*/ 50 w 98"/>
                  <a:gd name="T75" fmla="*/ 110 h 178"/>
                  <a:gd name="T76" fmla="*/ 54 w 98"/>
                  <a:gd name="T77" fmla="*/ 112 h 178"/>
                  <a:gd name="T78" fmla="*/ 58 w 98"/>
                  <a:gd name="T79" fmla="*/ 118 h 178"/>
                  <a:gd name="T80" fmla="*/ 62 w 98"/>
                  <a:gd name="T81" fmla="*/ 122 h 178"/>
                  <a:gd name="T82" fmla="*/ 68 w 98"/>
                  <a:gd name="T83" fmla="*/ 132 h 178"/>
                  <a:gd name="T84" fmla="*/ 70 w 98"/>
                  <a:gd name="T85" fmla="*/ 136 h 178"/>
                  <a:gd name="T86" fmla="*/ 72 w 98"/>
                  <a:gd name="T87" fmla="*/ 140 h 178"/>
                  <a:gd name="T88" fmla="*/ 72 w 98"/>
                  <a:gd name="T89" fmla="*/ 144 h 178"/>
                  <a:gd name="T90" fmla="*/ 74 w 98"/>
                  <a:gd name="T91" fmla="*/ 146 h 178"/>
                  <a:gd name="T92" fmla="*/ 76 w 98"/>
                  <a:gd name="T93" fmla="*/ 146 h 178"/>
                  <a:gd name="T94" fmla="*/ 78 w 98"/>
                  <a:gd name="T95" fmla="*/ 148 h 178"/>
                  <a:gd name="T96" fmla="*/ 80 w 98"/>
                  <a:gd name="T97" fmla="*/ 152 h 178"/>
                  <a:gd name="T98" fmla="*/ 78 w 98"/>
                  <a:gd name="T99" fmla="*/ 156 h 178"/>
                  <a:gd name="T100" fmla="*/ 80 w 98"/>
                  <a:gd name="T101" fmla="*/ 158 h 178"/>
                  <a:gd name="T102" fmla="*/ 80 w 98"/>
                  <a:gd name="T103" fmla="*/ 160 h 178"/>
                  <a:gd name="T104" fmla="*/ 84 w 98"/>
                  <a:gd name="T105" fmla="*/ 162 h 178"/>
                  <a:gd name="T106" fmla="*/ 86 w 98"/>
                  <a:gd name="T107" fmla="*/ 166 h 178"/>
                  <a:gd name="T108" fmla="*/ 88 w 98"/>
                  <a:gd name="T109" fmla="*/ 172 h 178"/>
                  <a:gd name="T110" fmla="*/ 88 w 98"/>
                  <a:gd name="T111" fmla="*/ 174 h 178"/>
                  <a:gd name="T112" fmla="*/ 94 w 98"/>
                  <a:gd name="T113" fmla="*/ 178 h 178"/>
                  <a:gd name="T114" fmla="*/ 98 w 98"/>
                  <a:gd name="T115" fmla="*/ 178 h 178"/>
                  <a:gd name="T116" fmla="*/ 92 w 98"/>
                  <a:gd name="T117" fmla="*/ 170 h 178"/>
                  <a:gd name="T118" fmla="*/ 88 w 98"/>
                  <a:gd name="T119" fmla="*/ 160 h 178"/>
                  <a:gd name="T120" fmla="*/ 88 w 98"/>
                  <a:gd name="T121" fmla="*/ 1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178">
                    <a:moveTo>
                      <a:pt x="88" y="160"/>
                    </a:moveTo>
                    <a:lnTo>
                      <a:pt x="38" y="68"/>
                    </a:lnTo>
                    <a:lnTo>
                      <a:pt x="30" y="58"/>
                    </a:lnTo>
                    <a:lnTo>
                      <a:pt x="26" y="52"/>
                    </a:lnTo>
                    <a:lnTo>
                      <a:pt x="22" y="40"/>
                    </a:lnTo>
                    <a:lnTo>
                      <a:pt x="10" y="16"/>
                    </a:lnTo>
                    <a:lnTo>
                      <a:pt x="4" y="2"/>
                    </a:lnTo>
                    <a:lnTo>
                      <a:pt x="2" y="0"/>
                    </a:lnTo>
                    <a:lnTo>
                      <a:pt x="0" y="0"/>
                    </a:lnTo>
                    <a:lnTo>
                      <a:pt x="0" y="2"/>
                    </a:lnTo>
                    <a:lnTo>
                      <a:pt x="0" y="4"/>
                    </a:lnTo>
                    <a:lnTo>
                      <a:pt x="2" y="4"/>
                    </a:lnTo>
                    <a:lnTo>
                      <a:pt x="6" y="12"/>
                    </a:lnTo>
                    <a:lnTo>
                      <a:pt x="6" y="18"/>
                    </a:lnTo>
                    <a:lnTo>
                      <a:pt x="6" y="24"/>
                    </a:lnTo>
                    <a:lnTo>
                      <a:pt x="2" y="28"/>
                    </a:lnTo>
                    <a:lnTo>
                      <a:pt x="2" y="34"/>
                    </a:lnTo>
                    <a:lnTo>
                      <a:pt x="4" y="36"/>
                    </a:lnTo>
                    <a:lnTo>
                      <a:pt x="6" y="40"/>
                    </a:lnTo>
                    <a:lnTo>
                      <a:pt x="8" y="42"/>
                    </a:lnTo>
                    <a:lnTo>
                      <a:pt x="18" y="44"/>
                    </a:lnTo>
                    <a:lnTo>
                      <a:pt x="16" y="46"/>
                    </a:lnTo>
                    <a:lnTo>
                      <a:pt x="12" y="46"/>
                    </a:lnTo>
                    <a:lnTo>
                      <a:pt x="12" y="48"/>
                    </a:lnTo>
                    <a:lnTo>
                      <a:pt x="12" y="50"/>
                    </a:lnTo>
                    <a:lnTo>
                      <a:pt x="14" y="54"/>
                    </a:lnTo>
                    <a:lnTo>
                      <a:pt x="16" y="56"/>
                    </a:lnTo>
                    <a:lnTo>
                      <a:pt x="22" y="54"/>
                    </a:lnTo>
                    <a:lnTo>
                      <a:pt x="24" y="56"/>
                    </a:lnTo>
                    <a:lnTo>
                      <a:pt x="28" y="60"/>
                    </a:lnTo>
                    <a:lnTo>
                      <a:pt x="32" y="70"/>
                    </a:lnTo>
                    <a:lnTo>
                      <a:pt x="34" y="76"/>
                    </a:lnTo>
                    <a:lnTo>
                      <a:pt x="42" y="84"/>
                    </a:lnTo>
                    <a:lnTo>
                      <a:pt x="48" y="96"/>
                    </a:lnTo>
                    <a:lnTo>
                      <a:pt x="52" y="102"/>
                    </a:lnTo>
                    <a:lnTo>
                      <a:pt x="50" y="104"/>
                    </a:lnTo>
                    <a:lnTo>
                      <a:pt x="50" y="108"/>
                    </a:lnTo>
                    <a:lnTo>
                      <a:pt x="50" y="110"/>
                    </a:lnTo>
                    <a:lnTo>
                      <a:pt x="54" y="112"/>
                    </a:lnTo>
                    <a:lnTo>
                      <a:pt x="58" y="118"/>
                    </a:lnTo>
                    <a:lnTo>
                      <a:pt x="62" y="122"/>
                    </a:lnTo>
                    <a:lnTo>
                      <a:pt x="68" y="132"/>
                    </a:lnTo>
                    <a:lnTo>
                      <a:pt x="70" y="136"/>
                    </a:lnTo>
                    <a:lnTo>
                      <a:pt x="72" y="140"/>
                    </a:lnTo>
                    <a:lnTo>
                      <a:pt x="72" y="144"/>
                    </a:lnTo>
                    <a:lnTo>
                      <a:pt x="74" y="146"/>
                    </a:lnTo>
                    <a:lnTo>
                      <a:pt x="76" y="146"/>
                    </a:lnTo>
                    <a:lnTo>
                      <a:pt x="78" y="148"/>
                    </a:lnTo>
                    <a:lnTo>
                      <a:pt x="80" y="152"/>
                    </a:lnTo>
                    <a:lnTo>
                      <a:pt x="78" y="156"/>
                    </a:lnTo>
                    <a:lnTo>
                      <a:pt x="80" y="158"/>
                    </a:lnTo>
                    <a:lnTo>
                      <a:pt x="80" y="160"/>
                    </a:lnTo>
                    <a:lnTo>
                      <a:pt x="84" y="162"/>
                    </a:lnTo>
                    <a:lnTo>
                      <a:pt x="86" y="166"/>
                    </a:lnTo>
                    <a:lnTo>
                      <a:pt x="88" y="172"/>
                    </a:lnTo>
                    <a:lnTo>
                      <a:pt x="88" y="174"/>
                    </a:lnTo>
                    <a:lnTo>
                      <a:pt x="94" y="178"/>
                    </a:lnTo>
                    <a:lnTo>
                      <a:pt x="98" y="178"/>
                    </a:lnTo>
                    <a:lnTo>
                      <a:pt x="92" y="170"/>
                    </a:lnTo>
                    <a:lnTo>
                      <a:pt x="88" y="160"/>
                    </a:lnTo>
                    <a:lnTo>
                      <a:pt x="88" y="160"/>
                    </a:lnTo>
                    <a:close/>
                  </a:path>
                </a:pathLst>
              </a:custGeom>
              <a:grpFill/>
              <a:ln w="3175" cmpd="sng">
                <a:solidFill>
                  <a:srgbClr val="000000"/>
                </a:solidFill>
                <a:round/>
                <a:headEnd/>
                <a:tailEnd/>
              </a:ln>
            </p:spPr>
            <p:txBody>
              <a:bodyPr/>
              <a:lstStyle/>
              <a:p>
                <a:endParaRPr lang="en-US" sz="2600" dirty="0"/>
              </a:p>
            </p:txBody>
          </p:sp>
          <p:sp>
            <p:nvSpPr>
              <p:cNvPr id="1237" name="Freeform 455"/>
              <p:cNvSpPr>
                <a:spLocks/>
              </p:cNvSpPr>
              <p:nvPr/>
            </p:nvSpPr>
            <p:spPr bwMode="auto">
              <a:xfrm>
                <a:off x="4060" y="1114"/>
                <a:ext cx="408" cy="516"/>
              </a:xfrm>
              <a:custGeom>
                <a:avLst/>
                <a:gdLst>
                  <a:gd name="T0" fmla="*/ 394 w 408"/>
                  <a:gd name="T1" fmla="*/ 378 h 516"/>
                  <a:gd name="T2" fmla="*/ 384 w 408"/>
                  <a:gd name="T3" fmla="*/ 352 h 516"/>
                  <a:gd name="T4" fmla="*/ 366 w 408"/>
                  <a:gd name="T5" fmla="*/ 310 h 516"/>
                  <a:gd name="T6" fmla="*/ 342 w 408"/>
                  <a:gd name="T7" fmla="*/ 258 h 516"/>
                  <a:gd name="T8" fmla="*/ 340 w 408"/>
                  <a:gd name="T9" fmla="*/ 228 h 516"/>
                  <a:gd name="T10" fmla="*/ 330 w 408"/>
                  <a:gd name="T11" fmla="*/ 214 h 516"/>
                  <a:gd name="T12" fmla="*/ 312 w 408"/>
                  <a:gd name="T13" fmla="*/ 214 h 516"/>
                  <a:gd name="T14" fmla="*/ 316 w 408"/>
                  <a:gd name="T15" fmla="*/ 208 h 516"/>
                  <a:gd name="T16" fmla="*/ 318 w 408"/>
                  <a:gd name="T17" fmla="*/ 200 h 516"/>
                  <a:gd name="T18" fmla="*/ 314 w 408"/>
                  <a:gd name="T19" fmla="*/ 190 h 516"/>
                  <a:gd name="T20" fmla="*/ 306 w 408"/>
                  <a:gd name="T21" fmla="*/ 176 h 516"/>
                  <a:gd name="T22" fmla="*/ 298 w 408"/>
                  <a:gd name="T23" fmla="*/ 154 h 516"/>
                  <a:gd name="T24" fmla="*/ 292 w 408"/>
                  <a:gd name="T25" fmla="*/ 138 h 516"/>
                  <a:gd name="T26" fmla="*/ 282 w 408"/>
                  <a:gd name="T27" fmla="*/ 120 h 516"/>
                  <a:gd name="T28" fmla="*/ 266 w 408"/>
                  <a:gd name="T29" fmla="*/ 80 h 516"/>
                  <a:gd name="T30" fmla="*/ 258 w 408"/>
                  <a:gd name="T31" fmla="*/ 58 h 516"/>
                  <a:gd name="T32" fmla="*/ 248 w 408"/>
                  <a:gd name="T33" fmla="*/ 46 h 516"/>
                  <a:gd name="T34" fmla="*/ 250 w 408"/>
                  <a:gd name="T35" fmla="*/ 38 h 516"/>
                  <a:gd name="T36" fmla="*/ 256 w 408"/>
                  <a:gd name="T37" fmla="*/ 34 h 516"/>
                  <a:gd name="T38" fmla="*/ 284 w 408"/>
                  <a:gd name="T39" fmla="*/ 106 h 516"/>
                  <a:gd name="T40" fmla="*/ 296 w 408"/>
                  <a:gd name="T41" fmla="*/ 138 h 516"/>
                  <a:gd name="T42" fmla="*/ 316 w 408"/>
                  <a:gd name="T43" fmla="*/ 180 h 516"/>
                  <a:gd name="T44" fmla="*/ 320 w 408"/>
                  <a:gd name="T45" fmla="*/ 192 h 516"/>
                  <a:gd name="T46" fmla="*/ 330 w 408"/>
                  <a:gd name="T47" fmla="*/ 210 h 516"/>
                  <a:gd name="T48" fmla="*/ 338 w 408"/>
                  <a:gd name="T49" fmla="*/ 210 h 516"/>
                  <a:gd name="T50" fmla="*/ 292 w 408"/>
                  <a:gd name="T51" fmla="*/ 114 h 516"/>
                  <a:gd name="T52" fmla="*/ 282 w 408"/>
                  <a:gd name="T53" fmla="*/ 88 h 516"/>
                  <a:gd name="T54" fmla="*/ 240 w 408"/>
                  <a:gd name="T55" fmla="*/ 0 h 516"/>
                  <a:gd name="T56" fmla="*/ 80 w 408"/>
                  <a:gd name="T57" fmla="*/ 104 h 516"/>
                  <a:gd name="T58" fmla="*/ 68 w 408"/>
                  <a:gd name="T59" fmla="*/ 26 h 516"/>
                  <a:gd name="T60" fmla="*/ 16 w 408"/>
                  <a:gd name="T61" fmla="*/ 74 h 516"/>
                  <a:gd name="T62" fmla="*/ 16 w 408"/>
                  <a:gd name="T63" fmla="*/ 94 h 516"/>
                  <a:gd name="T64" fmla="*/ 24 w 408"/>
                  <a:gd name="T65" fmla="*/ 124 h 516"/>
                  <a:gd name="T66" fmla="*/ 10 w 408"/>
                  <a:gd name="T67" fmla="*/ 140 h 516"/>
                  <a:gd name="T68" fmla="*/ 20 w 408"/>
                  <a:gd name="T69" fmla="*/ 154 h 516"/>
                  <a:gd name="T70" fmla="*/ 36 w 408"/>
                  <a:gd name="T71" fmla="*/ 198 h 516"/>
                  <a:gd name="T72" fmla="*/ 54 w 408"/>
                  <a:gd name="T73" fmla="*/ 208 h 516"/>
                  <a:gd name="T74" fmla="*/ 70 w 408"/>
                  <a:gd name="T75" fmla="*/ 234 h 516"/>
                  <a:gd name="T76" fmla="*/ 90 w 408"/>
                  <a:gd name="T77" fmla="*/ 250 h 516"/>
                  <a:gd name="T78" fmla="*/ 102 w 408"/>
                  <a:gd name="T79" fmla="*/ 272 h 516"/>
                  <a:gd name="T80" fmla="*/ 106 w 408"/>
                  <a:gd name="T81" fmla="*/ 288 h 516"/>
                  <a:gd name="T82" fmla="*/ 114 w 408"/>
                  <a:gd name="T83" fmla="*/ 316 h 516"/>
                  <a:gd name="T84" fmla="*/ 106 w 408"/>
                  <a:gd name="T85" fmla="*/ 340 h 516"/>
                  <a:gd name="T86" fmla="*/ 114 w 408"/>
                  <a:gd name="T87" fmla="*/ 356 h 516"/>
                  <a:gd name="T88" fmla="*/ 128 w 408"/>
                  <a:gd name="T89" fmla="*/ 370 h 516"/>
                  <a:gd name="T90" fmla="*/ 186 w 408"/>
                  <a:gd name="T91" fmla="*/ 388 h 516"/>
                  <a:gd name="T92" fmla="*/ 212 w 408"/>
                  <a:gd name="T93" fmla="*/ 398 h 516"/>
                  <a:gd name="T94" fmla="*/ 234 w 408"/>
                  <a:gd name="T95" fmla="*/ 384 h 516"/>
                  <a:gd name="T96" fmla="*/ 256 w 408"/>
                  <a:gd name="T97" fmla="*/ 384 h 516"/>
                  <a:gd name="T98" fmla="*/ 270 w 408"/>
                  <a:gd name="T99" fmla="*/ 404 h 516"/>
                  <a:gd name="T100" fmla="*/ 280 w 408"/>
                  <a:gd name="T101" fmla="*/ 446 h 516"/>
                  <a:gd name="T102" fmla="*/ 292 w 408"/>
                  <a:gd name="T103" fmla="*/ 482 h 516"/>
                  <a:gd name="T104" fmla="*/ 306 w 408"/>
                  <a:gd name="T105" fmla="*/ 512 h 516"/>
                  <a:gd name="T106" fmla="*/ 316 w 408"/>
                  <a:gd name="T107" fmla="*/ 400 h 516"/>
                  <a:gd name="T108" fmla="*/ 378 w 408"/>
                  <a:gd name="T109" fmla="*/ 392 h 516"/>
                  <a:gd name="T110" fmla="*/ 404 w 408"/>
                  <a:gd name="T111" fmla="*/ 40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516">
                    <a:moveTo>
                      <a:pt x="404" y="400"/>
                    </a:moveTo>
                    <a:lnTo>
                      <a:pt x="408" y="398"/>
                    </a:lnTo>
                    <a:lnTo>
                      <a:pt x="406" y="396"/>
                    </a:lnTo>
                    <a:lnTo>
                      <a:pt x="402" y="390"/>
                    </a:lnTo>
                    <a:lnTo>
                      <a:pt x="398" y="382"/>
                    </a:lnTo>
                    <a:lnTo>
                      <a:pt x="394" y="378"/>
                    </a:lnTo>
                    <a:lnTo>
                      <a:pt x="392" y="372"/>
                    </a:lnTo>
                    <a:lnTo>
                      <a:pt x="390" y="366"/>
                    </a:lnTo>
                    <a:lnTo>
                      <a:pt x="388" y="364"/>
                    </a:lnTo>
                    <a:lnTo>
                      <a:pt x="386" y="358"/>
                    </a:lnTo>
                    <a:lnTo>
                      <a:pt x="386" y="354"/>
                    </a:lnTo>
                    <a:lnTo>
                      <a:pt x="384" y="352"/>
                    </a:lnTo>
                    <a:lnTo>
                      <a:pt x="380" y="342"/>
                    </a:lnTo>
                    <a:lnTo>
                      <a:pt x="378" y="336"/>
                    </a:lnTo>
                    <a:lnTo>
                      <a:pt x="372" y="328"/>
                    </a:lnTo>
                    <a:lnTo>
                      <a:pt x="370" y="322"/>
                    </a:lnTo>
                    <a:lnTo>
                      <a:pt x="368" y="316"/>
                    </a:lnTo>
                    <a:lnTo>
                      <a:pt x="366" y="310"/>
                    </a:lnTo>
                    <a:lnTo>
                      <a:pt x="364" y="302"/>
                    </a:lnTo>
                    <a:lnTo>
                      <a:pt x="352" y="280"/>
                    </a:lnTo>
                    <a:lnTo>
                      <a:pt x="350" y="278"/>
                    </a:lnTo>
                    <a:lnTo>
                      <a:pt x="344" y="262"/>
                    </a:lnTo>
                    <a:lnTo>
                      <a:pt x="342" y="260"/>
                    </a:lnTo>
                    <a:lnTo>
                      <a:pt x="342" y="258"/>
                    </a:lnTo>
                    <a:lnTo>
                      <a:pt x="340" y="250"/>
                    </a:lnTo>
                    <a:lnTo>
                      <a:pt x="340" y="248"/>
                    </a:lnTo>
                    <a:lnTo>
                      <a:pt x="344" y="246"/>
                    </a:lnTo>
                    <a:lnTo>
                      <a:pt x="346" y="244"/>
                    </a:lnTo>
                    <a:lnTo>
                      <a:pt x="344" y="236"/>
                    </a:lnTo>
                    <a:lnTo>
                      <a:pt x="340" y="228"/>
                    </a:lnTo>
                    <a:lnTo>
                      <a:pt x="338" y="228"/>
                    </a:lnTo>
                    <a:lnTo>
                      <a:pt x="336" y="228"/>
                    </a:lnTo>
                    <a:lnTo>
                      <a:pt x="336" y="226"/>
                    </a:lnTo>
                    <a:lnTo>
                      <a:pt x="336" y="222"/>
                    </a:lnTo>
                    <a:lnTo>
                      <a:pt x="332" y="218"/>
                    </a:lnTo>
                    <a:lnTo>
                      <a:pt x="330" y="214"/>
                    </a:lnTo>
                    <a:lnTo>
                      <a:pt x="328" y="212"/>
                    </a:lnTo>
                    <a:lnTo>
                      <a:pt x="326" y="210"/>
                    </a:lnTo>
                    <a:lnTo>
                      <a:pt x="318" y="212"/>
                    </a:lnTo>
                    <a:lnTo>
                      <a:pt x="316" y="214"/>
                    </a:lnTo>
                    <a:lnTo>
                      <a:pt x="314" y="216"/>
                    </a:lnTo>
                    <a:lnTo>
                      <a:pt x="312" y="214"/>
                    </a:lnTo>
                    <a:lnTo>
                      <a:pt x="310" y="212"/>
                    </a:lnTo>
                    <a:lnTo>
                      <a:pt x="310" y="212"/>
                    </a:lnTo>
                    <a:lnTo>
                      <a:pt x="310" y="210"/>
                    </a:lnTo>
                    <a:lnTo>
                      <a:pt x="312" y="208"/>
                    </a:lnTo>
                    <a:lnTo>
                      <a:pt x="314" y="208"/>
                    </a:lnTo>
                    <a:lnTo>
                      <a:pt x="316" y="208"/>
                    </a:lnTo>
                    <a:lnTo>
                      <a:pt x="320" y="208"/>
                    </a:lnTo>
                    <a:lnTo>
                      <a:pt x="320" y="206"/>
                    </a:lnTo>
                    <a:lnTo>
                      <a:pt x="320" y="204"/>
                    </a:lnTo>
                    <a:lnTo>
                      <a:pt x="320" y="202"/>
                    </a:lnTo>
                    <a:lnTo>
                      <a:pt x="320" y="200"/>
                    </a:lnTo>
                    <a:lnTo>
                      <a:pt x="318" y="200"/>
                    </a:lnTo>
                    <a:lnTo>
                      <a:pt x="316" y="202"/>
                    </a:lnTo>
                    <a:lnTo>
                      <a:pt x="314" y="202"/>
                    </a:lnTo>
                    <a:lnTo>
                      <a:pt x="312" y="200"/>
                    </a:lnTo>
                    <a:lnTo>
                      <a:pt x="314" y="198"/>
                    </a:lnTo>
                    <a:lnTo>
                      <a:pt x="314" y="194"/>
                    </a:lnTo>
                    <a:lnTo>
                      <a:pt x="314" y="190"/>
                    </a:lnTo>
                    <a:lnTo>
                      <a:pt x="312" y="188"/>
                    </a:lnTo>
                    <a:lnTo>
                      <a:pt x="312" y="186"/>
                    </a:lnTo>
                    <a:lnTo>
                      <a:pt x="310" y="184"/>
                    </a:lnTo>
                    <a:lnTo>
                      <a:pt x="308" y="182"/>
                    </a:lnTo>
                    <a:lnTo>
                      <a:pt x="308" y="178"/>
                    </a:lnTo>
                    <a:lnTo>
                      <a:pt x="306" y="176"/>
                    </a:lnTo>
                    <a:lnTo>
                      <a:pt x="306" y="174"/>
                    </a:lnTo>
                    <a:lnTo>
                      <a:pt x="304" y="170"/>
                    </a:lnTo>
                    <a:lnTo>
                      <a:pt x="302" y="162"/>
                    </a:lnTo>
                    <a:lnTo>
                      <a:pt x="300" y="160"/>
                    </a:lnTo>
                    <a:lnTo>
                      <a:pt x="298" y="158"/>
                    </a:lnTo>
                    <a:lnTo>
                      <a:pt x="298" y="154"/>
                    </a:lnTo>
                    <a:lnTo>
                      <a:pt x="296" y="152"/>
                    </a:lnTo>
                    <a:lnTo>
                      <a:pt x="296" y="148"/>
                    </a:lnTo>
                    <a:lnTo>
                      <a:pt x="296" y="146"/>
                    </a:lnTo>
                    <a:lnTo>
                      <a:pt x="294" y="144"/>
                    </a:lnTo>
                    <a:lnTo>
                      <a:pt x="294" y="142"/>
                    </a:lnTo>
                    <a:lnTo>
                      <a:pt x="292" y="138"/>
                    </a:lnTo>
                    <a:lnTo>
                      <a:pt x="290" y="136"/>
                    </a:lnTo>
                    <a:lnTo>
                      <a:pt x="288" y="134"/>
                    </a:lnTo>
                    <a:lnTo>
                      <a:pt x="288" y="132"/>
                    </a:lnTo>
                    <a:lnTo>
                      <a:pt x="288" y="130"/>
                    </a:lnTo>
                    <a:lnTo>
                      <a:pt x="284" y="124"/>
                    </a:lnTo>
                    <a:lnTo>
                      <a:pt x="282" y="120"/>
                    </a:lnTo>
                    <a:lnTo>
                      <a:pt x="282" y="116"/>
                    </a:lnTo>
                    <a:lnTo>
                      <a:pt x="276" y="102"/>
                    </a:lnTo>
                    <a:lnTo>
                      <a:pt x="274" y="98"/>
                    </a:lnTo>
                    <a:lnTo>
                      <a:pt x="272" y="92"/>
                    </a:lnTo>
                    <a:lnTo>
                      <a:pt x="268" y="82"/>
                    </a:lnTo>
                    <a:lnTo>
                      <a:pt x="266" y="80"/>
                    </a:lnTo>
                    <a:lnTo>
                      <a:pt x="266" y="78"/>
                    </a:lnTo>
                    <a:lnTo>
                      <a:pt x="262" y="70"/>
                    </a:lnTo>
                    <a:lnTo>
                      <a:pt x="262" y="68"/>
                    </a:lnTo>
                    <a:lnTo>
                      <a:pt x="262" y="66"/>
                    </a:lnTo>
                    <a:lnTo>
                      <a:pt x="260" y="60"/>
                    </a:lnTo>
                    <a:lnTo>
                      <a:pt x="258" y="58"/>
                    </a:lnTo>
                    <a:lnTo>
                      <a:pt x="256" y="48"/>
                    </a:lnTo>
                    <a:lnTo>
                      <a:pt x="254" y="46"/>
                    </a:lnTo>
                    <a:lnTo>
                      <a:pt x="252" y="48"/>
                    </a:lnTo>
                    <a:lnTo>
                      <a:pt x="250" y="48"/>
                    </a:lnTo>
                    <a:lnTo>
                      <a:pt x="248" y="48"/>
                    </a:lnTo>
                    <a:lnTo>
                      <a:pt x="248" y="46"/>
                    </a:lnTo>
                    <a:lnTo>
                      <a:pt x="248" y="44"/>
                    </a:lnTo>
                    <a:lnTo>
                      <a:pt x="250" y="42"/>
                    </a:lnTo>
                    <a:lnTo>
                      <a:pt x="250" y="42"/>
                    </a:lnTo>
                    <a:lnTo>
                      <a:pt x="250" y="40"/>
                    </a:lnTo>
                    <a:lnTo>
                      <a:pt x="250" y="40"/>
                    </a:lnTo>
                    <a:lnTo>
                      <a:pt x="250" y="38"/>
                    </a:lnTo>
                    <a:lnTo>
                      <a:pt x="250" y="36"/>
                    </a:lnTo>
                    <a:lnTo>
                      <a:pt x="250" y="36"/>
                    </a:lnTo>
                    <a:lnTo>
                      <a:pt x="252" y="36"/>
                    </a:lnTo>
                    <a:lnTo>
                      <a:pt x="252" y="34"/>
                    </a:lnTo>
                    <a:lnTo>
                      <a:pt x="254" y="34"/>
                    </a:lnTo>
                    <a:lnTo>
                      <a:pt x="256" y="34"/>
                    </a:lnTo>
                    <a:lnTo>
                      <a:pt x="258" y="38"/>
                    </a:lnTo>
                    <a:lnTo>
                      <a:pt x="258" y="40"/>
                    </a:lnTo>
                    <a:lnTo>
                      <a:pt x="260" y="44"/>
                    </a:lnTo>
                    <a:lnTo>
                      <a:pt x="260" y="48"/>
                    </a:lnTo>
                    <a:lnTo>
                      <a:pt x="264" y="56"/>
                    </a:lnTo>
                    <a:lnTo>
                      <a:pt x="284" y="106"/>
                    </a:lnTo>
                    <a:lnTo>
                      <a:pt x="286" y="112"/>
                    </a:lnTo>
                    <a:lnTo>
                      <a:pt x="290" y="124"/>
                    </a:lnTo>
                    <a:lnTo>
                      <a:pt x="292" y="128"/>
                    </a:lnTo>
                    <a:lnTo>
                      <a:pt x="294" y="130"/>
                    </a:lnTo>
                    <a:lnTo>
                      <a:pt x="296" y="132"/>
                    </a:lnTo>
                    <a:lnTo>
                      <a:pt x="296" y="138"/>
                    </a:lnTo>
                    <a:lnTo>
                      <a:pt x="298" y="140"/>
                    </a:lnTo>
                    <a:lnTo>
                      <a:pt x="300" y="144"/>
                    </a:lnTo>
                    <a:lnTo>
                      <a:pt x="306" y="160"/>
                    </a:lnTo>
                    <a:lnTo>
                      <a:pt x="306" y="162"/>
                    </a:lnTo>
                    <a:lnTo>
                      <a:pt x="312" y="174"/>
                    </a:lnTo>
                    <a:lnTo>
                      <a:pt x="316" y="180"/>
                    </a:lnTo>
                    <a:lnTo>
                      <a:pt x="318" y="184"/>
                    </a:lnTo>
                    <a:lnTo>
                      <a:pt x="320" y="188"/>
                    </a:lnTo>
                    <a:lnTo>
                      <a:pt x="322" y="190"/>
                    </a:lnTo>
                    <a:lnTo>
                      <a:pt x="324" y="194"/>
                    </a:lnTo>
                    <a:lnTo>
                      <a:pt x="322" y="194"/>
                    </a:lnTo>
                    <a:lnTo>
                      <a:pt x="320" y="192"/>
                    </a:lnTo>
                    <a:lnTo>
                      <a:pt x="320" y="192"/>
                    </a:lnTo>
                    <a:lnTo>
                      <a:pt x="320" y="194"/>
                    </a:lnTo>
                    <a:lnTo>
                      <a:pt x="322" y="198"/>
                    </a:lnTo>
                    <a:lnTo>
                      <a:pt x="326" y="204"/>
                    </a:lnTo>
                    <a:lnTo>
                      <a:pt x="328" y="206"/>
                    </a:lnTo>
                    <a:lnTo>
                      <a:pt x="330" y="210"/>
                    </a:lnTo>
                    <a:lnTo>
                      <a:pt x="332" y="212"/>
                    </a:lnTo>
                    <a:lnTo>
                      <a:pt x="334" y="218"/>
                    </a:lnTo>
                    <a:lnTo>
                      <a:pt x="340" y="220"/>
                    </a:lnTo>
                    <a:lnTo>
                      <a:pt x="342" y="218"/>
                    </a:lnTo>
                    <a:lnTo>
                      <a:pt x="340" y="212"/>
                    </a:lnTo>
                    <a:lnTo>
                      <a:pt x="338" y="210"/>
                    </a:lnTo>
                    <a:lnTo>
                      <a:pt x="338" y="210"/>
                    </a:lnTo>
                    <a:lnTo>
                      <a:pt x="334" y="204"/>
                    </a:lnTo>
                    <a:lnTo>
                      <a:pt x="314" y="168"/>
                    </a:lnTo>
                    <a:lnTo>
                      <a:pt x="310" y="156"/>
                    </a:lnTo>
                    <a:lnTo>
                      <a:pt x="294" y="118"/>
                    </a:lnTo>
                    <a:lnTo>
                      <a:pt x="292" y="114"/>
                    </a:lnTo>
                    <a:lnTo>
                      <a:pt x="290" y="112"/>
                    </a:lnTo>
                    <a:lnTo>
                      <a:pt x="288" y="108"/>
                    </a:lnTo>
                    <a:lnTo>
                      <a:pt x="286" y="100"/>
                    </a:lnTo>
                    <a:lnTo>
                      <a:pt x="284" y="94"/>
                    </a:lnTo>
                    <a:lnTo>
                      <a:pt x="284" y="92"/>
                    </a:lnTo>
                    <a:lnTo>
                      <a:pt x="282" y="88"/>
                    </a:lnTo>
                    <a:lnTo>
                      <a:pt x="280" y="82"/>
                    </a:lnTo>
                    <a:lnTo>
                      <a:pt x="276" y="74"/>
                    </a:lnTo>
                    <a:lnTo>
                      <a:pt x="272" y="66"/>
                    </a:lnTo>
                    <a:lnTo>
                      <a:pt x="270" y="58"/>
                    </a:lnTo>
                    <a:lnTo>
                      <a:pt x="248" y="0"/>
                    </a:lnTo>
                    <a:lnTo>
                      <a:pt x="240" y="0"/>
                    </a:lnTo>
                    <a:lnTo>
                      <a:pt x="220" y="6"/>
                    </a:lnTo>
                    <a:lnTo>
                      <a:pt x="220" y="8"/>
                    </a:lnTo>
                    <a:lnTo>
                      <a:pt x="220" y="10"/>
                    </a:lnTo>
                    <a:lnTo>
                      <a:pt x="216" y="10"/>
                    </a:lnTo>
                    <a:lnTo>
                      <a:pt x="220" y="102"/>
                    </a:lnTo>
                    <a:lnTo>
                      <a:pt x="80" y="104"/>
                    </a:lnTo>
                    <a:lnTo>
                      <a:pt x="78" y="18"/>
                    </a:lnTo>
                    <a:lnTo>
                      <a:pt x="76" y="18"/>
                    </a:lnTo>
                    <a:lnTo>
                      <a:pt x="74" y="18"/>
                    </a:lnTo>
                    <a:lnTo>
                      <a:pt x="72" y="18"/>
                    </a:lnTo>
                    <a:lnTo>
                      <a:pt x="70" y="22"/>
                    </a:lnTo>
                    <a:lnTo>
                      <a:pt x="68" y="26"/>
                    </a:lnTo>
                    <a:lnTo>
                      <a:pt x="66" y="30"/>
                    </a:lnTo>
                    <a:lnTo>
                      <a:pt x="62" y="30"/>
                    </a:lnTo>
                    <a:lnTo>
                      <a:pt x="0" y="50"/>
                    </a:lnTo>
                    <a:lnTo>
                      <a:pt x="10" y="68"/>
                    </a:lnTo>
                    <a:lnTo>
                      <a:pt x="12" y="72"/>
                    </a:lnTo>
                    <a:lnTo>
                      <a:pt x="16" y="74"/>
                    </a:lnTo>
                    <a:lnTo>
                      <a:pt x="20" y="76"/>
                    </a:lnTo>
                    <a:lnTo>
                      <a:pt x="22" y="76"/>
                    </a:lnTo>
                    <a:lnTo>
                      <a:pt x="22" y="80"/>
                    </a:lnTo>
                    <a:lnTo>
                      <a:pt x="22" y="84"/>
                    </a:lnTo>
                    <a:lnTo>
                      <a:pt x="16" y="92"/>
                    </a:lnTo>
                    <a:lnTo>
                      <a:pt x="16" y="94"/>
                    </a:lnTo>
                    <a:lnTo>
                      <a:pt x="18" y="98"/>
                    </a:lnTo>
                    <a:lnTo>
                      <a:pt x="20" y="102"/>
                    </a:lnTo>
                    <a:lnTo>
                      <a:pt x="22" y="104"/>
                    </a:lnTo>
                    <a:lnTo>
                      <a:pt x="24" y="108"/>
                    </a:lnTo>
                    <a:lnTo>
                      <a:pt x="24" y="120"/>
                    </a:lnTo>
                    <a:lnTo>
                      <a:pt x="24" y="124"/>
                    </a:lnTo>
                    <a:lnTo>
                      <a:pt x="12" y="132"/>
                    </a:lnTo>
                    <a:lnTo>
                      <a:pt x="6" y="134"/>
                    </a:lnTo>
                    <a:lnTo>
                      <a:pt x="2" y="136"/>
                    </a:lnTo>
                    <a:lnTo>
                      <a:pt x="2" y="136"/>
                    </a:lnTo>
                    <a:lnTo>
                      <a:pt x="8" y="140"/>
                    </a:lnTo>
                    <a:lnTo>
                      <a:pt x="10" y="140"/>
                    </a:lnTo>
                    <a:lnTo>
                      <a:pt x="12" y="140"/>
                    </a:lnTo>
                    <a:lnTo>
                      <a:pt x="12" y="144"/>
                    </a:lnTo>
                    <a:lnTo>
                      <a:pt x="14" y="146"/>
                    </a:lnTo>
                    <a:lnTo>
                      <a:pt x="14" y="148"/>
                    </a:lnTo>
                    <a:lnTo>
                      <a:pt x="14" y="152"/>
                    </a:lnTo>
                    <a:lnTo>
                      <a:pt x="20" y="154"/>
                    </a:lnTo>
                    <a:lnTo>
                      <a:pt x="22" y="158"/>
                    </a:lnTo>
                    <a:lnTo>
                      <a:pt x="24" y="160"/>
                    </a:lnTo>
                    <a:lnTo>
                      <a:pt x="26" y="170"/>
                    </a:lnTo>
                    <a:lnTo>
                      <a:pt x="30" y="176"/>
                    </a:lnTo>
                    <a:lnTo>
                      <a:pt x="36" y="190"/>
                    </a:lnTo>
                    <a:lnTo>
                      <a:pt x="36" y="198"/>
                    </a:lnTo>
                    <a:lnTo>
                      <a:pt x="38" y="204"/>
                    </a:lnTo>
                    <a:lnTo>
                      <a:pt x="38" y="206"/>
                    </a:lnTo>
                    <a:lnTo>
                      <a:pt x="40" y="206"/>
                    </a:lnTo>
                    <a:lnTo>
                      <a:pt x="40" y="206"/>
                    </a:lnTo>
                    <a:lnTo>
                      <a:pt x="48" y="208"/>
                    </a:lnTo>
                    <a:lnTo>
                      <a:pt x="54" y="208"/>
                    </a:lnTo>
                    <a:lnTo>
                      <a:pt x="60" y="208"/>
                    </a:lnTo>
                    <a:lnTo>
                      <a:pt x="62" y="214"/>
                    </a:lnTo>
                    <a:lnTo>
                      <a:pt x="60" y="218"/>
                    </a:lnTo>
                    <a:lnTo>
                      <a:pt x="60" y="224"/>
                    </a:lnTo>
                    <a:lnTo>
                      <a:pt x="66" y="230"/>
                    </a:lnTo>
                    <a:lnTo>
                      <a:pt x="70" y="234"/>
                    </a:lnTo>
                    <a:lnTo>
                      <a:pt x="74" y="238"/>
                    </a:lnTo>
                    <a:lnTo>
                      <a:pt x="78" y="242"/>
                    </a:lnTo>
                    <a:lnTo>
                      <a:pt x="80" y="244"/>
                    </a:lnTo>
                    <a:lnTo>
                      <a:pt x="84" y="244"/>
                    </a:lnTo>
                    <a:lnTo>
                      <a:pt x="88" y="246"/>
                    </a:lnTo>
                    <a:lnTo>
                      <a:pt x="90" y="250"/>
                    </a:lnTo>
                    <a:lnTo>
                      <a:pt x="92" y="252"/>
                    </a:lnTo>
                    <a:lnTo>
                      <a:pt x="92" y="254"/>
                    </a:lnTo>
                    <a:lnTo>
                      <a:pt x="96" y="260"/>
                    </a:lnTo>
                    <a:lnTo>
                      <a:pt x="98" y="262"/>
                    </a:lnTo>
                    <a:lnTo>
                      <a:pt x="100" y="266"/>
                    </a:lnTo>
                    <a:lnTo>
                      <a:pt x="102" y="272"/>
                    </a:lnTo>
                    <a:lnTo>
                      <a:pt x="104" y="272"/>
                    </a:lnTo>
                    <a:lnTo>
                      <a:pt x="108" y="272"/>
                    </a:lnTo>
                    <a:lnTo>
                      <a:pt x="112" y="276"/>
                    </a:lnTo>
                    <a:lnTo>
                      <a:pt x="112" y="278"/>
                    </a:lnTo>
                    <a:lnTo>
                      <a:pt x="110" y="282"/>
                    </a:lnTo>
                    <a:lnTo>
                      <a:pt x="106" y="288"/>
                    </a:lnTo>
                    <a:lnTo>
                      <a:pt x="106" y="292"/>
                    </a:lnTo>
                    <a:lnTo>
                      <a:pt x="108" y="296"/>
                    </a:lnTo>
                    <a:lnTo>
                      <a:pt x="110" y="296"/>
                    </a:lnTo>
                    <a:lnTo>
                      <a:pt x="112" y="300"/>
                    </a:lnTo>
                    <a:lnTo>
                      <a:pt x="114" y="310"/>
                    </a:lnTo>
                    <a:lnTo>
                      <a:pt x="114" y="316"/>
                    </a:lnTo>
                    <a:lnTo>
                      <a:pt x="110" y="322"/>
                    </a:lnTo>
                    <a:lnTo>
                      <a:pt x="112" y="328"/>
                    </a:lnTo>
                    <a:lnTo>
                      <a:pt x="112" y="332"/>
                    </a:lnTo>
                    <a:lnTo>
                      <a:pt x="112" y="338"/>
                    </a:lnTo>
                    <a:lnTo>
                      <a:pt x="108" y="338"/>
                    </a:lnTo>
                    <a:lnTo>
                      <a:pt x="106" y="340"/>
                    </a:lnTo>
                    <a:lnTo>
                      <a:pt x="106" y="344"/>
                    </a:lnTo>
                    <a:lnTo>
                      <a:pt x="110" y="348"/>
                    </a:lnTo>
                    <a:lnTo>
                      <a:pt x="108" y="350"/>
                    </a:lnTo>
                    <a:lnTo>
                      <a:pt x="108" y="354"/>
                    </a:lnTo>
                    <a:lnTo>
                      <a:pt x="114" y="354"/>
                    </a:lnTo>
                    <a:lnTo>
                      <a:pt x="114" y="356"/>
                    </a:lnTo>
                    <a:lnTo>
                      <a:pt x="112" y="360"/>
                    </a:lnTo>
                    <a:lnTo>
                      <a:pt x="110" y="362"/>
                    </a:lnTo>
                    <a:lnTo>
                      <a:pt x="116" y="364"/>
                    </a:lnTo>
                    <a:lnTo>
                      <a:pt x="120" y="366"/>
                    </a:lnTo>
                    <a:lnTo>
                      <a:pt x="124" y="368"/>
                    </a:lnTo>
                    <a:lnTo>
                      <a:pt x="128" y="370"/>
                    </a:lnTo>
                    <a:lnTo>
                      <a:pt x="130" y="372"/>
                    </a:lnTo>
                    <a:lnTo>
                      <a:pt x="180" y="374"/>
                    </a:lnTo>
                    <a:lnTo>
                      <a:pt x="182" y="378"/>
                    </a:lnTo>
                    <a:lnTo>
                      <a:pt x="184" y="382"/>
                    </a:lnTo>
                    <a:lnTo>
                      <a:pt x="188" y="384"/>
                    </a:lnTo>
                    <a:lnTo>
                      <a:pt x="186" y="388"/>
                    </a:lnTo>
                    <a:lnTo>
                      <a:pt x="188" y="390"/>
                    </a:lnTo>
                    <a:lnTo>
                      <a:pt x="194" y="394"/>
                    </a:lnTo>
                    <a:lnTo>
                      <a:pt x="198" y="396"/>
                    </a:lnTo>
                    <a:lnTo>
                      <a:pt x="200" y="396"/>
                    </a:lnTo>
                    <a:lnTo>
                      <a:pt x="204" y="396"/>
                    </a:lnTo>
                    <a:lnTo>
                      <a:pt x="212" y="398"/>
                    </a:lnTo>
                    <a:lnTo>
                      <a:pt x="218" y="398"/>
                    </a:lnTo>
                    <a:lnTo>
                      <a:pt x="224" y="398"/>
                    </a:lnTo>
                    <a:lnTo>
                      <a:pt x="226" y="396"/>
                    </a:lnTo>
                    <a:lnTo>
                      <a:pt x="230" y="394"/>
                    </a:lnTo>
                    <a:lnTo>
                      <a:pt x="230" y="388"/>
                    </a:lnTo>
                    <a:lnTo>
                      <a:pt x="234" y="384"/>
                    </a:lnTo>
                    <a:lnTo>
                      <a:pt x="234" y="380"/>
                    </a:lnTo>
                    <a:lnTo>
                      <a:pt x="236" y="378"/>
                    </a:lnTo>
                    <a:lnTo>
                      <a:pt x="242" y="376"/>
                    </a:lnTo>
                    <a:lnTo>
                      <a:pt x="246" y="378"/>
                    </a:lnTo>
                    <a:lnTo>
                      <a:pt x="250" y="380"/>
                    </a:lnTo>
                    <a:lnTo>
                      <a:pt x="256" y="384"/>
                    </a:lnTo>
                    <a:lnTo>
                      <a:pt x="258" y="382"/>
                    </a:lnTo>
                    <a:lnTo>
                      <a:pt x="260" y="384"/>
                    </a:lnTo>
                    <a:lnTo>
                      <a:pt x="264" y="388"/>
                    </a:lnTo>
                    <a:lnTo>
                      <a:pt x="264" y="392"/>
                    </a:lnTo>
                    <a:lnTo>
                      <a:pt x="268" y="398"/>
                    </a:lnTo>
                    <a:lnTo>
                      <a:pt x="270" y="404"/>
                    </a:lnTo>
                    <a:lnTo>
                      <a:pt x="266" y="424"/>
                    </a:lnTo>
                    <a:lnTo>
                      <a:pt x="270" y="432"/>
                    </a:lnTo>
                    <a:lnTo>
                      <a:pt x="276" y="436"/>
                    </a:lnTo>
                    <a:lnTo>
                      <a:pt x="276" y="440"/>
                    </a:lnTo>
                    <a:lnTo>
                      <a:pt x="278" y="444"/>
                    </a:lnTo>
                    <a:lnTo>
                      <a:pt x="280" y="446"/>
                    </a:lnTo>
                    <a:lnTo>
                      <a:pt x="288" y="460"/>
                    </a:lnTo>
                    <a:lnTo>
                      <a:pt x="290" y="462"/>
                    </a:lnTo>
                    <a:lnTo>
                      <a:pt x="288" y="466"/>
                    </a:lnTo>
                    <a:lnTo>
                      <a:pt x="288" y="472"/>
                    </a:lnTo>
                    <a:lnTo>
                      <a:pt x="288" y="478"/>
                    </a:lnTo>
                    <a:lnTo>
                      <a:pt x="292" y="482"/>
                    </a:lnTo>
                    <a:lnTo>
                      <a:pt x="294" y="490"/>
                    </a:lnTo>
                    <a:lnTo>
                      <a:pt x="294" y="496"/>
                    </a:lnTo>
                    <a:lnTo>
                      <a:pt x="300" y="504"/>
                    </a:lnTo>
                    <a:lnTo>
                      <a:pt x="304" y="508"/>
                    </a:lnTo>
                    <a:lnTo>
                      <a:pt x="304" y="510"/>
                    </a:lnTo>
                    <a:lnTo>
                      <a:pt x="306" y="512"/>
                    </a:lnTo>
                    <a:lnTo>
                      <a:pt x="310" y="514"/>
                    </a:lnTo>
                    <a:lnTo>
                      <a:pt x="312" y="514"/>
                    </a:lnTo>
                    <a:lnTo>
                      <a:pt x="312" y="512"/>
                    </a:lnTo>
                    <a:lnTo>
                      <a:pt x="312" y="512"/>
                    </a:lnTo>
                    <a:lnTo>
                      <a:pt x="316" y="516"/>
                    </a:lnTo>
                    <a:lnTo>
                      <a:pt x="316" y="400"/>
                    </a:lnTo>
                    <a:lnTo>
                      <a:pt x="376" y="400"/>
                    </a:lnTo>
                    <a:lnTo>
                      <a:pt x="374" y="398"/>
                    </a:lnTo>
                    <a:lnTo>
                      <a:pt x="372" y="394"/>
                    </a:lnTo>
                    <a:lnTo>
                      <a:pt x="372" y="392"/>
                    </a:lnTo>
                    <a:lnTo>
                      <a:pt x="376" y="392"/>
                    </a:lnTo>
                    <a:lnTo>
                      <a:pt x="378" y="392"/>
                    </a:lnTo>
                    <a:lnTo>
                      <a:pt x="380" y="394"/>
                    </a:lnTo>
                    <a:lnTo>
                      <a:pt x="382" y="396"/>
                    </a:lnTo>
                    <a:lnTo>
                      <a:pt x="384" y="398"/>
                    </a:lnTo>
                    <a:lnTo>
                      <a:pt x="384" y="398"/>
                    </a:lnTo>
                    <a:lnTo>
                      <a:pt x="404" y="400"/>
                    </a:lnTo>
                    <a:lnTo>
                      <a:pt x="404" y="400"/>
                    </a:lnTo>
                    <a:close/>
                  </a:path>
                </a:pathLst>
              </a:custGeom>
              <a:grpFill/>
              <a:ln w="3175" cmpd="sng">
                <a:solidFill>
                  <a:srgbClr val="000000"/>
                </a:solidFill>
                <a:round/>
                <a:headEnd/>
                <a:tailEnd/>
              </a:ln>
            </p:spPr>
            <p:txBody>
              <a:bodyPr/>
              <a:lstStyle/>
              <a:p>
                <a:endParaRPr lang="en-US" sz="2600" dirty="0"/>
              </a:p>
            </p:txBody>
          </p:sp>
          <p:sp>
            <p:nvSpPr>
              <p:cNvPr id="1238" name="Freeform 456"/>
              <p:cNvSpPr>
                <a:spLocks/>
              </p:cNvSpPr>
              <p:nvPr/>
            </p:nvSpPr>
            <p:spPr bwMode="auto">
              <a:xfrm>
                <a:off x="4444" y="1512"/>
                <a:ext cx="204" cy="586"/>
              </a:xfrm>
              <a:custGeom>
                <a:avLst/>
                <a:gdLst>
                  <a:gd name="T0" fmla="*/ 120 w 204"/>
                  <a:gd name="T1" fmla="*/ 304 h 586"/>
                  <a:gd name="T2" fmla="*/ 120 w 204"/>
                  <a:gd name="T3" fmla="*/ 238 h 586"/>
                  <a:gd name="T4" fmla="*/ 160 w 204"/>
                  <a:gd name="T5" fmla="*/ 216 h 586"/>
                  <a:gd name="T6" fmla="*/ 134 w 204"/>
                  <a:gd name="T7" fmla="*/ 128 h 586"/>
                  <a:gd name="T8" fmla="*/ 52 w 204"/>
                  <a:gd name="T9" fmla="*/ 2 h 586"/>
                  <a:gd name="T10" fmla="*/ 62 w 204"/>
                  <a:gd name="T11" fmla="*/ 22 h 586"/>
                  <a:gd name="T12" fmla="*/ 94 w 204"/>
                  <a:gd name="T13" fmla="*/ 72 h 586"/>
                  <a:gd name="T14" fmla="*/ 92 w 204"/>
                  <a:gd name="T15" fmla="*/ 82 h 586"/>
                  <a:gd name="T16" fmla="*/ 68 w 204"/>
                  <a:gd name="T17" fmla="*/ 66 h 586"/>
                  <a:gd name="T18" fmla="*/ 26 w 204"/>
                  <a:gd name="T19" fmla="*/ 4 h 586"/>
                  <a:gd name="T20" fmla="*/ 16 w 204"/>
                  <a:gd name="T21" fmla="*/ 16 h 586"/>
                  <a:gd name="T22" fmla="*/ 24 w 204"/>
                  <a:gd name="T23" fmla="*/ 18 h 586"/>
                  <a:gd name="T24" fmla="*/ 36 w 204"/>
                  <a:gd name="T25" fmla="*/ 32 h 586"/>
                  <a:gd name="T26" fmla="*/ 50 w 204"/>
                  <a:gd name="T27" fmla="*/ 52 h 586"/>
                  <a:gd name="T28" fmla="*/ 40 w 204"/>
                  <a:gd name="T29" fmla="*/ 56 h 586"/>
                  <a:gd name="T30" fmla="*/ 32 w 204"/>
                  <a:gd name="T31" fmla="*/ 68 h 586"/>
                  <a:gd name="T32" fmla="*/ 32 w 204"/>
                  <a:gd name="T33" fmla="*/ 74 h 586"/>
                  <a:gd name="T34" fmla="*/ 26 w 204"/>
                  <a:gd name="T35" fmla="*/ 90 h 586"/>
                  <a:gd name="T36" fmla="*/ 28 w 204"/>
                  <a:gd name="T37" fmla="*/ 108 h 586"/>
                  <a:gd name="T38" fmla="*/ 46 w 204"/>
                  <a:gd name="T39" fmla="*/ 120 h 586"/>
                  <a:gd name="T40" fmla="*/ 64 w 204"/>
                  <a:gd name="T41" fmla="*/ 124 h 586"/>
                  <a:gd name="T42" fmla="*/ 88 w 204"/>
                  <a:gd name="T43" fmla="*/ 128 h 586"/>
                  <a:gd name="T44" fmla="*/ 92 w 204"/>
                  <a:gd name="T45" fmla="*/ 110 h 586"/>
                  <a:gd name="T46" fmla="*/ 116 w 204"/>
                  <a:gd name="T47" fmla="*/ 118 h 586"/>
                  <a:gd name="T48" fmla="*/ 126 w 204"/>
                  <a:gd name="T49" fmla="*/ 122 h 586"/>
                  <a:gd name="T50" fmla="*/ 128 w 204"/>
                  <a:gd name="T51" fmla="*/ 134 h 586"/>
                  <a:gd name="T52" fmla="*/ 134 w 204"/>
                  <a:gd name="T53" fmla="*/ 148 h 586"/>
                  <a:gd name="T54" fmla="*/ 124 w 204"/>
                  <a:gd name="T55" fmla="*/ 218 h 586"/>
                  <a:gd name="T56" fmla="*/ 114 w 204"/>
                  <a:gd name="T57" fmla="*/ 248 h 586"/>
                  <a:gd name="T58" fmla="*/ 110 w 204"/>
                  <a:gd name="T59" fmla="*/ 256 h 586"/>
                  <a:gd name="T60" fmla="*/ 114 w 204"/>
                  <a:gd name="T61" fmla="*/ 274 h 586"/>
                  <a:gd name="T62" fmla="*/ 108 w 204"/>
                  <a:gd name="T63" fmla="*/ 284 h 586"/>
                  <a:gd name="T64" fmla="*/ 116 w 204"/>
                  <a:gd name="T65" fmla="*/ 298 h 586"/>
                  <a:gd name="T66" fmla="*/ 116 w 204"/>
                  <a:gd name="T67" fmla="*/ 312 h 586"/>
                  <a:gd name="T68" fmla="*/ 116 w 204"/>
                  <a:gd name="T69" fmla="*/ 336 h 586"/>
                  <a:gd name="T70" fmla="*/ 116 w 204"/>
                  <a:gd name="T71" fmla="*/ 372 h 586"/>
                  <a:gd name="T72" fmla="*/ 92 w 204"/>
                  <a:gd name="T73" fmla="*/ 334 h 586"/>
                  <a:gd name="T74" fmla="*/ 88 w 204"/>
                  <a:gd name="T75" fmla="*/ 284 h 586"/>
                  <a:gd name="T76" fmla="*/ 90 w 204"/>
                  <a:gd name="T77" fmla="*/ 278 h 586"/>
                  <a:gd name="T78" fmla="*/ 102 w 204"/>
                  <a:gd name="T79" fmla="*/ 190 h 586"/>
                  <a:gd name="T80" fmla="*/ 120 w 204"/>
                  <a:gd name="T81" fmla="*/ 146 h 586"/>
                  <a:gd name="T82" fmla="*/ 112 w 204"/>
                  <a:gd name="T83" fmla="*/ 128 h 586"/>
                  <a:gd name="T84" fmla="*/ 94 w 204"/>
                  <a:gd name="T85" fmla="*/ 120 h 586"/>
                  <a:gd name="T86" fmla="*/ 84 w 204"/>
                  <a:gd name="T87" fmla="*/ 140 h 586"/>
                  <a:gd name="T88" fmla="*/ 70 w 204"/>
                  <a:gd name="T89" fmla="*/ 136 h 586"/>
                  <a:gd name="T90" fmla="*/ 70 w 204"/>
                  <a:gd name="T91" fmla="*/ 160 h 586"/>
                  <a:gd name="T92" fmla="*/ 66 w 204"/>
                  <a:gd name="T93" fmla="*/ 154 h 586"/>
                  <a:gd name="T94" fmla="*/ 62 w 204"/>
                  <a:gd name="T95" fmla="*/ 150 h 586"/>
                  <a:gd name="T96" fmla="*/ 54 w 204"/>
                  <a:gd name="T97" fmla="*/ 178 h 586"/>
                  <a:gd name="T98" fmla="*/ 60 w 204"/>
                  <a:gd name="T99" fmla="*/ 202 h 586"/>
                  <a:gd name="T100" fmla="*/ 60 w 204"/>
                  <a:gd name="T101" fmla="*/ 244 h 586"/>
                  <a:gd name="T102" fmla="*/ 74 w 204"/>
                  <a:gd name="T103" fmla="*/ 294 h 586"/>
                  <a:gd name="T104" fmla="*/ 116 w 204"/>
                  <a:gd name="T105" fmla="*/ 402 h 586"/>
                  <a:gd name="T106" fmla="*/ 126 w 204"/>
                  <a:gd name="T107" fmla="*/ 414 h 586"/>
                  <a:gd name="T108" fmla="*/ 136 w 204"/>
                  <a:gd name="T109" fmla="*/ 448 h 586"/>
                  <a:gd name="T110" fmla="*/ 150 w 204"/>
                  <a:gd name="T111" fmla="*/ 478 h 586"/>
                  <a:gd name="T112" fmla="*/ 162 w 204"/>
                  <a:gd name="T113" fmla="*/ 508 h 586"/>
                  <a:gd name="T114" fmla="*/ 170 w 204"/>
                  <a:gd name="T115" fmla="*/ 528 h 586"/>
                  <a:gd name="T116" fmla="*/ 176 w 204"/>
                  <a:gd name="T117" fmla="*/ 542 h 586"/>
                  <a:gd name="T118" fmla="*/ 192 w 204"/>
                  <a:gd name="T119" fmla="*/ 574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586">
                    <a:moveTo>
                      <a:pt x="198" y="570"/>
                    </a:moveTo>
                    <a:lnTo>
                      <a:pt x="192" y="558"/>
                    </a:lnTo>
                    <a:lnTo>
                      <a:pt x="178" y="528"/>
                    </a:lnTo>
                    <a:lnTo>
                      <a:pt x="170" y="504"/>
                    </a:lnTo>
                    <a:lnTo>
                      <a:pt x="164" y="496"/>
                    </a:lnTo>
                    <a:lnTo>
                      <a:pt x="146" y="448"/>
                    </a:lnTo>
                    <a:lnTo>
                      <a:pt x="132" y="388"/>
                    </a:lnTo>
                    <a:lnTo>
                      <a:pt x="120" y="314"/>
                    </a:lnTo>
                    <a:lnTo>
                      <a:pt x="120" y="304"/>
                    </a:lnTo>
                    <a:lnTo>
                      <a:pt x="120" y="288"/>
                    </a:lnTo>
                    <a:lnTo>
                      <a:pt x="120" y="274"/>
                    </a:lnTo>
                    <a:lnTo>
                      <a:pt x="122" y="260"/>
                    </a:lnTo>
                    <a:lnTo>
                      <a:pt x="128" y="246"/>
                    </a:lnTo>
                    <a:lnTo>
                      <a:pt x="126" y="244"/>
                    </a:lnTo>
                    <a:lnTo>
                      <a:pt x="120" y="244"/>
                    </a:lnTo>
                    <a:lnTo>
                      <a:pt x="118" y="242"/>
                    </a:lnTo>
                    <a:lnTo>
                      <a:pt x="118" y="240"/>
                    </a:lnTo>
                    <a:lnTo>
                      <a:pt x="120" y="238"/>
                    </a:lnTo>
                    <a:lnTo>
                      <a:pt x="122" y="238"/>
                    </a:lnTo>
                    <a:lnTo>
                      <a:pt x="124" y="240"/>
                    </a:lnTo>
                    <a:lnTo>
                      <a:pt x="130" y="240"/>
                    </a:lnTo>
                    <a:lnTo>
                      <a:pt x="130" y="238"/>
                    </a:lnTo>
                    <a:lnTo>
                      <a:pt x="134" y="234"/>
                    </a:lnTo>
                    <a:lnTo>
                      <a:pt x="142" y="224"/>
                    </a:lnTo>
                    <a:lnTo>
                      <a:pt x="148" y="220"/>
                    </a:lnTo>
                    <a:lnTo>
                      <a:pt x="154" y="218"/>
                    </a:lnTo>
                    <a:lnTo>
                      <a:pt x="160" y="216"/>
                    </a:lnTo>
                    <a:lnTo>
                      <a:pt x="162" y="212"/>
                    </a:lnTo>
                    <a:lnTo>
                      <a:pt x="162" y="206"/>
                    </a:lnTo>
                    <a:lnTo>
                      <a:pt x="160" y="204"/>
                    </a:lnTo>
                    <a:lnTo>
                      <a:pt x="158" y="200"/>
                    </a:lnTo>
                    <a:lnTo>
                      <a:pt x="158" y="198"/>
                    </a:lnTo>
                    <a:lnTo>
                      <a:pt x="146" y="170"/>
                    </a:lnTo>
                    <a:lnTo>
                      <a:pt x="142" y="156"/>
                    </a:lnTo>
                    <a:lnTo>
                      <a:pt x="138" y="136"/>
                    </a:lnTo>
                    <a:lnTo>
                      <a:pt x="134" y="128"/>
                    </a:lnTo>
                    <a:lnTo>
                      <a:pt x="130" y="120"/>
                    </a:lnTo>
                    <a:lnTo>
                      <a:pt x="120" y="106"/>
                    </a:lnTo>
                    <a:lnTo>
                      <a:pt x="116" y="102"/>
                    </a:lnTo>
                    <a:lnTo>
                      <a:pt x="110" y="92"/>
                    </a:lnTo>
                    <a:lnTo>
                      <a:pt x="106" y="84"/>
                    </a:lnTo>
                    <a:lnTo>
                      <a:pt x="60" y="12"/>
                    </a:lnTo>
                    <a:lnTo>
                      <a:pt x="56" y="2"/>
                    </a:lnTo>
                    <a:lnTo>
                      <a:pt x="52" y="2"/>
                    </a:lnTo>
                    <a:lnTo>
                      <a:pt x="52" y="2"/>
                    </a:lnTo>
                    <a:lnTo>
                      <a:pt x="54" y="4"/>
                    </a:lnTo>
                    <a:lnTo>
                      <a:pt x="54" y="10"/>
                    </a:lnTo>
                    <a:lnTo>
                      <a:pt x="54" y="12"/>
                    </a:lnTo>
                    <a:lnTo>
                      <a:pt x="58" y="14"/>
                    </a:lnTo>
                    <a:lnTo>
                      <a:pt x="60" y="20"/>
                    </a:lnTo>
                    <a:lnTo>
                      <a:pt x="58" y="24"/>
                    </a:lnTo>
                    <a:lnTo>
                      <a:pt x="58" y="24"/>
                    </a:lnTo>
                    <a:lnTo>
                      <a:pt x="60" y="24"/>
                    </a:lnTo>
                    <a:lnTo>
                      <a:pt x="62" y="22"/>
                    </a:lnTo>
                    <a:lnTo>
                      <a:pt x="62" y="24"/>
                    </a:lnTo>
                    <a:lnTo>
                      <a:pt x="62" y="28"/>
                    </a:lnTo>
                    <a:lnTo>
                      <a:pt x="66" y="30"/>
                    </a:lnTo>
                    <a:lnTo>
                      <a:pt x="72" y="34"/>
                    </a:lnTo>
                    <a:lnTo>
                      <a:pt x="72" y="44"/>
                    </a:lnTo>
                    <a:lnTo>
                      <a:pt x="74" y="46"/>
                    </a:lnTo>
                    <a:lnTo>
                      <a:pt x="80" y="52"/>
                    </a:lnTo>
                    <a:lnTo>
                      <a:pt x="86" y="62"/>
                    </a:lnTo>
                    <a:lnTo>
                      <a:pt x="94" y="72"/>
                    </a:lnTo>
                    <a:lnTo>
                      <a:pt x="92" y="76"/>
                    </a:lnTo>
                    <a:lnTo>
                      <a:pt x="92" y="78"/>
                    </a:lnTo>
                    <a:lnTo>
                      <a:pt x="94" y="78"/>
                    </a:lnTo>
                    <a:lnTo>
                      <a:pt x="98" y="80"/>
                    </a:lnTo>
                    <a:lnTo>
                      <a:pt x="100" y="80"/>
                    </a:lnTo>
                    <a:lnTo>
                      <a:pt x="100" y="84"/>
                    </a:lnTo>
                    <a:lnTo>
                      <a:pt x="100" y="84"/>
                    </a:lnTo>
                    <a:lnTo>
                      <a:pt x="98" y="84"/>
                    </a:lnTo>
                    <a:lnTo>
                      <a:pt x="92" y="82"/>
                    </a:lnTo>
                    <a:lnTo>
                      <a:pt x="92" y="82"/>
                    </a:lnTo>
                    <a:lnTo>
                      <a:pt x="92" y="84"/>
                    </a:lnTo>
                    <a:lnTo>
                      <a:pt x="96" y="86"/>
                    </a:lnTo>
                    <a:lnTo>
                      <a:pt x="96" y="88"/>
                    </a:lnTo>
                    <a:lnTo>
                      <a:pt x="96" y="90"/>
                    </a:lnTo>
                    <a:lnTo>
                      <a:pt x="92" y="88"/>
                    </a:lnTo>
                    <a:lnTo>
                      <a:pt x="88" y="84"/>
                    </a:lnTo>
                    <a:lnTo>
                      <a:pt x="74" y="74"/>
                    </a:lnTo>
                    <a:lnTo>
                      <a:pt x="68" y="66"/>
                    </a:lnTo>
                    <a:lnTo>
                      <a:pt x="42" y="34"/>
                    </a:lnTo>
                    <a:lnTo>
                      <a:pt x="42" y="32"/>
                    </a:lnTo>
                    <a:lnTo>
                      <a:pt x="40" y="30"/>
                    </a:lnTo>
                    <a:lnTo>
                      <a:pt x="38" y="24"/>
                    </a:lnTo>
                    <a:lnTo>
                      <a:pt x="36" y="20"/>
                    </a:lnTo>
                    <a:lnTo>
                      <a:pt x="32" y="14"/>
                    </a:lnTo>
                    <a:lnTo>
                      <a:pt x="30" y="10"/>
                    </a:lnTo>
                    <a:lnTo>
                      <a:pt x="28" y="8"/>
                    </a:lnTo>
                    <a:lnTo>
                      <a:pt x="26" y="4"/>
                    </a:lnTo>
                    <a:lnTo>
                      <a:pt x="24" y="0"/>
                    </a:lnTo>
                    <a:lnTo>
                      <a:pt x="0" y="0"/>
                    </a:lnTo>
                    <a:lnTo>
                      <a:pt x="2" y="4"/>
                    </a:lnTo>
                    <a:lnTo>
                      <a:pt x="4" y="6"/>
                    </a:lnTo>
                    <a:lnTo>
                      <a:pt x="10" y="10"/>
                    </a:lnTo>
                    <a:lnTo>
                      <a:pt x="14" y="10"/>
                    </a:lnTo>
                    <a:lnTo>
                      <a:pt x="16" y="12"/>
                    </a:lnTo>
                    <a:lnTo>
                      <a:pt x="18" y="14"/>
                    </a:lnTo>
                    <a:lnTo>
                      <a:pt x="16" y="16"/>
                    </a:lnTo>
                    <a:lnTo>
                      <a:pt x="14" y="16"/>
                    </a:lnTo>
                    <a:lnTo>
                      <a:pt x="12" y="14"/>
                    </a:lnTo>
                    <a:lnTo>
                      <a:pt x="10" y="16"/>
                    </a:lnTo>
                    <a:lnTo>
                      <a:pt x="12" y="18"/>
                    </a:lnTo>
                    <a:lnTo>
                      <a:pt x="14" y="20"/>
                    </a:lnTo>
                    <a:lnTo>
                      <a:pt x="16" y="20"/>
                    </a:lnTo>
                    <a:lnTo>
                      <a:pt x="18" y="22"/>
                    </a:lnTo>
                    <a:lnTo>
                      <a:pt x="20" y="20"/>
                    </a:lnTo>
                    <a:lnTo>
                      <a:pt x="24" y="18"/>
                    </a:lnTo>
                    <a:lnTo>
                      <a:pt x="26" y="20"/>
                    </a:lnTo>
                    <a:lnTo>
                      <a:pt x="24" y="22"/>
                    </a:lnTo>
                    <a:lnTo>
                      <a:pt x="24" y="24"/>
                    </a:lnTo>
                    <a:lnTo>
                      <a:pt x="26" y="28"/>
                    </a:lnTo>
                    <a:lnTo>
                      <a:pt x="28" y="28"/>
                    </a:lnTo>
                    <a:lnTo>
                      <a:pt x="30" y="28"/>
                    </a:lnTo>
                    <a:lnTo>
                      <a:pt x="32" y="30"/>
                    </a:lnTo>
                    <a:lnTo>
                      <a:pt x="34" y="30"/>
                    </a:lnTo>
                    <a:lnTo>
                      <a:pt x="36" y="32"/>
                    </a:lnTo>
                    <a:lnTo>
                      <a:pt x="40" y="38"/>
                    </a:lnTo>
                    <a:lnTo>
                      <a:pt x="40" y="38"/>
                    </a:lnTo>
                    <a:lnTo>
                      <a:pt x="42" y="44"/>
                    </a:lnTo>
                    <a:lnTo>
                      <a:pt x="44" y="46"/>
                    </a:lnTo>
                    <a:lnTo>
                      <a:pt x="44" y="48"/>
                    </a:lnTo>
                    <a:lnTo>
                      <a:pt x="44" y="50"/>
                    </a:lnTo>
                    <a:lnTo>
                      <a:pt x="46" y="52"/>
                    </a:lnTo>
                    <a:lnTo>
                      <a:pt x="46" y="52"/>
                    </a:lnTo>
                    <a:lnTo>
                      <a:pt x="50" y="52"/>
                    </a:lnTo>
                    <a:lnTo>
                      <a:pt x="52" y="52"/>
                    </a:lnTo>
                    <a:lnTo>
                      <a:pt x="52" y="54"/>
                    </a:lnTo>
                    <a:lnTo>
                      <a:pt x="52" y="56"/>
                    </a:lnTo>
                    <a:lnTo>
                      <a:pt x="52" y="56"/>
                    </a:lnTo>
                    <a:lnTo>
                      <a:pt x="48" y="58"/>
                    </a:lnTo>
                    <a:lnTo>
                      <a:pt x="46" y="58"/>
                    </a:lnTo>
                    <a:lnTo>
                      <a:pt x="44" y="58"/>
                    </a:lnTo>
                    <a:lnTo>
                      <a:pt x="42" y="56"/>
                    </a:lnTo>
                    <a:lnTo>
                      <a:pt x="40" y="56"/>
                    </a:lnTo>
                    <a:lnTo>
                      <a:pt x="40" y="58"/>
                    </a:lnTo>
                    <a:lnTo>
                      <a:pt x="40" y="62"/>
                    </a:lnTo>
                    <a:lnTo>
                      <a:pt x="38" y="68"/>
                    </a:lnTo>
                    <a:lnTo>
                      <a:pt x="38" y="66"/>
                    </a:lnTo>
                    <a:lnTo>
                      <a:pt x="36" y="62"/>
                    </a:lnTo>
                    <a:lnTo>
                      <a:pt x="34" y="62"/>
                    </a:lnTo>
                    <a:lnTo>
                      <a:pt x="34" y="66"/>
                    </a:lnTo>
                    <a:lnTo>
                      <a:pt x="34" y="68"/>
                    </a:lnTo>
                    <a:lnTo>
                      <a:pt x="32" y="68"/>
                    </a:lnTo>
                    <a:lnTo>
                      <a:pt x="30" y="66"/>
                    </a:lnTo>
                    <a:lnTo>
                      <a:pt x="30" y="62"/>
                    </a:lnTo>
                    <a:lnTo>
                      <a:pt x="26" y="64"/>
                    </a:lnTo>
                    <a:lnTo>
                      <a:pt x="24" y="70"/>
                    </a:lnTo>
                    <a:lnTo>
                      <a:pt x="24" y="76"/>
                    </a:lnTo>
                    <a:lnTo>
                      <a:pt x="26" y="78"/>
                    </a:lnTo>
                    <a:lnTo>
                      <a:pt x="28" y="76"/>
                    </a:lnTo>
                    <a:lnTo>
                      <a:pt x="30" y="74"/>
                    </a:lnTo>
                    <a:lnTo>
                      <a:pt x="32" y="74"/>
                    </a:lnTo>
                    <a:lnTo>
                      <a:pt x="34" y="76"/>
                    </a:lnTo>
                    <a:lnTo>
                      <a:pt x="32" y="78"/>
                    </a:lnTo>
                    <a:lnTo>
                      <a:pt x="32" y="80"/>
                    </a:lnTo>
                    <a:lnTo>
                      <a:pt x="30" y="82"/>
                    </a:lnTo>
                    <a:lnTo>
                      <a:pt x="28" y="84"/>
                    </a:lnTo>
                    <a:lnTo>
                      <a:pt x="26" y="84"/>
                    </a:lnTo>
                    <a:lnTo>
                      <a:pt x="26" y="88"/>
                    </a:lnTo>
                    <a:lnTo>
                      <a:pt x="26" y="90"/>
                    </a:lnTo>
                    <a:lnTo>
                      <a:pt x="26" y="90"/>
                    </a:lnTo>
                    <a:lnTo>
                      <a:pt x="26" y="90"/>
                    </a:lnTo>
                    <a:lnTo>
                      <a:pt x="24" y="92"/>
                    </a:lnTo>
                    <a:lnTo>
                      <a:pt x="26" y="98"/>
                    </a:lnTo>
                    <a:lnTo>
                      <a:pt x="26" y="102"/>
                    </a:lnTo>
                    <a:lnTo>
                      <a:pt x="24" y="104"/>
                    </a:lnTo>
                    <a:lnTo>
                      <a:pt x="26" y="106"/>
                    </a:lnTo>
                    <a:lnTo>
                      <a:pt x="28" y="106"/>
                    </a:lnTo>
                    <a:lnTo>
                      <a:pt x="28" y="108"/>
                    </a:lnTo>
                    <a:lnTo>
                      <a:pt x="28" y="108"/>
                    </a:lnTo>
                    <a:lnTo>
                      <a:pt x="28" y="110"/>
                    </a:lnTo>
                    <a:lnTo>
                      <a:pt x="30" y="110"/>
                    </a:lnTo>
                    <a:lnTo>
                      <a:pt x="32" y="108"/>
                    </a:lnTo>
                    <a:lnTo>
                      <a:pt x="34" y="110"/>
                    </a:lnTo>
                    <a:lnTo>
                      <a:pt x="34" y="112"/>
                    </a:lnTo>
                    <a:lnTo>
                      <a:pt x="36" y="116"/>
                    </a:lnTo>
                    <a:lnTo>
                      <a:pt x="38" y="116"/>
                    </a:lnTo>
                    <a:lnTo>
                      <a:pt x="44" y="120"/>
                    </a:lnTo>
                    <a:lnTo>
                      <a:pt x="46" y="120"/>
                    </a:lnTo>
                    <a:lnTo>
                      <a:pt x="48" y="120"/>
                    </a:lnTo>
                    <a:lnTo>
                      <a:pt x="50" y="120"/>
                    </a:lnTo>
                    <a:lnTo>
                      <a:pt x="50" y="118"/>
                    </a:lnTo>
                    <a:lnTo>
                      <a:pt x="54" y="118"/>
                    </a:lnTo>
                    <a:lnTo>
                      <a:pt x="56" y="120"/>
                    </a:lnTo>
                    <a:lnTo>
                      <a:pt x="56" y="122"/>
                    </a:lnTo>
                    <a:lnTo>
                      <a:pt x="60" y="122"/>
                    </a:lnTo>
                    <a:lnTo>
                      <a:pt x="62" y="122"/>
                    </a:lnTo>
                    <a:lnTo>
                      <a:pt x="64" y="124"/>
                    </a:lnTo>
                    <a:lnTo>
                      <a:pt x="64" y="124"/>
                    </a:lnTo>
                    <a:lnTo>
                      <a:pt x="66" y="122"/>
                    </a:lnTo>
                    <a:lnTo>
                      <a:pt x="68" y="122"/>
                    </a:lnTo>
                    <a:lnTo>
                      <a:pt x="70" y="124"/>
                    </a:lnTo>
                    <a:lnTo>
                      <a:pt x="70" y="128"/>
                    </a:lnTo>
                    <a:lnTo>
                      <a:pt x="76" y="128"/>
                    </a:lnTo>
                    <a:lnTo>
                      <a:pt x="80" y="128"/>
                    </a:lnTo>
                    <a:lnTo>
                      <a:pt x="82" y="128"/>
                    </a:lnTo>
                    <a:lnTo>
                      <a:pt x="88" y="128"/>
                    </a:lnTo>
                    <a:lnTo>
                      <a:pt x="90" y="128"/>
                    </a:lnTo>
                    <a:lnTo>
                      <a:pt x="90" y="126"/>
                    </a:lnTo>
                    <a:lnTo>
                      <a:pt x="88" y="124"/>
                    </a:lnTo>
                    <a:lnTo>
                      <a:pt x="86" y="122"/>
                    </a:lnTo>
                    <a:lnTo>
                      <a:pt x="86" y="118"/>
                    </a:lnTo>
                    <a:lnTo>
                      <a:pt x="86" y="116"/>
                    </a:lnTo>
                    <a:lnTo>
                      <a:pt x="88" y="114"/>
                    </a:lnTo>
                    <a:lnTo>
                      <a:pt x="92" y="112"/>
                    </a:lnTo>
                    <a:lnTo>
                      <a:pt x="92" y="110"/>
                    </a:lnTo>
                    <a:lnTo>
                      <a:pt x="96" y="112"/>
                    </a:lnTo>
                    <a:lnTo>
                      <a:pt x="96" y="114"/>
                    </a:lnTo>
                    <a:lnTo>
                      <a:pt x="100" y="112"/>
                    </a:lnTo>
                    <a:lnTo>
                      <a:pt x="100" y="112"/>
                    </a:lnTo>
                    <a:lnTo>
                      <a:pt x="106" y="116"/>
                    </a:lnTo>
                    <a:lnTo>
                      <a:pt x="108" y="118"/>
                    </a:lnTo>
                    <a:lnTo>
                      <a:pt x="110" y="120"/>
                    </a:lnTo>
                    <a:lnTo>
                      <a:pt x="112" y="120"/>
                    </a:lnTo>
                    <a:lnTo>
                      <a:pt x="116" y="118"/>
                    </a:lnTo>
                    <a:lnTo>
                      <a:pt x="116" y="118"/>
                    </a:lnTo>
                    <a:lnTo>
                      <a:pt x="114" y="116"/>
                    </a:lnTo>
                    <a:lnTo>
                      <a:pt x="110" y="112"/>
                    </a:lnTo>
                    <a:lnTo>
                      <a:pt x="108" y="108"/>
                    </a:lnTo>
                    <a:lnTo>
                      <a:pt x="110" y="108"/>
                    </a:lnTo>
                    <a:lnTo>
                      <a:pt x="116" y="112"/>
                    </a:lnTo>
                    <a:lnTo>
                      <a:pt x="120" y="114"/>
                    </a:lnTo>
                    <a:lnTo>
                      <a:pt x="124" y="118"/>
                    </a:lnTo>
                    <a:lnTo>
                      <a:pt x="126" y="122"/>
                    </a:lnTo>
                    <a:lnTo>
                      <a:pt x="126" y="124"/>
                    </a:lnTo>
                    <a:lnTo>
                      <a:pt x="126" y="126"/>
                    </a:lnTo>
                    <a:lnTo>
                      <a:pt x="124" y="126"/>
                    </a:lnTo>
                    <a:lnTo>
                      <a:pt x="122" y="124"/>
                    </a:lnTo>
                    <a:lnTo>
                      <a:pt x="122" y="126"/>
                    </a:lnTo>
                    <a:lnTo>
                      <a:pt x="122" y="128"/>
                    </a:lnTo>
                    <a:lnTo>
                      <a:pt x="126" y="130"/>
                    </a:lnTo>
                    <a:lnTo>
                      <a:pt x="126" y="130"/>
                    </a:lnTo>
                    <a:lnTo>
                      <a:pt x="128" y="134"/>
                    </a:lnTo>
                    <a:lnTo>
                      <a:pt x="130" y="138"/>
                    </a:lnTo>
                    <a:lnTo>
                      <a:pt x="132" y="140"/>
                    </a:lnTo>
                    <a:lnTo>
                      <a:pt x="132" y="142"/>
                    </a:lnTo>
                    <a:lnTo>
                      <a:pt x="132" y="142"/>
                    </a:lnTo>
                    <a:lnTo>
                      <a:pt x="128" y="144"/>
                    </a:lnTo>
                    <a:lnTo>
                      <a:pt x="128" y="146"/>
                    </a:lnTo>
                    <a:lnTo>
                      <a:pt x="130" y="146"/>
                    </a:lnTo>
                    <a:lnTo>
                      <a:pt x="132" y="146"/>
                    </a:lnTo>
                    <a:lnTo>
                      <a:pt x="134" y="148"/>
                    </a:lnTo>
                    <a:lnTo>
                      <a:pt x="134" y="150"/>
                    </a:lnTo>
                    <a:lnTo>
                      <a:pt x="134" y="154"/>
                    </a:lnTo>
                    <a:lnTo>
                      <a:pt x="128" y="198"/>
                    </a:lnTo>
                    <a:lnTo>
                      <a:pt x="126" y="204"/>
                    </a:lnTo>
                    <a:lnTo>
                      <a:pt x="122" y="208"/>
                    </a:lnTo>
                    <a:lnTo>
                      <a:pt x="122" y="210"/>
                    </a:lnTo>
                    <a:lnTo>
                      <a:pt x="124" y="212"/>
                    </a:lnTo>
                    <a:lnTo>
                      <a:pt x="124" y="214"/>
                    </a:lnTo>
                    <a:lnTo>
                      <a:pt x="124" y="218"/>
                    </a:lnTo>
                    <a:lnTo>
                      <a:pt x="122" y="228"/>
                    </a:lnTo>
                    <a:lnTo>
                      <a:pt x="120" y="230"/>
                    </a:lnTo>
                    <a:lnTo>
                      <a:pt x="118" y="232"/>
                    </a:lnTo>
                    <a:lnTo>
                      <a:pt x="114" y="232"/>
                    </a:lnTo>
                    <a:lnTo>
                      <a:pt x="112" y="234"/>
                    </a:lnTo>
                    <a:lnTo>
                      <a:pt x="112" y="236"/>
                    </a:lnTo>
                    <a:lnTo>
                      <a:pt x="112" y="238"/>
                    </a:lnTo>
                    <a:lnTo>
                      <a:pt x="112" y="246"/>
                    </a:lnTo>
                    <a:lnTo>
                      <a:pt x="114" y="248"/>
                    </a:lnTo>
                    <a:lnTo>
                      <a:pt x="116" y="248"/>
                    </a:lnTo>
                    <a:lnTo>
                      <a:pt x="116" y="250"/>
                    </a:lnTo>
                    <a:lnTo>
                      <a:pt x="116" y="250"/>
                    </a:lnTo>
                    <a:lnTo>
                      <a:pt x="116" y="252"/>
                    </a:lnTo>
                    <a:lnTo>
                      <a:pt x="114" y="252"/>
                    </a:lnTo>
                    <a:lnTo>
                      <a:pt x="112" y="250"/>
                    </a:lnTo>
                    <a:lnTo>
                      <a:pt x="110" y="252"/>
                    </a:lnTo>
                    <a:lnTo>
                      <a:pt x="110" y="252"/>
                    </a:lnTo>
                    <a:lnTo>
                      <a:pt x="110" y="256"/>
                    </a:lnTo>
                    <a:lnTo>
                      <a:pt x="112" y="256"/>
                    </a:lnTo>
                    <a:lnTo>
                      <a:pt x="114" y="256"/>
                    </a:lnTo>
                    <a:lnTo>
                      <a:pt x="116" y="258"/>
                    </a:lnTo>
                    <a:lnTo>
                      <a:pt x="116" y="266"/>
                    </a:lnTo>
                    <a:lnTo>
                      <a:pt x="116" y="268"/>
                    </a:lnTo>
                    <a:lnTo>
                      <a:pt x="116" y="270"/>
                    </a:lnTo>
                    <a:lnTo>
                      <a:pt x="114" y="272"/>
                    </a:lnTo>
                    <a:lnTo>
                      <a:pt x="114" y="274"/>
                    </a:lnTo>
                    <a:lnTo>
                      <a:pt x="114" y="274"/>
                    </a:lnTo>
                    <a:lnTo>
                      <a:pt x="116" y="274"/>
                    </a:lnTo>
                    <a:lnTo>
                      <a:pt x="116" y="276"/>
                    </a:lnTo>
                    <a:lnTo>
                      <a:pt x="116" y="278"/>
                    </a:lnTo>
                    <a:lnTo>
                      <a:pt x="118" y="280"/>
                    </a:lnTo>
                    <a:lnTo>
                      <a:pt x="118" y="284"/>
                    </a:lnTo>
                    <a:lnTo>
                      <a:pt x="116" y="284"/>
                    </a:lnTo>
                    <a:lnTo>
                      <a:pt x="112" y="284"/>
                    </a:lnTo>
                    <a:lnTo>
                      <a:pt x="110" y="282"/>
                    </a:lnTo>
                    <a:lnTo>
                      <a:pt x="108" y="284"/>
                    </a:lnTo>
                    <a:lnTo>
                      <a:pt x="106" y="286"/>
                    </a:lnTo>
                    <a:lnTo>
                      <a:pt x="106" y="288"/>
                    </a:lnTo>
                    <a:lnTo>
                      <a:pt x="108" y="288"/>
                    </a:lnTo>
                    <a:lnTo>
                      <a:pt x="110" y="290"/>
                    </a:lnTo>
                    <a:lnTo>
                      <a:pt x="112" y="290"/>
                    </a:lnTo>
                    <a:lnTo>
                      <a:pt x="114" y="292"/>
                    </a:lnTo>
                    <a:lnTo>
                      <a:pt x="114" y="294"/>
                    </a:lnTo>
                    <a:lnTo>
                      <a:pt x="116" y="296"/>
                    </a:lnTo>
                    <a:lnTo>
                      <a:pt x="116" y="298"/>
                    </a:lnTo>
                    <a:lnTo>
                      <a:pt x="114" y="300"/>
                    </a:lnTo>
                    <a:lnTo>
                      <a:pt x="112" y="300"/>
                    </a:lnTo>
                    <a:lnTo>
                      <a:pt x="112" y="302"/>
                    </a:lnTo>
                    <a:lnTo>
                      <a:pt x="112" y="304"/>
                    </a:lnTo>
                    <a:lnTo>
                      <a:pt x="116" y="304"/>
                    </a:lnTo>
                    <a:lnTo>
                      <a:pt x="116" y="306"/>
                    </a:lnTo>
                    <a:lnTo>
                      <a:pt x="116" y="308"/>
                    </a:lnTo>
                    <a:lnTo>
                      <a:pt x="116" y="308"/>
                    </a:lnTo>
                    <a:lnTo>
                      <a:pt x="116" y="312"/>
                    </a:lnTo>
                    <a:lnTo>
                      <a:pt x="116" y="316"/>
                    </a:lnTo>
                    <a:lnTo>
                      <a:pt x="116" y="318"/>
                    </a:lnTo>
                    <a:lnTo>
                      <a:pt x="118" y="322"/>
                    </a:lnTo>
                    <a:lnTo>
                      <a:pt x="118" y="326"/>
                    </a:lnTo>
                    <a:lnTo>
                      <a:pt x="118" y="328"/>
                    </a:lnTo>
                    <a:lnTo>
                      <a:pt x="118" y="332"/>
                    </a:lnTo>
                    <a:lnTo>
                      <a:pt x="118" y="334"/>
                    </a:lnTo>
                    <a:lnTo>
                      <a:pt x="116" y="336"/>
                    </a:lnTo>
                    <a:lnTo>
                      <a:pt x="116" y="336"/>
                    </a:lnTo>
                    <a:lnTo>
                      <a:pt x="116" y="338"/>
                    </a:lnTo>
                    <a:lnTo>
                      <a:pt x="116" y="340"/>
                    </a:lnTo>
                    <a:lnTo>
                      <a:pt x="114" y="342"/>
                    </a:lnTo>
                    <a:lnTo>
                      <a:pt x="114" y="344"/>
                    </a:lnTo>
                    <a:lnTo>
                      <a:pt x="114" y="348"/>
                    </a:lnTo>
                    <a:lnTo>
                      <a:pt x="114" y="366"/>
                    </a:lnTo>
                    <a:lnTo>
                      <a:pt x="114" y="368"/>
                    </a:lnTo>
                    <a:lnTo>
                      <a:pt x="114" y="370"/>
                    </a:lnTo>
                    <a:lnTo>
                      <a:pt x="116" y="372"/>
                    </a:lnTo>
                    <a:lnTo>
                      <a:pt x="116" y="382"/>
                    </a:lnTo>
                    <a:lnTo>
                      <a:pt x="116" y="386"/>
                    </a:lnTo>
                    <a:lnTo>
                      <a:pt x="116" y="388"/>
                    </a:lnTo>
                    <a:lnTo>
                      <a:pt x="116" y="394"/>
                    </a:lnTo>
                    <a:lnTo>
                      <a:pt x="114" y="392"/>
                    </a:lnTo>
                    <a:lnTo>
                      <a:pt x="112" y="388"/>
                    </a:lnTo>
                    <a:lnTo>
                      <a:pt x="110" y="376"/>
                    </a:lnTo>
                    <a:lnTo>
                      <a:pt x="98" y="352"/>
                    </a:lnTo>
                    <a:lnTo>
                      <a:pt x="92" y="334"/>
                    </a:lnTo>
                    <a:lnTo>
                      <a:pt x="86" y="304"/>
                    </a:lnTo>
                    <a:lnTo>
                      <a:pt x="84" y="300"/>
                    </a:lnTo>
                    <a:lnTo>
                      <a:pt x="84" y="296"/>
                    </a:lnTo>
                    <a:lnTo>
                      <a:pt x="84" y="296"/>
                    </a:lnTo>
                    <a:lnTo>
                      <a:pt x="84" y="292"/>
                    </a:lnTo>
                    <a:lnTo>
                      <a:pt x="84" y="280"/>
                    </a:lnTo>
                    <a:lnTo>
                      <a:pt x="84" y="278"/>
                    </a:lnTo>
                    <a:lnTo>
                      <a:pt x="86" y="280"/>
                    </a:lnTo>
                    <a:lnTo>
                      <a:pt x="88" y="284"/>
                    </a:lnTo>
                    <a:lnTo>
                      <a:pt x="88" y="286"/>
                    </a:lnTo>
                    <a:lnTo>
                      <a:pt x="90" y="296"/>
                    </a:lnTo>
                    <a:lnTo>
                      <a:pt x="90" y="300"/>
                    </a:lnTo>
                    <a:lnTo>
                      <a:pt x="90" y="304"/>
                    </a:lnTo>
                    <a:lnTo>
                      <a:pt x="92" y="310"/>
                    </a:lnTo>
                    <a:lnTo>
                      <a:pt x="92" y="308"/>
                    </a:lnTo>
                    <a:lnTo>
                      <a:pt x="92" y="306"/>
                    </a:lnTo>
                    <a:lnTo>
                      <a:pt x="92" y="300"/>
                    </a:lnTo>
                    <a:lnTo>
                      <a:pt x="90" y="278"/>
                    </a:lnTo>
                    <a:lnTo>
                      <a:pt x="90" y="274"/>
                    </a:lnTo>
                    <a:lnTo>
                      <a:pt x="90" y="270"/>
                    </a:lnTo>
                    <a:lnTo>
                      <a:pt x="90" y="264"/>
                    </a:lnTo>
                    <a:lnTo>
                      <a:pt x="88" y="254"/>
                    </a:lnTo>
                    <a:lnTo>
                      <a:pt x="90" y="242"/>
                    </a:lnTo>
                    <a:lnTo>
                      <a:pt x="92" y="218"/>
                    </a:lnTo>
                    <a:lnTo>
                      <a:pt x="96" y="206"/>
                    </a:lnTo>
                    <a:lnTo>
                      <a:pt x="98" y="202"/>
                    </a:lnTo>
                    <a:lnTo>
                      <a:pt x="102" y="190"/>
                    </a:lnTo>
                    <a:lnTo>
                      <a:pt x="102" y="182"/>
                    </a:lnTo>
                    <a:lnTo>
                      <a:pt x="106" y="182"/>
                    </a:lnTo>
                    <a:lnTo>
                      <a:pt x="108" y="180"/>
                    </a:lnTo>
                    <a:lnTo>
                      <a:pt x="110" y="178"/>
                    </a:lnTo>
                    <a:lnTo>
                      <a:pt x="112" y="174"/>
                    </a:lnTo>
                    <a:lnTo>
                      <a:pt x="114" y="170"/>
                    </a:lnTo>
                    <a:lnTo>
                      <a:pt x="118" y="156"/>
                    </a:lnTo>
                    <a:lnTo>
                      <a:pt x="118" y="150"/>
                    </a:lnTo>
                    <a:lnTo>
                      <a:pt x="120" y="146"/>
                    </a:lnTo>
                    <a:lnTo>
                      <a:pt x="118" y="142"/>
                    </a:lnTo>
                    <a:lnTo>
                      <a:pt x="118" y="138"/>
                    </a:lnTo>
                    <a:lnTo>
                      <a:pt x="118" y="134"/>
                    </a:lnTo>
                    <a:lnTo>
                      <a:pt x="116" y="134"/>
                    </a:lnTo>
                    <a:lnTo>
                      <a:pt x="114" y="136"/>
                    </a:lnTo>
                    <a:lnTo>
                      <a:pt x="114" y="136"/>
                    </a:lnTo>
                    <a:lnTo>
                      <a:pt x="112" y="134"/>
                    </a:lnTo>
                    <a:lnTo>
                      <a:pt x="112" y="132"/>
                    </a:lnTo>
                    <a:lnTo>
                      <a:pt x="112" y="128"/>
                    </a:lnTo>
                    <a:lnTo>
                      <a:pt x="110" y="126"/>
                    </a:lnTo>
                    <a:lnTo>
                      <a:pt x="110" y="124"/>
                    </a:lnTo>
                    <a:lnTo>
                      <a:pt x="108" y="126"/>
                    </a:lnTo>
                    <a:lnTo>
                      <a:pt x="106" y="126"/>
                    </a:lnTo>
                    <a:lnTo>
                      <a:pt x="104" y="122"/>
                    </a:lnTo>
                    <a:lnTo>
                      <a:pt x="102" y="122"/>
                    </a:lnTo>
                    <a:lnTo>
                      <a:pt x="100" y="122"/>
                    </a:lnTo>
                    <a:lnTo>
                      <a:pt x="96" y="122"/>
                    </a:lnTo>
                    <a:lnTo>
                      <a:pt x="94" y="120"/>
                    </a:lnTo>
                    <a:lnTo>
                      <a:pt x="94" y="122"/>
                    </a:lnTo>
                    <a:lnTo>
                      <a:pt x="94" y="122"/>
                    </a:lnTo>
                    <a:lnTo>
                      <a:pt x="94" y="126"/>
                    </a:lnTo>
                    <a:lnTo>
                      <a:pt x="94" y="130"/>
                    </a:lnTo>
                    <a:lnTo>
                      <a:pt x="92" y="134"/>
                    </a:lnTo>
                    <a:lnTo>
                      <a:pt x="90" y="134"/>
                    </a:lnTo>
                    <a:lnTo>
                      <a:pt x="86" y="134"/>
                    </a:lnTo>
                    <a:lnTo>
                      <a:pt x="84" y="136"/>
                    </a:lnTo>
                    <a:lnTo>
                      <a:pt x="84" y="140"/>
                    </a:lnTo>
                    <a:lnTo>
                      <a:pt x="82" y="140"/>
                    </a:lnTo>
                    <a:lnTo>
                      <a:pt x="82" y="140"/>
                    </a:lnTo>
                    <a:lnTo>
                      <a:pt x="80" y="138"/>
                    </a:lnTo>
                    <a:lnTo>
                      <a:pt x="78" y="134"/>
                    </a:lnTo>
                    <a:lnTo>
                      <a:pt x="76" y="132"/>
                    </a:lnTo>
                    <a:lnTo>
                      <a:pt x="74" y="132"/>
                    </a:lnTo>
                    <a:lnTo>
                      <a:pt x="74" y="134"/>
                    </a:lnTo>
                    <a:lnTo>
                      <a:pt x="72" y="136"/>
                    </a:lnTo>
                    <a:lnTo>
                      <a:pt x="70" y="136"/>
                    </a:lnTo>
                    <a:lnTo>
                      <a:pt x="70" y="136"/>
                    </a:lnTo>
                    <a:lnTo>
                      <a:pt x="70" y="138"/>
                    </a:lnTo>
                    <a:lnTo>
                      <a:pt x="68" y="140"/>
                    </a:lnTo>
                    <a:lnTo>
                      <a:pt x="68" y="144"/>
                    </a:lnTo>
                    <a:lnTo>
                      <a:pt x="70" y="144"/>
                    </a:lnTo>
                    <a:lnTo>
                      <a:pt x="70" y="148"/>
                    </a:lnTo>
                    <a:lnTo>
                      <a:pt x="70" y="152"/>
                    </a:lnTo>
                    <a:lnTo>
                      <a:pt x="70" y="158"/>
                    </a:lnTo>
                    <a:lnTo>
                      <a:pt x="70" y="160"/>
                    </a:lnTo>
                    <a:lnTo>
                      <a:pt x="68" y="164"/>
                    </a:lnTo>
                    <a:lnTo>
                      <a:pt x="66" y="166"/>
                    </a:lnTo>
                    <a:lnTo>
                      <a:pt x="66" y="164"/>
                    </a:lnTo>
                    <a:lnTo>
                      <a:pt x="66" y="164"/>
                    </a:lnTo>
                    <a:lnTo>
                      <a:pt x="66" y="160"/>
                    </a:lnTo>
                    <a:lnTo>
                      <a:pt x="66" y="158"/>
                    </a:lnTo>
                    <a:lnTo>
                      <a:pt x="66" y="156"/>
                    </a:lnTo>
                    <a:lnTo>
                      <a:pt x="66" y="154"/>
                    </a:lnTo>
                    <a:lnTo>
                      <a:pt x="66" y="154"/>
                    </a:lnTo>
                    <a:lnTo>
                      <a:pt x="64" y="156"/>
                    </a:lnTo>
                    <a:lnTo>
                      <a:pt x="64" y="160"/>
                    </a:lnTo>
                    <a:lnTo>
                      <a:pt x="62" y="160"/>
                    </a:lnTo>
                    <a:lnTo>
                      <a:pt x="62" y="162"/>
                    </a:lnTo>
                    <a:lnTo>
                      <a:pt x="62" y="162"/>
                    </a:lnTo>
                    <a:lnTo>
                      <a:pt x="60" y="160"/>
                    </a:lnTo>
                    <a:lnTo>
                      <a:pt x="60" y="156"/>
                    </a:lnTo>
                    <a:lnTo>
                      <a:pt x="62" y="150"/>
                    </a:lnTo>
                    <a:lnTo>
                      <a:pt x="62" y="150"/>
                    </a:lnTo>
                    <a:lnTo>
                      <a:pt x="60" y="148"/>
                    </a:lnTo>
                    <a:lnTo>
                      <a:pt x="60" y="150"/>
                    </a:lnTo>
                    <a:lnTo>
                      <a:pt x="56" y="154"/>
                    </a:lnTo>
                    <a:lnTo>
                      <a:pt x="56" y="156"/>
                    </a:lnTo>
                    <a:lnTo>
                      <a:pt x="56" y="168"/>
                    </a:lnTo>
                    <a:lnTo>
                      <a:pt x="56" y="170"/>
                    </a:lnTo>
                    <a:lnTo>
                      <a:pt x="56" y="174"/>
                    </a:lnTo>
                    <a:lnTo>
                      <a:pt x="56" y="176"/>
                    </a:lnTo>
                    <a:lnTo>
                      <a:pt x="54" y="178"/>
                    </a:lnTo>
                    <a:lnTo>
                      <a:pt x="54" y="180"/>
                    </a:lnTo>
                    <a:lnTo>
                      <a:pt x="54" y="184"/>
                    </a:lnTo>
                    <a:lnTo>
                      <a:pt x="52" y="190"/>
                    </a:lnTo>
                    <a:lnTo>
                      <a:pt x="54" y="192"/>
                    </a:lnTo>
                    <a:lnTo>
                      <a:pt x="56" y="196"/>
                    </a:lnTo>
                    <a:lnTo>
                      <a:pt x="56" y="198"/>
                    </a:lnTo>
                    <a:lnTo>
                      <a:pt x="58" y="198"/>
                    </a:lnTo>
                    <a:lnTo>
                      <a:pt x="58" y="198"/>
                    </a:lnTo>
                    <a:lnTo>
                      <a:pt x="60" y="202"/>
                    </a:lnTo>
                    <a:lnTo>
                      <a:pt x="60" y="202"/>
                    </a:lnTo>
                    <a:lnTo>
                      <a:pt x="60" y="206"/>
                    </a:lnTo>
                    <a:lnTo>
                      <a:pt x="60" y="210"/>
                    </a:lnTo>
                    <a:lnTo>
                      <a:pt x="60" y="212"/>
                    </a:lnTo>
                    <a:lnTo>
                      <a:pt x="60" y="214"/>
                    </a:lnTo>
                    <a:lnTo>
                      <a:pt x="60" y="216"/>
                    </a:lnTo>
                    <a:lnTo>
                      <a:pt x="58" y="228"/>
                    </a:lnTo>
                    <a:lnTo>
                      <a:pt x="60" y="238"/>
                    </a:lnTo>
                    <a:lnTo>
                      <a:pt x="60" y="244"/>
                    </a:lnTo>
                    <a:lnTo>
                      <a:pt x="60" y="250"/>
                    </a:lnTo>
                    <a:lnTo>
                      <a:pt x="60" y="256"/>
                    </a:lnTo>
                    <a:lnTo>
                      <a:pt x="66" y="270"/>
                    </a:lnTo>
                    <a:lnTo>
                      <a:pt x="66" y="272"/>
                    </a:lnTo>
                    <a:lnTo>
                      <a:pt x="68" y="280"/>
                    </a:lnTo>
                    <a:lnTo>
                      <a:pt x="68" y="284"/>
                    </a:lnTo>
                    <a:lnTo>
                      <a:pt x="70" y="288"/>
                    </a:lnTo>
                    <a:lnTo>
                      <a:pt x="74" y="290"/>
                    </a:lnTo>
                    <a:lnTo>
                      <a:pt x="74" y="294"/>
                    </a:lnTo>
                    <a:lnTo>
                      <a:pt x="78" y="304"/>
                    </a:lnTo>
                    <a:lnTo>
                      <a:pt x="80" y="310"/>
                    </a:lnTo>
                    <a:lnTo>
                      <a:pt x="84" y="322"/>
                    </a:lnTo>
                    <a:lnTo>
                      <a:pt x="88" y="336"/>
                    </a:lnTo>
                    <a:lnTo>
                      <a:pt x="92" y="350"/>
                    </a:lnTo>
                    <a:lnTo>
                      <a:pt x="96" y="358"/>
                    </a:lnTo>
                    <a:lnTo>
                      <a:pt x="106" y="378"/>
                    </a:lnTo>
                    <a:lnTo>
                      <a:pt x="112" y="398"/>
                    </a:lnTo>
                    <a:lnTo>
                      <a:pt x="116" y="402"/>
                    </a:lnTo>
                    <a:lnTo>
                      <a:pt x="118" y="404"/>
                    </a:lnTo>
                    <a:lnTo>
                      <a:pt x="118" y="406"/>
                    </a:lnTo>
                    <a:lnTo>
                      <a:pt x="120" y="406"/>
                    </a:lnTo>
                    <a:lnTo>
                      <a:pt x="120" y="404"/>
                    </a:lnTo>
                    <a:lnTo>
                      <a:pt x="122" y="406"/>
                    </a:lnTo>
                    <a:lnTo>
                      <a:pt x="122" y="410"/>
                    </a:lnTo>
                    <a:lnTo>
                      <a:pt x="122" y="412"/>
                    </a:lnTo>
                    <a:lnTo>
                      <a:pt x="124" y="414"/>
                    </a:lnTo>
                    <a:lnTo>
                      <a:pt x="126" y="414"/>
                    </a:lnTo>
                    <a:lnTo>
                      <a:pt x="126" y="416"/>
                    </a:lnTo>
                    <a:lnTo>
                      <a:pt x="126" y="418"/>
                    </a:lnTo>
                    <a:lnTo>
                      <a:pt x="128" y="422"/>
                    </a:lnTo>
                    <a:lnTo>
                      <a:pt x="130" y="428"/>
                    </a:lnTo>
                    <a:lnTo>
                      <a:pt x="132" y="434"/>
                    </a:lnTo>
                    <a:lnTo>
                      <a:pt x="132" y="436"/>
                    </a:lnTo>
                    <a:lnTo>
                      <a:pt x="136" y="440"/>
                    </a:lnTo>
                    <a:lnTo>
                      <a:pt x="136" y="446"/>
                    </a:lnTo>
                    <a:lnTo>
                      <a:pt x="136" y="448"/>
                    </a:lnTo>
                    <a:lnTo>
                      <a:pt x="138" y="452"/>
                    </a:lnTo>
                    <a:lnTo>
                      <a:pt x="140" y="456"/>
                    </a:lnTo>
                    <a:lnTo>
                      <a:pt x="140" y="458"/>
                    </a:lnTo>
                    <a:lnTo>
                      <a:pt x="142" y="462"/>
                    </a:lnTo>
                    <a:lnTo>
                      <a:pt x="144" y="464"/>
                    </a:lnTo>
                    <a:lnTo>
                      <a:pt x="146" y="466"/>
                    </a:lnTo>
                    <a:lnTo>
                      <a:pt x="146" y="470"/>
                    </a:lnTo>
                    <a:lnTo>
                      <a:pt x="148" y="474"/>
                    </a:lnTo>
                    <a:lnTo>
                      <a:pt x="150" y="478"/>
                    </a:lnTo>
                    <a:lnTo>
                      <a:pt x="152" y="480"/>
                    </a:lnTo>
                    <a:lnTo>
                      <a:pt x="154" y="484"/>
                    </a:lnTo>
                    <a:lnTo>
                      <a:pt x="154" y="488"/>
                    </a:lnTo>
                    <a:lnTo>
                      <a:pt x="156" y="492"/>
                    </a:lnTo>
                    <a:lnTo>
                      <a:pt x="158" y="494"/>
                    </a:lnTo>
                    <a:lnTo>
                      <a:pt x="160" y="498"/>
                    </a:lnTo>
                    <a:lnTo>
                      <a:pt x="164" y="502"/>
                    </a:lnTo>
                    <a:lnTo>
                      <a:pt x="162" y="506"/>
                    </a:lnTo>
                    <a:lnTo>
                      <a:pt x="162" y="508"/>
                    </a:lnTo>
                    <a:lnTo>
                      <a:pt x="164" y="510"/>
                    </a:lnTo>
                    <a:lnTo>
                      <a:pt x="166" y="512"/>
                    </a:lnTo>
                    <a:lnTo>
                      <a:pt x="168" y="516"/>
                    </a:lnTo>
                    <a:lnTo>
                      <a:pt x="168" y="522"/>
                    </a:lnTo>
                    <a:lnTo>
                      <a:pt x="172" y="526"/>
                    </a:lnTo>
                    <a:lnTo>
                      <a:pt x="174" y="530"/>
                    </a:lnTo>
                    <a:lnTo>
                      <a:pt x="174" y="532"/>
                    </a:lnTo>
                    <a:lnTo>
                      <a:pt x="172" y="530"/>
                    </a:lnTo>
                    <a:lnTo>
                      <a:pt x="170" y="528"/>
                    </a:lnTo>
                    <a:lnTo>
                      <a:pt x="170" y="530"/>
                    </a:lnTo>
                    <a:lnTo>
                      <a:pt x="168" y="530"/>
                    </a:lnTo>
                    <a:lnTo>
                      <a:pt x="170" y="534"/>
                    </a:lnTo>
                    <a:lnTo>
                      <a:pt x="170" y="538"/>
                    </a:lnTo>
                    <a:lnTo>
                      <a:pt x="176" y="538"/>
                    </a:lnTo>
                    <a:lnTo>
                      <a:pt x="176" y="540"/>
                    </a:lnTo>
                    <a:lnTo>
                      <a:pt x="174" y="540"/>
                    </a:lnTo>
                    <a:lnTo>
                      <a:pt x="174" y="542"/>
                    </a:lnTo>
                    <a:lnTo>
                      <a:pt x="176" y="542"/>
                    </a:lnTo>
                    <a:lnTo>
                      <a:pt x="176" y="548"/>
                    </a:lnTo>
                    <a:lnTo>
                      <a:pt x="178" y="550"/>
                    </a:lnTo>
                    <a:lnTo>
                      <a:pt x="180" y="546"/>
                    </a:lnTo>
                    <a:lnTo>
                      <a:pt x="184" y="550"/>
                    </a:lnTo>
                    <a:lnTo>
                      <a:pt x="186" y="550"/>
                    </a:lnTo>
                    <a:lnTo>
                      <a:pt x="192" y="564"/>
                    </a:lnTo>
                    <a:lnTo>
                      <a:pt x="192" y="568"/>
                    </a:lnTo>
                    <a:lnTo>
                      <a:pt x="190" y="570"/>
                    </a:lnTo>
                    <a:lnTo>
                      <a:pt x="192" y="574"/>
                    </a:lnTo>
                    <a:lnTo>
                      <a:pt x="194" y="578"/>
                    </a:lnTo>
                    <a:lnTo>
                      <a:pt x="196" y="576"/>
                    </a:lnTo>
                    <a:lnTo>
                      <a:pt x="198" y="576"/>
                    </a:lnTo>
                    <a:lnTo>
                      <a:pt x="198" y="584"/>
                    </a:lnTo>
                    <a:lnTo>
                      <a:pt x="198" y="586"/>
                    </a:lnTo>
                    <a:lnTo>
                      <a:pt x="204" y="582"/>
                    </a:lnTo>
                    <a:lnTo>
                      <a:pt x="198" y="570"/>
                    </a:lnTo>
                    <a:lnTo>
                      <a:pt x="198" y="570"/>
                    </a:lnTo>
                    <a:close/>
                  </a:path>
                </a:pathLst>
              </a:custGeom>
              <a:grpFill/>
              <a:ln w="3175" cmpd="sng">
                <a:solidFill>
                  <a:srgbClr val="000000"/>
                </a:solidFill>
                <a:round/>
                <a:headEnd/>
                <a:tailEnd/>
              </a:ln>
            </p:spPr>
            <p:txBody>
              <a:bodyPr/>
              <a:lstStyle/>
              <a:p>
                <a:endParaRPr lang="en-US" sz="2600" dirty="0"/>
              </a:p>
            </p:txBody>
          </p:sp>
        </p:grpSp>
        <p:grpSp>
          <p:nvGrpSpPr>
            <p:cNvPr id="710" name="Group 528"/>
            <p:cNvGrpSpPr>
              <a:grpSpLocks/>
            </p:cNvGrpSpPr>
            <p:nvPr/>
          </p:nvGrpSpPr>
          <p:grpSpPr bwMode="auto">
            <a:xfrm>
              <a:off x="1560512" y="141288"/>
              <a:ext cx="6192838" cy="6202363"/>
              <a:chOff x="983" y="89"/>
              <a:chExt cx="3901" cy="3907"/>
            </a:xfrm>
            <a:grpFill/>
          </p:grpSpPr>
          <p:sp>
            <p:nvSpPr>
              <p:cNvPr id="712" name="Rectangle 459"/>
              <p:cNvSpPr>
                <a:spLocks noChangeArrowheads="1"/>
              </p:cNvSpPr>
              <p:nvPr/>
            </p:nvSpPr>
            <p:spPr bwMode="auto">
              <a:xfrm>
                <a:off x="4224" y="3546"/>
                <a:ext cx="227"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Monroe</a:t>
                </a:r>
                <a:endParaRPr lang="en-US" sz="2600" dirty="0">
                  <a:solidFill>
                    <a:schemeClr val="bg1"/>
                  </a:solidFill>
                </a:endParaRPr>
              </a:p>
            </p:txBody>
          </p:sp>
          <p:sp>
            <p:nvSpPr>
              <p:cNvPr id="713" name="Rectangle 460"/>
              <p:cNvSpPr>
                <a:spLocks noChangeArrowheads="1"/>
              </p:cNvSpPr>
              <p:nvPr/>
            </p:nvSpPr>
            <p:spPr bwMode="auto">
              <a:xfrm>
                <a:off x="4224" y="3916"/>
                <a:ext cx="227"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Monroe</a:t>
                </a:r>
                <a:endParaRPr lang="en-US" sz="2600" dirty="0">
                  <a:solidFill>
                    <a:schemeClr val="bg1"/>
                  </a:solidFill>
                </a:endParaRPr>
              </a:p>
            </p:txBody>
          </p:sp>
          <p:sp>
            <p:nvSpPr>
              <p:cNvPr id="714" name="Rectangle 461"/>
              <p:cNvSpPr>
                <a:spLocks noChangeArrowheads="1"/>
              </p:cNvSpPr>
              <p:nvPr/>
            </p:nvSpPr>
            <p:spPr bwMode="auto">
              <a:xfrm>
                <a:off x="4433" y="3359"/>
                <a:ext cx="36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Miami-Dade</a:t>
                </a:r>
                <a:endParaRPr lang="en-US" sz="2600" dirty="0">
                  <a:solidFill>
                    <a:schemeClr val="bg1"/>
                  </a:solidFill>
                </a:endParaRPr>
              </a:p>
            </p:txBody>
          </p:sp>
          <p:sp>
            <p:nvSpPr>
              <p:cNvPr id="717" name="Rectangle 462"/>
              <p:cNvSpPr>
                <a:spLocks noChangeArrowheads="1"/>
              </p:cNvSpPr>
              <p:nvPr/>
            </p:nvSpPr>
            <p:spPr bwMode="auto">
              <a:xfrm>
                <a:off x="4474" y="3100"/>
                <a:ext cx="24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Broward</a:t>
                </a:r>
                <a:endParaRPr lang="en-US" sz="2600" dirty="0">
                  <a:solidFill>
                    <a:schemeClr val="bg1"/>
                  </a:solidFill>
                </a:endParaRPr>
              </a:p>
            </p:txBody>
          </p:sp>
          <p:sp>
            <p:nvSpPr>
              <p:cNvPr id="718" name="Rectangle 463"/>
              <p:cNvSpPr>
                <a:spLocks noChangeArrowheads="1"/>
              </p:cNvSpPr>
              <p:nvPr/>
            </p:nvSpPr>
            <p:spPr bwMode="auto">
              <a:xfrm>
                <a:off x="4108" y="3200"/>
                <a:ext cx="19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Collier</a:t>
                </a:r>
                <a:endParaRPr lang="en-US" sz="2600" dirty="0">
                  <a:solidFill>
                    <a:schemeClr val="bg1"/>
                  </a:solidFill>
                </a:endParaRPr>
              </a:p>
            </p:txBody>
          </p:sp>
          <p:sp>
            <p:nvSpPr>
              <p:cNvPr id="719" name="Rectangle 464"/>
              <p:cNvSpPr>
                <a:spLocks noChangeArrowheads="1"/>
              </p:cNvSpPr>
              <p:nvPr/>
            </p:nvSpPr>
            <p:spPr bwMode="auto">
              <a:xfrm>
                <a:off x="3936" y="2848"/>
                <a:ext cx="11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Lee</a:t>
                </a:r>
                <a:endParaRPr lang="en-US" sz="2600" dirty="0">
                  <a:solidFill>
                    <a:schemeClr val="bg1"/>
                  </a:solidFill>
                </a:endParaRPr>
              </a:p>
            </p:txBody>
          </p:sp>
          <p:sp>
            <p:nvSpPr>
              <p:cNvPr id="726" name="Rectangle 465"/>
              <p:cNvSpPr>
                <a:spLocks noChangeArrowheads="1"/>
              </p:cNvSpPr>
              <p:nvPr/>
            </p:nvSpPr>
            <p:spPr bwMode="auto">
              <a:xfrm>
                <a:off x="4204" y="2844"/>
                <a:ext cx="216"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Hendry</a:t>
                </a:r>
                <a:endParaRPr lang="en-US" sz="2600" dirty="0">
                  <a:solidFill>
                    <a:schemeClr val="bg1"/>
                  </a:solidFill>
                </a:endParaRPr>
              </a:p>
            </p:txBody>
          </p:sp>
          <p:sp>
            <p:nvSpPr>
              <p:cNvPr id="727" name="Rectangle 466"/>
              <p:cNvSpPr>
                <a:spLocks noChangeArrowheads="1"/>
              </p:cNvSpPr>
              <p:nvPr/>
            </p:nvSpPr>
            <p:spPr bwMode="auto">
              <a:xfrm>
                <a:off x="4488" y="2896"/>
                <a:ext cx="35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Palm Beach</a:t>
                </a:r>
                <a:endParaRPr lang="en-US" sz="2600" dirty="0">
                  <a:solidFill>
                    <a:schemeClr val="bg1"/>
                  </a:solidFill>
                </a:endParaRPr>
              </a:p>
            </p:txBody>
          </p:sp>
          <p:sp>
            <p:nvSpPr>
              <p:cNvPr id="728" name="Rectangle 467"/>
              <p:cNvSpPr>
                <a:spLocks noChangeArrowheads="1"/>
              </p:cNvSpPr>
              <p:nvPr/>
            </p:nvSpPr>
            <p:spPr bwMode="auto">
              <a:xfrm>
                <a:off x="3840" y="2678"/>
                <a:ext cx="27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Charlotte</a:t>
                </a:r>
                <a:endParaRPr lang="en-US" sz="2600" dirty="0">
                  <a:solidFill>
                    <a:schemeClr val="bg1"/>
                  </a:solidFill>
                </a:endParaRPr>
              </a:p>
            </p:txBody>
          </p:sp>
          <p:sp>
            <p:nvSpPr>
              <p:cNvPr id="729" name="Rectangle 468"/>
              <p:cNvSpPr>
                <a:spLocks noChangeArrowheads="1"/>
              </p:cNvSpPr>
              <p:nvPr/>
            </p:nvSpPr>
            <p:spPr bwMode="auto">
              <a:xfrm>
                <a:off x="4167" y="2678"/>
                <a:ext cx="21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Glades</a:t>
                </a:r>
                <a:endParaRPr lang="en-US" sz="2600" dirty="0">
                  <a:solidFill>
                    <a:schemeClr val="bg1"/>
                  </a:solidFill>
                </a:endParaRPr>
              </a:p>
            </p:txBody>
          </p:sp>
          <p:sp>
            <p:nvSpPr>
              <p:cNvPr id="730" name="Rectangle 469"/>
              <p:cNvSpPr>
                <a:spLocks noChangeArrowheads="1"/>
              </p:cNvSpPr>
              <p:nvPr/>
            </p:nvSpPr>
            <p:spPr bwMode="auto">
              <a:xfrm>
                <a:off x="4608" y="2544"/>
                <a:ext cx="18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Martin</a:t>
                </a:r>
                <a:endParaRPr lang="en-US" sz="2600" dirty="0">
                  <a:solidFill>
                    <a:schemeClr val="bg1"/>
                  </a:solidFill>
                </a:endParaRPr>
              </a:p>
            </p:txBody>
          </p:sp>
          <p:sp>
            <p:nvSpPr>
              <p:cNvPr id="731" name="Rectangle 470"/>
              <p:cNvSpPr>
                <a:spLocks noChangeArrowheads="1"/>
              </p:cNvSpPr>
              <p:nvPr/>
            </p:nvSpPr>
            <p:spPr bwMode="auto">
              <a:xfrm>
                <a:off x="3844" y="2516"/>
                <a:ext cx="21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Desoto</a:t>
                </a:r>
                <a:endParaRPr lang="en-US" sz="2600" dirty="0">
                  <a:solidFill>
                    <a:schemeClr val="bg1"/>
                  </a:solidFill>
                </a:endParaRPr>
              </a:p>
            </p:txBody>
          </p:sp>
          <p:sp>
            <p:nvSpPr>
              <p:cNvPr id="732" name="Rectangle 471"/>
              <p:cNvSpPr>
                <a:spLocks noChangeArrowheads="1"/>
              </p:cNvSpPr>
              <p:nvPr/>
            </p:nvSpPr>
            <p:spPr bwMode="auto">
              <a:xfrm rot="1419694">
                <a:off x="3532" y="2473"/>
                <a:ext cx="267"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Sarasota</a:t>
                </a:r>
                <a:endParaRPr lang="en-US" sz="2600" dirty="0">
                  <a:solidFill>
                    <a:schemeClr val="bg1"/>
                  </a:solidFill>
                </a:endParaRPr>
              </a:p>
            </p:txBody>
          </p:sp>
          <p:sp>
            <p:nvSpPr>
              <p:cNvPr id="733" name="Rectangle 472"/>
              <p:cNvSpPr>
                <a:spLocks noChangeArrowheads="1"/>
              </p:cNvSpPr>
              <p:nvPr/>
            </p:nvSpPr>
            <p:spPr bwMode="auto">
              <a:xfrm>
                <a:off x="4554" y="2370"/>
                <a:ext cx="33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Saint Lucie</a:t>
                </a:r>
                <a:endParaRPr lang="en-US" sz="2600" dirty="0">
                  <a:solidFill>
                    <a:schemeClr val="bg1"/>
                  </a:solidFill>
                </a:endParaRPr>
              </a:p>
            </p:txBody>
          </p:sp>
          <p:sp>
            <p:nvSpPr>
              <p:cNvPr id="734" name="Rectangle 473"/>
              <p:cNvSpPr>
                <a:spLocks noChangeArrowheads="1"/>
              </p:cNvSpPr>
              <p:nvPr/>
            </p:nvSpPr>
            <p:spPr bwMode="auto">
              <a:xfrm rot="3195976">
                <a:off x="4208" y="2321"/>
                <a:ext cx="37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Okeechobee</a:t>
                </a:r>
                <a:endParaRPr lang="en-US" sz="2600" dirty="0">
                  <a:solidFill>
                    <a:schemeClr val="bg1"/>
                  </a:solidFill>
                </a:endParaRPr>
              </a:p>
            </p:txBody>
          </p:sp>
          <p:sp>
            <p:nvSpPr>
              <p:cNvPr id="735" name="Rectangle 474"/>
              <p:cNvSpPr>
                <a:spLocks noChangeArrowheads="1"/>
              </p:cNvSpPr>
              <p:nvPr/>
            </p:nvSpPr>
            <p:spPr bwMode="auto">
              <a:xfrm>
                <a:off x="3600" y="2246"/>
                <a:ext cx="26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Manatee</a:t>
                </a:r>
                <a:endParaRPr lang="en-US" sz="2600" dirty="0">
                  <a:solidFill>
                    <a:schemeClr val="bg1"/>
                  </a:solidFill>
                </a:endParaRPr>
              </a:p>
            </p:txBody>
          </p:sp>
          <p:sp>
            <p:nvSpPr>
              <p:cNvPr id="736" name="Rectangle 475"/>
              <p:cNvSpPr>
                <a:spLocks noChangeArrowheads="1"/>
              </p:cNvSpPr>
              <p:nvPr/>
            </p:nvSpPr>
            <p:spPr bwMode="auto">
              <a:xfrm>
                <a:off x="3844" y="2330"/>
                <a:ext cx="22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Hardee</a:t>
                </a:r>
                <a:endParaRPr lang="en-US" sz="2600" dirty="0">
                  <a:solidFill>
                    <a:schemeClr val="bg1"/>
                  </a:solidFill>
                </a:endParaRPr>
              </a:p>
            </p:txBody>
          </p:sp>
          <p:sp>
            <p:nvSpPr>
              <p:cNvPr id="737" name="Rectangle 476"/>
              <p:cNvSpPr>
                <a:spLocks noChangeArrowheads="1"/>
              </p:cNvSpPr>
              <p:nvPr/>
            </p:nvSpPr>
            <p:spPr bwMode="auto">
              <a:xfrm>
                <a:off x="4080" y="2438"/>
                <a:ext cx="298"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Highlands</a:t>
                </a:r>
                <a:endParaRPr lang="en-US" sz="2600" dirty="0">
                  <a:solidFill>
                    <a:schemeClr val="bg1"/>
                  </a:solidFill>
                </a:endParaRPr>
              </a:p>
            </p:txBody>
          </p:sp>
          <p:sp>
            <p:nvSpPr>
              <p:cNvPr id="738" name="Rectangle 477"/>
              <p:cNvSpPr>
                <a:spLocks noChangeArrowheads="1"/>
              </p:cNvSpPr>
              <p:nvPr/>
            </p:nvSpPr>
            <p:spPr bwMode="auto">
              <a:xfrm>
                <a:off x="4468" y="2160"/>
                <a:ext cx="356"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Indian River</a:t>
                </a:r>
                <a:endParaRPr lang="en-US" sz="2600" dirty="0">
                  <a:solidFill>
                    <a:schemeClr val="bg1"/>
                  </a:solidFill>
                </a:endParaRPr>
              </a:p>
            </p:txBody>
          </p:sp>
          <p:sp>
            <p:nvSpPr>
              <p:cNvPr id="739" name="Rectangle 478"/>
              <p:cNvSpPr>
                <a:spLocks noChangeArrowheads="1"/>
              </p:cNvSpPr>
              <p:nvPr/>
            </p:nvSpPr>
            <p:spPr bwMode="auto">
              <a:xfrm>
                <a:off x="3236" y="1982"/>
                <a:ext cx="23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Pinellas</a:t>
                </a:r>
                <a:endParaRPr lang="en-US" sz="2600" dirty="0">
                  <a:solidFill>
                    <a:schemeClr val="bg1"/>
                  </a:solidFill>
                </a:endParaRPr>
              </a:p>
            </p:txBody>
          </p:sp>
          <p:sp>
            <p:nvSpPr>
              <p:cNvPr id="740" name="Rectangle 479"/>
              <p:cNvSpPr>
                <a:spLocks noChangeArrowheads="1"/>
              </p:cNvSpPr>
              <p:nvPr/>
            </p:nvSpPr>
            <p:spPr bwMode="auto">
              <a:xfrm>
                <a:off x="3510" y="1920"/>
                <a:ext cx="373"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Hillsborough</a:t>
                </a:r>
                <a:endParaRPr lang="en-US" sz="2600" dirty="0">
                  <a:solidFill>
                    <a:schemeClr val="bg1"/>
                  </a:solidFill>
                </a:endParaRPr>
              </a:p>
            </p:txBody>
          </p:sp>
          <p:sp>
            <p:nvSpPr>
              <p:cNvPr id="741" name="Rectangle 480"/>
              <p:cNvSpPr>
                <a:spLocks noChangeArrowheads="1"/>
              </p:cNvSpPr>
              <p:nvPr/>
            </p:nvSpPr>
            <p:spPr bwMode="auto">
              <a:xfrm>
                <a:off x="4186" y="1928"/>
                <a:ext cx="24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Osceola</a:t>
                </a:r>
                <a:endParaRPr lang="en-US" sz="2600" dirty="0">
                  <a:solidFill>
                    <a:schemeClr val="bg1"/>
                  </a:solidFill>
                </a:endParaRPr>
              </a:p>
            </p:txBody>
          </p:sp>
          <p:sp>
            <p:nvSpPr>
              <p:cNvPr id="742" name="Rectangle 481"/>
              <p:cNvSpPr>
                <a:spLocks noChangeArrowheads="1"/>
              </p:cNvSpPr>
              <p:nvPr/>
            </p:nvSpPr>
            <p:spPr bwMode="auto">
              <a:xfrm>
                <a:off x="3936" y="2016"/>
                <a:ext cx="13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Polk</a:t>
                </a:r>
                <a:endParaRPr lang="en-US" sz="2600" dirty="0">
                  <a:solidFill>
                    <a:schemeClr val="bg1"/>
                  </a:solidFill>
                </a:endParaRPr>
              </a:p>
            </p:txBody>
          </p:sp>
          <p:sp>
            <p:nvSpPr>
              <p:cNvPr id="743" name="Rectangle 482"/>
              <p:cNvSpPr>
                <a:spLocks noChangeArrowheads="1"/>
              </p:cNvSpPr>
              <p:nvPr/>
            </p:nvSpPr>
            <p:spPr bwMode="auto">
              <a:xfrm>
                <a:off x="3558" y="1798"/>
                <a:ext cx="18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Pasco</a:t>
                </a:r>
                <a:endParaRPr lang="en-US" sz="2600" dirty="0">
                  <a:solidFill>
                    <a:schemeClr val="bg1"/>
                  </a:solidFill>
                </a:endParaRPr>
              </a:p>
            </p:txBody>
          </p:sp>
          <p:sp>
            <p:nvSpPr>
              <p:cNvPr id="744" name="Rectangle 483"/>
              <p:cNvSpPr>
                <a:spLocks noChangeArrowheads="1"/>
              </p:cNvSpPr>
              <p:nvPr/>
            </p:nvSpPr>
            <p:spPr bwMode="auto">
              <a:xfrm>
                <a:off x="3392" y="1660"/>
                <a:ext cx="29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Hernando</a:t>
                </a:r>
                <a:endParaRPr lang="en-US" sz="2600" dirty="0">
                  <a:solidFill>
                    <a:schemeClr val="bg1"/>
                  </a:solidFill>
                </a:endParaRPr>
              </a:p>
            </p:txBody>
          </p:sp>
          <p:sp>
            <p:nvSpPr>
              <p:cNvPr id="745" name="Rectangle 484"/>
              <p:cNvSpPr>
                <a:spLocks noChangeArrowheads="1"/>
              </p:cNvSpPr>
              <p:nvPr/>
            </p:nvSpPr>
            <p:spPr bwMode="auto">
              <a:xfrm>
                <a:off x="4192" y="1672"/>
                <a:ext cx="22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Orange</a:t>
                </a:r>
                <a:endParaRPr lang="en-US" sz="2600" dirty="0">
                  <a:solidFill>
                    <a:schemeClr val="bg1"/>
                  </a:solidFill>
                </a:endParaRPr>
              </a:p>
            </p:txBody>
          </p:sp>
          <p:sp>
            <p:nvSpPr>
              <p:cNvPr id="746" name="Rectangle 485"/>
              <p:cNvSpPr>
                <a:spLocks noChangeArrowheads="1"/>
              </p:cNvSpPr>
              <p:nvPr/>
            </p:nvSpPr>
            <p:spPr bwMode="auto">
              <a:xfrm>
                <a:off x="4439" y="2028"/>
                <a:ext cx="233"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Brevard</a:t>
                </a:r>
                <a:endParaRPr lang="en-US" sz="2600" dirty="0">
                  <a:solidFill>
                    <a:schemeClr val="bg1"/>
                  </a:solidFill>
                </a:endParaRPr>
              </a:p>
            </p:txBody>
          </p:sp>
          <p:sp>
            <p:nvSpPr>
              <p:cNvPr id="747" name="Rectangle 486"/>
              <p:cNvSpPr>
                <a:spLocks noChangeArrowheads="1"/>
              </p:cNvSpPr>
              <p:nvPr/>
            </p:nvSpPr>
            <p:spPr bwMode="auto">
              <a:xfrm>
                <a:off x="4180" y="1528"/>
                <a:ext cx="27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Seminole</a:t>
                </a:r>
                <a:endParaRPr lang="en-US" sz="2600" dirty="0">
                  <a:solidFill>
                    <a:schemeClr val="bg1"/>
                  </a:solidFill>
                </a:endParaRPr>
              </a:p>
            </p:txBody>
          </p:sp>
          <p:sp>
            <p:nvSpPr>
              <p:cNvPr id="748" name="Rectangle 487"/>
              <p:cNvSpPr>
                <a:spLocks noChangeArrowheads="1"/>
              </p:cNvSpPr>
              <p:nvPr/>
            </p:nvSpPr>
            <p:spPr bwMode="auto">
              <a:xfrm rot="5400000">
                <a:off x="3715" y="1499"/>
                <a:ext cx="21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Sumter</a:t>
                </a:r>
                <a:endParaRPr lang="en-US" sz="2600" dirty="0">
                  <a:solidFill>
                    <a:schemeClr val="bg1"/>
                  </a:solidFill>
                </a:endParaRPr>
              </a:p>
            </p:txBody>
          </p:sp>
          <p:sp>
            <p:nvSpPr>
              <p:cNvPr id="749" name="Rectangle 488"/>
              <p:cNvSpPr>
                <a:spLocks noChangeArrowheads="1"/>
              </p:cNvSpPr>
              <p:nvPr/>
            </p:nvSpPr>
            <p:spPr bwMode="auto">
              <a:xfrm>
                <a:off x="3528" y="1440"/>
                <a:ext cx="17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Citrus</a:t>
                </a:r>
                <a:endParaRPr lang="en-US" sz="2600" dirty="0">
                  <a:solidFill>
                    <a:schemeClr val="bg1"/>
                  </a:solidFill>
                </a:endParaRPr>
              </a:p>
            </p:txBody>
          </p:sp>
          <p:sp>
            <p:nvSpPr>
              <p:cNvPr id="750" name="Rectangle 489"/>
              <p:cNvSpPr>
                <a:spLocks noChangeArrowheads="1"/>
              </p:cNvSpPr>
              <p:nvPr/>
            </p:nvSpPr>
            <p:spPr bwMode="auto">
              <a:xfrm>
                <a:off x="3936" y="1440"/>
                <a:ext cx="14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Lake</a:t>
                </a:r>
                <a:endParaRPr lang="en-US" sz="2600" dirty="0">
                  <a:solidFill>
                    <a:schemeClr val="bg1"/>
                  </a:solidFill>
                </a:endParaRPr>
              </a:p>
            </p:txBody>
          </p:sp>
          <p:sp>
            <p:nvSpPr>
              <p:cNvPr id="751" name="Rectangle 490"/>
              <p:cNvSpPr>
                <a:spLocks noChangeArrowheads="1"/>
              </p:cNvSpPr>
              <p:nvPr/>
            </p:nvSpPr>
            <p:spPr bwMode="auto">
              <a:xfrm>
                <a:off x="4184" y="1344"/>
                <a:ext cx="22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Volusia</a:t>
                </a:r>
                <a:endParaRPr lang="en-US" sz="2600" dirty="0">
                  <a:solidFill>
                    <a:schemeClr val="bg1"/>
                  </a:solidFill>
                </a:endParaRPr>
              </a:p>
            </p:txBody>
          </p:sp>
          <p:sp>
            <p:nvSpPr>
              <p:cNvPr id="752" name="Rectangle 491"/>
              <p:cNvSpPr>
                <a:spLocks noChangeArrowheads="1"/>
              </p:cNvSpPr>
              <p:nvPr/>
            </p:nvSpPr>
            <p:spPr bwMode="auto">
              <a:xfrm>
                <a:off x="3716" y="1220"/>
                <a:ext cx="20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Marion</a:t>
                </a:r>
                <a:endParaRPr lang="en-US" sz="2600" dirty="0">
                  <a:solidFill>
                    <a:schemeClr val="bg1"/>
                  </a:solidFill>
                </a:endParaRPr>
              </a:p>
            </p:txBody>
          </p:sp>
          <p:sp>
            <p:nvSpPr>
              <p:cNvPr id="753" name="Rectangle 492"/>
              <p:cNvSpPr>
                <a:spLocks noChangeArrowheads="1"/>
              </p:cNvSpPr>
              <p:nvPr/>
            </p:nvSpPr>
            <p:spPr bwMode="auto">
              <a:xfrm>
                <a:off x="3388" y="1152"/>
                <a:ext cx="14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Levy</a:t>
                </a:r>
                <a:endParaRPr lang="en-US" sz="2600" dirty="0">
                  <a:solidFill>
                    <a:schemeClr val="bg1"/>
                  </a:solidFill>
                </a:endParaRPr>
              </a:p>
            </p:txBody>
          </p:sp>
          <p:sp>
            <p:nvSpPr>
              <p:cNvPr id="754" name="Rectangle 493"/>
              <p:cNvSpPr>
                <a:spLocks noChangeArrowheads="1"/>
              </p:cNvSpPr>
              <p:nvPr/>
            </p:nvSpPr>
            <p:spPr bwMode="auto">
              <a:xfrm>
                <a:off x="4112" y="1044"/>
                <a:ext cx="20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Flagler</a:t>
                </a:r>
                <a:endParaRPr lang="en-US" sz="2600" dirty="0">
                  <a:solidFill>
                    <a:schemeClr val="bg1"/>
                  </a:solidFill>
                </a:endParaRPr>
              </a:p>
            </p:txBody>
          </p:sp>
          <p:sp>
            <p:nvSpPr>
              <p:cNvPr id="755" name="Rectangle 494"/>
              <p:cNvSpPr>
                <a:spLocks noChangeArrowheads="1"/>
              </p:cNvSpPr>
              <p:nvPr/>
            </p:nvSpPr>
            <p:spPr bwMode="auto">
              <a:xfrm>
                <a:off x="3168" y="936"/>
                <a:ext cx="14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Dixie</a:t>
                </a:r>
                <a:endParaRPr lang="en-US" sz="2600" dirty="0">
                  <a:solidFill>
                    <a:schemeClr val="bg1"/>
                  </a:solidFill>
                </a:endParaRPr>
              </a:p>
            </p:txBody>
          </p:sp>
          <p:sp>
            <p:nvSpPr>
              <p:cNvPr id="756" name="Rectangle 495"/>
              <p:cNvSpPr>
                <a:spLocks noChangeArrowheads="1"/>
              </p:cNvSpPr>
              <p:nvPr/>
            </p:nvSpPr>
            <p:spPr bwMode="auto">
              <a:xfrm>
                <a:off x="3820" y="950"/>
                <a:ext cx="22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Putnam</a:t>
                </a:r>
                <a:endParaRPr lang="en-US" sz="2600" dirty="0">
                  <a:solidFill>
                    <a:schemeClr val="bg1"/>
                  </a:solidFill>
                </a:endParaRPr>
              </a:p>
            </p:txBody>
          </p:sp>
          <p:sp>
            <p:nvSpPr>
              <p:cNvPr id="757" name="Rectangle 496"/>
              <p:cNvSpPr>
                <a:spLocks noChangeArrowheads="1"/>
              </p:cNvSpPr>
              <p:nvPr/>
            </p:nvSpPr>
            <p:spPr bwMode="auto">
              <a:xfrm>
                <a:off x="3364" y="874"/>
                <a:ext cx="24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Gilchrist</a:t>
                </a:r>
                <a:endParaRPr lang="en-US" sz="2600" dirty="0">
                  <a:solidFill>
                    <a:schemeClr val="bg1"/>
                  </a:solidFill>
                </a:endParaRPr>
              </a:p>
            </p:txBody>
          </p:sp>
          <p:sp>
            <p:nvSpPr>
              <p:cNvPr id="758" name="Rectangle 497"/>
              <p:cNvSpPr>
                <a:spLocks noChangeArrowheads="1"/>
              </p:cNvSpPr>
              <p:nvPr/>
            </p:nvSpPr>
            <p:spPr bwMode="auto">
              <a:xfrm>
                <a:off x="3552" y="944"/>
                <a:ext cx="24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Alachua</a:t>
                </a:r>
                <a:endParaRPr lang="en-US" sz="2600" dirty="0">
                  <a:solidFill>
                    <a:schemeClr val="bg1"/>
                  </a:solidFill>
                </a:endParaRPr>
              </a:p>
            </p:txBody>
          </p:sp>
          <p:sp>
            <p:nvSpPr>
              <p:cNvPr id="759" name="Rectangle 498"/>
              <p:cNvSpPr>
                <a:spLocks noChangeArrowheads="1"/>
              </p:cNvSpPr>
              <p:nvPr/>
            </p:nvSpPr>
            <p:spPr bwMode="auto">
              <a:xfrm>
                <a:off x="2276" y="768"/>
                <a:ext cx="238"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Franklin</a:t>
                </a:r>
                <a:endParaRPr lang="en-US" sz="2600" dirty="0">
                  <a:solidFill>
                    <a:schemeClr val="bg1"/>
                  </a:solidFill>
                </a:endParaRPr>
              </a:p>
            </p:txBody>
          </p:sp>
          <p:sp>
            <p:nvSpPr>
              <p:cNvPr id="760" name="Rectangle 499"/>
              <p:cNvSpPr>
                <a:spLocks noChangeArrowheads="1"/>
              </p:cNvSpPr>
              <p:nvPr/>
            </p:nvSpPr>
            <p:spPr bwMode="auto">
              <a:xfrm>
                <a:off x="3576" y="694"/>
                <a:ext cx="17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Union</a:t>
                </a:r>
                <a:endParaRPr lang="en-US" sz="2600" dirty="0">
                  <a:solidFill>
                    <a:schemeClr val="bg1"/>
                  </a:solidFill>
                </a:endParaRPr>
              </a:p>
            </p:txBody>
          </p:sp>
          <p:sp>
            <p:nvSpPr>
              <p:cNvPr id="761" name="Rectangle 500"/>
              <p:cNvSpPr>
                <a:spLocks noChangeArrowheads="1"/>
              </p:cNvSpPr>
              <p:nvPr/>
            </p:nvSpPr>
            <p:spPr bwMode="auto">
              <a:xfrm>
                <a:off x="3696" y="768"/>
                <a:ext cx="256"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Bradford</a:t>
                </a:r>
                <a:endParaRPr lang="en-US" sz="2600" dirty="0">
                  <a:solidFill>
                    <a:schemeClr val="bg1"/>
                  </a:solidFill>
                </a:endParaRPr>
              </a:p>
            </p:txBody>
          </p:sp>
          <p:sp>
            <p:nvSpPr>
              <p:cNvPr id="762" name="Rectangle 501"/>
              <p:cNvSpPr>
                <a:spLocks noChangeArrowheads="1"/>
              </p:cNvSpPr>
              <p:nvPr/>
            </p:nvSpPr>
            <p:spPr bwMode="auto">
              <a:xfrm>
                <a:off x="3840" y="672"/>
                <a:ext cx="13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Clay</a:t>
                </a:r>
                <a:endParaRPr lang="en-US" sz="2600" dirty="0">
                  <a:solidFill>
                    <a:schemeClr val="bg1"/>
                  </a:solidFill>
                </a:endParaRPr>
              </a:p>
            </p:txBody>
          </p:sp>
          <p:sp>
            <p:nvSpPr>
              <p:cNvPr id="763" name="Rectangle 502"/>
              <p:cNvSpPr>
                <a:spLocks noChangeArrowheads="1"/>
              </p:cNvSpPr>
              <p:nvPr/>
            </p:nvSpPr>
            <p:spPr bwMode="auto">
              <a:xfrm>
                <a:off x="2104" y="742"/>
                <a:ext cx="12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Gulf</a:t>
                </a:r>
                <a:endParaRPr lang="en-US" sz="2600" dirty="0">
                  <a:solidFill>
                    <a:schemeClr val="bg1"/>
                  </a:solidFill>
                </a:endParaRPr>
              </a:p>
            </p:txBody>
          </p:sp>
          <p:sp>
            <p:nvSpPr>
              <p:cNvPr id="764" name="Rectangle 503"/>
              <p:cNvSpPr>
                <a:spLocks noChangeArrowheads="1"/>
              </p:cNvSpPr>
              <p:nvPr/>
            </p:nvSpPr>
            <p:spPr bwMode="auto">
              <a:xfrm>
                <a:off x="4090" y="798"/>
                <a:ext cx="15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Saint</a:t>
                </a:r>
                <a:endParaRPr lang="en-US" sz="2600" dirty="0">
                  <a:solidFill>
                    <a:schemeClr val="bg1"/>
                  </a:solidFill>
                </a:endParaRPr>
              </a:p>
            </p:txBody>
          </p:sp>
          <p:sp>
            <p:nvSpPr>
              <p:cNvPr id="765" name="Rectangle 504"/>
              <p:cNvSpPr>
                <a:spLocks noChangeArrowheads="1"/>
              </p:cNvSpPr>
              <p:nvPr/>
            </p:nvSpPr>
            <p:spPr bwMode="auto">
              <a:xfrm>
                <a:off x="4080" y="854"/>
                <a:ext cx="178"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Johns</a:t>
                </a:r>
                <a:endParaRPr lang="en-US" sz="2600" dirty="0">
                  <a:solidFill>
                    <a:schemeClr val="bg1"/>
                  </a:solidFill>
                </a:endParaRPr>
              </a:p>
            </p:txBody>
          </p:sp>
          <p:sp>
            <p:nvSpPr>
              <p:cNvPr id="766" name="Rectangle 505"/>
              <p:cNvSpPr>
                <a:spLocks noChangeArrowheads="1"/>
              </p:cNvSpPr>
              <p:nvPr/>
            </p:nvSpPr>
            <p:spPr bwMode="auto">
              <a:xfrm>
                <a:off x="3132" y="756"/>
                <a:ext cx="27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Lafayette</a:t>
                </a:r>
                <a:endParaRPr lang="en-US" sz="2600" dirty="0">
                  <a:solidFill>
                    <a:schemeClr val="bg1"/>
                  </a:solidFill>
                </a:endParaRPr>
              </a:p>
            </p:txBody>
          </p:sp>
          <p:sp>
            <p:nvSpPr>
              <p:cNvPr id="767" name="Rectangle 506"/>
              <p:cNvSpPr>
                <a:spLocks noChangeArrowheads="1"/>
              </p:cNvSpPr>
              <p:nvPr/>
            </p:nvSpPr>
            <p:spPr bwMode="auto">
              <a:xfrm>
                <a:off x="2486" y="602"/>
                <a:ext cx="238"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Wakulla</a:t>
                </a:r>
                <a:endParaRPr lang="en-US" sz="2600" dirty="0">
                  <a:solidFill>
                    <a:schemeClr val="bg1"/>
                  </a:solidFill>
                </a:endParaRPr>
              </a:p>
            </p:txBody>
          </p:sp>
          <p:sp>
            <p:nvSpPr>
              <p:cNvPr id="768" name="Rectangle 507"/>
              <p:cNvSpPr>
                <a:spLocks noChangeArrowheads="1"/>
              </p:cNvSpPr>
              <p:nvPr/>
            </p:nvSpPr>
            <p:spPr bwMode="auto">
              <a:xfrm>
                <a:off x="2926" y="684"/>
                <a:ext cx="18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Taylor</a:t>
                </a:r>
                <a:endParaRPr lang="en-US" sz="2600" dirty="0">
                  <a:solidFill>
                    <a:schemeClr val="bg1"/>
                  </a:solidFill>
                </a:endParaRPr>
              </a:p>
            </p:txBody>
          </p:sp>
          <p:sp>
            <p:nvSpPr>
              <p:cNvPr id="769" name="Rectangle 508"/>
              <p:cNvSpPr>
                <a:spLocks noChangeArrowheads="1"/>
              </p:cNvSpPr>
              <p:nvPr/>
            </p:nvSpPr>
            <p:spPr bwMode="auto">
              <a:xfrm>
                <a:off x="3190" y="598"/>
                <a:ext cx="316"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Suwannee</a:t>
                </a:r>
                <a:endParaRPr lang="en-US" sz="2600" dirty="0">
                  <a:solidFill>
                    <a:schemeClr val="bg1"/>
                  </a:solidFill>
                </a:endParaRPr>
              </a:p>
            </p:txBody>
          </p:sp>
          <p:sp>
            <p:nvSpPr>
              <p:cNvPr id="770" name="Rectangle 509"/>
              <p:cNvSpPr>
                <a:spLocks noChangeArrowheads="1"/>
              </p:cNvSpPr>
              <p:nvPr/>
            </p:nvSpPr>
            <p:spPr bwMode="auto">
              <a:xfrm>
                <a:off x="1824" y="480"/>
                <a:ext cx="11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Bay</a:t>
                </a:r>
                <a:endParaRPr lang="en-US" sz="2600" dirty="0">
                  <a:solidFill>
                    <a:schemeClr val="bg1"/>
                  </a:solidFill>
                </a:endParaRPr>
              </a:p>
            </p:txBody>
          </p:sp>
          <p:sp>
            <p:nvSpPr>
              <p:cNvPr id="771" name="Rectangle 510"/>
              <p:cNvSpPr>
                <a:spLocks noChangeArrowheads="1"/>
              </p:cNvSpPr>
              <p:nvPr/>
            </p:nvSpPr>
            <p:spPr bwMode="auto">
              <a:xfrm>
                <a:off x="3630" y="534"/>
                <a:ext cx="17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Baker</a:t>
                </a:r>
                <a:endParaRPr lang="en-US" sz="2600" dirty="0">
                  <a:solidFill>
                    <a:schemeClr val="bg1"/>
                  </a:solidFill>
                </a:endParaRPr>
              </a:p>
            </p:txBody>
          </p:sp>
          <p:sp>
            <p:nvSpPr>
              <p:cNvPr id="772" name="Rectangle 511"/>
              <p:cNvSpPr>
                <a:spLocks noChangeArrowheads="1"/>
              </p:cNvSpPr>
              <p:nvPr/>
            </p:nvSpPr>
            <p:spPr bwMode="auto">
              <a:xfrm>
                <a:off x="3840" y="558"/>
                <a:ext cx="17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Duval</a:t>
                </a:r>
                <a:endParaRPr lang="en-US" sz="2600" dirty="0">
                  <a:solidFill>
                    <a:schemeClr val="bg1"/>
                  </a:solidFill>
                </a:endParaRPr>
              </a:p>
            </p:txBody>
          </p:sp>
          <p:sp>
            <p:nvSpPr>
              <p:cNvPr id="773" name="Rectangle 512"/>
              <p:cNvSpPr>
                <a:spLocks noChangeArrowheads="1"/>
              </p:cNvSpPr>
              <p:nvPr/>
            </p:nvSpPr>
            <p:spPr bwMode="auto">
              <a:xfrm rot="5400000">
                <a:off x="3405" y="528"/>
                <a:ext cx="283"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Columbia</a:t>
                </a:r>
                <a:endParaRPr lang="en-US" sz="2600" dirty="0">
                  <a:solidFill>
                    <a:schemeClr val="bg1"/>
                  </a:solidFill>
                </a:endParaRPr>
              </a:p>
            </p:txBody>
          </p:sp>
          <p:sp>
            <p:nvSpPr>
              <p:cNvPr id="774" name="Rectangle 513"/>
              <p:cNvSpPr>
                <a:spLocks noChangeArrowheads="1"/>
              </p:cNvSpPr>
              <p:nvPr/>
            </p:nvSpPr>
            <p:spPr bwMode="auto">
              <a:xfrm>
                <a:off x="2240" y="624"/>
                <a:ext cx="20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Liberty</a:t>
                </a:r>
                <a:endParaRPr lang="en-US" sz="2600" dirty="0">
                  <a:solidFill>
                    <a:schemeClr val="bg1"/>
                  </a:solidFill>
                </a:endParaRPr>
              </a:p>
            </p:txBody>
          </p:sp>
          <p:sp>
            <p:nvSpPr>
              <p:cNvPr id="775" name="Rectangle 514"/>
              <p:cNvSpPr>
                <a:spLocks noChangeArrowheads="1"/>
              </p:cNvSpPr>
              <p:nvPr/>
            </p:nvSpPr>
            <p:spPr bwMode="auto">
              <a:xfrm>
                <a:off x="2086" y="510"/>
                <a:ext cx="250"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Calhoun</a:t>
                </a:r>
                <a:endParaRPr lang="en-US" sz="2600" dirty="0">
                  <a:solidFill>
                    <a:schemeClr val="bg1"/>
                  </a:solidFill>
                </a:endParaRPr>
              </a:p>
            </p:txBody>
          </p:sp>
          <p:sp>
            <p:nvSpPr>
              <p:cNvPr id="776" name="Rectangle 515"/>
              <p:cNvSpPr>
                <a:spLocks noChangeArrowheads="1"/>
              </p:cNvSpPr>
              <p:nvPr/>
            </p:nvSpPr>
            <p:spPr bwMode="auto">
              <a:xfrm>
                <a:off x="3216" y="384"/>
                <a:ext cx="26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Hamilton</a:t>
                </a:r>
                <a:endParaRPr lang="en-US" sz="2600" dirty="0">
                  <a:solidFill>
                    <a:schemeClr val="bg1"/>
                  </a:solidFill>
                </a:endParaRPr>
              </a:p>
            </p:txBody>
          </p:sp>
          <p:sp>
            <p:nvSpPr>
              <p:cNvPr id="777" name="Rectangle 516"/>
              <p:cNvSpPr>
                <a:spLocks noChangeArrowheads="1"/>
              </p:cNvSpPr>
              <p:nvPr/>
            </p:nvSpPr>
            <p:spPr bwMode="auto">
              <a:xfrm>
                <a:off x="2948" y="460"/>
                <a:ext cx="253"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Madison</a:t>
                </a:r>
                <a:endParaRPr lang="en-US" sz="2600" dirty="0">
                  <a:solidFill>
                    <a:schemeClr val="bg1"/>
                  </a:solidFill>
                </a:endParaRPr>
              </a:p>
            </p:txBody>
          </p:sp>
          <p:sp>
            <p:nvSpPr>
              <p:cNvPr id="778" name="Rectangle 517"/>
              <p:cNvSpPr>
                <a:spLocks noChangeArrowheads="1"/>
              </p:cNvSpPr>
              <p:nvPr/>
            </p:nvSpPr>
            <p:spPr bwMode="auto">
              <a:xfrm rot="5615184">
                <a:off x="2720" y="405"/>
                <a:ext cx="274"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Jefferson</a:t>
                </a:r>
                <a:endParaRPr lang="en-US" sz="2600" dirty="0">
                  <a:solidFill>
                    <a:schemeClr val="bg1"/>
                  </a:solidFill>
                </a:endParaRPr>
              </a:p>
            </p:txBody>
          </p:sp>
          <p:sp>
            <p:nvSpPr>
              <p:cNvPr id="779" name="Rectangle 518"/>
              <p:cNvSpPr>
                <a:spLocks noChangeArrowheads="1"/>
              </p:cNvSpPr>
              <p:nvPr/>
            </p:nvSpPr>
            <p:spPr bwMode="auto">
              <a:xfrm>
                <a:off x="2572" y="474"/>
                <a:ext cx="149"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Leon</a:t>
                </a:r>
                <a:endParaRPr lang="en-US" sz="2600" dirty="0">
                  <a:solidFill>
                    <a:schemeClr val="bg1"/>
                  </a:solidFill>
                </a:endParaRPr>
              </a:p>
            </p:txBody>
          </p:sp>
          <p:sp>
            <p:nvSpPr>
              <p:cNvPr id="780" name="Rectangle 519"/>
              <p:cNvSpPr>
                <a:spLocks noChangeArrowheads="1"/>
              </p:cNvSpPr>
              <p:nvPr/>
            </p:nvSpPr>
            <p:spPr bwMode="auto">
              <a:xfrm>
                <a:off x="2348" y="344"/>
                <a:ext cx="271"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Gadsden</a:t>
                </a:r>
                <a:endParaRPr lang="en-US" sz="2600" dirty="0">
                  <a:solidFill>
                    <a:schemeClr val="bg1"/>
                  </a:solidFill>
                </a:endParaRPr>
              </a:p>
            </p:txBody>
          </p:sp>
          <p:sp>
            <p:nvSpPr>
              <p:cNvPr id="781" name="Rectangle 520"/>
              <p:cNvSpPr>
                <a:spLocks noChangeArrowheads="1"/>
              </p:cNvSpPr>
              <p:nvPr/>
            </p:nvSpPr>
            <p:spPr bwMode="auto">
              <a:xfrm>
                <a:off x="3858" y="326"/>
                <a:ext cx="227"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Nassau</a:t>
                </a:r>
                <a:endParaRPr lang="en-US" sz="2600" dirty="0">
                  <a:solidFill>
                    <a:schemeClr val="bg1"/>
                  </a:solidFill>
                </a:endParaRPr>
              </a:p>
            </p:txBody>
          </p:sp>
          <p:sp>
            <p:nvSpPr>
              <p:cNvPr id="782" name="Rectangle 521"/>
              <p:cNvSpPr>
                <a:spLocks noChangeArrowheads="1"/>
              </p:cNvSpPr>
              <p:nvPr/>
            </p:nvSpPr>
            <p:spPr bwMode="auto">
              <a:xfrm>
                <a:off x="1832" y="324"/>
                <a:ext cx="35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Washington</a:t>
                </a:r>
                <a:endParaRPr lang="en-US" sz="2600" dirty="0">
                  <a:solidFill>
                    <a:schemeClr val="bg1"/>
                  </a:solidFill>
                </a:endParaRPr>
              </a:p>
            </p:txBody>
          </p:sp>
          <p:sp>
            <p:nvSpPr>
              <p:cNvPr id="783" name="Rectangle 522"/>
              <p:cNvSpPr>
                <a:spLocks noChangeArrowheads="1"/>
              </p:cNvSpPr>
              <p:nvPr/>
            </p:nvSpPr>
            <p:spPr bwMode="auto">
              <a:xfrm>
                <a:off x="1578" y="338"/>
                <a:ext cx="207"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Walton</a:t>
                </a:r>
                <a:endParaRPr lang="en-US" sz="2600" dirty="0">
                  <a:solidFill>
                    <a:schemeClr val="bg1"/>
                  </a:solidFill>
                </a:endParaRPr>
              </a:p>
            </p:txBody>
          </p:sp>
          <p:sp>
            <p:nvSpPr>
              <p:cNvPr id="784" name="Rectangle 523"/>
              <p:cNvSpPr>
                <a:spLocks noChangeArrowheads="1"/>
              </p:cNvSpPr>
              <p:nvPr/>
            </p:nvSpPr>
            <p:spPr bwMode="auto">
              <a:xfrm>
                <a:off x="1752" y="144"/>
                <a:ext cx="227"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Holmes</a:t>
                </a:r>
                <a:endParaRPr lang="en-US" sz="2600" dirty="0">
                  <a:solidFill>
                    <a:schemeClr val="bg1"/>
                  </a:solidFill>
                </a:endParaRPr>
              </a:p>
            </p:txBody>
          </p:sp>
          <p:sp>
            <p:nvSpPr>
              <p:cNvPr id="785" name="Rectangle 524"/>
              <p:cNvSpPr>
                <a:spLocks noChangeArrowheads="1"/>
              </p:cNvSpPr>
              <p:nvPr/>
            </p:nvSpPr>
            <p:spPr bwMode="auto">
              <a:xfrm rot="5400000">
                <a:off x="1313" y="233"/>
                <a:ext cx="282"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Okaloosa</a:t>
                </a:r>
                <a:endParaRPr lang="en-US" sz="2600" dirty="0">
                  <a:solidFill>
                    <a:schemeClr val="bg1"/>
                  </a:solidFill>
                </a:endParaRPr>
              </a:p>
            </p:txBody>
          </p:sp>
          <p:sp>
            <p:nvSpPr>
              <p:cNvPr id="786" name="Rectangle 525"/>
              <p:cNvSpPr>
                <a:spLocks noChangeArrowheads="1"/>
              </p:cNvSpPr>
              <p:nvPr/>
            </p:nvSpPr>
            <p:spPr bwMode="auto">
              <a:xfrm rot="4016609">
                <a:off x="1060" y="223"/>
                <a:ext cx="348"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Santa Rosa</a:t>
                </a:r>
                <a:endParaRPr lang="en-US" sz="2600" dirty="0">
                  <a:solidFill>
                    <a:schemeClr val="bg1"/>
                  </a:solidFill>
                </a:endParaRPr>
              </a:p>
            </p:txBody>
          </p:sp>
          <p:sp>
            <p:nvSpPr>
              <p:cNvPr id="787" name="Rectangle 526"/>
              <p:cNvSpPr>
                <a:spLocks noChangeArrowheads="1"/>
              </p:cNvSpPr>
              <p:nvPr/>
            </p:nvSpPr>
            <p:spPr bwMode="auto">
              <a:xfrm rot="3856075">
                <a:off x="876" y="209"/>
                <a:ext cx="293"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Escambia</a:t>
                </a:r>
                <a:endParaRPr lang="en-US" sz="2600" dirty="0">
                  <a:solidFill>
                    <a:schemeClr val="bg1"/>
                  </a:solidFill>
                </a:endParaRPr>
              </a:p>
            </p:txBody>
          </p:sp>
          <p:sp>
            <p:nvSpPr>
              <p:cNvPr id="788" name="Rectangle 527"/>
              <p:cNvSpPr>
                <a:spLocks noChangeArrowheads="1"/>
              </p:cNvSpPr>
              <p:nvPr/>
            </p:nvSpPr>
            <p:spPr bwMode="auto">
              <a:xfrm>
                <a:off x="2062" y="210"/>
                <a:ext cx="245" cy="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dirty="0">
                    <a:solidFill>
                      <a:schemeClr val="bg1"/>
                    </a:solidFill>
                    <a:latin typeface="Arial" charset="0"/>
                  </a:rPr>
                  <a:t>Jackson</a:t>
                </a:r>
                <a:endParaRPr lang="en-US" sz="2600" dirty="0">
                  <a:solidFill>
                    <a:schemeClr val="bg1"/>
                  </a:solidFill>
                </a:endParaRPr>
              </a:p>
            </p:txBody>
          </p:sp>
        </p:grpSp>
      </p:grpSp>
      <p:sp>
        <p:nvSpPr>
          <p:cNvPr id="1239" name="Slide Number Placeholder 546"/>
          <p:cNvSpPr txBox="1">
            <a:spLocks/>
          </p:cNvSpPr>
          <p:nvPr/>
        </p:nvSpPr>
        <p:spPr>
          <a:xfrm>
            <a:off x="4413160" y="5842482"/>
            <a:ext cx="2056804" cy="365125"/>
          </a:xfrm>
          <a:prstGeom prst="rect">
            <a:avLst/>
          </a:prstGeom>
        </p:spPr>
        <p:txBody>
          <a:bodyPr vert="horz" lIns="64008" tIns="32004" rIns="64008" bIns="32004" rtlCol="0" anchor="ctr"/>
          <a:lstStyle>
            <a:defPPr>
              <a:defRPr lang="en-US"/>
            </a:defPPr>
            <a:lvl1pPr marL="0" algn="r" defTabSz="457177" rtl="0" eaLnBrk="1" latinLnBrk="0" hangingPunct="1">
              <a:defRPr sz="1000" kern="1200">
                <a:solidFill>
                  <a:schemeClr val="bg1">
                    <a:lumMod val="50000"/>
                  </a:schemeClr>
                </a:solidFill>
                <a:latin typeface="Arial" charset="0"/>
                <a:ea typeface="Arial" charset="0"/>
                <a:cs typeface="Arial" charset="0"/>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a:lstStyle>
          <a:p>
            <a:fld id="{2D2CE25E-556F-FC42-A8F1-7A464BCC6837}" type="slidenum">
              <a:rPr lang="en-US"/>
              <a:pPr/>
              <a:t>88</a:t>
            </a:fld>
            <a:endParaRPr lang="en-US" dirty="0"/>
          </a:p>
        </p:txBody>
      </p:sp>
      <p:sp>
        <p:nvSpPr>
          <p:cNvPr id="1240" name="5-Point Star 1239"/>
          <p:cNvSpPr/>
          <p:nvPr/>
        </p:nvSpPr>
        <p:spPr bwMode="auto">
          <a:xfrm>
            <a:off x="1750410" y="1685842"/>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1" name="5-Point Star 1240"/>
          <p:cNvSpPr/>
          <p:nvPr/>
        </p:nvSpPr>
        <p:spPr bwMode="auto">
          <a:xfrm>
            <a:off x="5894137" y="5300222"/>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2" name="5-Point Star 1241"/>
          <p:cNvSpPr/>
          <p:nvPr/>
        </p:nvSpPr>
        <p:spPr bwMode="auto">
          <a:xfrm>
            <a:off x="5059476" y="4419785"/>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3" name="5-Point Star 1242"/>
          <p:cNvSpPr/>
          <p:nvPr/>
        </p:nvSpPr>
        <p:spPr bwMode="auto">
          <a:xfrm>
            <a:off x="5935907" y="4383495"/>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4" name="5-Point Star 1243"/>
          <p:cNvSpPr/>
          <p:nvPr/>
        </p:nvSpPr>
        <p:spPr bwMode="auto">
          <a:xfrm>
            <a:off x="3708110" y="1613902"/>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5" name="5-Point Star 1244"/>
          <p:cNvSpPr/>
          <p:nvPr/>
        </p:nvSpPr>
        <p:spPr bwMode="auto">
          <a:xfrm>
            <a:off x="5174192" y="1743796"/>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6" name="5-Point Star 1245"/>
          <p:cNvSpPr/>
          <p:nvPr/>
        </p:nvSpPr>
        <p:spPr bwMode="auto">
          <a:xfrm>
            <a:off x="5023542" y="2480108"/>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7" name="5-Point Star 1246"/>
          <p:cNvSpPr/>
          <p:nvPr/>
        </p:nvSpPr>
        <p:spPr bwMode="auto">
          <a:xfrm>
            <a:off x="4738443" y="3013658"/>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8" name="5-Point Star 1247"/>
          <p:cNvSpPr/>
          <p:nvPr/>
        </p:nvSpPr>
        <p:spPr bwMode="auto">
          <a:xfrm>
            <a:off x="4890402" y="3183193"/>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49" name="5-Point Star 1248"/>
          <p:cNvSpPr/>
          <p:nvPr/>
        </p:nvSpPr>
        <p:spPr bwMode="auto">
          <a:xfrm>
            <a:off x="5306663" y="3082886"/>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50" name="5-Point Star 1249"/>
          <p:cNvSpPr/>
          <p:nvPr/>
        </p:nvSpPr>
        <p:spPr bwMode="auto">
          <a:xfrm>
            <a:off x="5599240" y="3549213"/>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51" name="5-Point Star 1250"/>
          <p:cNvSpPr/>
          <p:nvPr/>
        </p:nvSpPr>
        <p:spPr bwMode="auto">
          <a:xfrm>
            <a:off x="5140433" y="3398372"/>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52" name="5-Point Star 1251"/>
          <p:cNvSpPr/>
          <p:nvPr/>
        </p:nvSpPr>
        <p:spPr bwMode="auto">
          <a:xfrm>
            <a:off x="4860817" y="3551472"/>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1253" name="5-Point Star 1252"/>
          <p:cNvSpPr/>
          <p:nvPr/>
        </p:nvSpPr>
        <p:spPr bwMode="auto">
          <a:xfrm>
            <a:off x="4558418" y="3608457"/>
            <a:ext cx="183677" cy="176497"/>
          </a:xfrm>
          <a:prstGeom prst="star5">
            <a:avLst/>
          </a:prstGeom>
          <a:solidFill>
            <a:srgbClr val="0848AD"/>
          </a:solidFill>
          <a:ln w="12700" cap="flat" cmpd="sng" algn="ctr">
            <a:solidFill>
              <a:schemeClr val="accent1"/>
            </a:solidFill>
            <a:prstDash val="solid"/>
            <a:round/>
            <a:headEnd type="none" w="med" len="med"/>
            <a:tailEnd type="none" w="med" len="med"/>
          </a:ln>
          <a:effectLst/>
          <a:extLst/>
        </p:spPr>
        <p:txBody>
          <a:bodyPr rot="0" spcFirstLastPara="0" vertOverflow="overflow" horzOverflow="overflow" vert="horz" wrap="none" lIns="84357" tIns="42180" rIns="84357" bIns="42180" numCol="1" spcCol="0" rtlCol="0" fromWordArt="0" anchor="ctr" anchorCtr="0" forceAA="0" compatLnSpc="1">
            <a:prstTxWarp prst="textNoShape">
              <a:avLst/>
            </a:prstTxWarp>
            <a:noAutofit/>
          </a:bodyPr>
          <a:lstStyle/>
          <a:p>
            <a:pPr algn="ctr" defTabSz="850866" eaLnBrk="0" fontAlgn="base" hangingPunct="0">
              <a:spcBef>
                <a:spcPct val="0"/>
              </a:spcBef>
              <a:spcAft>
                <a:spcPct val="0"/>
              </a:spcAft>
            </a:pPr>
            <a:endParaRPr lang="en-US" sz="1300" dirty="0">
              <a:latin typeface="Arial" charset="0"/>
            </a:endParaRPr>
          </a:p>
        </p:txBody>
      </p:sp>
      <p:sp>
        <p:nvSpPr>
          <p:cNvPr id="551" name="TextBox 550">
            <a:extLst>
              <a:ext uri="{FF2B5EF4-FFF2-40B4-BE49-F238E27FC236}">
                <a16:creationId xmlns:a16="http://schemas.microsoft.com/office/drawing/2014/main" id="{A8C858EC-D014-49E3-A20E-304A6BF98D70}"/>
              </a:ext>
            </a:extLst>
          </p:cNvPr>
          <p:cNvSpPr txBox="1"/>
          <p:nvPr/>
        </p:nvSpPr>
        <p:spPr>
          <a:xfrm>
            <a:off x="8731871" y="3784953"/>
            <a:ext cx="1654721" cy="880575"/>
          </a:xfrm>
          <a:prstGeom prst="rect">
            <a:avLst/>
          </a:prstGeom>
        </p:spPr>
        <p:txBody>
          <a:bodyPr vert="horz" wrap="square" lIns="0" tIns="0" rIns="0" bIns="0" rtlCol="0">
            <a:noAutofit/>
          </a:bodyPr>
          <a:lstStyle/>
          <a:p>
            <a:pPr algn="ctr"/>
            <a:r>
              <a:rPr lang="en-US" sz="2800" b="1" dirty="0">
                <a:solidFill>
                  <a:srgbClr val="E77721"/>
                </a:solidFill>
                <a:latin typeface="Arial Black" panose="020B0A04020102020204" pitchFamily="34" charset="0"/>
                <a:cs typeface="Arial" panose="020B0604020202020204" pitchFamily="34" charset="0"/>
              </a:rPr>
              <a:t>13K</a:t>
            </a:r>
          </a:p>
          <a:p>
            <a:pPr algn="ctr"/>
            <a:r>
              <a:rPr lang="en-US" sz="1600" dirty="0">
                <a:latin typeface="Arial" panose="020B0604020202020204" pitchFamily="34" charset="0"/>
                <a:cs typeface="Arial" panose="020B0604020202020204" pitchFamily="34" charset="0"/>
              </a:rPr>
              <a:t>FACILITIES</a:t>
            </a:r>
          </a:p>
        </p:txBody>
      </p:sp>
    </p:spTree>
    <p:extLst>
      <p:ext uri="{BB962C8B-B14F-4D97-AF65-F5344CB8AC3E}">
        <p14:creationId xmlns:p14="http://schemas.microsoft.com/office/powerpoint/2010/main" val="2891076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2595"/>
            <a:ext cx="10515600" cy="1325563"/>
          </a:xfrm>
        </p:spPr>
        <p:txBody>
          <a:bodyPr>
            <a:normAutofit/>
          </a:bodyPr>
          <a:lstStyle/>
          <a:p>
            <a:r>
              <a:rPr lang="en-US" dirty="0"/>
              <a:t>SAMSHA – </a:t>
            </a:r>
            <a:br>
              <a:rPr lang="en-US" dirty="0"/>
            </a:br>
            <a:r>
              <a:rPr lang="en-US" dirty="0"/>
              <a:t>HRSA Center for Integrated Health Services</a:t>
            </a:r>
          </a:p>
        </p:txBody>
      </p:sp>
      <p:sp>
        <p:nvSpPr>
          <p:cNvPr id="3" name="Content Placeholder 2"/>
          <p:cNvSpPr>
            <a:spLocks noGrp="1"/>
          </p:cNvSpPr>
          <p:nvPr>
            <p:ph idx="1"/>
          </p:nvPr>
        </p:nvSpPr>
        <p:spPr>
          <a:xfrm>
            <a:off x="838200" y="1994067"/>
            <a:ext cx="10515600" cy="4351338"/>
          </a:xfrm>
        </p:spPr>
        <p:txBody>
          <a:bodyPr/>
          <a:lstStyle/>
          <a:p>
            <a:pPr marL="0" indent="0">
              <a:buNone/>
            </a:pPr>
            <a:r>
              <a:rPr lang="en-US" dirty="0"/>
              <a:t>SAMSHA – HRSA Center for Integrated Health Services – </a:t>
            </a:r>
          </a:p>
          <a:p>
            <a:pPr marL="0" indent="0">
              <a:buNone/>
            </a:pPr>
            <a:r>
              <a:rPr lang="en-US" dirty="0"/>
              <a:t> “</a:t>
            </a:r>
            <a:r>
              <a:rPr lang="en-US" i="1" u="sng" dirty="0"/>
              <a:t>Every 15 minutes </a:t>
            </a:r>
            <a:r>
              <a:rPr lang="en-US" i="1" dirty="0"/>
              <a:t>someone in the U.S. takes his or her own life. And for every </a:t>
            </a:r>
            <a:r>
              <a:rPr lang="en-US" i="1" u="sng" dirty="0"/>
              <a:t>one suicide, there are 25 attempts</a:t>
            </a:r>
            <a:r>
              <a:rPr lang="en-US" i="1" dirty="0"/>
              <a:t>. This public health issue affects everyone: families, healthcare providers, school personnel, faith communities, friends, government, and others. It’s important that everyone know suicide’s warning signs and how to help a person contemplating suicide. This is particularly true for healthcare providers, especially those who work in integrated health settings, which are primed to make a great difference in the lives of people at-risk of suicide</a:t>
            </a:r>
            <a:r>
              <a:rPr lang="en-US" dirty="0"/>
              <a:t>”</a:t>
            </a:r>
          </a:p>
        </p:txBody>
      </p:sp>
      <p:sp>
        <p:nvSpPr>
          <p:cNvPr id="4" name="Slide Number Placeholder 3"/>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89</a:t>
            </a:fld>
            <a:endParaRPr lang="en-US" dirty="0"/>
          </a:p>
        </p:txBody>
      </p:sp>
    </p:spTree>
    <p:extLst>
      <p:ext uri="{BB962C8B-B14F-4D97-AF65-F5344CB8AC3E}">
        <p14:creationId xmlns:p14="http://schemas.microsoft.com/office/powerpoint/2010/main" val="2594497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64D5-FFA8-4678-B12E-D02748D5AFCB}"/>
              </a:ext>
            </a:extLst>
          </p:cNvPr>
          <p:cNvSpPr>
            <a:spLocks noGrp="1"/>
          </p:cNvSpPr>
          <p:nvPr>
            <p:ph type="title"/>
          </p:nvPr>
        </p:nvSpPr>
        <p:spPr/>
        <p:txBody>
          <a:bodyPr/>
          <a:lstStyle/>
          <a:p>
            <a:r>
              <a:rPr lang="en-US" sz="3200" dirty="0">
                <a:solidFill>
                  <a:prstClr val="black"/>
                </a:solidFill>
              </a:rPr>
              <a:t>Florida 2018 Suicide Age-Adjusted Death Rate, per 100,000</a:t>
            </a:r>
            <a:endParaRPr lang="en-US" dirty="0"/>
          </a:p>
        </p:txBody>
      </p:sp>
      <p:pic>
        <p:nvPicPr>
          <p:cNvPr id="4" name="Content Placeholder 3">
            <a:extLst>
              <a:ext uri="{FF2B5EF4-FFF2-40B4-BE49-F238E27FC236}">
                <a16:creationId xmlns:a16="http://schemas.microsoft.com/office/drawing/2014/main" id="{E276DADB-B297-4A6C-B3A0-8E064AA45156}"/>
              </a:ext>
            </a:extLst>
          </p:cNvPr>
          <p:cNvPicPr>
            <a:picLocks noGrp="1" noChangeAspect="1"/>
          </p:cNvPicPr>
          <p:nvPr>
            <p:ph idx="1"/>
          </p:nvPr>
        </p:nvPicPr>
        <p:blipFill>
          <a:blip r:embed="rId3"/>
          <a:stretch>
            <a:fillRect/>
          </a:stretch>
        </p:blipFill>
        <p:spPr>
          <a:xfrm>
            <a:off x="3447147" y="1495841"/>
            <a:ext cx="5297705" cy="4351338"/>
          </a:xfrm>
          <a:prstGeom prst="rect">
            <a:avLst/>
          </a:prstGeom>
        </p:spPr>
      </p:pic>
      <p:sp>
        <p:nvSpPr>
          <p:cNvPr id="5" name="Rectangle 4">
            <a:extLst>
              <a:ext uri="{FF2B5EF4-FFF2-40B4-BE49-F238E27FC236}">
                <a16:creationId xmlns:a16="http://schemas.microsoft.com/office/drawing/2014/main" id="{087BCFCC-0A44-4541-8525-48BCD4249DE7}"/>
              </a:ext>
            </a:extLst>
          </p:cNvPr>
          <p:cNvSpPr/>
          <p:nvPr/>
        </p:nvSpPr>
        <p:spPr>
          <a:xfrm>
            <a:off x="2111114" y="5952849"/>
            <a:ext cx="6096000" cy="246221"/>
          </a:xfrm>
          <a:prstGeom prst="rect">
            <a:avLst/>
          </a:prstGeom>
        </p:spPr>
        <p:txBody>
          <a:bodyPr>
            <a:spAutoFit/>
          </a:bodyPr>
          <a:lstStyle/>
          <a:p>
            <a:r>
              <a:rPr lang="en-US" sz="1000" dirty="0"/>
              <a:t>http://www.flhealthcharts.com/charts/DataViewer/DeathViewer/DeathViewer.aspx?indNumber=0116</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1CC6F942-BF1F-4E7E-AEB4-6EAFC115B624}"/>
                  </a:ext>
                </a:extLst>
              </p14:cNvPr>
              <p14:cNvContentPartPr/>
              <p14:nvPr/>
            </p14:nvContentPartPr>
            <p14:xfrm>
              <a:off x="4878915" y="5448199"/>
              <a:ext cx="2960640" cy="258480"/>
            </p14:xfrm>
          </p:contentPart>
        </mc:Choice>
        <mc:Fallback xmlns="">
          <p:pic>
            <p:nvPicPr>
              <p:cNvPr id="13" name="Ink 12">
                <a:extLst>
                  <a:ext uri="{FF2B5EF4-FFF2-40B4-BE49-F238E27FC236}">
                    <a16:creationId xmlns:a16="http://schemas.microsoft.com/office/drawing/2014/main" id="{1CC6F942-BF1F-4E7E-AEB4-6EAFC115B624}"/>
                  </a:ext>
                </a:extLst>
              </p:cNvPr>
              <p:cNvPicPr/>
              <p:nvPr/>
            </p:nvPicPr>
            <p:blipFill>
              <a:blip r:embed="rId5"/>
              <a:stretch>
                <a:fillRect/>
              </a:stretch>
            </p:blipFill>
            <p:spPr>
              <a:xfrm>
                <a:off x="4815915" y="5385199"/>
                <a:ext cx="3086280" cy="384120"/>
              </a:xfrm>
              <a:prstGeom prst="rect">
                <a:avLst/>
              </a:prstGeom>
            </p:spPr>
          </p:pic>
        </mc:Fallback>
      </mc:AlternateContent>
    </p:spTree>
    <p:extLst>
      <p:ext uri="{BB962C8B-B14F-4D97-AF65-F5344CB8AC3E}">
        <p14:creationId xmlns:p14="http://schemas.microsoft.com/office/powerpoint/2010/main" val="961991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Statistics</a:t>
            </a:r>
          </a:p>
        </p:txBody>
      </p:sp>
      <p:sp>
        <p:nvSpPr>
          <p:cNvPr id="4" name="Slide Number Placeholder 3"/>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90</a:t>
            </a:fld>
            <a:endParaRPr lang="en-US" dirty="0"/>
          </a:p>
        </p:txBody>
      </p:sp>
      <p:pic>
        <p:nvPicPr>
          <p:cNvPr id="7" name="Picture 6"/>
          <p:cNvPicPr>
            <a:picLocks noChangeAspect="1"/>
          </p:cNvPicPr>
          <p:nvPr/>
        </p:nvPicPr>
        <p:blipFill>
          <a:blip r:embed="rId2"/>
          <a:stretch>
            <a:fillRect/>
          </a:stretch>
        </p:blipFill>
        <p:spPr>
          <a:xfrm>
            <a:off x="825664" y="1371600"/>
            <a:ext cx="12279069" cy="8713874"/>
          </a:xfrm>
          <a:prstGeom prst="rect">
            <a:avLst/>
          </a:prstGeom>
        </p:spPr>
      </p:pic>
      <p:sp>
        <p:nvSpPr>
          <p:cNvPr id="9" name="TextBox 8"/>
          <p:cNvSpPr txBox="1"/>
          <p:nvPr/>
        </p:nvSpPr>
        <p:spPr>
          <a:xfrm>
            <a:off x="951704" y="6026728"/>
            <a:ext cx="8304010" cy="323165"/>
          </a:xfrm>
          <a:prstGeom prst="rect">
            <a:avLst/>
          </a:prstGeom>
          <a:noFill/>
        </p:spPr>
        <p:txBody>
          <a:bodyPr wrap="square" rtlCol="0">
            <a:spAutoFit/>
          </a:bodyPr>
          <a:lstStyle/>
          <a:p>
            <a:r>
              <a:rPr lang="en-US" sz="1500" i="1" dirty="0">
                <a:latin typeface="Arial" charset="0"/>
                <a:ea typeface="Arial" charset="0"/>
                <a:cs typeface="Arial" charset="0"/>
              </a:rPr>
              <a:t>Note - Florida Rate– Increase of 10.8% </a:t>
            </a:r>
          </a:p>
        </p:txBody>
      </p:sp>
    </p:spTree>
    <p:extLst>
      <p:ext uri="{BB962C8B-B14F-4D97-AF65-F5344CB8AC3E}">
        <p14:creationId xmlns:p14="http://schemas.microsoft.com/office/powerpoint/2010/main" val="34960369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Statistics</a:t>
            </a:r>
          </a:p>
        </p:txBody>
      </p:sp>
      <p:pic>
        <p:nvPicPr>
          <p:cNvPr id="5" name="Content Placeholder 4"/>
          <p:cNvPicPr>
            <a:picLocks noGrp="1" noChangeAspect="1"/>
          </p:cNvPicPr>
          <p:nvPr>
            <p:ph idx="1"/>
          </p:nvPr>
        </p:nvPicPr>
        <p:blipFill>
          <a:blip r:embed="rId2"/>
          <a:stretch>
            <a:fillRect/>
          </a:stretch>
        </p:blipFill>
        <p:spPr>
          <a:xfrm>
            <a:off x="830237" y="1515980"/>
            <a:ext cx="10802696" cy="4223084"/>
          </a:xfrm>
          <a:prstGeom prst="rect">
            <a:avLst/>
          </a:prstGeom>
        </p:spPr>
      </p:pic>
      <p:sp>
        <p:nvSpPr>
          <p:cNvPr id="4" name="Slide Number Placeholder 3"/>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91</a:t>
            </a:fld>
            <a:endParaRPr lang="en-US" dirty="0"/>
          </a:p>
        </p:txBody>
      </p:sp>
    </p:spTree>
    <p:extLst>
      <p:ext uri="{BB962C8B-B14F-4D97-AF65-F5344CB8AC3E}">
        <p14:creationId xmlns:p14="http://schemas.microsoft.com/office/powerpoint/2010/main" val="1264497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WellCare Initiatives</a:t>
            </a:r>
          </a:p>
        </p:txBody>
      </p:sp>
      <p:sp>
        <p:nvSpPr>
          <p:cNvPr id="3" name="Content Placeholder 2"/>
          <p:cNvSpPr>
            <a:spLocks noGrp="1"/>
          </p:cNvSpPr>
          <p:nvPr>
            <p:ph idx="1"/>
          </p:nvPr>
        </p:nvSpPr>
        <p:spPr>
          <a:xfrm>
            <a:off x="838200" y="1443789"/>
            <a:ext cx="11515818" cy="4800600"/>
          </a:xfrm>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Mental Health First Aid</a:t>
            </a:r>
          </a:p>
          <a:p>
            <a:r>
              <a:rPr lang="en-US" dirty="0">
                <a:latin typeface="Times New Roman" panose="02020603050405020304" pitchFamily="18" charset="0"/>
                <a:cs typeface="Times New Roman" panose="02020603050405020304" pitchFamily="18" charset="0"/>
              </a:rPr>
              <a:t>Lunch and Learns on Suicide Prevention</a:t>
            </a:r>
          </a:p>
          <a:p>
            <a:r>
              <a:rPr lang="en-US" dirty="0">
                <a:latin typeface="Times New Roman" panose="02020603050405020304" pitchFamily="18" charset="0"/>
                <a:cs typeface="Times New Roman" panose="02020603050405020304" pitchFamily="18" charset="0"/>
              </a:rPr>
              <a:t>Integrated Health Homes</a:t>
            </a:r>
          </a:p>
          <a:p>
            <a:pPr lvl="1"/>
            <a:r>
              <a:rPr lang="en-US" dirty="0">
                <a:latin typeface="Times New Roman" panose="02020603050405020304" pitchFamily="18" charset="0"/>
                <a:cs typeface="Times New Roman" panose="02020603050405020304" pitchFamily="18" charset="0"/>
              </a:rPr>
              <a:t>Behavioral Health Homes</a:t>
            </a:r>
          </a:p>
          <a:p>
            <a:r>
              <a:rPr lang="en-US" dirty="0">
                <a:latin typeface="Times New Roman" panose="02020603050405020304" pitchFamily="18" charset="0"/>
                <a:cs typeface="Times New Roman" panose="02020603050405020304" pitchFamily="18" charset="0"/>
              </a:rPr>
              <a:t>Screening in PCP Offices </a:t>
            </a:r>
          </a:p>
          <a:p>
            <a:r>
              <a:rPr lang="en-US" dirty="0">
                <a:latin typeface="Times New Roman" panose="02020603050405020304" pitchFamily="18" charset="0"/>
                <a:cs typeface="Times New Roman" panose="02020603050405020304" pitchFamily="18" charset="0"/>
              </a:rPr>
              <a:t>No Prior Authorization/Referral for Behavioral Services</a:t>
            </a:r>
          </a:p>
          <a:p>
            <a:r>
              <a:rPr lang="en-US" dirty="0">
                <a:latin typeface="Times New Roman" panose="02020603050405020304" pitchFamily="18" charset="0"/>
                <a:cs typeface="Times New Roman" panose="02020603050405020304" pitchFamily="18" charset="0"/>
              </a:rPr>
              <a:t>Tele Behavioral Health Services – Evening and Weekend Appointments</a:t>
            </a:r>
          </a:p>
          <a:p>
            <a:r>
              <a:rPr lang="en-US" dirty="0">
                <a:latin typeface="Times New Roman" panose="02020603050405020304" pitchFamily="18" charset="0"/>
                <a:cs typeface="Times New Roman" panose="02020603050405020304" pitchFamily="18" charset="0"/>
              </a:rPr>
              <a:t>Member Education </a:t>
            </a:r>
          </a:p>
          <a:p>
            <a:pPr lvl="1"/>
            <a:r>
              <a:rPr lang="en-US" dirty="0">
                <a:latin typeface="Times New Roman" panose="02020603050405020304" pitchFamily="18" charset="0"/>
                <a:cs typeface="Times New Roman" panose="02020603050405020304" pitchFamily="18" charset="0"/>
              </a:rPr>
              <a:t>Suicide Awareness</a:t>
            </a:r>
          </a:p>
          <a:p>
            <a:pPr lvl="1"/>
            <a:r>
              <a:rPr lang="en-US" dirty="0">
                <a:latin typeface="Times New Roman" panose="02020603050405020304" pitchFamily="18" charset="0"/>
                <a:cs typeface="Times New Roman" panose="02020603050405020304" pitchFamily="18" charset="0"/>
              </a:rPr>
              <a:t>Disease Management</a:t>
            </a:r>
          </a:p>
          <a:p>
            <a:r>
              <a:rPr lang="en-US" dirty="0">
                <a:latin typeface="Times New Roman" panose="02020603050405020304" pitchFamily="18" charset="0"/>
                <a:cs typeface="Times New Roman" panose="02020603050405020304" pitchFamily="18" charset="0"/>
              </a:rPr>
              <a:t>ILOS – Mobile Crisis, Peer Support, Wraparound etc.</a:t>
            </a:r>
          </a:p>
          <a:p>
            <a:r>
              <a:rPr lang="en-US" dirty="0">
                <a:latin typeface="Times New Roman" panose="02020603050405020304" pitchFamily="18" charset="0"/>
                <a:cs typeface="Times New Roman" panose="02020603050405020304" pitchFamily="18" charset="0"/>
              </a:rPr>
              <a:t>Zero Suicide Program</a:t>
            </a:r>
          </a:p>
          <a:p>
            <a:r>
              <a:rPr lang="en-US" dirty="0">
                <a:latin typeface="Times New Roman" panose="02020603050405020304" pitchFamily="18" charset="0"/>
                <a:cs typeface="Times New Roman" panose="02020603050405020304" pitchFamily="18" charset="0"/>
              </a:rPr>
              <a:t>Community Events</a:t>
            </a:r>
          </a:p>
          <a:p>
            <a:r>
              <a:rPr lang="en-US" dirty="0">
                <a:latin typeface="Times New Roman" panose="02020603050405020304" pitchFamily="18" charset="0"/>
                <a:cs typeface="Times New Roman" panose="02020603050405020304" pitchFamily="18" charset="0"/>
              </a:rPr>
              <a:t>Welcome Rooms</a:t>
            </a:r>
          </a:p>
          <a:p>
            <a:pPr marL="0" indent="0">
              <a:buNone/>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10955610" y="7627939"/>
            <a:ext cx="3290886" cy="438150"/>
          </a:xfrm>
          <a:prstGeom prst="rect">
            <a:avLst/>
          </a:prstGeom>
        </p:spPr>
        <p:txBody>
          <a:bodyPr vert="horz" lIns="91435" tIns="45718" rIns="91435" bIns="45718" rtlCol="0" anchor="ctr"/>
          <a:lstStyle>
            <a:defPPr>
              <a:defRPr lang="en-US"/>
            </a:defPPr>
            <a:lvl1pPr marL="0" algn="r" defTabSz="653077" rtl="0" eaLnBrk="1" latinLnBrk="0" hangingPunct="1">
              <a:defRPr sz="1000" kern="1200">
                <a:solidFill>
                  <a:schemeClr val="bg1">
                    <a:lumMod val="50000"/>
                  </a:schemeClr>
                </a:solidFill>
                <a:latin typeface="Arial" charset="0"/>
                <a:ea typeface="Arial" charset="0"/>
                <a:cs typeface="Arial" charset="0"/>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fld id="{D30AC80F-94B0-8B4E-A914-3569243F6FFD}" type="slidenum">
              <a:rPr lang="en-US" smtClean="0"/>
              <a:pPr/>
              <a:t>92</a:t>
            </a:fld>
            <a:endParaRPr lang="en-US" dirty="0"/>
          </a:p>
        </p:txBody>
      </p:sp>
    </p:spTree>
    <p:extLst>
      <p:ext uri="{BB962C8B-B14F-4D97-AF65-F5344CB8AC3E}">
        <p14:creationId xmlns:p14="http://schemas.microsoft.com/office/powerpoint/2010/main" val="2314218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WCLogo_Org_Bkgr_wth_Yellow.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37A2839F-6081-344C-8D68-B787EEE93897}"/>
              </a:ext>
            </a:extLst>
          </p:cNvPr>
          <p:cNvSpPr>
            <a:spLocks noGrp="1"/>
          </p:cNvSpPr>
          <p:nvPr>
            <p:ph type="sldNum" sz="quarter" idx="12"/>
          </p:nvPr>
        </p:nvSpPr>
        <p:spPr/>
        <p:txBody>
          <a:bodyPr/>
          <a:lstStyle/>
          <a:p>
            <a:fld id="{D30AC80F-94B0-8B4E-A914-3569243F6FFD}" type="slidenum">
              <a:rPr lang="en-US" smtClean="0"/>
              <a:t>93</a:t>
            </a:fld>
            <a:endParaRPr lang="en-US" dirty="0"/>
          </a:p>
        </p:txBody>
      </p:sp>
    </p:spTree>
    <p:extLst>
      <p:ext uri="{BB962C8B-B14F-4D97-AF65-F5344CB8AC3E}">
        <p14:creationId xmlns:p14="http://schemas.microsoft.com/office/powerpoint/2010/main" val="2610463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7589-6906-401A-A1E5-9B577A1C3F87}"/>
              </a:ext>
            </a:extLst>
          </p:cNvPr>
          <p:cNvSpPr>
            <a:spLocks noGrp="1"/>
          </p:cNvSpPr>
          <p:nvPr>
            <p:ph type="title"/>
          </p:nvPr>
        </p:nvSpPr>
        <p:spPr>
          <a:xfrm>
            <a:off x="831850" y="1311640"/>
            <a:ext cx="10515600" cy="3717560"/>
          </a:xfrm>
        </p:spPr>
        <p:txBody>
          <a:bodyPr>
            <a:normAutofit/>
          </a:bodyPr>
          <a:lstStyle/>
          <a:p>
            <a:pPr algn="ctr"/>
            <a:r>
              <a:rPr lang="en-US" b="1" dirty="0"/>
              <a:t>Panel III</a:t>
            </a:r>
            <a:br>
              <a:rPr lang="en-US" dirty="0"/>
            </a:br>
            <a:r>
              <a:rPr lang="en-US" dirty="0"/>
              <a:t> </a:t>
            </a:r>
            <a:br>
              <a:rPr lang="en-US" dirty="0"/>
            </a:br>
            <a:r>
              <a:rPr lang="en-US" sz="8900" dirty="0"/>
              <a:t>Q&amp;A</a:t>
            </a:r>
            <a:endParaRPr lang="en-US" dirty="0"/>
          </a:p>
        </p:txBody>
      </p:sp>
    </p:spTree>
    <p:extLst>
      <p:ext uri="{BB962C8B-B14F-4D97-AF65-F5344CB8AC3E}">
        <p14:creationId xmlns:p14="http://schemas.microsoft.com/office/powerpoint/2010/main" val="42407375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871EB826-59FE-46B7-9260-5576341E9FEE}"/>
              </a:ext>
            </a:extLst>
          </p:cNvPr>
          <p:cNvPicPr>
            <a:picLocks noChangeAspect="1"/>
          </p:cNvPicPr>
          <p:nvPr/>
        </p:nvPicPr>
        <p:blipFill>
          <a:blip r:embed="rId3"/>
          <a:stretch>
            <a:fillRect/>
          </a:stretch>
        </p:blipFill>
        <p:spPr>
          <a:xfrm>
            <a:off x="2408359" y="1338018"/>
            <a:ext cx="7375281" cy="3831485"/>
          </a:xfrm>
          <a:prstGeom prst="rect">
            <a:avLst/>
          </a:prstGeom>
        </p:spPr>
      </p:pic>
    </p:spTree>
    <p:extLst>
      <p:ext uri="{BB962C8B-B14F-4D97-AF65-F5344CB8AC3E}">
        <p14:creationId xmlns:p14="http://schemas.microsoft.com/office/powerpoint/2010/main" val="20471583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N 2019 Summit Slides">
  <a:themeElements>
    <a:clrScheme name="Otsuka Summit">
      <a:dk1>
        <a:srgbClr val="000000"/>
      </a:dk1>
      <a:lt1>
        <a:srgbClr val="FFFFFF"/>
      </a:lt1>
      <a:dk2>
        <a:srgbClr val="44546A"/>
      </a:dk2>
      <a:lt2>
        <a:srgbClr val="E7E6E6"/>
      </a:lt2>
      <a:accent1>
        <a:srgbClr val="BDD095"/>
      </a:accent1>
      <a:accent2>
        <a:srgbClr val="DC7928"/>
      </a:accent2>
      <a:accent3>
        <a:srgbClr val="9DBC61"/>
      </a:accent3>
      <a:accent4>
        <a:srgbClr val="FFFFFF"/>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N 2019 Summit Slides.potx" id="{4DE24DE9-5217-4175-9F99-B46D4F3E1AF7}" vid="{42C56F62-EBF8-4A70-ADE8-844425CFDC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7A9ABA51D5A2C489E8DCBEBFFF7BEE4" ma:contentTypeVersion="11" ma:contentTypeDescription="新しいドキュメントを作成します。" ma:contentTypeScope="" ma:versionID="494bba14a739d27362c3489c959b5f94">
  <xsd:schema xmlns:xsd="http://www.w3.org/2001/XMLSchema" xmlns:xs="http://www.w3.org/2001/XMLSchema" xmlns:p="http://schemas.microsoft.com/office/2006/metadata/properties" xmlns:ns3="f94a8ea4-4372-4c1e-b78e-1c9d68c964bc" xmlns:ns4="7348f8eb-882c-4536-87d3-33c6a515ddbd" targetNamespace="http://schemas.microsoft.com/office/2006/metadata/properties" ma:root="true" ma:fieldsID="b8ea54215ea95f3520fde6861827e4ae" ns3:_="" ns4:_="">
    <xsd:import namespace="f94a8ea4-4372-4c1e-b78e-1c9d68c964bc"/>
    <xsd:import namespace="7348f8eb-882c-4536-87d3-33c6a515ddb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EventHashCode" minOccurs="0"/>
                <xsd:element ref="ns4:MediaServiceGenerationTim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8ea4-4372-4c1e-b78e-1c9d68c964bc"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8f8eb-882c-4536-87d3-33c6a515ddb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3C6D17-1863-44BD-BD86-E2AFF5590F8D}">
  <ds:schemaRefs>
    <ds:schemaRef ds:uri="http://schemas.microsoft.com/sharepoint/v3/contenttype/forms"/>
  </ds:schemaRefs>
</ds:datastoreItem>
</file>

<file path=customXml/itemProps2.xml><?xml version="1.0" encoding="utf-8"?>
<ds:datastoreItem xmlns:ds="http://schemas.openxmlformats.org/officeDocument/2006/customXml" ds:itemID="{014563D2-F4FB-4A02-9705-893CBB17B35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94a8ea4-4372-4c1e-b78e-1c9d68c964bc"/>
    <ds:schemaRef ds:uri="http://purl.org/dc/elements/1.1/"/>
    <ds:schemaRef ds:uri="http://schemas.microsoft.com/office/2006/metadata/properties"/>
    <ds:schemaRef ds:uri="7348f8eb-882c-4536-87d3-33c6a515ddbd"/>
    <ds:schemaRef ds:uri="http://www.w3.org/XML/1998/namespace"/>
    <ds:schemaRef ds:uri="http://purl.org/dc/dcmitype/"/>
  </ds:schemaRefs>
</ds:datastoreItem>
</file>

<file path=customXml/itemProps3.xml><?xml version="1.0" encoding="utf-8"?>
<ds:datastoreItem xmlns:ds="http://schemas.openxmlformats.org/officeDocument/2006/customXml" ds:itemID="{2CC8BEE2-A3EE-4778-9CCF-1B748CD96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a8ea4-4372-4c1e-b78e-1c9d68c964bc"/>
    <ds:schemaRef ds:uri="7348f8eb-882c-4536-87d3-33c6a515dd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8809</TotalTime>
  <Words>6598</Words>
  <Application>Microsoft Office PowerPoint</Application>
  <PresentationFormat>Widescreen</PresentationFormat>
  <Paragraphs>953</Paragraphs>
  <Slides>95</Slides>
  <Notes>31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95</vt:i4>
      </vt:variant>
    </vt:vector>
  </HeadingPairs>
  <TitlesOfParts>
    <vt:vector size="107" baseType="lpstr">
      <vt:lpstr>Montserrat</vt:lpstr>
      <vt:lpstr>Trajan Pro</vt:lpstr>
      <vt:lpstr>Arial</vt:lpstr>
      <vt:lpstr>Arial Black</vt:lpstr>
      <vt:lpstr>Calibri</vt:lpstr>
      <vt:lpstr>Calibri Light</vt:lpstr>
      <vt:lpstr>Century Gothic</vt:lpstr>
      <vt:lpstr>Times New Roman</vt:lpstr>
      <vt:lpstr>Wingdings</vt:lpstr>
      <vt:lpstr>1_Office Theme</vt:lpstr>
      <vt:lpstr>Office Theme</vt:lpstr>
      <vt:lpstr>CHN 2019 Summit Slides</vt:lpstr>
      <vt:lpstr> </vt:lpstr>
      <vt:lpstr> </vt:lpstr>
      <vt:lpstr>United States and Florida  Suicide Statistics</vt:lpstr>
      <vt:lpstr>United States Suicide Statistics</vt:lpstr>
      <vt:lpstr>US Suicide Death Rate Map per 100,000, 2017</vt:lpstr>
      <vt:lpstr>United States Suicide Statistics</vt:lpstr>
      <vt:lpstr>Florida Suicide Statistics</vt:lpstr>
      <vt:lpstr>Florida Suicide Statistics, 2018</vt:lpstr>
      <vt:lpstr>Florida 2018 Suicide Age-Adjusted Death Rate, per 100,000</vt:lpstr>
      <vt:lpstr>Suicide Rates Top 10 Florida Counties per 100,000</vt:lpstr>
      <vt:lpstr>Suicide Rates Top 10 Florida Counties by count</vt:lpstr>
      <vt:lpstr>Age-adjusted number of deaths among males due to intentional self-harm, per 100,000 population</vt:lpstr>
      <vt:lpstr>Age-adjusted number of deaths among females due to intentional self-harm, per 100,000 population</vt:lpstr>
      <vt:lpstr>Suicide Age-Adjusted Rates per 100,000  Top 10 Counties, Males vs. Females</vt:lpstr>
      <vt:lpstr>Over 80% of individuals make healthcare     contacts before suicide. </vt:lpstr>
      <vt:lpstr>Two-thirds of individuals talked about their intentions before committing suicide.</vt:lpstr>
      <vt:lpstr> </vt:lpstr>
      <vt:lpstr> </vt:lpstr>
      <vt:lpstr>Panel I  Suicide Prevention Initiatives in the Provider Space</vt:lpstr>
      <vt:lpstr>Suicide Prevention Initiatives in Florida’s State Mental Health  Treatment Facilities</vt:lpstr>
      <vt:lpstr>Financial Disclosures</vt:lpstr>
      <vt:lpstr>Data that initiated the change</vt:lpstr>
      <vt:lpstr>Changes made:  suicide prevention measures</vt:lpstr>
      <vt:lpstr>Changes: many in progress</vt:lpstr>
      <vt:lpstr>Pearls for future of suicide prevention</vt:lpstr>
      <vt:lpstr>PowerPoint Presentation</vt:lpstr>
      <vt:lpstr>Digital Proximity  Patient Safety 2019</vt:lpstr>
      <vt:lpstr>PowerPoint Presentation</vt:lpstr>
      <vt:lpstr>The Change: Accountability in staff performance</vt:lpstr>
      <vt:lpstr>Observsmart</vt:lpstr>
      <vt:lpstr>PowerPoint Presentation</vt:lpstr>
      <vt:lpstr>Saving Lives, the Standardized Way: Empirically Supported Risk Assessment at an FQHC</vt:lpstr>
      <vt:lpstr>Initiation of Change</vt:lpstr>
      <vt:lpstr>PowerPoint Presentation</vt:lpstr>
      <vt:lpstr>Example Data after Program Change</vt:lpstr>
      <vt:lpstr>Lessons Learned</vt:lpstr>
      <vt:lpstr>Questions and Comments</vt:lpstr>
      <vt:lpstr>Using Evidence-based EMDR Therapy for Individuals with Suicidal Ideations or Self-Harm Behaviors</vt:lpstr>
      <vt:lpstr> Suicide rates have been rising in nearly every state, according to the latest Vital Signs report by the Centers for Disease Control and Prevention (CDC). In Florida, there were 205,781 involuntary examinations in the 2017/2018 fiscal year. 77.36 % of involuntary examinations in FY17/18 were based on evidence of harm to self. (https://www.floridatrend.com/article/24727/suicide-rates-rising-in-florida-and-across-the-us; The Baker Act Fiscal Year 2017/2018 Annual Report.)  </vt:lpstr>
      <vt:lpstr>Peace River Center’s Initiatives</vt:lpstr>
      <vt:lpstr>The results are in….</vt:lpstr>
      <vt:lpstr>Further implementation in the future….</vt:lpstr>
      <vt:lpstr>Panel I   Q&amp;A</vt:lpstr>
      <vt:lpstr>Panel II  Integrating Suicide Prevention and Collaboration in the Community</vt:lpstr>
      <vt:lpstr>Suicide Prevention:  It Takes a Village</vt:lpstr>
      <vt:lpstr>      The Data</vt:lpstr>
      <vt:lpstr>The Village</vt:lpstr>
      <vt:lpstr>The Responsibility: Engage * Educate * Motivate</vt:lpstr>
      <vt:lpstr>The Goal: Zero Suicides</vt:lpstr>
      <vt:lpstr>Melissa Larkin-Skinner, MA, MBA, LMHC</vt:lpstr>
      <vt:lpstr>PowerPoint Presentation</vt:lpstr>
      <vt:lpstr>PowerPoint Presentation</vt:lpstr>
      <vt:lpstr>Why was the program initiated?</vt:lpstr>
      <vt:lpstr>What is the program?</vt:lpstr>
      <vt:lpstr>What is the program impact?</vt:lpstr>
      <vt:lpstr>What is the program impact?</vt:lpstr>
      <vt:lpstr>Pearls of wisdom...</vt:lpstr>
      <vt:lpstr>THANK YOU FOR YOUR ATTENTION!!  Rick Hankey Executive Vice President LifeStream Behavioral Center, Inc. Email: rhankey@lsbc.net Phone: 352.315.7507 </vt:lpstr>
      <vt:lpstr>Implementation of SAMHSA’s Garrett Lee Smith Act Grant in Florida</vt:lpstr>
      <vt:lpstr>FL LINC Program Initiation</vt:lpstr>
      <vt:lpstr>Program Components</vt:lpstr>
      <vt:lpstr>Outcomes</vt:lpstr>
      <vt:lpstr>Future Directions</vt:lpstr>
      <vt:lpstr>Panel II   Q&amp;A</vt:lpstr>
      <vt:lpstr>Panel III  Integrating Suicide Prevention and Collaboration in the Community Continued…</vt:lpstr>
      <vt:lpstr>State of the Bay: Tampa Bay’s Suicide Indicators Recommended next steps</vt:lpstr>
      <vt:lpstr>Mental Health &amp; Mental Disorders</vt:lpstr>
      <vt:lpstr>Figure 1: Suicide Hot Spots </vt:lpstr>
      <vt:lpstr>Conclusions</vt:lpstr>
      <vt:lpstr>PowerPoint Presentation</vt:lpstr>
      <vt:lpstr>PowerPoint Presentation</vt:lpstr>
      <vt:lpstr>The Bundle: A Public Health initiative An evidence based methodology for community success</vt:lpstr>
      <vt:lpstr>  NAMI Florida Initiatives Cindy Foster NAMI Florida  Education Program Director September 25, 2019 </vt:lpstr>
      <vt:lpstr>Informing Middle &amp; High School Students about Mental Health</vt:lpstr>
      <vt:lpstr>NAMI ETS Improvements</vt:lpstr>
      <vt:lpstr>Evidence Based and ETS</vt:lpstr>
      <vt:lpstr>Pearls for NAMI ETS Implementation in the Future</vt:lpstr>
      <vt:lpstr>Have Questions?</vt:lpstr>
      <vt:lpstr>PowerPoint Presentation</vt:lpstr>
      <vt:lpstr>PowerPoint Presentation</vt:lpstr>
      <vt:lpstr>PowerPoint Presentation</vt:lpstr>
      <vt:lpstr>Certification Overview</vt:lpstr>
      <vt:lpstr>Contact Us</vt:lpstr>
      <vt:lpstr>PowerPoint Presentation</vt:lpstr>
      <vt:lpstr>A Better You</vt:lpstr>
      <vt:lpstr>Model of Care</vt:lpstr>
      <vt:lpstr>WellCare’s Presence</vt:lpstr>
      <vt:lpstr>WellCare’s Presence in Florida</vt:lpstr>
      <vt:lpstr>SAMSHA –  HRSA Center for Integrated Health Services</vt:lpstr>
      <vt:lpstr>CDC Statistics</vt:lpstr>
      <vt:lpstr>CDC Statistics</vt:lpstr>
      <vt:lpstr>WellCare Initiatives</vt:lpstr>
      <vt:lpstr>PowerPoint Presentation</vt:lpstr>
      <vt:lpstr>Panel III   Q&amp;A</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and Florida  Suicide Statistics</dc:title>
  <dc:creator>Jones, Carolyn</dc:creator>
  <cp:lastModifiedBy>Canning, Jacquelyn</cp:lastModifiedBy>
  <cp:revision>18</cp:revision>
  <dcterms:created xsi:type="dcterms:W3CDTF">2019-09-12T18:12:22Z</dcterms:created>
  <dcterms:modified xsi:type="dcterms:W3CDTF">2019-09-25T04:01:20Z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0x010100F7A9ABA51D5A2C489E8DCBEBFFF7BEE4</vt:lpwstr>
  </property>
</Properties>
</file>